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</p:sldMasterIdLst>
  <p:notesMasterIdLst>
    <p:notesMasterId r:id="rId86"/>
  </p:notesMasterIdLst>
  <p:sldIdLst>
    <p:sldId id="256" r:id="rId14"/>
    <p:sldId id="374" r:id="rId15"/>
    <p:sldId id="375" r:id="rId16"/>
    <p:sldId id="376" r:id="rId17"/>
    <p:sldId id="377" r:id="rId18"/>
    <p:sldId id="378" r:id="rId19"/>
    <p:sldId id="379" r:id="rId20"/>
    <p:sldId id="290" r:id="rId21"/>
    <p:sldId id="367" r:id="rId22"/>
    <p:sldId id="282" r:id="rId23"/>
    <p:sldId id="293" r:id="rId24"/>
    <p:sldId id="332" r:id="rId25"/>
    <p:sldId id="321" r:id="rId26"/>
    <p:sldId id="312" r:id="rId27"/>
    <p:sldId id="380" r:id="rId28"/>
    <p:sldId id="333" r:id="rId29"/>
    <p:sldId id="294" r:id="rId30"/>
    <p:sldId id="278" r:id="rId31"/>
    <p:sldId id="355" r:id="rId32"/>
    <p:sldId id="356" r:id="rId33"/>
    <p:sldId id="286" r:id="rId34"/>
    <p:sldId id="370" r:id="rId35"/>
    <p:sldId id="262" r:id="rId36"/>
    <p:sldId id="357" r:id="rId37"/>
    <p:sldId id="359" r:id="rId38"/>
    <p:sldId id="361" r:id="rId39"/>
    <p:sldId id="362" r:id="rId40"/>
    <p:sldId id="369" r:id="rId41"/>
    <p:sldId id="363" r:id="rId42"/>
    <p:sldId id="364" r:id="rId43"/>
    <p:sldId id="368" r:id="rId44"/>
    <p:sldId id="381" r:id="rId45"/>
    <p:sldId id="316" r:id="rId46"/>
    <p:sldId id="387" r:id="rId47"/>
    <p:sldId id="389" r:id="rId48"/>
    <p:sldId id="365" r:id="rId49"/>
    <p:sldId id="323" r:id="rId50"/>
    <p:sldId id="324" r:id="rId51"/>
    <p:sldId id="325" r:id="rId52"/>
    <p:sldId id="390" r:id="rId53"/>
    <p:sldId id="310" r:id="rId54"/>
    <p:sldId id="319" r:id="rId55"/>
    <p:sldId id="322" r:id="rId56"/>
    <p:sldId id="326" r:id="rId57"/>
    <p:sldId id="336" r:id="rId58"/>
    <p:sldId id="334" r:id="rId59"/>
    <p:sldId id="335" r:id="rId60"/>
    <p:sldId id="382" r:id="rId61"/>
    <p:sldId id="338" r:id="rId62"/>
    <p:sldId id="339" r:id="rId63"/>
    <p:sldId id="354" r:id="rId64"/>
    <p:sldId id="383" r:id="rId65"/>
    <p:sldId id="347" r:id="rId66"/>
    <p:sldId id="384" r:id="rId67"/>
    <p:sldId id="385" r:id="rId68"/>
    <p:sldId id="391" r:id="rId69"/>
    <p:sldId id="400" r:id="rId70"/>
    <p:sldId id="401" r:id="rId71"/>
    <p:sldId id="402" r:id="rId72"/>
    <p:sldId id="403" r:id="rId73"/>
    <p:sldId id="404" r:id="rId74"/>
    <p:sldId id="405" r:id="rId75"/>
    <p:sldId id="329" r:id="rId76"/>
    <p:sldId id="309" r:id="rId77"/>
    <p:sldId id="366" r:id="rId78"/>
    <p:sldId id="399" r:id="rId79"/>
    <p:sldId id="328" r:id="rId80"/>
    <p:sldId id="398" r:id="rId81"/>
    <p:sldId id="371" r:id="rId82"/>
    <p:sldId id="258" r:id="rId83"/>
    <p:sldId id="318" r:id="rId84"/>
    <p:sldId id="386" r:id="rId8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63" Type="http://schemas.openxmlformats.org/officeDocument/2006/relationships/slide" Target="slides/slide50.xml"/><Relationship Id="rId68" Type="http://schemas.openxmlformats.org/officeDocument/2006/relationships/slide" Target="slides/slide55.xml"/><Relationship Id="rId76" Type="http://schemas.openxmlformats.org/officeDocument/2006/relationships/slide" Target="slides/slide63.xml"/><Relationship Id="rId84" Type="http://schemas.openxmlformats.org/officeDocument/2006/relationships/slide" Target="slides/slide71.xml"/><Relationship Id="rId89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slide" Target="slides/slide45.xml"/><Relationship Id="rId66" Type="http://schemas.openxmlformats.org/officeDocument/2006/relationships/slide" Target="slides/slide53.xml"/><Relationship Id="rId74" Type="http://schemas.openxmlformats.org/officeDocument/2006/relationships/slide" Target="slides/slide61.xml"/><Relationship Id="rId79" Type="http://schemas.openxmlformats.org/officeDocument/2006/relationships/slide" Target="slides/slide66.xml"/><Relationship Id="rId87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8.xml"/><Relationship Id="rId82" Type="http://schemas.openxmlformats.org/officeDocument/2006/relationships/slide" Target="slides/slide69.xml"/><Relationship Id="rId90" Type="http://schemas.openxmlformats.org/officeDocument/2006/relationships/tableStyles" Target="tableStyles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64" Type="http://schemas.openxmlformats.org/officeDocument/2006/relationships/slide" Target="slides/slide51.xml"/><Relationship Id="rId69" Type="http://schemas.openxmlformats.org/officeDocument/2006/relationships/slide" Target="slides/slide56.xml"/><Relationship Id="rId77" Type="http://schemas.openxmlformats.org/officeDocument/2006/relationships/slide" Target="slides/slide6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72" Type="http://schemas.openxmlformats.org/officeDocument/2006/relationships/slide" Target="slides/slide59.xml"/><Relationship Id="rId80" Type="http://schemas.openxmlformats.org/officeDocument/2006/relationships/slide" Target="slides/slide67.xml"/><Relationship Id="rId85" Type="http://schemas.openxmlformats.org/officeDocument/2006/relationships/slide" Target="slides/slide72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slide" Target="slides/slide46.xml"/><Relationship Id="rId67" Type="http://schemas.openxmlformats.org/officeDocument/2006/relationships/slide" Target="slides/slide54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slide" Target="slides/slide49.xml"/><Relationship Id="rId70" Type="http://schemas.openxmlformats.org/officeDocument/2006/relationships/slide" Target="slides/slide57.xml"/><Relationship Id="rId75" Type="http://schemas.openxmlformats.org/officeDocument/2006/relationships/slide" Target="slides/slide62.xml"/><Relationship Id="rId83" Type="http://schemas.openxmlformats.org/officeDocument/2006/relationships/slide" Target="slides/slide70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slide" Target="slides/slide47.xml"/><Relationship Id="rId65" Type="http://schemas.openxmlformats.org/officeDocument/2006/relationships/slide" Target="slides/slide52.xml"/><Relationship Id="rId73" Type="http://schemas.openxmlformats.org/officeDocument/2006/relationships/slide" Target="slides/slide60.xml"/><Relationship Id="rId78" Type="http://schemas.openxmlformats.org/officeDocument/2006/relationships/slide" Target="slides/slide65.xml"/><Relationship Id="rId81" Type="http://schemas.openxmlformats.org/officeDocument/2006/relationships/slide" Target="slides/slide68.xml"/><Relationship Id="rId86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6CE99-3979-4211-9725-88D8AE07594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86F01B3-4912-47B5-B546-B2519C94763B}">
      <dgm:prSet phldrT="[Texte]"/>
      <dgm:spPr>
        <a:solidFill>
          <a:srgbClr val="92D050"/>
        </a:solidFill>
      </dgm:spPr>
      <dgm:t>
        <a:bodyPr/>
        <a:lstStyle/>
        <a:p>
          <a:r>
            <a:rPr lang="fr-FR" dirty="0" smtClean="0"/>
            <a:t>Stratégique</a:t>
          </a:r>
          <a:endParaRPr lang="en-GB" dirty="0"/>
        </a:p>
      </dgm:t>
    </dgm:pt>
    <dgm:pt modelId="{56FAB097-23EF-4BDB-B952-A9F74D240208}" type="parTrans" cxnId="{E2A47C19-73C2-43F8-916F-A0732664EBB3}">
      <dgm:prSet/>
      <dgm:spPr/>
      <dgm:t>
        <a:bodyPr/>
        <a:lstStyle/>
        <a:p>
          <a:endParaRPr lang="en-GB"/>
        </a:p>
      </dgm:t>
    </dgm:pt>
    <dgm:pt modelId="{A8D3BFC5-CAC6-48EB-AA32-46360A4EF337}" type="sibTrans" cxnId="{E2A47C19-73C2-43F8-916F-A0732664EBB3}">
      <dgm:prSet/>
      <dgm:spPr/>
      <dgm:t>
        <a:bodyPr/>
        <a:lstStyle/>
        <a:p>
          <a:endParaRPr lang="en-GB"/>
        </a:p>
      </dgm:t>
    </dgm:pt>
    <dgm:pt modelId="{A6BFA869-43C9-44FC-BE13-3463F05C84BF}">
      <dgm:prSet phldrT="[Texte]"/>
      <dgm:spPr>
        <a:solidFill>
          <a:schemeClr val="accent4"/>
        </a:solidFill>
      </dgm:spPr>
      <dgm:t>
        <a:bodyPr/>
        <a:lstStyle/>
        <a:p>
          <a:r>
            <a:rPr lang="fr-FR" dirty="0" smtClean="0"/>
            <a:t>Opérationnel</a:t>
          </a:r>
          <a:endParaRPr lang="en-GB" dirty="0"/>
        </a:p>
      </dgm:t>
    </dgm:pt>
    <dgm:pt modelId="{18FDBE43-EC9B-4133-BCEF-6C12C482893F}" type="parTrans" cxnId="{3EA6A5AC-D6FE-4AE4-97EC-54AB42EA27B3}">
      <dgm:prSet/>
      <dgm:spPr/>
      <dgm:t>
        <a:bodyPr/>
        <a:lstStyle/>
        <a:p>
          <a:endParaRPr lang="en-GB"/>
        </a:p>
      </dgm:t>
    </dgm:pt>
    <dgm:pt modelId="{6F6F08AA-F707-49DA-8C2D-F3C7161D4929}" type="sibTrans" cxnId="{3EA6A5AC-D6FE-4AE4-97EC-54AB42EA27B3}">
      <dgm:prSet/>
      <dgm:spPr/>
      <dgm:t>
        <a:bodyPr/>
        <a:lstStyle/>
        <a:p>
          <a:endParaRPr lang="en-GB"/>
        </a:p>
      </dgm:t>
    </dgm:pt>
    <dgm:pt modelId="{20700D1E-EC05-4104-B13E-A7D2F2CDF80F}">
      <dgm:prSet phldrT="[Texte]"/>
      <dgm:spPr>
        <a:solidFill>
          <a:schemeClr val="accent5"/>
        </a:solidFill>
      </dgm:spPr>
      <dgm:t>
        <a:bodyPr/>
        <a:lstStyle/>
        <a:p>
          <a:r>
            <a:rPr lang="fr-FR" dirty="0" smtClean="0"/>
            <a:t>Tactique</a:t>
          </a:r>
          <a:endParaRPr lang="en-GB" dirty="0"/>
        </a:p>
      </dgm:t>
    </dgm:pt>
    <dgm:pt modelId="{535E056D-A5DE-4EA3-97F6-53739F0708AA}" type="parTrans" cxnId="{B927C18F-C723-41B6-A3AB-8C600867FF7B}">
      <dgm:prSet/>
      <dgm:spPr/>
      <dgm:t>
        <a:bodyPr/>
        <a:lstStyle/>
        <a:p>
          <a:endParaRPr lang="en-GB"/>
        </a:p>
      </dgm:t>
    </dgm:pt>
    <dgm:pt modelId="{CD1CB7D1-7B6E-4EEA-9F2E-7C119DDFF3E6}" type="sibTrans" cxnId="{B927C18F-C723-41B6-A3AB-8C600867FF7B}">
      <dgm:prSet/>
      <dgm:spPr/>
      <dgm:t>
        <a:bodyPr/>
        <a:lstStyle/>
        <a:p>
          <a:endParaRPr lang="en-GB"/>
        </a:p>
      </dgm:t>
    </dgm:pt>
    <dgm:pt modelId="{89A67B93-823C-40D9-9629-ABAC78F3CDC8}" type="pres">
      <dgm:prSet presAssocID="{50E6CE99-3979-4211-9725-88D8AE075949}" presName="Name0" presStyleCnt="0">
        <dgm:presLayoutVars>
          <dgm:dir/>
          <dgm:animLvl val="lvl"/>
          <dgm:resizeHandles val="exact"/>
        </dgm:presLayoutVars>
      </dgm:prSet>
      <dgm:spPr/>
    </dgm:pt>
    <dgm:pt modelId="{244655CC-B827-4FF3-B7A3-684239C47398}" type="pres">
      <dgm:prSet presAssocID="{C86F01B3-4912-47B5-B546-B2519C94763B}" presName="Name8" presStyleCnt="0"/>
      <dgm:spPr/>
    </dgm:pt>
    <dgm:pt modelId="{BE5E52B4-8B13-4A0D-AE17-26D18142FC2E}" type="pres">
      <dgm:prSet presAssocID="{C86F01B3-4912-47B5-B546-B2519C94763B}" presName="level" presStyleLbl="node1" presStyleIdx="0" presStyleCnt="3">
        <dgm:presLayoutVars>
          <dgm:chMax val="1"/>
          <dgm:bulletEnabled val="1"/>
        </dgm:presLayoutVars>
      </dgm:prSet>
      <dgm:spPr/>
    </dgm:pt>
    <dgm:pt modelId="{47F40138-F56B-4647-B23B-587F38C46CF6}" type="pres">
      <dgm:prSet presAssocID="{C86F01B3-4912-47B5-B546-B2519C9476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6EDE533-0ECD-4B2E-B5B8-14E4077B021B}" type="pres">
      <dgm:prSet presAssocID="{A6BFA869-43C9-44FC-BE13-3463F05C84BF}" presName="Name8" presStyleCnt="0"/>
      <dgm:spPr/>
    </dgm:pt>
    <dgm:pt modelId="{E2F0CB51-1A54-4ED0-B476-EC3B21F7AE33}" type="pres">
      <dgm:prSet presAssocID="{A6BFA869-43C9-44FC-BE13-3463F05C84BF}" presName="level" presStyleLbl="node1" presStyleIdx="1" presStyleCnt="3">
        <dgm:presLayoutVars>
          <dgm:chMax val="1"/>
          <dgm:bulletEnabled val="1"/>
        </dgm:presLayoutVars>
      </dgm:prSet>
      <dgm:spPr/>
    </dgm:pt>
    <dgm:pt modelId="{CEDD1F48-4317-4511-9E72-70C21441C65F}" type="pres">
      <dgm:prSet presAssocID="{A6BFA869-43C9-44FC-BE13-3463F05C84B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D3E6583-3B15-4FD9-A0C6-37DDDC580A64}" type="pres">
      <dgm:prSet presAssocID="{20700D1E-EC05-4104-B13E-A7D2F2CDF80F}" presName="Name8" presStyleCnt="0"/>
      <dgm:spPr/>
    </dgm:pt>
    <dgm:pt modelId="{46385C26-D821-4BB4-A3DC-72CD46B44FC5}" type="pres">
      <dgm:prSet presAssocID="{20700D1E-EC05-4104-B13E-A7D2F2CDF80F}" presName="level" presStyleLbl="node1" presStyleIdx="2" presStyleCnt="3">
        <dgm:presLayoutVars>
          <dgm:chMax val="1"/>
          <dgm:bulletEnabled val="1"/>
        </dgm:presLayoutVars>
      </dgm:prSet>
      <dgm:spPr/>
    </dgm:pt>
    <dgm:pt modelId="{0FE9BB67-4310-45B7-9466-662025127FA6}" type="pres">
      <dgm:prSet presAssocID="{20700D1E-EC05-4104-B13E-A7D2F2CDF80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2A47C19-73C2-43F8-916F-A0732664EBB3}" srcId="{50E6CE99-3979-4211-9725-88D8AE075949}" destId="{C86F01B3-4912-47B5-B546-B2519C94763B}" srcOrd="0" destOrd="0" parTransId="{56FAB097-23EF-4BDB-B952-A9F74D240208}" sibTransId="{A8D3BFC5-CAC6-48EB-AA32-46360A4EF337}"/>
    <dgm:cxn modelId="{72F6DF77-B4A8-4F93-BC2C-CFAB5495AF5E}" type="presOf" srcId="{A6BFA869-43C9-44FC-BE13-3463F05C84BF}" destId="{CEDD1F48-4317-4511-9E72-70C21441C65F}" srcOrd="1" destOrd="0" presId="urn:microsoft.com/office/officeart/2005/8/layout/pyramid1"/>
    <dgm:cxn modelId="{136F5209-ECD7-4EC0-BCAB-8A7036295292}" type="presOf" srcId="{20700D1E-EC05-4104-B13E-A7D2F2CDF80F}" destId="{46385C26-D821-4BB4-A3DC-72CD46B44FC5}" srcOrd="0" destOrd="0" presId="urn:microsoft.com/office/officeart/2005/8/layout/pyramid1"/>
    <dgm:cxn modelId="{3EA6A5AC-D6FE-4AE4-97EC-54AB42EA27B3}" srcId="{50E6CE99-3979-4211-9725-88D8AE075949}" destId="{A6BFA869-43C9-44FC-BE13-3463F05C84BF}" srcOrd="1" destOrd="0" parTransId="{18FDBE43-EC9B-4133-BCEF-6C12C482893F}" sibTransId="{6F6F08AA-F707-49DA-8C2D-F3C7161D4929}"/>
    <dgm:cxn modelId="{5DE2727C-2B50-4D31-ACA7-655657D85838}" type="presOf" srcId="{20700D1E-EC05-4104-B13E-A7D2F2CDF80F}" destId="{0FE9BB67-4310-45B7-9466-662025127FA6}" srcOrd="1" destOrd="0" presId="urn:microsoft.com/office/officeart/2005/8/layout/pyramid1"/>
    <dgm:cxn modelId="{D3D7B2AF-2DC4-40C7-9378-3F48711C9381}" type="presOf" srcId="{50E6CE99-3979-4211-9725-88D8AE075949}" destId="{89A67B93-823C-40D9-9629-ABAC78F3CDC8}" srcOrd="0" destOrd="0" presId="urn:microsoft.com/office/officeart/2005/8/layout/pyramid1"/>
    <dgm:cxn modelId="{B927C18F-C723-41B6-A3AB-8C600867FF7B}" srcId="{50E6CE99-3979-4211-9725-88D8AE075949}" destId="{20700D1E-EC05-4104-B13E-A7D2F2CDF80F}" srcOrd="2" destOrd="0" parTransId="{535E056D-A5DE-4EA3-97F6-53739F0708AA}" sibTransId="{CD1CB7D1-7B6E-4EEA-9F2E-7C119DDFF3E6}"/>
    <dgm:cxn modelId="{135F6457-9CAB-42CF-875D-958D773A5C74}" type="presOf" srcId="{C86F01B3-4912-47B5-B546-B2519C94763B}" destId="{47F40138-F56B-4647-B23B-587F38C46CF6}" srcOrd="1" destOrd="0" presId="urn:microsoft.com/office/officeart/2005/8/layout/pyramid1"/>
    <dgm:cxn modelId="{27BF5D40-136D-4579-AF16-8A8557F6D776}" type="presOf" srcId="{C86F01B3-4912-47B5-B546-B2519C94763B}" destId="{BE5E52B4-8B13-4A0D-AE17-26D18142FC2E}" srcOrd="0" destOrd="0" presId="urn:microsoft.com/office/officeart/2005/8/layout/pyramid1"/>
    <dgm:cxn modelId="{8F8A375A-2D98-4F56-9660-553686817B94}" type="presOf" srcId="{A6BFA869-43C9-44FC-BE13-3463F05C84BF}" destId="{E2F0CB51-1A54-4ED0-B476-EC3B21F7AE33}" srcOrd="0" destOrd="0" presId="urn:microsoft.com/office/officeart/2005/8/layout/pyramid1"/>
    <dgm:cxn modelId="{95D3A183-E0A7-41B6-AD9B-4EB95E72EE68}" type="presParOf" srcId="{89A67B93-823C-40D9-9629-ABAC78F3CDC8}" destId="{244655CC-B827-4FF3-B7A3-684239C47398}" srcOrd="0" destOrd="0" presId="urn:microsoft.com/office/officeart/2005/8/layout/pyramid1"/>
    <dgm:cxn modelId="{D8B28D28-854F-465A-BFBA-8A892919BCDC}" type="presParOf" srcId="{244655CC-B827-4FF3-B7A3-684239C47398}" destId="{BE5E52B4-8B13-4A0D-AE17-26D18142FC2E}" srcOrd="0" destOrd="0" presId="urn:microsoft.com/office/officeart/2005/8/layout/pyramid1"/>
    <dgm:cxn modelId="{9537CC7B-0120-4439-B97E-4732E74D79A7}" type="presParOf" srcId="{244655CC-B827-4FF3-B7A3-684239C47398}" destId="{47F40138-F56B-4647-B23B-587F38C46CF6}" srcOrd="1" destOrd="0" presId="urn:microsoft.com/office/officeart/2005/8/layout/pyramid1"/>
    <dgm:cxn modelId="{64FCF170-6BB2-46AE-9E02-964D4473B94E}" type="presParOf" srcId="{89A67B93-823C-40D9-9629-ABAC78F3CDC8}" destId="{E6EDE533-0ECD-4B2E-B5B8-14E4077B021B}" srcOrd="1" destOrd="0" presId="urn:microsoft.com/office/officeart/2005/8/layout/pyramid1"/>
    <dgm:cxn modelId="{B257A4D9-6CBB-4F23-B7B6-C0F6C4D2F2CA}" type="presParOf" srcId="{E6EDE533-0ECD-4B2E-B5B8-14E4077B021B}" destId="{E2F0CB51-1A54-4ED0-B476-EC3B21F7AE33}" srcOrd="0" destOrd="0" presId="urn:microsoft.com/office/officeart/2005/8/layout/pyramid1"/>
    <dgm:cxn modelId="{AA5C4043-8E66-460B-83B3-A246D170E1A3}" type="presParOf" srcId="{E6EDE533-0ECD-4B2E-B5B8-14E4077B021B}" destId="{CEDD1F48-4317-4511-9E72-70C21441C65F}" srcOrd="1" destOrd="0" presId="urn:microsoft.com/office/officeart/2005/8/layout/pyramid1"/>
    <dgm:cxn modelId="{E9A40F6A-2F42-4392-8DCA-2C8530FA6AD3}" type="presParOf" srcId="{89A67B93-823C-40D9-9629-ABAC78F3CDC8}" destId="{3D3E6583-3B15-4FD9-A0C6-37DDDC580A64}" srcOrd="2" destOrd="0" presId="urn:microsoft.com/office/officeart/2005/8/layout/pyramid1"/>
    <dgm:cxn modelId="{AB119E82-9AC3-4F10-8DC5-8E90107F58B7}" type="presParOf" srcId="{3D3E6583-3B15-4FD9-A0C6-37DDDC580A64}" destId="{46385C26-D821-4BB4-A3DC-72CD46B44FC5}" srcOrd="0" destOrd="0" presId="urn:microsoft.com/office/officeart/2005/8/layout/pyramid1"/>
    <dgm:cxn modelId="{8A3141D0-21BF-476B-A7A7-7C2C457A7216}" type="presParOf" srcId="{3D3E6583-3B15-4FD9-A0C6-37DDDC580A64}" destId="{0FE9BB67-4310-45B7-9466-662025127FA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E52B4-8B13-4A0D-AE17-26D18142FC2E}">
      <dsp:nvSpPr>
        <dsp:cNvPr id="0" name=""/>
        <dsp:cNvSpPr/>
      </dsp:nvSpPr>
      <dsp:spPr>
        <a:xfrm>
          <a:off x="2120122" y="0"/>
          <a:ext cx="2120122" cy="1517426"/>
        </a:xfrm>
        <a:prstGeom prst="trapezoid">
          <a:avLst>
            <a:gd name="adj" fmla="val 69859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Stratégique</a:t>
          </a:r>
          <a:endParaRPr lang="en-GB" sz="3500" kern="1200" dirty="0"/>
        </a:p>
      </dsp:txBody>
      <dsp:txXfrm>
        <a:off x="2120122" y="0"/>
        <a:ext cx="2120122" cy="1517426"/>
      </dsp:txXfrm>
    </dsp:sp>
    <dsp:sp modelId="{E2F0CB51-1A54-4ED0-B476-EC3B21F7AE33}">
      <dsp:nvSpPr>
        <dsp:cNvPr id="0" name=""/>
        <dsp:cNvSpPr/>
      </dsp:nvSpPr>
      <dsp:spPr>
        <a:xfrm>
          <a:off x="1060061" y="1517426"/>
          <a:ext cx="4240245" cy="1517426"/>
        </a:xfrm>
        <a:prstGeom prst="trapezoid">
          <a:avLst>
            <a:gd name="adj" fmla="val 69859"/>
          </a:avLst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Opérationnel</a:t>
          </a:r>
          <a:endParaRPr lang="en-GB" sz="3500" kern="1200" dirty="0"/>
        </a:p>
      </dsp:txBody>
      <dsp:txXfrm>
        <a:off x="1802104" y="1517426"/>
        <a:ext cx="2756159" cy="1517426"/>
      </dsp:txXfrm>
    </dsp:sp>
    <dsp:sp modelId="{46385C26-D821-4BB4-A3DC-72CD46B44FC5}">
      <dsp:nvSpPr>
        <dsp:cNvPr id="0" name=""/>
        <dsp:cNvSpPr/>
      </dsp:nvSpPr>
      <dsp:spPr>
        <a:xfrm>
          <a:off x="0" y="3034853"/>
          <a:ext cx="6360368" cy="1517426"/>
        </a:xfrm>
        <a:prstGeom prst="trapezoid">
          <a:avLst>
            <a:gd name="adj" fmla="val 69859"/>
          </a:avLst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Tactique</a:t>
          </a:r>
          <a:endParaRPr lang="en-GB" sz="3500" kern="1200" dirty="0"/>
        </a:p>
      </dsp:txBody>
      <dsp:txXfrm>
        <a:off x="1113064" y="3034853"/>
        <a:ext cx="4134239" cy="1517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9990-2520-4FC7-ACBB-75073F2B1803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93B1-1CC2-4A5A-8C1C-E0B982C39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311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Préciser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783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11/10/2018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153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07563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86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6238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6283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2597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88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84200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4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5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0297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1680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1446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80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91783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64758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3134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2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435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10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49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906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8744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8314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20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2854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358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32643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07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0385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0081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08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49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94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08/06/2018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9771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08/06/2018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85439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08/06/2018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893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08/06/2018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4497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08/06/2018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8985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08/06/2018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8201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08/06/2018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40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2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08/06/2018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675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08/06/2018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4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08/06/2018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2575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08/06/2018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1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1188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1778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13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9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8926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11/10/2018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1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5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48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02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525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77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59799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23831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42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3054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5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88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635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9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010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3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4635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24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1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632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4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657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717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92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106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30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4119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48627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083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6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4059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2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01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267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910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6222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996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3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408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234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4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59114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4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90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609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6982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7595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20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8024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7168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751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6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3492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44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52643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0848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853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2150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07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5958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8411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304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1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363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66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6778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006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732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9450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2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2998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8033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055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61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301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61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839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80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1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5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3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08/06/2018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5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3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1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2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3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8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13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0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6.jpeg"/><Relationship Id="rId9" Type="http://schemas.openxmlformats.org/officeDocument/2006/relationships/diagramColors" Target="../diagrams/colors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6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6.jpe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6.jpeg"/><Relationship Id="rId9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6.jpeg"/><Relationship Id="rId9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6.jpeg"/><Relationship Id="rId9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sans.org/u/GI9" TargetMode="External"/><Relationship Id="rId4" Type="http://schemas.openxmlformats.org/officeDocument/2006/relationships/image" Target="../media/image6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information-security.fr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rmation-security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2860" y="2996952"/>
            <a:ext cx="7043154" cy="990600"/>
          </a:xfrm>
        </p:spPr>
        <p:txBody>
          <a:bodyPr>
            <a:noAutofit/>
          </a:bodyPr>
          <a:lstStyle/>
          <a:p>
            <a:r>
              <a:rPr lang="fr-FR" dirty="0" smtClean="0"/>
              <a:t>Modèle système dynamique pour l’analyse de la menace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Tithnara</a:t>
            </a:r>
            <a:r>
              <a:rPr lang="fr-FR" sz="2800" dirty="0" smtClean="0"/>
              <a:t> Nicolas SUN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40"/>
            <a:ext cx="1368152" cy="14103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08" y="26702"/>
            <a:ext cx="1368152" cy="1368152"/>
          </a:xfrm>
          <a:prstGeom prst="rect">
            <a:avLst/>
          </a:prstGeom>
        </p:spPr>
      </p:pic>
      <p:sp>
        <p:nvSpPr>
          <p:cNvPr id="12" name="Sous-titre 8"/>
          <p:cNvSpPr txBox="1">
            <a:spLocks/>
          </p:cNvSpPr>
          <p:nvPr/>
        </p:nvSpPr>
        <p:spPr>
          <a:xfrm>
            <a:off x="1209675" y="5157192"/>
            <a:ext cx="6858000" cy="533400"/>
          </a:xfrm>
          <a:prstGeom prst="rect">
            <a:avLst/>
          </a:prstGeom>
        </p:spPr>
        <p:txBody>
          <a:bodyPr vert="horz" numCol="2">
            <a:normAutofit fontScale="700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Philippe </a:t>
            </a:r>
            <a:r>
              <a:rPr lang="fr-FR" dirty="0" err="1" smtClean="0"/>
              <a:t>Dhaussy</a:t>
            </a:r>
            <a:r>
              <a:rPr lang="fr-FR" dirty="0" smtClean="0"/>
              <a:t> (</a:t>
            </a:r>
            <a:r>
              <a:rPr lang="fr-FR" dirty="0" err="1" smtClean="0"/>
              <a:t>Lab</a:t>
            </a:r>
            <a:r>
              <a:rPr lang="fr-FR" dirty="0" smtClean="0"/>
              <a:t>-STICC)</a:t>
            </a:r>
          </a:p>
          <a:p>
            <a:r>
              <a:rPr lang="fr-FR" dirty="0" smtClean="0"/>
              <a:t>Lionel </a:t>
            </a:r>
            <a:r>
              <a:rPr lang="fr-FR" dirty="0"/>
              <a:t>Van </a:t>
            </a:r>
            <a:r>
              <a:rPr lang="fr-FR" dirty="0" err="1"/>
              <a:t>Aertryck</a:t>
            </a:r>
            <a:r>
              <a:rPr lang="fr-FR" dirty="0"/>
              <a:t> (</a:t>
            </a:r>
            <a:r>
              <a:rPr lang="fr-FR" dirty="0" smtClean="0"/>
              <a:t>DGA-MI)</a:t>
            </a:r>
            <a:endParaRPr lang="fr-FR" dirty="0"/>
          </a:p>
          <a:p>
            <a:r>
              <a:rPr lang="fr-FR" dirty="0" smtClean="0"/>
              <a:t>Ciprian </a:t>
            </a:r>
            <a:r>
              <a:rPr lang="fr-FR" dirty="0" err="1" smtClean="0"/>
              <a:t>Teodorov</a:t>
            </a:r>
            <a:r>
              <a:rPr lang="fr-FR" dirty="0" smtClean="0"/>
              <a:t> (</a:t>
            </a:r>
            <a:r>
              <a:rPr lang="fr-FR" dirty="0" err="1" smtClean="0"/>
              <a:t>Lab</a:t>
            </a:r>
            <a:r>
              <a:rPr lang="fr-FR" dirty="0" smtClean="0"/>
              <a:t>-STICC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6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Définitions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84116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Attaquant, 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Threat</a:t>
            </a:r>
            <a:r>
              <a:rPr lang="fr-FR" sz="4000" i="1" u="sng" dirty="0" smtClean="0">
                <a:solidFill>
                  <a:prstClr val="black"/>
                </a:solidFill>
              </a:rPr>
              <a:t> Actor, Adversaire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Entité ayant pour objectif de </a:t>
            </a:r>
            <a:r>
              <a:rPr lang="fr-FR" sz="2800" b="1" dirty="0" smtClean="0">
                <a:solidFill>
                  <a:prstClr val="black"/>
                </a:solidFill>
              </a:rPr>
              <a:t>nuire</a:t>
            </a:r>
            <a:r>
              <a:rPr lang="fr-FR" sz="2800" dirty="0" smtClean="0">
                <a:solidFill>
                  <a:prstClr val="black"/>
                </a:solidFill>
              </a:rPr>
              <a:t> au système. [2][3]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3645024"/>
            <a:ext cx="823569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Vulnérabilité, Faille</a:t>
            </a:r>
            <a:r>
              <a:rPr lang="fr-FR" sz="4000" u="sng" dirty="0" smtClean="0">
                <a:solidFill>
                  <a:prstClr val="black"/>
                </a:solidFill>
              </a:rPr>
              <a:t>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r>
              <a:rPr lang="fr-FR" sz="2800" b="1" dirty="0" smtClean="0">
                <a:solidFill>
                  <a:prstClr val="black"/>
                </a:solidFill>
              </a:rPr>
              <a:t>Erreur</a:t>
            </a:r>
            <a:r>
              <a:rPr lang="fr-FR" sz="2800" dirty="0" smtClean="0">
                <a:solidFill>
                  <a:prstClr val="black"/>
                </a:solidFill>
              </a:rPr>
              <a:t> ou </a:t>
            </a:r>
            <a:r>
              <a:rPr lang="fr-FR" sz="2800" b="1" dirty="0" smtClean="0">
                <a:solidFill>
                  <a:prstClr val="black"/>
                </a:solidFill>
              </a:rPr>
              <a:t>faiblesse</a:t>
            </a:r>
            <a:r>
              <a:rPr lang="fr-FR" sz="2800" dirty="0" smtClean="0">
                <a:solidFill>
                  <a:prstClr val="black"/>
                </a:solidFill>
              </a:rPr>
              <a:t> de conception, d’implémentation ou de fonctionnement. [2][3]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dirty="0"/>
              <a:t>[2] </a:t>
            </a:r>
            <a:r>
              <a:rPr lang="fr-FR" sz="700" i="1" dirty="0" err="1"/>
              <a:t>Towards</a:t>
            </a:r>
            <a:r>
              <a:rPr lang="fr-FR" sz="700" i="1" dirty="0"/>
              <a:t> </a:t>
            </a:r>
            <a:r>
              <a:rPr lang="fr-FR" sz="700" i="1" dirty="0" err="1"/>
              <a:t>Threat</a:t>
            </a:r>
            <a:r>
              <a:rPr lang="fr-FR" sz="700" i="1" dirty="0"/>
              <a:t>, Attack, and </a:t>
            </a:r>
            <a:r>
              <a:rPr lang="fr-FR" sz="700" i="1" dirty="0" err="1"/>
              <a:t>Vulnerability</a:t>
            </a:r>
            <a:r>
              <a:rPr lang="fr-FR" sz="700" i="1" dirty="0"/>
              <a:t> Taxonomies </a:t>
            </a:r>
            <a:r>
              <a:rPr lang="fr-FR" sz="700" dirty="0"/>
              <a:t>/ Dennis </a:t>
            </a:r>
            <a:r>
              <a:rPr lang="fr-FR" sz="700" dirty="0" err="1"/>
              <a:t>Hollingworth</a:t>
            </a:r>
            <a:r>
              <a:rPr lang="fr-FR" sz="700" dirty="0"/>
              <a:t> / Network Associates </a:t>
            </a:r>
            <a:r>
              <a:rPr lang="fr-FR" sz="700" dirty="0" err="1"/>
              <a:t>laboratories</a:t>
            </a:r>
            <a:r>
              <a:rPr lang="fr-FR" sz="700" dirty="0"/>
              <a:t> USA / 2003</a:t>
            </a:r>
          </a:p>
          <a:p>
            <a:r>
              <a:rPr lang="fr-FR" sz="700" dirty="0"/>
              <a:t>[3] </a:t>
            </a:r>
            <a:r>
              <a:rPr lang="fr-FR" sz="700" i="1" dirty="0"/>
              <a:t>Trust in Cyberspace </a:t>
            </a:r>
            <a:r>
              <a:rPr lang="fr-FR" sz="700" dirty="0"/>
              <a:t>/ Fred B. Schneider / </a:t>
            </a:r>
            <a:r>
              <a:rPr lang="fr-FR" sz="700" dirty="0" err="1"/>
              <a:t>Committee</a:t>
            </a:r>
            <a:r>
              <a:rPr lang="fr-FR" sz="700" dirty="0"/>
              <a:t> on Information </a:t>
            </a:r>
            <a:r>
              <a:rPr lang="fr-FR" sz="700" dirty="0" err="1"/>
              <a:t>Systems</a:t>
            </a:r>
            <a:r>
              <a:rPr lang="fr-FR" sz="700" dirty="0"/>
              <a:t> </a:t>
            </a:r>
            <a:r>
              <a:rPr lang="fr-FR" sz="700" dirty="0" err="1"/>
              <a:t>Trustworthiness</a:t>
            </a:r>
            <a:r>
              <a:rPr lang="fr-FR" sz="700" dirty="0"/>
              <a:t>, Washington, D.C.  USA / 1999</a:t>
            </a:r>
          </a:p>
          <a:p>
            <a:endParaRPr lang="fr-FR" sz="600" dirty="0"/>
          </a:p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5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Définitions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Menace, 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Threat</a:t>
            </a:r>
            <a:r>
              <a:rPr lang="fr-FR" sz="4000" i="1" u="sng" dirty="0" smtClean="0">
                <a:solidFill>
                  <a:prstClr val="black"/>
                </a:solidFill>
              </a:rPr>
              <a:t>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Adversaire motivé et capable d’</a:t>
            </a:r>
            <a:r>
              <a:rPr lang="fr-FR" sz="2800" b="1" dirty="0" smtClean="0">
                <a:solidFill>
                  <a:prstClr val="black"/>
                </a:solidFill>
              </a:rPr>
              <a:t>exploiter</a:t>
            </a:r>
            <a:r>
              <a:rPr lang="fr-FR" sz="2800" dirty="0" smtClean="0">
                <a:solidFill>
                  <a:prstClr val="black"/>
                </a:solidFill>
              </a:rPr>
              <a:t> une </a:t>
            </a:r>
            <a:r>
              <a:rPr lang="fr-FR" sz="2800" b="1" dirty="0" smtClean="0">
                <a:solidFill>
                  <a:prstClr val="black"/>
                </a:solidFill>
              </a:rPr>
              <a:t>vulnérabilité</a:t>
            </a:r>
            <a:r>
              <a:rPr lang="fr-FR" sz="2800" dirty="0" smtClean="0">
                <a:solidFill>
                  <a:prstClr val="black"/>
                </a:solidFill>
              </a:rPr>
              <a:t>. [2][3]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Définition ambiguë :  Expression d’une intention de nuire / Indication d’une telle intention.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5685" y="4365104"/>
            <a:ext cx="8235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Attaque, Incident</a:t>
            </a:r>
            <a:r>
              <a:rPr lang="fr-FR" sz="4000" u="sng" dirty="0" smtClean="0">
                <a:solidFill>
                  <a:prstClr val="black"/>
                </a:solidFill>
              </a:rPr>
              <a:t>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fr-FR" sz="2800" b="1" dirty="0" smtClean="0">
                <a:solidFill>
                  <a:prstClr val="black"/>
                </a:solidFill>
              </a:rPr>
              <a:t>Acte malveillant</a:t>
            </a:r>
            <a:r>
              <a:rPr lang="fr-FR" sz="2800" dirty="0" smtClean="0">
                <a:solidFill>
                  <a:prstClr val="black"/>
                </a:solidFill>
              </a:rPr>
              <a:t>, moyen [séquence d’actions] d’exploiter une vulnérabilité. [2][3]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5360240" cy="365760"/>
          </a:xfrm>
        </p:spPr>
        <p:txBody>
          <a:bodyPr/>
          <a:lstStyle/>
          <a:p>
            <a:r>
              <a:rPr lang="fr-FR" sz="700" dirty="0"/>
              <a:t>[2] </a:t>
            </a:r>
            <a:r>
              <a:rPr lang="fr-FR" sz="700" i="1" dirty="0" err="1"/>
              <a:t>Towards</a:t>
            </a:r>
            <a:r>
              <a:rPr lang="fr-FR" sz="700" i="1" dirty="0"/>
              <a:t> </a:t>
            </a:r>
            <a:r>
              <a:rPr lang="fr-FR" sz="700" i="1" dirty="0" err="1"/>
              <a:t>Threat</a:t>
            </a:r>
            <a:r>
              <a:rPr lang="fr-FR" sz="700" i="1" dirty="0"/>
              <a:t>, Attack, and </a:t>
            </a:r>
            <a:r>
              <a:rPr lang="fr-FR" sz="700" i="1" dirty="0" err="1"/>
              <a:t>Vulnerability</a:t>
            </a:r>
            <a:r>
              <a:rPr lang="fr-FR" sz="700" i="1" dirty="0"/>
              <a:t> Taxonomies </a:t>
            </a:r>
            <a:r>
              <a:rPr lang="fr-FR" sz="700" dirty="0"/>
              <a:t>/ Dennis </a:t>
            </a:r>
            <a:r>
              <a:rPr lang="fr-FR" sz="700" dirty="0" err="1"/>
              <a:t>Hollingworth</a:t>
            </a:r>
            <a:r>
              <a:rPr lang="fr-FR" sz="700" dirty="0"/>
              <a:t> / Network Associates </a:t>
            </a:r>
            <a:r>
              <a:rPr lang="fr-FR" sz="700" dirty="0" err="1"/>
              <a:t>laboratories</a:t>
            </a:r>
            <a:r>
              <a:rPr lang="fr-FR" sz="700" dirty="0"/>
              <a:t> USA / 2003</a:t>
            </a:r>
          </a:p>
          <a:p>
            <a:r>
              <a:rPr lang="fr-FR" sz="700" dirty="0"/>
              <a:t>[3] </a:t>
            </a:r>
            <a:r>
              <a:rPr lang="fr-FR" sz="700" i="1" dirty="0"/>
              <a:t>Trust in Cyberspace </a:t>
            </a:r>
            <a:r>
              <a:rPr lang="fr-FR" sz="700" dirty="0"/>
              <a:t>/ Fred B. Schneider / </a:t>
            </a:r>
            <a:r>
              <a:rPr lang="fr-FR" sz="700" dirty="0" err="1"/>
              <a:t>Committee</a:t>
            </a:r>
            <a:r>
              <a:rPr lang="fr-FR" sz="700" dirty="0"/>
              <a:t> on Information </a:t>
            </a:r>
            <a:r>
              <a:rPr lang="fr-FR" sz="700" dirty="0" err="1"/>
              <a:t>Systems</a:t>
            </a:r>
            <a:r>
              <a:rPr lang="fr-FR" sz="700" dirty="0"/>
              <a:t> </a:t>
            </a:r>
            <a:r>
              <a:rPr lang="fr-FR" sz="700" dirty="0" err="1"/>
              <a:t>Trustworthiness</a:t>
            </a:r>
            <a:r>
              <a:rPr lang="fr-FR" sz="700" dirty="0"/>
              <a:t>, Washington, D.C.  USA / 1999</a:t>
            </a:r>
          </a:p>
          <a:p>
            <a:endParaRPr lang="fr-FR" sz="6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502968" cy="365760"/>
          </a:xfrm>
        </p:spPr>
        <p:txBody>
          <a:bodyPr/>
          <a:lstStyle/>
          <a:p>
            <a:fld id="{EDE0B534-4A47-4AD2-8BAB-CAD041FBAA56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Avancement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Réification </a:t>
            </a:r>
            <a:r>
              <a:rPr lang="fr-FR" sz="6000" u="sng" dirty="0"/>
              <a:t>de la </a:t>
            </a:r>
            <a:br>
              <a:rPr lang="fr-FR" sz="6000" u="sng" dirty="0"/>
            </a:br>
            <a:r>
              <a:rPr lang="fr-FR" sz="6000" u="sng" dirty="0"/>
              <a:t>Surface d’Attaque</a:t>
            </a:r>
            <a:endParaRPr lang="fr-FR" sz="6000" b="1" i="1" u="sng" dirty="0" smtClean="0"/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A)Définitions</a:t>
            </a:r>
          </a:p>
          <a:p>
            <a:pPr>
              <a:spcBef>
                <a:spcPts val="1200"/>
              </a:spcBef>
            </a:pPr>
            <a:r>
              <a:rPr lang="fr-FR" sz="4000" b="1" i="1" dirty="0" smtClean="0"/>
              <a:t>B)Arbres d’attaque</a:t>
            </a:r>
          </a:p>
          <a:p>
            <a:pPr>
              <a:spcBef>
                <a:spcPts val="1200"/>
              </a:spcBef>
            </a:pPr>
            <a:r>
              <a:rPr lang="fr-FR" sz="4000" i="1" dirty="0">
                <a:solidFill>
                  <a:schemeClr val="bg1">
                    <a:lumMod val="65000"/>
                  </a:schemeClr>
                </a:solidFill>
              </a:rPr>
              <a:t>C)Cyber </a:t>
            </a:r>
            <a:r>
              <a:rPr lang="fr-FR" sz="4000" i="1" dirty="0" err="1">
                <a:solidFill>
                  <a:schemeClr val="bg1">
                    <a:lumMod val="65000"/>
                  </a:schemeClr>
                </a:solidFill>
              </a:rPr>
              <a:t>Threat</a:t>
            </a:r>
            <a:r>
              <a:rPr lang="fr-FR" sz="4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Intelligence</a:t>
            </a:r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D)STIX</a:t>
            </a:r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99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Arbres d’Attaque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62880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dirty="0" smtClean="0">
              <a:solidFill>
                <a:prstClr val="black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1880" y="1556792"/>
            <a:ext cx="2304256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3737387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2584" y="3737387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5916" y="3737387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24295" y="3737386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36296" y="3737385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491879" y="167670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prstClr val="black"/>
                </a:solidFill>
              </a:rPr>
              <a:t>AVOIDIT </a:t>
            </a:r>
            <a:r>
              <a:rPr lang="fr-FR" sz="2000" dirty="0" smtClean="0">
                <a:solidFill>
                  <a:prstClr val="black"/>
                </a:solidFill>
              </a:rPr>
              <a:t>[4]</a:t>
            </a:r>
            <a:r>
              <a:rPr lang="fr-FR" sz="2400" dirty="0" smtClean="0">
                <a:solidFill>
                  <a:prstClr val="black"/>
                </a:solidFill>
              </a:rPr>
              <a:t>: </a:t>
            </a:r>
          </a:p>
          <a:p>
            <a:pPr algn="ctr"/>
            <a:r>
              <a:rPr lang="fr-FR" sz="2400" dirty="0" smtClean="0">
                <a:solidFill>
                  <a:prstClr val="black"/>
                </a:solidFill>
              </a:rPr>
              <a:t>Cyber Attack </a:t>
            </a:r>
            <a:r>
              <a:rPr lang="fr-FR" sz="2400" dirty="0" err="1" smtClean="0">
                <a:solidFill>
                  <a:prstClr val="black"/>
                </a:solidFill>
              </a:rPr>
              <a:t>Taxonomy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12311" y="3989867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prstClr val="black"/>
                </a:solidFill>
              </a:rPr>
              <a:t>Attack </a:t>
            </a:r>
            <a:r>
              <a:rPr lang="fr-FR" sz="2400" dirty="0" err="1" smtClean="0">
                <a:solidFill>
                  <a:prstClr val="black"/>
                </a:solidFill>
              </a:rPr>
              <a:t>Vector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85658" y="3992449"/>
            <a:ext cx="17700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err="1" smtClean="0">
                <a:solidFill>
                  <a:prstClr val="black"/>
                </a:solidFill>
              </a:rPr>
              <a:t>Operational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fr-FR" sz="2400" dirty="0" smtClean="0">
                <a:solidFill>
                  <a:prstClr val="black"/>
                </a:solidFill>
              </a:rPr>
              <a:t>Impact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33252" y="3989866"/>
            <a:ext cx="18382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err="1" smtClean="0">
                <a:solidFill>
                  <a:prstClr val="black"/>
                </a:solidFill>
              </a:rPr>
              <a:t>Informational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endParaRPr lang="fr-FR" sz="2400" dirty="0">
              <a:solidFill>
                <a:prstClr val="black"/>
              </a:solidFill>
            </a:endParaRPr>
          </a:p>
          <a:p>
            <a:pPr algn="ctr"/>
            <a:r>
              <a:rPr lang="fr-FR" sz="2400" dirty="0">
                <a:solidFill>
                  <a:prstClr val="black"/>
                </a:solidFill>
              </a:rPr>
              <a:t>Impact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62564" y="4139220"/>
            <a:ext cx="1529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>
                <a:solidFill>
                  <a:prstClr val="black"/>
                </a:solidFill>
              </a:rPr>
              <a:t>Target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25685" y="4146337"/>
            <a:ext cx="1436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err="1" smtClean="0">
                <a:solidFill>
                  <a:prstClr val="black"/>
                </a:solidFill>
              </a:rPr>
              <a:t>Defense</a:t>
            </a:r>
            <a:endParaRPr lang="fr-FR" sz="2400" dirty="0">
              <a:solidFill>
                <a:prstClr val="black"/>
              </a:solidFill>
            </a:endParaRPr>
          </a:p>
        </p:txBody>
      </p:sp>
      <p:cxnSp>
        <p:nvCxnSpPr>
          <p:cNvPr id="25" name="Connecteur droit avec flèche 24"/>
          <p:cNvCxnSpPr>
            <a:endCxn id="10" idx="0"/>
          </p:cNvCxnSpPr>
          <p:nvPr/>
        </p:nvCxnSpPr>
        <p:spPr>
          <a:xfrm flipH="1">
            <a:off x="1223628" y="2996952"/>
            <a:ext cx="2268252" cy="74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9" idx="2"/>
            <a:endCxn id="14" idx="0"/>
          </p:cNvCxnSpPr>
          <p:nvPr/>
        </p:nvCxnSpPr>
        <p:spPr>
          <a:xfrm>
            <a:off x="4644008" y="2996952"/>
            <a:ext cx="0" cy="74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13" idx="0"/>
          </p:cNvCxnSpPr>
          <p:nvPr/>
        </p:nvCxnSpPr>
        <p:spPr>
          <a:xfrm flipH="1">
            <a:off x="2970676" y="2996952"/>
            <a:ext cx="955009" cy="74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15" idx="0"/>
          </p:cNvCxnSpPr>
          <p:nvPr/>
        </p:nvCxnSpPr>
        <p:spPr>
          <a:xfrm>
            <a:off x="5148064" y="2996952"/>
            <a:ext cx="1204323" cy="740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6" idx="0"/>
          </p:cNvCxnSpPr>
          <p:nvPr/>
        </p:nvCxnSpPr>
        <p:spPr>
          <a:xfrm>
            <a:off x="5724128" y="2996952"/>
            <a:ext cx="2340260" cy="740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115616" y="6356350"/>
            <a:ext cx="5288232" cy="36576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fr-FR" sz="800" dirty="0"/>
              <a:t>[4] </a:t>
            </a:r>
            <a:r>
              <a:rPr lang="fr-FR" sz="800" i="1" dirty="0"/>
              <a:t>AVOIDIT : A Cyber Attack </a:t>
            </a:r>
            <a:r>
              <a:rPr lang="fr-FR" sz="800" i="1" dirty="0" err="1"/>
              <a:t>Taxonomy</a:t>
            </a:r>
            <a:r>
              <a:rPr lang="fr-FR" sz="800" i="1" dirty="0"/>
              <a:t> </a:t>
            </a:r>
            <a:r>
              <a:rPr lang="fr-FR" sz="800" dirty="0"/>
              <a:t>/ Chris B. Simmons, </a:t>
            </a:r>
            <a:r>
              <a:rPr lang="fr-FR" sz="800" dirty="0" err="1"/>
              <a:t>Sajjan</a:t>
            </a:r>
            <a:r>
              <a:rPr lang="fr-FR" sz="800" dirty="0"/>
              <a:t> G. Shiva, </a:t>
            </a:r>
            <a:r>
              <a:rPr lang="fr-FR" sz="800" dirty="0" err="1"/>
              <a:t>Harkeerat</a:t>
            </a:r>
            <a:r>
              <a:rPr lang="fr-FR" sz="800" dirty="0"/>
              <a:t> </a:t>
            </a:r>
            <a:r>
              <a:rPr lang="fr-FR" sz="800" dirty="0" err="1"/>
              <a:t>Bedi</a:t>
            </a:r>
            <a:r>
              <a:rPr lang="fr-FR" sz="800" dirty="0"/>
              <a:t>, </a:t>
            </a:r>
            <a:r>
              <a:rPr lang="fr-FR" sz="800" dirty="0" err="1"/>
              <a:t>Dipankar</a:t>
            </a:r>
            <a:r>
              <a:rPr lang="fr-FR" sz="800" dirty="0"/>
              <a:t> </a:t>
            </a:r>
            <a:r>
              <a:rPr lang="fr-FR" sz="800" dirty="0" err="1"/>
              <a:t>Dasgupta</a:t>
            </a:r>
            <a:r>
              <a:rPr lang="fr-FR" sz="800" dirty="0"/>
              <a:t> / </a:t>
            </a:r>
            <a:r>
              <a:rPr lang="fr-FR" sz="800" dirty="0" err="1"/>
              <a:t>University</a:t>
            </a:r>
            <a:r>
              <a:rPr lang="fr-FR" sz="800" dirty="0"/>
              <a:t> of Memphis, Memphis, Tennessee, USA / Juin 2014</a:t>
            </a:r>
            <a:endParaRPr lang="fr-FR" sz="80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574976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13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r="51849" b="-291"/>
          <a:stretch/>
        </p:blipFill>
        <p:spPr>
          <a:xfrm>
            <a:off x="3484137" y="1458206"/>
            <a:ext cx="4680520" cy="43865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Arbres d’Attaque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453650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400"/>
              </a:spcBef>
            </a:pPr>
            <a:r>
              <a:rPr lang="fr-FR" sz="4000" i="1" dirty="0" smtClean="0">
                <a:solidFill>
                  <a:prstClr val="black"/>
                </a:solidFill>
              </a:rPr>
              <a:t>Arbres d’Attaque </a:t>
            </a:r>
            <a:r>
              <a:rPr lang="fr-FR" sz="2000" i="1" dirty="0" smtClean="0">
                <a:solidFill>
                  <a:prstClr val="black"/>
                </a:solidFill>
              </a:rPr>
              <a:t>[5]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4000" dirty="0" smtClean="0">
                <a:solidFill>
                  <a:prstClr val="black"/>
                </a:solidFill>
              </a:rPr>
              <a:t>: </a:t>
            </a:r>
            <a:endParaRPr lang="fr-FR" sz="4000" dirty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Nœud = Objectif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Racine = Objectif principal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Nœud interne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Condition AND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Condition OR</a:t>
            </a:r>
          </a:p>
          <a:p>
            <a:pPr>
              <a:spcBef>
                <a:spcPts val="2400"/>
              </a:spcBef>
            </a:pPr>
            <a:endParaRPr lang="fr-FR" dirty="0" smtClean="0">
              <a:solidFill>
                <a:prstClr val="black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dirty="0"/>
              <a:t>[5] </a:t>
            </a:r>
            <a:r>
              <a:rPr lang="fr-FR" sz="700" i="1" dirty="0"/>
              <a:t>Attack </a:t>
            </a:r>
            <a:r>
              <a:rPr lang="fr-FR" sz="700" i="1" dirty="0" err="1"/>
              <a:t>Modeling</a:t>
            </a:r>
            <a:r>
              <a:rPr lang="fr-FR" sz="700" i="1" dirty="0"/>
              <a:t> for Information Security and </a:t>
            </a:r>
            <a:r>
              <a:rPr lang="fr-FR" sz="700" i="1" dirty="0" err="1"/>
              <a:t>Survivability</a:t>
            </a:r>
            <a:r>
              <a:rPr lang="fr-FR" sz="700" i="1" dirty="0"/>
              <a:t> </a:t>
            </a:r>
            <a:r>
              <a:rPr lang="fr-FR" sz="700" dirty="0"/>
              <a:t>/ Andrew P. Moore, Robert J. Ellison, Richard C. Linger/ Software Engineering Institute, Carnegie Mellon </a:t>
            </a:r>
            <a:r>
              <a:rPr lang="fr-FR" sz="700" dirty="0" err="1"/>
              <a:t>University</a:t>
            </a:r>
            <a:r>
              <a:rPr lang="fr-FR" sz="700" dirty="0"/>
              <a:t>, USA / Mars 2001</a:t>
            </a:r>
          </a:p>
          <a:p>
            <a:endParaRPr lang="fr-FR" sz="700" dirty="0">
              <a:solidFill>
                <a:srgbClr val="464653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14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7" t="5749" r="1061" b="1164"/>
          <a:stretch/>
        </p:blipFill>
        <p:spPr>
          <a:xfrm>
            <a:off x="467544" y="2094117"/>
            <a:ext cx="3242843" cy="374767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Arbres d’Attaque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fr-FR" sz="4000" i="1" dirty="0" smtClean="0">
                <a:solidFill>
                  <a:prstClr val="black"/>
                </a:solidFill>
              </a:rPr>
              <a:t>Arbres </a:t>
            </a:r>
            <a:r>
              <a:rPr lang="fr-FR" sz="4000" i="1" dirty="0" smtClean="0">
                <a:solidFill>
                  <a:prstClr val="black"/>
                </a:solidFill>
              </a:rPr>
              <a:t>d’Attaque </a:t>
            </a:r>
            <a:r>
              <a:rPr lang="fr-FR" sz="2000" i="1" dirty="0" smtClean="0">
                <a:solidFill>
                  <a:prstClr val="black"/>
                </a:solidFill>
              </a:rPr>
              <a:t>[5][6]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4000" dirty="0" smtClean="0">
                <a:solidFill>
                  <a:prstClr val="black"/>
                </a:solidFill>
              </a:rPr>
              <a:t>: </a:t>
            </a:r>
            <a:endParaRPr lang="fr-FR" sz="4000" dirty="0">
              <a:solidFill>
                <a:prstClr val="black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15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800" dirty="0"/>
              <a:t>[5] </a:t>
            </a:r>
            <a:r>
              <a:rPr lang="fr-FR" sz="800" i="1" dirty="0"/>
              <a:t>Attack </a:t>
            </a:r>
            <a:r>
              <a:rPr lang="fr-FR" sz="800" i="1" dirty="0" err="1"/>
              <a:t>Modeling</a:t>
            </a:r>
            <a:r>
              <a:rPr lang="fr-FR" sz="800" i="1" dirty="0"/>
              <a:t> for Information Security and </a:t>
            </a:r>
            <a:r>
              <a:rPr lang="fr-FR" sz="800" i="1" dirty="0" err="1"/>
              <a:t>Survivability</a:t>
            </a:r>
            <a:r>
              <a:rPr lang="fr-FR" sz="800" i="1" dirty="0"/>
              <a:t> </a:t>
            </a:r>
            <a:r>
              <a:rPr lang="fr-FR" sz="800" dirty="0"/>
              <a:t>/ Andrew P. Moore, Robert J. Ellison, Richard C. Linger/ Software Engineering Institute, Carnegie Mellon </a:t>
            </a:r>
            <a:r>
              <a:rPr lang="fr-FR" sz="800" dirty="0" err="1"/>
              <a:t>University</a:t>
            </a:r>
            <a:r>
              <a:rPr lang="fr-FR" sz="800" dirty="0"/>
              <a:t>, USA / Mars </a:t>
            </a:r>
            <a:r>
              <a:rPr lang="fr-FR" sz="800" dirty="0" smtClean="0"/>
              <a:t>2001</a:t>
            </a:r>
          </a:p>
          <a:p>
            <a:r>
              <a:rPr lang="fr-FR" sz="800" dirty="0" smtClean="0"/>
              <a:t>[6] </a:t>
            </a:r>
            <a:r>
              <a:rPr lang="fr-FR" sz="800" i="1" dirty="0"/>
              <a:t>Is </a:t>
            </a:r>
            <a:r>
              <a:rPr lang="fr-FR" sz="800" i="1" dirty="0" err="1"/>
              <a:t>my</a:t>
            </a:r>
            <a:r>
              <a:rPr lang="fr-FR" sz="800" i="1" dirty="0"/>
              <a:t> </a:t>
            </a:r>
            <a:r>
              <a:rPr lang="fr-FR" sz="800" i="1" dirty="0" err="1"/>
              <a:t>attack</a:t>
            </a:r>
            <a:r>
              <a:rPr lang="fr-FR" sz="800" i="1" dirty="0"/>
              <a:t> </a:t>
            </a:r>
            <a:r>
              <a:rPr lang="fr-FR" sz="800" i="1" dirty="0" err="1"/>
              <a:t>tree</a:t>
            </a:r>
            <a:r>
              <a:rPr lang="fr-FR" sz="800" i="1" dirty="0"/>
              <a:t> correct? </a:t>
            </a:r>
            <a:r>
              <a:rPr lang="fr-FR" sz="800" dirty="0"/>
              <a:t>/ Maxime </a:t>
            </a:r>
            <a:r>
              <a:rPr lang="fr-FR" sz="800" dirty="0" err="1"/>
              <a:t>Audinot</a:t>
            </a:r>
            <a:r>
              <a:rPr lang="fr-FR" sz="800" dirty="0"/>
              <a:t>, Sophie </a:t>
            </a:r>
            <a:r>
              <a:rPr lang="fr-FR" sz="800" dirty="0" err="1"/>
              <a:t>Pinchinat</a:t>
            </a:r>
            <a:r>
              <a:rPr lang="fr-FR" sz="800" dirty="0"/>
              <a:t>, &amp; Barbara </a:t>
            </a:r>
            <a:r>
              <a:rPr lang="fr-FR" sz="800" dirty="0" err="1"/>
              <a:t>Kordy</a:t>
            </a:r>
            <a:r>
              <a:rPr lang="fr-FR" sz="800" dirty="0"/>
              <a:t> / IRISA Rennes, </a:t>
            </a:r>
            <a:r>
              <a:rPr lang="fr-FR" sz="800" dirty="0" err="1"/>
              <a:t>University</a:t>
            </a:r>
            <a:r>
              <a:rPr lang="fr-FR" sz="800" dirty="0"/>
              <a:t> Rennes 1, INSA Rennes, France / Août 2017</a:t>
            </a:r>
          </a:p>
          <a:p>
            <a:endParaRPr lang="fr-FR" sz="700" dirty="0">
              <a:solidFill>
                <a:srgbClr val="464653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24822" y="1283829"/>
            <a:ext cx="158417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Atteindre Salle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779912" y="2228317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Passer par  Fenêtre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6012160" y="2228317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Passer par Porte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7156995" y="3337786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Désactiver</a:t>
            </a: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Caméra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124822" y="3350759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Ouvrir</a:t>
            </a:r>
            <a:br>
              <a:rPr lang="fr-FR" dirty="0" smtClean="0">
                <a:solidFill>
                  <a:prstClr val="black"/>
                </a:solidFill>
              </a:rPr>
            </a:br>
            <a:r>
              <a:rPr lang="fr-FR" dirty="0" smtClean="0">
                <a:solidFill>
                  <a:prstClr val="black"/>
                </a:solidFill>
              </a:rPr>
              <a:t>Verrou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141318" y="4581128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Obtenir</a:t>
            </a: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Clé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083224" y="4581128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Crocheter</a:t>
            </a: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Serrure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4" name="Connecteur droit 23"/>
          <p:cNvCxnSpPr>
            <a:stCxn id="10" idx="3"/>
            <a:endCxn id="14" idx="0"/>
          </p:cNvCxnSpPr>
          <p:nvPr/>
        </p:nvCxnSpPr>
        <p:spPr>
          <a:xfrm flipH="1">
            <a:off x="4644008" y="1959918"/>
            <a:ext cx="712811" cy="26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0" idx="5"/>
            <a:endCxn id="16" idx="0"/>
          </p:cNvCxnSpPr>
          <p:nvPr/>
        </p:nvCxnSpPr>
        <p:spPr>
          <a:xfrm>
            <a:off x="6477001" y="1959918"/>
            <a:ext cx="399255" cy="26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6" idx="3"/>
            <a:endCxn id="18" idx="0"/>
          </p:cNvCxnSpPr>
          <p:nvPr/>
        </p:nvCxnSpPr>
        <p:spPr>
          <a:xfrm flipH="1">
            <a:off x="5988918" y="2904406"/>
            <a:ext cx="276330" cy="446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6" idx="5"/>
            <a:endCxn id="17" idx="0"/>
          </p:cNvCxnSpPr>
          <p:nvPr/>
        </p:nvCxnSpPr>
        <p:spPr>
          <a:xfrm>
            <a:off x="7487264" y="2904406"/>
            <a:ext cx="533827" cy="43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8" idx="3"/>
            <a:endCxn id="20" idx="0"/>
          </p:cNvCxnSpPr>
          <p:nvPr/>
        </p:nvCxnSpPr>
        <p:spPr>
          <a:xfrm flipH="1">
            <a:off x="4947320" y="4026848"/>
            <a:ext cx="430590" cy="55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8" idx="5"/>
            <a:endCxn id="19" idx="0"/>
          </p:cNvCxnSpPr>
          <p:nvPr/>
        </p:nvCxnSpPr>
        <p:spPr>
          <a:xfrm>
            <a:off x="6599926" y="4026848"/>
            <a:ext cx="405488" cy="55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e libre 55"/>
          <p:cNvSpPr/>
          <p:nvPr/>
        </p:nvSpPr>
        <p:spPr>
          <a:xfrm>
            <a:off x="5292080" y="4074237"/>
            <a:ext cx="1363084" cy="456424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7" name="Forme libre 56"/>
          <p:cNvSpPr/>
          <p:nvPr/>
        </p:nvSpPr>
        <p:spPr>
          <a:xfrm>
            <a:off x="5199211" y="4177127"/>
            <a:ext cx="1509787" cy="548017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8" name="Forme libre 57"/>
          <p:cNvSpPr/>
          <p:nvPr/>
        </p:nvSpPr>
        <p:spPr>
          <a:xfrm>
            <a:off x="5199211" y="1985697"/>
            <a:ext cx="1361207" cy="247852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9" name="Forme libre 58"/>
          <p:cNvSpPr/>
          <p:nvPr/>
        </p:nvSpPr>
        <p:spPr>
          <a:xfrm>
            <a:off x="4947320" y="2071204"/>
            <a:ext cx="1707844" cy="349684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6127083" y="3121096"/>
            <a:ext cx="1613269" cy="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1624453" y="4579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Salle à atteindre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Avancement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Réification </a:t>
            </a:r>
            <a:r>
              <a:rPr lang="fr-FR" sz="6000" u="sng" dirty="0"/>
              <a:t>de la </a:t>
            </a:r>
            <a:br>
              <a:rPr lang="fr-FR" sz="6000" u="sng" dirty="0"/>
            </a:br>
            <a:r>
              <a:rPr lang="fr-FR" sz="6000" u="sng" dirty="0"/>
              <a:t>Surface d’Attaque</a:t>
            </a:r>
            <a:endParaRPr lang="fr-FR" sz="6000" b="1" i="1" u="sng" dirty="0" smtClean="0"/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A)Définitions</a:t>
            </a:r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B)Arbres d’attaque</a:t>
            </a:r>
          </a:p>
          <a:p>
            <a:pPr>
              <a:spcBef>
                <a:spcPts val="1200"/>
              </a:spcBef>
            </a:pPr>
            <a:r>
              <a:rPr lang="fr-FR" sz="4000" b="1" i="1" dirty="0" smtClean="0"/>
              <a:t>C)Cyber </a:t>
            </a:r>
            <a:r>
              <a:rPr lang="fr-FR" sz="4000" b="1" i="1" dirty="0" err="1" smtClean="0"/>
              <a:t>Threat</a:t>
            </a:r>
            <a:r>
              <a:rPr lang="fr-FR" sz="4000" b="1" i="1" dirty="0" smtClean="0"/>
              <a:t> Intelligence</a:t>
            </a:r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D)STIX</a:t>
            </a:r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29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Cyber </a:t>
            </a:r>
            <a:r>
              <a:rPr lang="fr-FR" dirty="0" err="1"/>
              <a:t>Threat</a:t>
            </a:r>
            <a:r>
              <a:rPr lang="fr-FR" dirty="0"/>
              <a:t> Intelligence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734481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Cyber 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Threat</a:t>
            </a:r>
            <a:r>
              <a:rPr lang="fr-FR" sz="4000" i="1" u="sng" dirty="0" smtClean="0">
                <a:solidFill>
                  <a:prstClr val="black"/>
                </a:solidFill>
              </a:rPr>
              <a:t> Intelligence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b="1" dirty="0" smtClean="0">
                <a:solidFill>
                  <a:prstClr val="black"/>
                </a:solidFill>
              </a:rPr>
              <a:t>Connaissance</a:t>
            </a:r>
            <a:r>
              <a:rPr lang="fr-FR" sz="2800" dirty="0" smtClean="0">
                <a:solidFill>
                  <a:prstClr val="black"/>
                </a:solidFill>
              </a:rPr>
              <a:t> sur les </a:t>
            </a:r>
            <a:r>
              <a:rPr lang="fr-FR" sz="2800" b="1" dirty="0" smtClean="0">
                <a:solidFill>
                  <a:prstClr val="black"/>
                </a:solidFill>
              </a:rPr>
              <a:t>adversaires</a:t>
            </a:r>
            <a:r>
              <a:rPr lang="fr-FR" sz="2800" dirty="0" smtClean="0">
                <a:solidFill>
                  <a:prstClr val="black"/>
                </a:solidFill>
              </a:rPr>
              <a:t>, leurs </a:t>
            </a:r>
            <a:r>
              <a:rPr lang="fr-FR" sz="2800" b="1" dirty="0" smtClean="0">
                <a:solidFill>
                  <a:prstClr val="black"/>
                </a:solidFill>
              </a:rPr>
              <a:t>motivations</a:t>
            </a:r>
            <a:r>
              <a:rPr lang="fr-FR" sz="2800" dirty="0" smtClean="0">
                <a:solidFill>
                  <a:prstClr val="black"/>
                </a:solidFill>
              </a:rPr>
              <a:t>, leurs </a:t>
            </a:r>
            <a:r>
              <a:rPr lang="fr-FR" sz="2800" b="1" dirty="0" smtClean="0">
                <a:solidFill>
                  <a:prstClr val="black"/>
                </a:solidFill>
              </a:rPr>
              <a:t>intentions</a:t>
            </a:r>
            <a:r>
              <a:rPr lang="fr-FR" sz="2800" dirty="0" smtClean="0">
                <a:solidFill>
                  <a:prstClr val="black"/>
                </a:solidFill>
              </a:rPr>
              <a:t> et leurs </a:t>
            </a:r>
            <a:r>
              <a:rPr lang="fr-FR" sz="2800" b="1" dirty="0" smtClean="0">
                <a:solidFill>
                  <a:prstClr val="black"/>
                </a:solidFill>
              </a:rPr>
              <a:t>méthodes</a:t>
            </a:r>
            <a:r>
              <a:rPr lang="fr-FR" sz="2800" dirty="0" smtClean="0">
                <a:solidFill>
                  <a:prstClr val="black"/>
                </a:solidFill>
              </a:rPr>
              <a:t>, </a:t>
            </a:r>
            <a:r>
              <a:rPr lang="fr-FR" sz="2800" b="1" dirty="0" smtClean="0">
                <a:solidFill>
                  <a:prstClr val="black"/>
                </a:solidFill>
              </a:rPr>
              <a:t>collectée</a:t>
            </a:r>
            <a:r>
              <a:rPr lang="fr-FR" sz="2800" dirty="0" smtClean="0">
                <a:solidFill>
                  <a:prstClr val="black"/>
                </a:solidFill>
              </a:rPr>
              <a:t>, </a:t>
            </a:r>
            <a:r>
              <a:rPr lang="fr-FR" sz="2800" b="1" dirty="0" smtClean="0">
                <a:solidFill>
                  <a:prstClr val="black"/>
                </a:solidFill>
              </a:rPr>
              <a:t>analysée</a:t>
            </a:r>
            <a:r>
              <a:rPr lang="fr-FR" sz="2800" dirty="0" smtClean="0">
                <a:solidFill>
                  <a:prstClr val="black"/>
                </a:solidFill>
              </a:rPr>
              <a:t> et </a:t>
            </a:r>
            <a:r>
              <a:rPr lang="fr-FR" sz="2800" b="1" dirty="0" smtClean="0">
                <a:solidFill>
                  <a:prstClr val="black"/>
                </a:solidFill>
              </a:rPr>
              <a:t>partagée</a:t>
            </a:r>
            <a:r>
              <a:rPr lang="fr-FR" sz="2800" dirty="0" smtClean="0">
                <a:solidFill>
                  <a:prstClr val="black"/>
                </a:solidFill>
              </a:rPr>
              <a:t> entre différents agents à différents niveaux pour protéger les biens critiques. </a:t>
            </a:r>
            <a:r>
              <a:rPr lang="fr-FR" sz="2800" dirty="0" smtClean="0">
                <a:solidFill>
                  <a:prstClr val="black"/>
                </a:solidFill>
              </a:rPr>
              <a:t>[7]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5360240" cy="365760"/>
          </a:xfrm>
        </p:spPr>
        <p:txBody>
          <a:bodyPr/>
          <a:lstStyle/>
          <a:p>
            <a:r>
              <a:rPr lang="fr-FR" sz="800" dirty="0"/>
              <a:t>[7] </a:t>
            </a:r>
            <a:r>
              <a:rPr lang="fr-FR" sz="800" i="1" dirty="0" err="1"/>
              <a:t>Definitive</a:t>
            </a:r>
            <a:r>
              <a:rPr lang="fr-FR" sz="800" i="1" dirty="0"/>
              <a:t> Guide to Cyber </a:t>
            </a:r>
            <a:r>
              <a:rPr lang="fr-FR" sz="800" i="1" dirty="0" err="1"/>
              <a:t>Threat</a:t>
            </a:r>
            <a:r>
              <a:rPr lang="fr-FR" sz="800" i="1" dirty="0"/>
              <a:t> Intelligence </a:t>
            </a:r>
            <a:r>
              <a:rPr lang="fr-FR" sz="800" dirty="0"/>
              <a:t>/ Jon Friedman, Mark Bouchard,  CISSP / </a:t>
            </a:r>
            <a:r>
              <a:rPr lang="fr-FR" sz="800" dirty="0" err="1"/>
              <a:t>CyberEdge</a:t>
            </a:r>
            <a:r>
              <a:rPr lang="fr-FR" sz="800" dirty="0"/>
              <a:t> Group Annapolis, USA / 2015</a:t>
            </a:r>
          </a:p>
          <a:p>
            <a:endParaRPr lang="fr-FR" sz="700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6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Cyber </a:t>
            </a:r>
            <a:r>
              <a:rPr lang="fr-FR" dirty="0" err="1"/>
              <a:t>Threat</a:t>
            </a:r>
            <a:r>
              <a:rPr lang="fr-FR" dirty="0"/>
              <a:t> Intelligence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115616" y="6356350"/>
            <a:ext cx="5288232" cy="365760"/>
          </a:xfrm>
        </p:spPr>
        <p:txBody>
          <a:bodyPr/>
          <a:lstStyle/>
          <a:p>
            <a:r>
              <a:rPr lang="fr-FR" sz="800" dirty="0"/>
              <a:t>[7] </a:t>
            </a:r>
            <a:r>
              <a:rPr lang="fr-FR" sz="800" i="1" dirty="0" err="1"/>
              <a:t>Definitive</a:t>
            </a:r>
            <a:r>
              <a:rPr lang="fr-FR" sz="800" i="1" dirty="0"/>
              <a:t> Guide to Cyber </a:t>
            </a:r>
            <a:r>
              <a:rPr lang="fr-FR" sz="800" i="1" dirty="0" err="1"/>
              <a:t>Threat</a:t>
            </a:r>
            <a:r>
              <a:rPr lang="fr-FR" sz="800" i="1" dirty="0"/>
              <a:t> Intelligence </a:t>
            </a:r>
            <a:r>
              <a:rPr lang="fr-FR" sz="800" dirty="0"/>
              <a:t>/ Jon Friedman, Mark Bouchard,  CISSP / </a:t>
            </a:r>
            <a:r>
              <a:rPr lang="fr-FR" sz="800" dirty="0" err="1"/>
              <a:t>CyberEdge</a:t>
            </a:r>
            <a:r>
              <a:rPr lang="fr-FR" sz="800" dirty="0"/>
              <a:t> Group Annapolis, USA / 2015</a:t>
            </a:r>
          </a:p>
          <a:p>
            <a:endParaRPr lang="fr-FR" sz="7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331640" y="587727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Trois niveaux de guerre [7]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18</a:t>
            </a:fld>
            <a:endParaRPr lang="fr-FR" dirty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1647721473"/>
              </p:ext>
            </p:extLst>
          </p:nvPr>
        </p:nvGraphicFramePr>
        <p:xfrm>
          <a:off x="1463824" y="1412776"/>
          <a:ext cx="6360368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4277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Cyber </a:t>
            </a:r>
            <a:r>
              <a:rPr lang="fr-FR" dirty="0" err="1"/>
              <a:t>Threat</a:t>
            </a:r>
            <a:r>
              <a:rPr lang="fr-FR" dirty="0"/>
              <a:t> Intelligence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b="1" dirty="0" smtClean="0">
                <a:solidFill>
                  <a:prstClr val="black"/>
                </a:solidFill>
              </a:rPr>
              <a:t>RAFT </a:t>
            </a:r>
            <a:r>
              <a:rPr lang="fr-FR" sz="4000" dirty="0" smtClean="0"/>
              <a:t>[8]</a:t>
            </a:r>
            <a:endParaRPr lang="fr-FR" sz="4000" b="1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 smtClean="0">
                <a:solidFill>
                  <a:prstClr val="black"/>
                </a:solidFill>
              </a:rPr>
              <a:t>R</a:t>
            </a:r>
            <a:r>
              <a:rPr lang="fr-FR" sz="3200" dirty="0" smtClean="0">
                <a:solidFill>
                  <a:prstClr val="black"/>
                </a:solidFill>
              </a:rPr>
              <a:t>elations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 smtClean="0">
                <a:solidFill>
                  <a:prstClr val="black"/>
                </a:solidFill>
              </a:rPr>
              <a:t>A</a:t>
            </a:r>
            <a:r>
              <a:rPr lang="fr-FR" sz="3200" dirty="0" smtClean="0">
                <a:solidFill>
                  <a:prstClr val="black"/>
                </a:solidFill>
              </a:rPr>
              <a:t>cteurs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 smtClean="0">
                <a:solidFill>
                  <a:prstClr val="black"/>
                </a:solidFill>
              </a:rPr>
              <a:t>F</a:t>
            </a:r>
            <a:r>
              <a:rPr lang="fr-FR" sz="3200" dirty="0" smtClean="0">
                <a:solidFill>
                  <a:prstClr val="black"/>
                </a:solidFill>
              </a:rPr>
              <a:t>onctions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 smtClean="0">
                <a:solidFill>
                  <a:prstClr val="black"/>
                </a:solidFill>
              </a:rPr>
              <a:t>T</a:t>
            </a:r>
            <a:r>
              <a:rPr lang="fr-FR" sz="3200" dirty="0" smtClean="0">
                <a:solidFill>
                  <a:prstClr val="black"/>
                </a:solidFill>
              </a:rPr>
              <a:t>ensions</a:t>
            </a: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6" t="13181" r="3169" b="20133"/>
          <a:stretch/>
        </p:blipFill>
        <p:spPr>
          <a:xfrm>
            <a:off x="2987824" y="2074460"/>
            <a:ext cx="6071827" cy="33707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5216224" cy="365760"/>
          </a:xfrm>
        </p:spPr>
        <p:txBody>
          <a:bodyPr/>
          <a:lstStyle/>
          <a:p>
            <a:r>
              <a:rPr lang="fr-FR" sz="1050" dirty="0"/>
              <a:t>[8] </a:t>
            </a:r>
            <a:r>
              <a:rPr lang="fr-FR" sz="1050" i="1" dirty="0" err="1"/>
              <a:t>Redefining</a:t>
            </a:r>
            <a:r>
              <a:rPr lang="fr-FR" sz="1050" i="1" dirty="0"/>
              <a:t> the Center of </a:t>
            </a:r>
            <a:r>
              <a:rPr lang="fr-FR" sz="1050" i="1" dirty="0" err="1"/>
              <a:t>Gravity</a:t>
            </a:r>
            <a:r>
              <a:rPr lang="fr-FR" sz="1050" i="1" dirty="0"/>
              <a:t> </a:t>
            </a:r>
            <a:r>
              <a:rPr lang="fr-FR" sz="1050" dirty="0"/>
              <a:t>in </a:t>
            </a:r>
            <a:r>
              <a:rPr lang="fr-FR" sz="1050" i="1" dirty="0"/>
              <a:t>Joint Force </a:t>
            </a:r>
            <a:r>
              <a:rPr lang="fr-FR" sz="1050" i="1" dirty="0" err="1"/>
              <a:t>Quarterly</a:t>
            </a:r>
            <a:r>
              <a:rPr lang="fr-FR" sz="1050" i="1" dirty="0"/>
              <a:t> (JFQ) issue 59 </a:t>
            </a:r>
            <a:r>
              <a:rPr lang="fr-FR" sz="1050" dirty="0"/>
              <a:t>/ Dale C. </a:t>
            </a:r>
            <a:r>
              <a:rPr lang="fr-FR" sz="1050" dirty="0" err="1"/>
              <a:t>Eikmeier</a:t>
            </a:r>
            <a:r>
              <a:rPr lang="fr-FR" sz="1050" dirty="0"/>
              <a:t> / Washington D.C. USA / 2010</a:t>
            </a:r>
          </a:p>
          <a:p>
            <a:endParaRPr lang="fr-FR" sz="1050" dirty="0">
              <a:solidFill>
                <a:srgbClr val="464653"/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19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Sujet de thèse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Contexte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Problématique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Axes de recherches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Avancement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Réification de la surface d’attaque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Aspect dynamique et évolution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Moteur d’exécution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black"/>
                </a:solidFill>
              </a:rPr>
              <a:t>Conclusion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Bilan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Perspectives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Cyber </a:t>
            </a:r>
            <a:r>
              <a:rPr lang="fr-FR" dirty="0" err="1"/>
              <a:t>Threat</a:t>
            </a:r>
            <a:r>
              <a:rPr lang="fr-FR" dirty="0"/>
              <a:t> Intelligence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b="1" dirty="0" err="1" smtClean="0">
                <a:solidFill>
                  <a:prstClr val="black"/>
                </a:solidFill>
              </a:rPr>
              <a:t>CoG</a:t>
            </a:r>
            <a:r>
              <a:rPr lang="fr-FR" sz="3600" b="1" dirty="0" smtClean="0">
                <a:solidFill>
                  <a:prstClr val="black"/>
                </a:solidFill>
              </a:rPr>
              <a:t> (Center of </a:t>
            </a:r>
            <a:r>
              <a:rPr lang="fr-FR" sz="3600" b="1" dirty="0" err="1">
                <a:solidFill>
                  <a:prstClr val="black"/>
                </a:solidFill>
              </a:rPr>
              <a:t>G</a:t>
            </a:r>
            <a:r>
              <a:rPr lang="fr-FR" sz="3600" b="1" dirty="0" err="1" smtClean="0">
                <a:solidFill>
                  <a:prstClr val="black"/>
                </a:solidFill>
              </a:rPr>
              <a:t>ravity</a:t>
            </a:r>
            <a:r>
              <a:rPr lang="fr-FR" sz="3600" b="1" dirty="0" smtClean="0">
                <a:solidFill>
                  <a:prstClr val="black"/>
                </a:solidFill>
              </a:rPr>
              <a:t>) </a:t>
            </a:r>
            <a:r>
              <a:rPr lang="fr-FR" sz="3600" dirty="0" smtClean="0">
                <a:solidFill>
                  <a:prstClr val="black"/>
                </a:solidFill>
              </a:rPr>
              <a:t>: L’entité principale qui possède la </a:t>
            </a:r>
            <a:r>
              <a:rPr lang="fr-FR" sz="3600" b="1" dirty="0" smtClean="0">
                <a:solidFill>
                  <a:prstClr val="black"/>
                </a:solidFill>
              </a:rPr>
              <a:t>capacité intrinsèque </a:t>
            </a:r>
            <a:r>
              <a:rPr lang="fr-FR" sz="3600" dirty="0" smtClean="0">
                <a:solidFill>
                  <a:prstClr val="black"/>
                </a:solidFill>
              </a:rPr>
              <a:t>de </a:t>
            </a:r>
            <a:r>
              <a:rPr lang="fr-FR" sz="3600" b="1" dirty="0" smtClean="0">
                <a:solidFill>
                  <a:prstClr val="black"/>
                </a:solidFill>
              </a:rPr>
              <a:t>parvenir</a:t>
            </a:r>
            <a:r>
              <a:rPr lang="fr-FR" sz="3600" dirty="0" smtClean="0">
                <a:solidFill>
                  <a:prstClr val="black"/>
                </a:solidFill>
              </a:rPr>
              <a:t> à l’</a:t>
            </a:r>
            <a:r>
              <a:rPr lang="fr-FR" sz="3600" b="1" dirty="0" smtClean="0">
                <a:solidFill>
                  <a:prstClr val="black"/>
                </a:solidFill>
              </a:rPr>
              <a:t>objectif</a:t>
            </a:r>
            <a:r>
              <a:rPr lang="fr-FR" sz="3600" dirty="0" smtClean="0">
                <a:solidFill>
                  <a:prstClr val="black"/>
                </a:solidFill>
              </a:rPr>
              <a:t> du système </a:t>
            </a:r>
            <a:r>
              <a:rPr lang="fr-FR" sz="3600" dirty="0" smtClean="0">
                <a:solidFill>
                  <a:prstClr val="black"/>
                </a:solidFill>
              </a:rPr>
              <a:t>[8]</a:t>
            </a:r>
            <a:endParaRPr lang="fr-FR" sz="3600" dirty="0" smtClean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Cible de l’attaquant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Approche efficace en ressource</a:t>
            </a: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20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Cyber </a:t>
            </a:r>
            <a:r>
              <a:rPr lang="fr-FR" dirty="0" err="1"/>
              <a:t>Threat</a:t>
            </a:r>
            <a:r>
              <a:rPr lang="fr-FR" dirty="0"/>
              <a:t> Intelligence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Méthodologie d’identification du </a:t>
            </a:r>
            <a:r>
              <a:rPr lang="fr-FR" sz="3600" dirty="0" err="1" smtClean="0"/>
              <a:t>CoG</a:t>
            </a:r>
            <a:r>
              <a:rPr lang="fr-FR" sz="3600" dirty="0" smtClean="0"/>
              <a:t> </a:t>
            </a:r>
            <a:r>
              <a:rPr lang="fr-FR" sz="3600" dirty="0" smtClean="0"/>
              <a:t>[8]</a:t>
            </a:r>
            <a:endParaRPr lang="fr-FR" sz="3600" dirty="0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1026" name="Picture 2" descr="C:\Users\sunti\Desktop\Thèse\Presentation\OperationalDesign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6" t="10686" r="24248" b="21057"/>
          <a:stretch/>
        </p:blipFill>
        <p:spPr bwMode="auto">
          <a:xfrm>
            <a:off x="971600" y="2028958"/>
            <a:ext cx="7030773" cy="428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5216224" cy="365760"/>
          </a:xfrm>
        </p:spPr>
        <p:txBody>
          <a:bodyPr/>
          <a:lstStyle/>
          <a:p>
            <a:r>
              <a:rPr lang="fr-FR" sz="1050" dirty="0"/>
              <a:t>[8] </a:t>
            </a:r>
            <a:r>
              <a:rPr lang="fr-FR" sz="1050" i="1" dirty="0" err="1"/>
              <a:t>Redefining</a:t>
            </a:r>
            <a:r>
              <a:rPr lang="fr-FR" sz="1050" i="1" dirty="0"/>
              <a:t> the Center of </a:t>
            </a:r>
            <a:r>
              <a:rPr lang="fr-FR" sz="1050" i="1" dirty="0" err="1"/>
              <a:t>Gravity</a:t>
            </a:r>
            <a:r>
              <a:rPr lang="fr-FR" sz="1050" i="1" dirty="0"/>
              <a:t> </a:t>
            </a:r>
            <a:r>
              <a:rPr lang="fr-FR" sz="1050" dirty="0"/>
              <a:t>in </a:t>
            </a:r>
            <a:r>
              <a:rPr lang="fr-FR" sz="1050" i="1" dirty="0"/>
              <a:t>Joint Force </a:t>
            </a:r>
            <a:r>
              <a:rPr lang="fr-FR" sz="1050" i="1" dirty="0" err="1"/>
              <a:t>Quarterly</a:t>
            </a:r>
            <a:r>
              <a:rPr lang="fr-FR" sz="1050" i="1" dirty="0"/>
              <a:t> (JFQ) issue 59 </a:t>
            </a:r>
            <a:r>
              <a:rPr lang="fr-FR" sz="1050" dirty="0"/>
              <a:t>/ Dale C. </a:t>
            </a:r>
            <a:r>
              <a:rPr lang="fr-FR" sz="1050" dirty="0" err="1"/>
              <a:t>Eikmeier</a:t>
            </a:r>
            <a:r>
              <a:rPr lang="fr-FR" sz="1050" dirty="0"/>
              <a:t> / Washington D.C. USA / 2010</a:t>
            </a:r>
          </a:p>
          <a:p>
            <a:endParaRPr lang="fr-FR" sz="1050" dirty="0"/>
          </a:p>
        </p:txBody>
      </p:sp>
      <p:sp>
        <p:nvSpPr>
          <p:cNvPr id="12" name="ZoneTexte 11"/>
          <p:cNvSpPr txBox="1"/>
          <p:nvPr/>
        </p:nvSpPr>
        <p:spPr>
          <a:xfrm>
            <a:off x="7804617" y="594139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9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Avancement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Réification </a:t>
            </a:r>
            <a:r>
              <a:rPr lang="fr-FR" sz="6000" u="sng" dirty="0"/>
              <a:t>de la </a:t>
            </a:r>
            <a:br>
              <a:rPr lang="fr-FR" sz="6000" u="sng" dirty="0"/>
            </a:br>
            <a:r>
              <a:rPr lang="fr-FR" sz="6000" u="sng" dirty="0"/>
              <a:t>Surface d’Attaque</a:t>
            </a:r>
            <a:endParaRPr lang="fr-FR" sz="6000" b="1" i="1" u="sng" dirty="0" smtClean="0"/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A)Définitions</a:t>
            </a:r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B)Arbres d’attaque</a:t>
            </a:r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C)Cyber </a:t>
            </a:r>
            <a:r>
              <a:rPr lang="fr-FR" sz="4000" i="1" dirty="0" err="1" smtClean="0">
                <a:solidFill>
                  <a:schemeClr val="bg1">
                    <a:lumMod val="65000"/>
                  </a:schemeClr>
                </a:solidFill>
              </a:rPr>
              <a:t>Threat</a:t>
            </a: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 Intelligence</a:t>
            </a:r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fr-FR" sz="4000" b="1" i="1" dirty="0" smtClean="0"/>
              <a:t>D)STIX</a:t>
            </a:r>
            <a:endParaRPr lang="fr-FR" sz="4000" b="1" i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93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STIX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[9]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800" dirty="0"/>
              <a:t>[9] </a:t>
            </a:r>
            <a:r>
              <a:rPr lang="fr-FR" sz="800" i="1" dirty="0" err="1"/>
              <a:t>Standardizing</a:t>
            </a:r>
            <a:r>
              <a:rPr lang="fr-FR" sz="800" i="1" dirty="0"/>
              <a:t> Cyber </a:t>
            </a:r>
            <a:r>
              <a:rPr lang="fr-FR" sz="800" i="1" dirty="0" err="1"/>
              <a:t>Threat</a:t>
            </a:r>
            <a:r>
              <a:rPr lang="fr-FR" sz="800" i="1" dirty="0"/>
              <a:t> </a:t>
            </a:r>
            <a:r>
              <a:rPr lang="fr-FR" sz="800" i="1" dirty="0" err="1"/>
              <a:t>Inteligence</a:t>
            </a:r>
            <a:r>
              <a:rPr lang="fr-FR" sz="800" i="1" dirty="0"/>
              <a:t> Information </a:t>
            </a:r>
            <a:r>
              <a:rPr lang="fr-FR" sz="800" i="1" dirty="0" err="1"/>
              <a:t>with</a:t>
            </a:r>
            <a:r>
              <a:rPr lang="fr-FR" sz="800" i="1" dirty="0"/>
              <a:t> the </a:t>
            </a:r>
            <a:r>
              <a:rPr lang="fr-FR" sz="800" i="1" dirty="0" err="1"/>
              <a:t>Structured</a:t>
            </a:r>
            <a:r>
              <a:rPr lang="fr-FR" sz="800" i="1" dirty="0"/>
              <a:t> </a:t>
            </a:r>
            <a:r>
              <a:rPr lang="fr-FR" sz="800" i="1" dirty="0" err="1"/>
              <a:t>Threat</a:t>
            </a:r>
            <a:r>
              <a:rPr lang="fr-FR" sz="800" i="1" dirty="0"/>
              <a:t> Information </a:t>
            </a:r>
            <a:r>
              <a:rPr lang="fr-FR" sz="800" i="1" dirty="0" err="1"/>
              <a:t>eXpression</a:t>
            </a:r>
            <a:r>
              <a:rPr lang="fr-FR" sz="800" i="1" dirty="0"/>
              <a:t> (STIX) </a:t>
            </a:r>
            <a:r>
              <a:rPr lang="fr-FR" sz="800" dirty="0"/>
              <a:t>/ Sean Barnum / The MITRE Corporation / 20 Février 2014</a:t>
            </a:r>
          </a:p>
          <a:p>
            <a:endParaRPr lang="fr-FR" sz="80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1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[9]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90133" y="1490132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489201" y="17880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MENACE</a:t>
            </a:r>
            <a:endParaRPr lang="fr-FR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800" dirty="0"/>
              <a:t>[9] </a:t>
            </a:r>
            <a:r>
              <a:rPr lang="fr-FR" sz="800" i="1" dirty="0" err="1"/>
              <a:t>Standardizing</a:t>
            </a:r>
            <a:r>
              <a:rPr lang="fr-FR" sz="800" i="1" dirty="0"/>
              <a:t> Cyber </a:t>
            </a:r>
            <a:r>
              <a:rPr lang="fr-FR" sz="800" i="1" dirty="0" err="1"/>
              <a:t>Threat</a:t>
            </a:r>
            <a:r>
              <a:rPr lang="fr-FR" sz="800" i="1" dirty="0"/>
              <a:t> </a:t>
            </a:r>
            <a:r>
              <a:rPr lang="fr-FR" sz="800" i="1" dirty="0" err="1"/>
              <a:t>Inteligence</a:t>
            </a:r>
            <a:r>
              <a:rPr lang="fr-FR" sz="800" i="1" dirty="0"/>
              <a:t> Information </a:t>
            </a:r>
            <a:r>
              <a:rPr lang="fr-FR" sz="800" i="1" dirty="0" err="1"/>
              <a:t>with</a:t>
            </a:r>
            <a:r>
              <a:rPr lang="fr-FR" sz="800" i="1" dirty="0"/>
              <a:t> the </a:t>
            </a:r>
            <a:r>
              <a:rPr lang="fr-FR" sz="800" i="1" dirty="0" err="1"/>
              <a:t>Structured</a:t>
            </a:r>
            <a:r>
              <a:rPr lang="fr-FR" sz="800" i="1" dirty="0"/>
              <a:t> </a:t>
            </a:r>
            <a:r>
              <a:rPr lang="fr-FR" sz="800" i="1" dirty="0" err="1"/>
              <a:t>Threat</a:t>
            </a:r>
            <a:r>
              <a:rPr lang="fr-FR" sz="800" i="1" dirty="0"/>
              <a:t> Information </a:t>
            </a:r>
            <a:r>
              <a:rPr lang="fr-FR" sz="800" i="1" dirty="0" err="1"/>
              <a:t>eXpression</a:t>
            </a:r>
            <a:r>
              <a:rPr lang="fr-FR" sz="800" i="1" dirty="0"/>
              <a:t> (STIX) </a:t>
            </a:r>
            <a:r>
              <a:rPr lang="fr-FR" sz="800" dirty="0"/>
              <a:t>/ Sean Barnum / The MITRE Corporation / 20 Février 2014</a:t>
            </a:r>
          </a:p>
          <a:p>
            <a:endParaRPr lang="fr-FR" sz="8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[9]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5074" r="75702" b="36684"/>
          <a:stretch/>
        </p:blipFill>
        <p:spPr>
          <a:xfrm>
            <a:off x="1481666" y="3530600"/>
            <a:ext cx="990601" cy="9736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81666" y="35306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115616" y="4500736"/>
            <a:ext cx="1736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ATTAQUANT</a:t>
            </a:r>
            <a:endParaRPr lang="fr-FR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800" dirty="0"/>
              <a:t>[9] </a:t>
            </a:r>
            <a:r>
              <a:rPr lang="fr-FR" sz="800" i="1" dirty="0" err="1"/>
              <a:t>Standardizing</a:t>
            </a:r>
            <a:r>
              <a:rPr lang="fr-FR" sz="800" i="1" dirty="0"/>
              <a:t> Cyber </a:t>
            </a:r>
            <a:r>
              <a:rPr lang="fr-FR" sz="800" i="1" dirty="0" err="1"/>
              <a:t>Threat</a:t>
            </a:r>
            <a:r>
              <a:rPr lang="fr-FR" sz="800" i="1" dirty="0"/>
              <a:t> </a:t>
            </a:r>
            <a:r>
              <a:rPr lang="fr-FR" sz="800" i="1" dirty="0" err="1"/>
              <a:t>Inteligence</a:t>
            </a:r>
            <a:r>
              <a:rPr lang="fr-FR" sz="800" i="1" dirty="0"/>
              <a:t> Information </a:t>
            </a:r>
            <a:r>
              <a:rPr lang="fr-FR" sz="800" i="1" dirty="0" err="1"/>
              <a:t>with</a:t>
            </a:r>
            <a:r>
              <a:rPr lang="fr-FR" sz="800" i="1" dirty="0"/>
              <a:t> the </a:t>
            </a:r>
            <a:r>
              <a:rPr lang="fr-FR" sz="800" i="1" dirty="0" err="1"/>
              <a:t>Structured</a:t>
            </a:r>
            <a:r>
              <a:rPr lang="fr-FR" sz="800" i="1" dirty="0"/>
              <a:t> </a:t>
            </a:r>
            <a:r>
              <a:rPr lang="fr-FR" sz="800" i="1" dirty="0" err="1"/>
              <a:t>Threat</a:t>
            </a:r>
            <a:r>
              <a:rPr lang="fr-FR" sz="800" i="1" dirty="0"/>
              <a:t> Information </a:t>
            </a:r>
            <a:r>
              <a:rPr lang="fr-FR" sz="800" i="1" dirty="0" err="1"/>
              <a:t>eXpression</a:t>
            </a:r>
            <a:r>
              <a:rPr lang="fr-FR" sz="800" i="1" dirty="0"/>
              <a:t> (STIX) </a:t>
            </a:r>
            <a:r>
              <a:rPr lang="fr-FR" sz="800" dirty="0"/>
              <a:t>/ Sean Barnum / The MITRE Corporation / 20 Février 2014</a:t>
            </a:r>
          </a:p>
          <a:p>
            <a:endParaRPr lang="fr-FR" sz="800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74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[9]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5074" r="75702" b="36684"/>
          <a:stretch/>
        </p:blipFill>
        <p:spPr>
          <a:xfrm>
            <a:off x="1481666" y="3530600"/>
            <a:ext cx="990601" cy="97366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5" t="44916" r="20619" b="37160"/>
          <a:stretch/>
        </p:blipFill>
        <p:spPr>
          <a:xfrm>
            <a:off x="5969000" y="3522132"/>
            <a:ext cx="965200" cy="9567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69000" y="3522132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910234" y="4504267"/>
            <a:ext cx="1351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ATTAQUE</a:t>
            </a:r>
            <a:endParaRPr lang="fr-FR" b="1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800" dirty="0"/>
              <a:t>[9] </a:t>
            </a:r>
            <a:r>
              <a:rPr lang="fr-FR" sz="800" i="1" dirty="0" err="1"/>
              <a:t>Standardizing</a:t>
            </a:r>
            <a:r>
              <a:rPr lang="fr-FR" sz="800" i="1" dirty="0"/>
              <a:t> Cyber </a:t>
            </a:r>
            <a:r>
              <a:rPr lang="fr-FR" sz="800" i="1" dirty="0" err="1"/>
              <a:t>Threat</a:t>
            </a:r>
            <a:r>
              <a:rPr lang="fr-FR" sz="800" i="1" dirty="0"/>
              <a:t> </a:t>
            </a:r>
            <a:r>
              <a:rPr lang="fr-FR" sz="800" i="1" dirty="0" err="1"/>
              <a:t>Inteligence</a:t>
            </a:r>
            <a:r>
              <a:rPr lang="fr-FR" sz="800" i="1" dirty="0"/>
              <a:t> Information </a:t>
            </a:r>
            <a:r>
              <a:rPr lang="fr-FR" sz="800" i="1" dirty="0" err="1"/>
              <a:t>with</a:t>
            </a:r>
            <a:r>
              <a:rPr lang="fr-FR" sz="800" i="1" dirty="0"/>
              <a:t> the </a:t>
            </a:r>
            <a:r>
              <a:rPr lang="fr-FR" sz="800" i="1" dirty="0" err="1"/>
              <a:t>Structured</a:t>
            </a:r>
            <a:r>
              <a:rPr lang="fr-FR" sz="800" i="1" dirty="0"/>
              <a:t> </a:t>
            </a:r>
            <a:r>
              <a:rPr lang="fr-FR" sz="800" i="1" dirty="0" err="1"/>
              <a:t>Threat</a:t>
            </a:r>
            <a:r>
              <a:rPr lang="fr-FR" sz="800" i="1" dirty="0"/>
              <a:t> Information </a:t>
            </a:r>
            <a:r>
              <a:rPr lang="fr-FR" sz="800" i="1" dirty="0" err="1"/>
              <a:t>eXpression</a:t>
            </a:r>
            <a:r>
              <a:rPr lang="fr-FR" sz="800" i="1" dirty="0"/>
              <a:t> (STIX) </a:t>
            </a:r>
            <a:r>
              <a:rPr lang="fr-FR" sz="800" dirty="0"/>
              <a:t>/ Sean Barnum / The MITRE Corporation / 20 Février 2014</a:t>
            </a:r>
          </a:p>
          <a:p>
            <a:endParaRPr lang="fr-FR" sz="600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8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[9]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5074" r="75702" b="36684"/>
          <a:stretch/>
        </p:blipFill>
        <p:spPr>
          <a:xfrm>
            <a:off x="1481666" y="3530600"/>
            <a:ext cx="990601" cy="97366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5" t="44916" r="20619" b="37160"/>
          <a:stretch/>
        </p:blipFill>
        <p:spPr>
          <a:xfrm>
            <a:off x="5969000" y="3522132"/>
            <a:ext cx="965200" cy="9567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9" t="57446" r="59295" b="24471"/>
          <a:stretch/>
        </p:blipFill>
        <p:spPr>
          <a:xfrm>
            <a:off x="2836334" y="4191000"/>
            <a:ext cx="965200" cy="96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6334" y="41910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417084" y="5178400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VULNERABILITE</a:t>
            </a:r>
            <a:endParaRPr lang="fr-FR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800" dirty="0"/>
              <a:t>[9] </a:t>
            </a:r>
            <a:r>
              <a:rPr lang="fr-FR" sz="800" i="1" dirty="0" err="1"/>
              <a:t>Standardizing</a:t>
            </a:r>
            <a:r>
              <a:rPr lang="fr-FR" sz="800" i="1" dirty="0"/>
              <a:t> Cyber </a:t>
            </a:r>
            <a:r>
              <a:rPr lang="fr-FR" sz="800" i="1" dirty="0" err="1"/>
              <a:t>Threat</a:t>
            </a:r>
            <a:r>
              <a:rPr lang="fr-FR" sz="800" i="1" dirty="0"/>
              <a:t> </a:t>
            </a:r>
            <a:r>
              <a:rPr lang="fr-FR" sz="800" i="1" dirty="0" err="1"/>
              <a:t>Inteligence</a:t>
            </a:r>
            <a:r>
              <a:rPr lang="fr-FR" sz="800" i="1" dirty="0"/>
              <a:t> Information </a:t>
            </a:r>
            <a:r>
              <a:rPr lang="fr-FR" sz="800" i="1" dirty="0" err="1"/>
              <a:t>with</a:t>
            </a:r>
            <a:r>
              <a:rPr lang="fr-FR" sz="800" i="1" dirty="0"/>
              <a:t> the </a:t>
            </a:r>
            <a:r>
              <a:rPr lang="fr-FR" sz="800" i="1" dirty="0" err="1"/>
              <a:t>Structured</a:t>
            </a:r>
            <a:r>
              <a:rPr lang="fr-FR" sz="800" i="1" dirty="0"/>
              <a:t> </a:t>
            </a:r>
            <a:r>
              <a:rPr lang="fr-FR" sz="800" i="1" dirty="0" err="1"/>
              <a:t>Threat</a:t>
            </a:r>
            <a:r>
              <a:rPr lang="fr-FR" sz="800" i="1" dirty="0"/>
              <a:t> Information </a:t>
            </a:r>
            <a:r>
              <a:rPr lang="fr-FR" sz="800" i="1" dirty="0" err="1"/>
              <a:t>eXpression</a:t>
            </a:r>
            <a:r>
              <a:rPr lang="fr-FR" sz="800" i="1" dirty="0"/>
              <a:t> (STIX) </a:t>
            </a:r>
            <a:r>
              <a:rPr lang="fr-FR" sz="800" dirty="0"/>
              <a:t>/ Sean Barnum / The MITRE Corporation / 20 Février 2014</a:t>
            </a:r>
          </a:p>
          <a:p>
            <a:endParaRPr lang="fr-FR" sz="800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9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[9]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5" t="44916" r="20619" b="37160"/>
          <a:stretch/>
        </p:blipFill>
        <p:spPr>
          <a:xfrm>
            <a:off x="5969000" y="3522132"/>
            <a:ext cx="965200" cy="9567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69000" y="3522132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910234" y="4504267"/>
            <a:ext cx="1204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AVOIDIT</a:t>
            </a:r>
            <a:endParaRPr lang="fr-FR" b="1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800" dirty="0"/>
              <a:t>[9] </a:t>
            </a:r>
            <a:r>
              <a:rPr lang="fr-FR" sz="800" i="1" dirty="0" err="1"/>
              <a:t>Standardizing</a:t>
            </a:r>
            <a:r>
              <a:rPr lang="fr-FR" sz="800" i="1" dirty="0"/>
              <a:t> Cyber </a:t>
            </a:r>
            <a:r>
              <a:rPr lang="fr-FR" sz="800" i="1" dirty="0" err="1"/>
              <a:t>Threat</a:t>
            </a:r>
            <a:r>
              <a:rPr lang="fr-FR" sz="800" i="1" dirty="0"/>
              <a:t> </a:t>
            </a:r>
            <a:r>
              <a:rPr lang="fr-FR" sz="800" i="1" dirty="0" err="1"/>
              <a:t>Inteligence</a:t>
            </a:r>
            <a:r>
              <a:rPr lang="fr-FR" sz="800" i="1" dirty="0"/>
              <a:t> Information </a:t>
            </a:r>
            <a:r>
              <a:rPr lang="fr-FR" sz="800" i="1" dirty="0" err="1"/>
              <a:t>with</a:t>
            </a:r>
            <a:r>
              <a:rPr lang="fr-FR" sz="800" i="1" dirty="0"/>
              <a:t> the </a:t>
            </a:r>
            <a:r>
              <a:rPr lang="fr-FR" sz="800" i="1" dirty="0" err="1"/>
              <a:t>Structured</a:t>
            </a:r>
            <a:r>
              <a:rPr lang="fr-FR" sz="800" i="1" dirty="0"/>
              <a:t> </a:t>
            </a:r>
            <a:r>
              <a:rPr lang="fr-FR" sz="800" i="1" dirty="0" err="1"/>
              <a:t>Threat</a:t>
            </a:r>
            <a:r>
              <a:rPr lang="fr-FR" sz="800" i="1" dirty="0"/>
              <a:t> Information </a:t>
            </a:r>
            <a:r>
              <a:rPr lang="fr-FR" sz="800" i="1" dirty="0" err="1"/>
              <a:t>eXpression</a:t>
            </a:r>
            <a:r>
              <a:rPr lang="fr-FR" sz="800" i="1" dirty="0"/>
              <a:t> (STIX) </a:t>
            </a:r>
            <a:r>
              <a:rPr lang="fr-FR" sz="800" dirty="0"/>
              <a:t>/ Sean Barnum / The MITRE Corporation / 20 Février 2014</a:t>
            </a:r>
          </a:p>
          <a:p>
            <a:endParaRPr lang="fr-FR" sz="800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1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[9]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5" t="44916" r="20619" b="37160"/>
          <a:stretch/>
        </p:blipFill>
        <p:spPr>
          <a:xfrm>
            <a:off x="5969000" y="3522132"/>
            <a:ext cx="965200" cy="9567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9" t="57446" r="59295" b="24471"/>
          <a:stretch/>
        </p:blipFill>
        <p:spPr>
          <a:xfrm>
            <a:off x="2836334" y="4191000"/>
            <a:ext cx="965200" cy="96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6334" y="41910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7" t="24771" r="52918" b="56195"/>
          <a:stretch/>
        </p:blipFill>
        <p:spPr>
          <a:xfrm>
            <a:off x="3335866" y="2446868"/>
            <a:ext cx="982133" cy="1016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35866" y="2472268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969000" y="3522134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670150" y="3793508"/>
            <a:ext cx="2460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ARBRE D’ATTAQUE</a:t>
            </a:r>
            <a:endParaRPr lang="fr-FR" b="1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800" dirty="0"/>
              <a:t>[9] </a:t>
            </a:r>
            <a:r>
              <a:rPr lang="fr-FR" sz="800" i="1" dirty="0" err="1"/>
              <a:t>Standardizing</a:t>
            </a:r>
            <a:r>
              <a:rPr lang="fr-FR" sz="800" i="1" dirty="0"/>
              <a:t> Cyber </a:t>
            </a:r>
            <a:r>
              <a:rPr lang="fr-FR" sz="800" i="1" dirty="0" err="1"/>
              <a:t>Threat</a:t>
            </a:r>
            <a:r>
              <a:rPr lang="fr-FR" sz="800" i="1" dirty="0"/>
              <a:t> </a:t>
            </a:r>
            <a:r>
              <a:rPr lang="fr-FR" sz="800" i="1" dirty="0" err="1"/>
              <a:t>Inteligence</a:t>
            </a:r>
            <a:r>
              <a:rPr lang="fr-FR" sz="800" i="1" dirty="0"/>
              <a:t> Information </a:t>
            </a:r>
            <a:r>
              <a:rPr lang="fr-FR" sz="800" i="1" dirty="0" err="1"/>
              <a:t>with</a:t>
            </a:r>
            <a:r>
              <a:rPr lang="fr-FR" sz="800" i="1" dirty="0"/>
              <a:t> the </a:t>
            </a:r>
            <a:r>
              <a:rPr lang="fr-FR" sz="800" i="1" dirty="0" err="1"/>
              <a:t>Structured</a:t>
            </a:r>
            <a:r>
              <a:rPr lang="fr-FR" sz="800" i="1" dirty="0"/>
              <a:t> </a:t>
            </a:r>
            <a:r>
              <a:rPr lang="fr-FR" sz="800" i="1" dirty="0" err="1"/>
              <a:t>Threat</a:t>
            </a:r>
            <a:r>
              <a:rPr lang="fr-FR" sz="800" i="1" dirty="0"/>
              <a:t> Information </a:t>
            </a:r>
            <a:r>
              <a:rPr lang="fr-FR" sz="800" i="1" dirty="0" err="1"/>
              <a:t>eXpression</a:t>
            </a:r>
            <a:r>
              <a:rPr lang="fr-FR" sz="800" i="1" dirty="0"/>
              <a:t> (STIX) </a:t>
            </a:r>
            <a:r>
              <a:rPr lang="fr-FR" sz="800" dirty="0"/>
              <a:t>/ Sean Barnum / The MITRE Corporation / 20 Février 2014</a:t>
            </a:r>
          </a:p>
          <a:p>
            <a:endParaRPr lang="fr-FR" sz="800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8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 smtClean="0">
                <a:solidFill>
                  <a:prstClr val="black"/>
                </a:solidFill>
              </a:rPr>
              <a:t>Sujet de thèse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b="1" dirty="0" smtClean="0">
                <a:solidFill>
                  <a:prstClr val="black"/>
                </a:solidFill>
              </a:rPr>
              <a:t>Contexte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b="1" dirty="0" smtClean="0">
                <a:solidFill>
                  <a:prstClr val="black"/>
                </a:solidFill>
              </a:rPr>
              <a:t>Problématique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b="1" dirty="0" smtClean="0">
                <a:solidFill>
                  <a:prstClr val="black"/>
                </a:solidFill>
              </a:rPr>
              <a:t>Axes de recherches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white">
                    <a:lumMod val="75000"/>
                  </a:prstClr>
                </a:solidFill>
              </a:rPr>
              <a:t>Avancement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Réification de la surface d’attaque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Aspect dynamique et évolution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Moteur 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d’exécution</a:t>
            </a:r>
            <a:endParaRPr lang="fr-FR" sz="2400" dirty="0" smtClean="0">
              <a:solidFill>
                <a:prstClr val="white">
                  <a:lumMod val="75000"/>
                </a:prstClr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white">
                    <a:lumMod val="75000"/>
                  </a:prstClr>
                </a:solidFill>
              </a:rPr>
              <a:t>Conclusion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Bilan</a:t>
            </a:r>
            <a:endParaRPr lang="fr-FR" sz="2400" dirty="0">
              <a:solidFill>
                <a:prstClr val="white">
                  <a:lumMod val="75000"/>
                </a:prst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Perspectives</a:t>
            </a:r>
            <a:endParaRPr lang="fr-FR" sz="24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[9]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5074" r="75702" b="36684"/>
          <a:stretch/>
        </p:blipFill>
        <p:spPr>
          <a:xfrm>
            <a:off x="1481666" y="3530600"/>
            <a:ext cx="990601" cy="97366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5" t="44916" r="20619" b="37160"/>
          <a:stretch/>
        </p:blipFill>
        <p:spPr>
          <a:xfrm>
            <a:off x="5969000" y="3522132"/>
            <a:ext cx="965200" cy="9567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9" t="57446" r="59295" b="24471"/>
          <a:stretch/>
        </p:blipFill>
        <p:spPr>
          <a:xfrm>
            <a:off x="2836334" y="4191000"/>
            <a:ext cx="965200" cy="96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6334" y="41910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7" t="24771" r="52918" b="56195"/>
          <a:stretch/>
        </p:blipFill>
        <p:spPr>
          <a:xfrm>
            <a:off x="3335866" y="2446868"/>
            <a:ext cx="982133" cy="1016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35866" y="2472268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969000" y="3522134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481666" y="3501008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494366" y="1481665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02190" y="3501008"/>
            <a:ext cx="386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CYBER THREAT INTELLIGENCE</a:t>
            </a:r>
            <a:endParaRPr lang="fr-FR" b="1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800" dirty="0"/>
              <a:t>[9] </a:t>
            </a:r>
            <a:r>
              <a:rPr lang="fr-FR" sz="800" i="1" dirty="0" err="1"/>
              <a:t>Standardizing</a:t>
            </a:r>
            <a:r>
              <a:rPr lang="fr-FR" sz="800" i="1" dirty="0"/>
              <a:t> Cyber </a:t>
            </a:r>
            <a:r>
              <a:rPr lang="fr-FR" sz="800" i="1" dirty="0" err="1"/>
              <a:t>Threat</a:t>
            </a:r>
            <a:r>
              <a:rPr lang="fr-FR" sz="800" i="1" dirty="0"/>
              <a:t> </a:t>
            </a:r>
            <a:r>
              <a:rPr lang="fr-FR" sz="800" i="1" dirty="0" err="1"/>
              <a:t>Inteligence</a:t>
            </a:r>
            <a:r>
              <a:rPr lang="fr-FR" sz="800" i="1" dirty="0"/>
              <a:t> Information </a:t>
            </a:r>
            <a:r>
              <a:rPr lang="fr-FR" sz="800" i="1" dirty="0" err="1"/>
              <a:t>with</a:t>
            </a:r>
            <a:r>
              <a:rPr lang="fr-FR" sz="800" i="1" dirty="0"/>
              <a:t> the </a:t>
            </a:r>
            <a:r>
              <a:rPr lang="fr-FR" sz="800" i="1" dirty="0" err="1"/>
              <a:t>Structured</a:t>
            </a:r>
            <a:r>
              <a:rPr lang="fr-FR" sz="800" i="1" dirty="0"/>
              <a:t> </a:t>
            </a:r>
            <a:r>
              <a:rPr lang="fr-FR" sz="800" i="1" dirty="0" err="1"/>
              <a:t>Threat</a:t>
            </a:r>
            <a:r>
              <a:rPr lang="fr-FR" sz="800" i="1" dirty="0"/>
              <a:t> Information </a:t>
            </a:r>
            <a:r>
              <a:rPr lang="fr-FR" sz="800" i="1" dirty="0" err="1"/>
              <a:t>eXpression</a:t>
            </a:r>
            <a:r>
              <a:rPr lang="fr-FR" sz="800" i="1" dirty="0"/>
              <a:t> (STIX) </a:t>
            </a:r>
            <a:r>
              <a:rPr lang="fr-FR" sz="800" dirty="0"/>
              <a:t>/ Sean Barnum / The MITRE Corporation / 20 Février 2014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3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[9]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9" t="57446" r="59295" b="24471"/>
          <a:stretch/>
        </p:blipFill>
        <p:spPr>
          <a:xfrm>
            <a:off x="2836334" y="4191000"/>
            <a:ext cx="965200" cy="96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6334" y="41910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519933" y="5237490"/>
            <a:ext cx="1598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smtClean="0"/>
              <a:t>SURFACE </a:t>
            </a:r>
          </a:p>
          <a:p>
            <a:pPr algn="ctr"/>
            <a:r>
              <a:rPr lang="fr-FR" b="1" dirty="0" smtClean="0"/>
              <a:t>D’ATTAQUE</a:t>
            </a:r>
            <a:endParaRPr lang="fr-FR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fr-FR" sz="800" dirty="0"/>
              <a:t>[9] </a:t>
            </a:r>
            <a:r>
              <a:rPr lang="fr-FR" sz="800" i="1" dirty="0" err="1"/>
              <a:t>Standardizing</a:t>
            </a:r>
            <a:r>
              <a:rPr lang="fr-FR" sz="800" i="1" dirty="0"/>
              <a:t> Cyber </a:t>
            </a:r>
            <a:r>
              <a:rPr lang="fr-FR" sz="800" i="1" dirty="0" err="1"/>
              <a:t>Threat</a:t>
            </a:r>
            <a:r>
              <a:rPr lang="fr-FR" sz="800" i="1" dirty="0"/>
              <a:t> </a:t>
            </a:r>
            <a:r>
              <a:rPr lang="fr-FR" sz="800" i="1" dirty="0" err="1"/>
              <a:t>Inteligence</a:t>
            </a:r>
            <a:r>
              <a:rPr lang="fr-FR" sz="800" i="1" dirty="0"/>
              <a:t> Information </a:t>
            </a:r>
            <a:r>
              <a:rPr lang="fr-FR" sz="800" i="1" dirty="0" err="1"/>
              <a:t>with</a:t>
            </a:r>
            <a:r>
              <a:rPr lang="fr-FR" sz="800" i="1" dirty="0"/>
              <a:t> the </a:t>
            </a:r>
            <a:r>
              <a:rPr lang="fr-FR" sz="800" i="1" dirty="0" err="1"/>
              <a:t>Structured</a:t>
            </a:r>
            <a:r>
              <a:rPr lang="fr-FR" sz="800" i="1" dirty="0"/>
              <a:t> </a:t>
            </a:r>
            <a:r>
              <a:rPr lang="fr-FR" sz="800" i="1" dirty="0" err="1"/>
              <a:t>Threat</a:t>
            </a:r>
            <a:r>
              <a:rPr lang="fr-FR" sz="800" i="1" dirty="0"/>
              <a:t> Information </a:t>
            </a:r>
            <a:r>
              <a:rPr lang="fr-FR" sz="800" i="1" dirty="0" err="1"/>
              <a:t>eXpression</a:t>
            </a:r>
            <a:r>
              <a:rPr lang="fr-FR" sz="800" i="1" dirty="0"/>
              <a:t> (STIX) </a:t>
            </a:r>
            <a:r>
              <a:rPr lang="fr-FR" sz="800" dirty="0"/>
              <a:t>/ Sean Barnum / The MITRE Corporation / 20 Février 2014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01534" y="3929390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n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8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white">
                    <a:lumMod val="75000"/>
                  </a:prstClr>
                </a:solidFill>
              </a:rPr>
              <a:t>Sujet de thèse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Contexte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Problématique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Axes de recherches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b="1" dirty="0" smtClean="0">
                <a:solidFill>
                  <a:prstClr val="black"/>
                </a:solidFill>
              </a:rPr>
              <a:t>Avancement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Réification de la surface d’attaque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b="1" dirty="0" smtClean="0"/>
              <a:t>Aspect dynamique et évolution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Moteur d’exécution</a:t>
            </a:r>
            <a:endParaRPr lang="fr-FR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white">
                    <a:lumMod val="75000"/>
                  </a:prstClr>
                </a:solidFill>
              </a:rPr>
              <a:t>Conclusion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Bilan</a:t>
            </a:r>
            <a:endParaRPr lang="fr-FR" sz="2400" dirty="0">
              <a:solidFill>
                <a:prstClr val="white">
                  <a:lumMod val="75000"/>
                </a:prst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Perspectives</a:t>
            </a:r>
            <a:endParaRPr lang="fr-FR" sz="24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32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Avancement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8099" y="1052736"/>
            <a:ext cx="84969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Point </a:t>
            </a:r>
            <a:r>
              <a:rPr lang="fr-FR" sz="6000" u="sng" dirty="0" smtClean="0"/>
              <a:t>de Vue Dynamique</a:t>
            </a:r>
            <a:endParaRPr lang="fr-FR" sz="6000" b="1" i="1" u="sng" dirty="0" smtClean="0"/>
          </a:p>
          <a:p>
            <a:pPr>
              <a:spcBef>
                <a:spcPts val="2400"/>
              </a:spcBef>
            </a:pPr>
            <a:r>
              <a:rPr lang="fr-FR" sz="5400" b="1" i="1" dirty="0" smtClean="0"/>
              <a:t>A)Model </a:t>
            </a:r>
            <a:r>
              <a:rPr lang="fr-FR" sz="5400" b="1" i="1" dirty="0" err="1" smtClean="0"/>
              <a:t>checking</a:t>
            </a:r>
            <a:endParaRPr lang="fr-FR" sz="5400" b="1" i="1" dirty="0" smtClean="0"/>
          </a:p>
          <a:p>
            <a:pPr>
              <a:spcBef>
                <a:spcPts val="2400"/>
              </a:spcBef>
            </a:pPr>
            <a:r>
              <a:rPr lang="fr-FR" sz="5400" i="1" dirty="0" smtClean="0">
                <a:solidFill>
                  <a:schemeClr val="bg1">
                    <a:lumMod val="65000"/>
                  </a:schemeClr>
                </a:solidFill>
              </a:rPr>
              <a:t>B)Théorie des jeux</a:t>
            </a:r>
          </a:p>
          <a:p>
            <a:pPr>
              <a:spcBef>
                <a:spcPts val="2400"/>
              </a:spcBef>
            </a:pPr>
            <a:r>
              <a:rPr lang="fr-FR" sz="5400" i="1" dirty="0" smtClean="0">
                <a:solidFill>
                  <a:schemeClr val="bg1">
                    <a:lumMod val="65000"/>
                  </a:schemeClr>
                </a:solidFill>
              </a:rPr>
              <a:t>C)…appliquée à la Cyber</a:t>
            </a:r>
            <a:endParaRPr lang="fr-FR" sz="5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2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Model </a:t>
            </a:r>
            <a:r>
              <a:rPr lang="fr-FR" dirty="0" err="1" smtClean="0"/>
              <a:t>checking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08/06/2018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761" y="1127696"/>
            <a:ext cx="841168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fr-FR" sz="4000" i="1" dirty="0" smtClean="0">
                <a:solidFill>
                  <a:prstClr val="black"/>
                </a:solidFill>
              </a:rPr>
              <a:t>Model </a:t>
            </a:r>
            <a:r>
              <a:rPr lang="fr-FR" sz="4000" i="1" dirty="0" err="1" smtClean="0">
                <a:solidFill>
                  <a:prstClr val="black"/>
                </a:solidFill>
              </a:rPr>
              <a:t>checking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2000" i="1" dirty="0" smtClean="0">
                <a:solidFill>
                  <a:prstClr val="black"/>
                </a:solidFill>
              </a:rPr>
              <a:t>[10]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4000" dirty="0" smtClean="0">
                <a:solidFill>
                  <a:prstClr val="black"/>
                </a:solidFill>
              </a:rPr>
              <a:t>:</a:t>
            </a:r>
            <a:endParaRPr lang="fr-FR" sz="4000" dirty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Vérification formelle		Enumération exhaustive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09320"/>
            <a:ext cx="5432248" cy="412790"/>
          </a:xfrm>
        </p:spPr>
        <p:txBody>
          <a:bodyPr/>
          <a:lstStyle/>
          <a:p>
            <a:r>
              <a:rPr lang="fr-FR" sz="700" dirty="0" smtClean="0">
                <a:solidFill>
                  <a:srgbClr val="464653"/>
                </a:solidFill>
              </a:rPr>
              <a:t>[10] </a:t>
            </a:r>
            <a:r>
              <a:rPr lang="fr-FR" sz="800" i="1" dirty="0" smtClean="0">
                <a:solidFill>
                  <a:srgbClr val="464653"/>
                </a:solidFill>
              </a:rPr>
              <a:t>Contribution </a:t>
            </a:r>
            <a:r>
              <a:rPr lang="fr-FR" sz="800" i="1" dirty="0">
                <a:solidFill>
                  <a:srgbClr val="464653"/>
                </a:solidFill>
              </a:rPr>
              <a:t>à la modélisation et la vérification formelle par model </a:t>
            </a:r>
            <a:r>
              <a:rPr lang="fr-FR" sz="800" i="1" dirty="0" err="1">
                <a:solidFill>
                  <a:srgbClr val="464653"/>
                </a:solidFill>
              </a:rPr>
              <a:t>checking</a:t>
            </a:r>
            <a:r>
              <a:rPr lang="fr-FR" sz="800" i="1" dirty="0">
                <a:solidFill>
                  <a:srgbClr val="464653"/>
                </a:solidFill>
              </a:rPr>
              <a:t> - Symétries pour les Réseaux de </a:t>
            </a:r>
            <a:r>
              <a:rPr lang="fr-FR" sz="800" i="1" dirty="0" err="1">
                <a:solidFill>
                  <a:srgbClr val="464653"/>
                </a:solidFill>
              </a:rPr>
              <a:t>Petri</a:t>
            </a:r>
            <a:r>
              <a:rPr lang="fr-FR" sz="800" i="1" dirty="0">
                <a:solidFill>
                  <a:srgbClr val="464653"/>
                </a:solidFill>
              </a:rPr>
              <a:t> temporels. Systèmes </a:t>
            </a:r>
            <a:r>
              <a:rPr lang="fr-FR" sz="800" i="1" dirty="0" smtClean="0">
                <a:solidFill>
                  <a:srgbClr val="464653"/>
                </a:solidFill>
              </a:rPr>
              <a:t>embarqués</a:t>
            </a:r>
            <a:r>
              <a:rPr lang="fr-FR" sz="800" dirty="0" smtClean="0">
                <a:solidFill>
                  <a:srgbClr val="464653"/>
                </a:solidFill>
              </a:rPr>
              <a:t> / </a:t>
            </a:r>
            <a:r>
              <a:rPr lang="fr-FR" sz="800" dirty="0">
                <a:solidFill>
                  <a:srgbClr val="464653"/>
                </a:solidFill>
              </a:rPr>
              <a:t>Pierre-Alain </a:t>
            </a:r>
            <a:r>
              <a:rPr lang="fr-FR" sz="800" dirty="0" err="1" smtClean="0">
                <a:solidFill>
                  <a:srgbClr val="464653"/>
                </a:solidFill>
              </a:rPr>
              <a:t>Bourdil</a:t>
            </a:r>
            <a:r>
              <a:rPr lang="fr-FR" sz="800" dirty="0" smtClean="0">
                <a:solidFill>
                  <a:srgbClr val="464653"/>
                </a:solidFill>
              </a:rPr>
              <a:t> / INSA </a:t>
            </a:r>
            <a:r>
              <a:rPr lang="fr-FR" sz="800" dirty="0">
                <a:solidFill>
                  <a:srgbClr val="464653"/>
                </a:solidFill>
              </a:rPr>
              <a:t>de </a:t>
            </a:r>
            <a:r>
              <a:rPr lang="fr-FR" sz="800" dirty="0" smtClean="0">
                <a:solidFill>
                  <a:srgbClr val="464653"/>
                </a:solidFill>
              </a:rPr>
              <a:t>Toulouse / </a:t>
            </a:r>
            <a:r>
              <a:rPr lang="fr-FR" sz="800" dirty="0">
                <a:solidFill>
                  <a:srgbClr val="464653"/>
                </a:solidFill>
              </a:rPr>
              <a:t>2015</a:t>
            </a:r>
            <a:r>
              <a:rPr lang="fr-FR" sz="800" dirty="0" smtClean="0">
                <a:solidFill>
                  <a:srgbClr val="464653"/>
                </a:solidFill>
              </a:rPr>
              <a:t>.</a:t>
            </a:r>
          </a:p>
          <a:p>
            <a:r>
              <a:rPr lang="fr-FR" sz="700" dirty="0">
                <a:solidFill>
                  <a:srgbClr val="464653"/>
                </a:solidFill>
              </a:rPr>
              <a:t>[</a:t>
            </a:r>
            <a:r>
              <a:rPr lang="fr-FR" sz="700" dirty="0" smtClean="0">
                <a:solidFill>
                  <a:srgbClr val="464653"/>
                </a:solidFill>
              </a:rPr>
              <a:t>11]</a:t>
            </a:r>
            <a:r>
              <a:rPr lang="en-GB" sz="800" dirty="0" smtClean="0">
                <a:solidFill>
                  <a:srgbClr val="464653"/>
                </a:solidFill>
              </a:rPr>
              <a:t> </a:t>
            </a:r>
            <a:r>
              <a:rPr lang="en-GB" sz="800" i="1" dirty="0">
                <a:solidFill>
                  <a:srgbClr val="464653"/>
                </a:solidFill>
              </a:rPr>
              <a:t>Using Model Checking to </a:t>
            </a:r>
            <a:r>
              <a:rPr lang="en-GB" sz="800" i="1" dirty="0" err="1">
                <a:solidFill>
                  <a:srgbClr val="464653"/>
                </a:solidFill>
              </a:rPr>
              <a:t>Analyze</a:t>
            </a:r>
            <a:r>
              <a:rPr lang="en-GB" sz="800" i="1" dirty="0">
                <a:solidFill>
                  <a:srgbClr val="464653"/>
                </a:solidFill>
              </a:rPr>
              <a:t> Network Vulnerabilities </a:t>
            </a:r>
            <a:r>
              <a:rPr lang="en-GB" sz="800" dirty="0">
                <a:solidFill>
                  <a:srgbClr val="464653"/>
                </a:solidFill>
              </a:rPr>
              <a:t>/ Ronald W. Ritchey &amp; Paul </a:t>
            </a:r>
            <a:r>
              <a:rPr lang="en-GB" sz="800" dirty="0" err="1">
                <a:solidFill>
                  <a:srgbClr val="464653"/>
                </a:solidFill>
              </a:rPr>
              <a:t>Ammann</a:t>
            </a:r>
            <a:r>
              <a:rPr lang="en-GB" sz="800" dirty="0">
                <a:solidFill>
                  <a:srgbClr val="464653"/>
                </a:solidFill>
              </a:rPr>
              <a:t> /  National Security Team Booz Allen &amp; Hamilton &amp; Information and Software Engineering Department George Mason University / Virginia /2000</a:t>
            </a:r>
          </a:p>
          <a:p>
            <a:r>
              <a:rPr lang="en-GB" sz="800" i="1" dirty="0">
                <a:solidFill>
                  <a:srgbClr val="464653"/>
                </a:solidFill>
              </a:rPr>
              <a:t> </a:t>
            </a:r>
            <a:endParaRPr lang="fr-FR" sz="700" i="1" dirty="0">
              <a:solidFill>
                <a:srgbClr val="464653"/>
              </a:solidFill>
            </a:endParaRPr>
          </a:p>
          <a:p>
            <a:r>
              <a:rPr lang="fr-FR" sz="800" dirty="0" smtClean="0">
                <a:solidFill>
                  <a:srgbClr val="464653"/>
                </a:solidFill>
              </a:rPr>
              <a:t> </a:t>
            </a:r>
            <a:endParaRPr lang="fr-FR" sz="700" dirty="0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501778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34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8811" r="2471" b="11154"/>
          <a:stretch/>
        </p:blipFill>
        <p:spPr>
          <a:xfrm>
            <a:off x="1114426" y="2525266"/>
            <a:ext cx="7050232" cy="338137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75856" y="5229200"/>
            <a:ext cx="259228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761" y="5254516"/>
            <a:ext cx="67475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solidFill>
                  <a:prstClr val="black"/>
                </a:solidFill>
              </a:rPr>
              <a:t>Analyse de vulnérabilités de réseaux [</a:t>
            </a:r>
            <a:r>
              <a:rPr lang="fr-FR" sz="2800" dirty="0" smtClean="0">
                <a:solidFill>
                  <a:prstClr val="black"/>
                </a:solidFill>
              </a:rPr>
              <a:t>11]</a:t>
            </a:r>
            <a:endParaRPr lang="fr-F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Avancement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8099" y="1052736"/>
            <a:ext cx="84969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Point </a:t>
            </a:r>
            <a:r>
              <a:rPr lang="fr-FR" sz="6000" u="sng" dirty="0" smtClean="0"/>
              <a:t>de Vue Dynamique</a:t>
            </a:r>
            <a:endParaRPr lang="fr-FR" sz="6000" b="1" i="1" u="sng" dirty="0" smtClean="0"/>
          </a:p>
          <a:p>
            <a:pPr>
              <a:spcBef>
                <a:spcPts val="2400"/>
              </a:spcBef>
            </a:pPr>
            <a:r>
              <a:rPr lang="fr-FR" sz="5400" i="1" dirty="0" smtClean="0">
                <a:solidFill>
                  <a:schemeClr val="bg1">
                    <a:lumMod val="65000"/>
                  </a:schemeClr>
                </a:solidFill>
              </a:rPr>
              <a:t>A)Model </a:t>
            </a:r>
            <a:r>
              <a:rPr lang="fr-FR" sz="5400" i="1" dirty="0" err="1" smtClean="0">
                <a:solidFill>
                  <a:schemeClr val="bg1">
                    <a:lumMod val="65000"/>
                  </a:schemeClr>
                </a:solidFill>
              </a:rPr>
              <a:t>checking</a:t>
            </a:r>
            <a:endParaRPr lang="fr-FR" sz="54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fr-FR" sz="5400" b="1" i="1" dirty="0" smtClean="0"/>
              <a:t>B)Théorie des jeux</a:t>
            </a:r>
          </a:p>
          <a:p>
            <a:pPr>
              <a:spcBef>
                <a:spcPts val="2400"/>
              </a:spcBef>
            </a:pPr>
            <a:r>
              <a:rPr lang="fr-FR" sz="5400" i="1" dirty="0" smtClean="0">
                <a:solidFill>
                  <a:schemeClr val="bg1">
                    <a:lumMod val="65000"/>
                  </a:schemeClr>
                </a:solidFill>
              </a:rPr>
              <a:t>C)…appliquée à la Cyber</a:t>
            </a:r>
            <a:endParaRPr lang="fr-FR" sz="5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Théorie des jeux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1366" y="1484784"/>
            <a:ext cx="823569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Théorie des jeux </a:t>
            </a:r>
            <a:r>
              <a:rPr lang="fr-FR" sz="4000" u="sng" dirty="0" smtClean="0">
                <a:solidFill>
                  <a:prstClr val="black"/>
                </a:solidFill>
              </a:rPr>
              <a:t>[12]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Domaine mathématique s’intéressant aux </a:t>
            </a:r>
            <a:r>
              <a:rPr lang="fr-FR" sz="2800" b="1" dirty="0" smtClean="0">
                <a:solidFill>
                  <a:prstClr val="black"/>
                </a:solidFill>
              </a:rPr>
              <a:t>problèmes de décisions </a:t>
            </a:r>
            <a:r>
              <a:rPr lang="fr-FR" sz="2800" dirty="0" smtClean="0">
                <a:solidFill>
                  <a:prstClr val="black"/>
                </a:solidFill>
              </a:rPr>
              <a:t>entre </a:t>
            </a:r>
            <a:r>
              <a:rPr lang="fr-FR" sz="2800" b="1" dirty="0" smtClean="0">
                <a:solidFill>
                  <a:prstClr val="black"/>
                </a:solidFill>
              </a:rPr>
              <a:t>différents joueurs </a:t>
            </a:r>
            <a:r>
              <a:rPr lang="fr-FR" sz="2800" dirty="0" smtClean="0">
                <a:solidFill>
                  <a:prstClr val="black"/>
                </a:solidFill>
              </a:rPr>
              <a:t>qui sont conscients de leurs </a:t>
            </a:r>
            <a:r>
              <a:rPr lang="fr-FR" sz="2800" b="1" dirty="0" smtClean="0">
                <a:solidFill>
                  <a:prstClr val="black"/>
                </a:solidFill>
              </a:rPr>
              <a:t>interactions</a:t>
            </a:r>
            <a:r>
              <a:rPr lang="fr-FR" sz="2800" dirty="0" smtClean="0">
                <a:solidFill>
                  <a:prstClr val="black"/>
                </a:solidFill>
              </a:rPr>
              <a:t>. Tous les joueurs sont supposés rationnels.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196" y="4345359"/>
            <a:ext cx="82098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Jeu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Ensemble de stratégies et de gains de tous les joueurs.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800" dirty="0"/>
              <a:t>[12] </a:t>
            </a:r>
            <a:r>
              <a:rPr lang="en-US" sz="800" i="1" dirty="0" err="1"/>
              <a:t>CyberWar</a:t>
            </a:r>
            <a:r>
              <a:rPr lang="en-US" sz="800" i="1" dirty="0"/>
              <a:t> Games: Strategic Jostling Among Traditional Adversaries </a:t>
            </a:r>
            <a:r>
              <a:rPr lang="en-US" sz="800" dirty="0"/>
              <a:t>/ Sanjay </a:t>
            </a:r>
            <a:r>
              <a:rPr lang="en-US" sz="800" dirty="0" err="1"/>
              <a:t>Goel</a:t>
            </a:r>
            <a:r>
              <a:rPr lang="en-US" sz="800" dirty="0"/>
              <a:t>, Yuan Hong / University of New York, New York, USA / 2015</a:t>
            </a:r>
            <a:endParaRPr lang="fr-FR" sz="800" dirty="0"/>
          </a:p>
          <a:p>
            <a:endParaRPr lang="fr-FR" sz="70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70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Théorie des jeux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1366" y="4739660"/>
            <a:ext cx="8235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Rationalité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>
                <a:solidFill>
                  <a:prstClr val="black"/>
                </a:solidFill>
              </a:rPr>
              <a:t>Choix optimal dans le cadre d’une connaissance parfaite et </a:t>
            </a:r>
            <a:r>
              <a:rPr lang="fr-FR" sz="2800" dirty="0" smtClean="0">
                <a:solidFill>
                  <a:prstClr val="black"/>
                </a:solidFill>
              </a:rPr>
              <a:t>complète.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1366" y="1384895"/>
            <a:ext cx="820986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Gain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Fonction numérique évaluant l’état du jeu.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400" b="1" i="1" dirty="0" smtClean="0">
                <a:solidFill>
                  <a:prstClr val="black"/>
                </a:solidFill>
              </a:rPr>
              <a:t>Jeu à somme nulle</a:t>
            </a:r>
            <a:r>
              <a:rPr lang="fr-FR" sz="2400" i="1" dirty="0" smtClean="0">
                <a:solidFill>
                  <a:prstClr val="black"/>
                </a:solidFill>
              </a:rPr>
              <a:t> </a:t>
            </a:r>
            <a:r>
              <a:rPr lang="fr-FR" sz="2400" dirty="0" smtClean="0">
                <a:solidFill>
                  <a:prstClr val="black"/>
                </a:solidFill>
              </a:rPr>
              <a:t>: le gain d’un joueur est l’exact opposé de celui des autres joueurs.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400" b="1" i="1" dirty="0" smtClean="0">
                <a:solidFill>
                  <a:prstClr val="black"/>
                </a:solidFill>
              </a:rPr>
              <a:t>Jeu à somme constante</a:t>
            </a:r>
            <a:r>
              <a:rPr lang="fr-FR" sz="2400" i="1" dirty="0" smtClean="0">
                <a:solidFill>
                  <a:prstClr val="black"/>
                </a:solidFill>
              </a:rPr>
              <a:t> </a:t>
            </a:r>
            <a:r>
              <a:rPr lang="fr-FR" sz="2400" dirty="0" smtClean="0">
                <a:solidFill>
                  <a:prstClr val="black"/>
                </a:solidFill>
              </a:rPr>
              <a:t>: la somme des gains de tous les joueurs est constante.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400" b="1" i="1" dirty="0" smtClean="0">
                <a:solidFill>
                  <a:prstClr val="black"/>
                </a:solidFill>
              </a:rPr>
              <a:t>Jeu à somme non-nulle </a:t>
            </a:r>
            <a:r>
              <a:rPr lang="fr-FR" sz="2400" dirty="0" smtClean="0">
                <a:solidFill>
                  <a:prstClr val="black"/>
                </a:solidFill>
              </a:rPr>
              <a:t>: le gain n’est soumis à aucune restriction structurelle.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2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Théorie des jeux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1366" y="4451628"/>
            <a:ext cx="8235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Jeu Bayésien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Modèle de jeu </a:t>
            </a:r>
            <a:r>
              <a:rPr lang="fr-FR" sz="2800" b="1" dirty="0" smtClean="0">
                <a:solidFill>
                  <a:prstClr val="black"/>
                </a:solidFill>
              </a:rPr>
              <a:t>probabiliste</a:t>
            </a:r>
            <a:r>
              <a:rPr lang="fr-FR" sz="2800" dirty="0" smtClean="0">
                <a:solidFill>
                  <a:prstClr val="black"/>
                </a:solidFill>
              </a:rPr>
              <a:t> dans un cadre d’information incomplète.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7196" y="1268760"/>
            <a:ext cx="82098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Information complète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Le joueur </a:t>
            </a:r>
            <a:r>
              <a:rPr lang="fr-FR" sz="2800" b="1" dirty="0" smtClean="0">
                <a:solidFill>
                  <a:prstClr val="black"/>
                </a:solidFill>
              </a:rPr>
              <a:t>connait</a:t>
            </a:r>
            <a:r>
              <a:rPr lang="fr-FR" sz="2800" dirty="0" smtClean="0">
                <a:solidFill>
                  <a:prstClr val="black"/>
                </a:solidFill>
              </a:rPr>
              <a:t> l’identité des autres joueurs et les gains associés à la stratégie qu’ils adoptent.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9270" y="2867452"/>
            <a:ext cx="8235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Information parfaite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Le joueur est capable d’</a:t>
            </a:r>
            <a:r>
              <a:rPr lang="fr-FR" sz="2800" b="1" dirty="0" smtClean="0">
                <a:solidFill>
                  <a:prstClr val="black"/>
                </a:solidFill>
              </a:rPr>
              <a:t>observer</a:t>
            </a:r>
            <a:r>
              <a:rPr lang="fr-FR" sz="2800" dirty="0" smtClean="0">
                <a:solidFill>
                  <a:prstClr val="black"/>
                </a:solidFill>
              </a:rPr>
              <a:t> la stratégie des autres joueurs.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6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Théorie des jeux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1366" y="1484784"/>
            <a:ext cx="8235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Dilemme des prisonniers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99027"/>
              </p:ext>
            </p:extLst>
          </p:nvPr>
        </p:nvGraphicFramePr>
        <p:xfrm>
          <a:off x="683568" y="2420888"/>
          <a:ext cx="7776864" cy="3672408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3024336"/>
                <a:gridCol w="2160240"/>
                <a:gridCol w="2592288"/>
              </a:tblGrid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fr-FR" sz="5400" b="1" dirty="0" smtClean="0"/>
                        <a:t>A\B</a:t>
                      </a:r>
                      <a:endParaRPr lang="fr-FR" sz="5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 reste silencieux</a:t>
                      </a:r>
                    </a:p>
                    <a:p>
                      <a:pPr algn="ctr"/>
                      <a:r>
                        <a:rPr lang="fr-FR" dirty="0" smtClean="0"/>
                        <a:t>(Coopération)</a:t>
                      </a:r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 parle</a:t>
                      </a:r>
                    </a:p>
                    <a:p>
                      <a:pPr algn="ctr"/>
                      <a:r>
                        <a:rPr lang="fr-FR" dirty="0" smtClean="0"/>
                        <a:t>(Trahison)</a:t>
                      </a:r>
                      <a:endParaRPr lang="fr-FR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</a:t>
                      </a:r>
                      <a:r>
                        <a:rPr lang="fr-FR" baseline="0" dirty="0" smtClean="0"/>
                        <a:t> reste silencieux</a:t>
                      </a:r>
                    </a:p>
                    <a:p>
                      <a:pPr algn="ctr"/>
                      <a:r>
                        <a:rPr lang="fr-FR" baseline="0" dirty="0" smtClean="0"/>
                        <a:t>(Coopération)</a:t>
                      </a:r>
                      <a:endParaRPr lang="fr-FR" dirty="0"/>
                    </a:p>
                  </a:txBody>
                  <a:tcPr anchor="ctr">
                    <a:lnT w="12700" cmpd="sng">
                      <a:noFill/>
                    </a:lnT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 smtClean="0"/>
                        <a:t>(1,1)</a:t>
                      </a:r>
                      <a:endParaRPr lang="fr-FR" sz="54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 smtClean="0"/>
                        <a:t>(5,0)</a:t>
                      </a:r>
                      <a:endParaRPr lang="fr-FR" sz="54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 parle</a:t>
                      </a:r>
                    </a:p>
                    <a:p>
                      <a:pPr algn="ctr"/>
                      <a:r>
                        <a:rPr lang="fr-FR" dirty="0" smtClean="0"/>
                        <a:t>(Trahison)</a:t>
                      </a:r>
                      <a:endParaRPr lang="fr-FR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 smtClean="0"/>
                        <a:t>(0,5)</a:t>
                      </a:r>
                      <a:endParaRPr lang="fr-FR" sz="54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 smtClean="0"/>
                        <a:t>(3,3)</a:t>
                      </a:r>
                      <a:endParaRPr lang="fr-FR" sz="54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Sujet de thèse</a:t>
            </a:r>
            <a:br>
              <a:rPr lang="fr-FR" dirty="0" smtClean="0"/>
            </a:br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fr-FR" sz="4400" b="1" dirty="0" smtClean="0">
                <a:solidFill>
                  <a:prstClr val="black"/>
                </a:solidFill>
              </a:rPr>
              <a:t>Analyse de la menace</a:t>
            </a:r>
          </a:p>
          <a:p>
            <a:pPr marL="742950" lvl="1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b="1" dirty="0" smtClean="0">
                <a:solidFill>
                  <a:prstClr val="black"/>
                </a:solidFill>
              </a:rPr>
              <a:t>Stratégie</a:t>
            </a:r>
            <a:r>
              <a:rPr lang="fr-FR" sz="3600" dirty="0" smtClean="0">
                <a:solidFill>
                  <a:prstClr val="black"/>
                </a:solidFill>
              </a:rPr>
              <a:t> attaque-défense</a:t>
            </a:r>
          </a:p>
          <a:p>
            <a:pPr marL="742950" lvl="1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b="1" dirty="0" smtClean="0">
                <a:solidFill>
                  <a:prstClr val="black"/>
                </a:solidFill>
              </a:rPr>
              <a:t>Théorie</a:t>
            </a:r>
            <a:r>
              <a:rPr lang="fr-FR" sz="3600" dirty="0" smtClean="0">
                <a:solidFill>
                  <a:prstClr val="black"/>
                </a:solidFill>
              </a:rPr>
              <a:t> de la </a:t>
            </a:r>
            <a:r>
              <a:rPr lang="fr-FR" sz="3600" dirty="0" err="1" smtClean="0">
                <a:solidFill>
                  <a:prstClr val="black"/>
                </a:solidFill>
              </a:rPr>
              <a:t>cyber-défense</a:t>
            </a:r>
            <a:endParaRPr lang="fr-FR" sz="3600" dirty="0" smtClean="0">
              <a:solidFill>
                <a:prstClr val="black"/>
              </a:solidFill>
            </a:endParaRPr>
          </a:p>
          <a:p>
            <a:pPr marL="742950" lvl="1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b="1" dirty="0" smtClean="0">
                <a:solidFill>
                  <a:prstClr val="black"/>
                </a:solidFill>
              </a:rPr>
              <a:t>Modélisation</a:t>
            </a:r>
            <a:r>
              <a:rPr lang="fr-FR" sz="3600" dirty="0" smtClean="0">
                <a:solidFill>
                  <a:prstClr val="black"/>
                </a:solidFill>
              </a:rPr>
              <a:t> d’attaque</a:t>
            </a:r>
            <a:endParaRPr lang="fr-FR" sz="3600" b="1" i="1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Avancement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8099" y="1052736"/>
            <a:ext cx="84969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Point </a:t>
            </a:r>
            <a:r>
              <a:rPr lang="fr-FR" sz="6000" u="sng" dirty="0" smtClean="0"/>
              <a:t>de Vue Dynamique</a:t>
            </a:r>
            <a:endParaRPr lang="fr-FR" sz="6000" b="1" i="1" u="sng" dirty="0" smtClean="0"/>
          </a:p>
          <a:p>
            <a:pPr>
              <a:spcBef>
                <a:spcPts val="2400"/>
              </a:spcBef>
            </a:pPr>
            <a:r>
              <a:rPr lang="fr-FR" sz="5400" i="1" dirty="0" smtClean="0">
                <a:solidFill>
                  <a:schemeClr val="bg1">
                    <a:lumMod val="65000"/>
                  </a:schemeClr>
                </a:solidFill>
              </a:rPr>
              <a:t>A)Model </a:t>
            </a:r>
            <a:r>
              <a:rPr lang="fr-FR" sz="5400" i="1" dirty="0" err="1" smtClean="0">
                <a:solidFill>
                  <a:schemeClr val="bg1">
                    <a:lumMod val="65000"/>
                  </a:schemeClr>
                </a:solidFill>
              </a:rPr>
              <a:t>checking</a:t>
            </a:r>
            <a:endParaRPr lang="fr-FR" sz="54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fr-FR" sz="5400" i="1" dirty="0" smtClean="0">
                <a:solidFill>
                  <a:schemeClr val="bg1">
                    <a:lumMod val="65000"/>
                  </a:schemeClr>
                </a:solidFill>
              </a:rPr>
              <a:t>B)Théorie des jeux</a:t>
            </a:r>
          </a:p>
          <a:p>
            <a:pPr>
              <a:spcBef>
                <a:spcPts val="2400"/>
              </a:spcBef>
            </a:pPr>
            <a:r>
              <a:rPr lang="fr-FR" sz="5400" b="1" i="1" dirty="0" smtClean="0"/>
              <a:t>C)…appliquée à la Cyber</a:t>
            </a:r>
            <a:endParaRPr lang="fr-FR" sz="5400" b="1" i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4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988840"/>
            <a:ext cx="5592767" cy="415068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16909" y="1268760"/>
            <a:ext cx="823569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Exemple : 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Defense</a:t>
            </a:r>
            <a:r>
              <a:rPr lang="fr-FR" sz="4000" i="1" u="sng" dirty="0" smtClean="0">
                <a:solidFill>
                  <a:prstClr val="black"/>
                </a:solidFill>
              </a:rPr>
              <a:t>-by-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Deception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b="1" dirty="0" smtClean="0">
                <a:solidFill>
                  <a:prstClr val="black"/>
                </a:solidFill>
              </a:rPr>
              <a:t>Mécanisme de défense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qui vise à renverser 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l’asymétrie inhérente à 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la cyberguerre 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notamment par des </a:t>
            </a:r>
          </a:p>
          <a:p>
            <a:r>
              <a:rPr lang="fr-FR" sz="2800" b="1" dirty="0" smtClean="0">
                <a:solidFill>
                  <a:prstClr val="black"/>
                </a:solidFill>
              </a:rPr>
              <a:t>leurres</a:t>
            </a:r>
            <a:r>
              <a:rPr lang="fr-FR" sz="2800" dirty="0" smtClean="0">
                <a:solidFill>
                  <a:prstClr val="black"/>
                </a:solidFill>
              </a:rPr>
              <a:t>. [</a:t>
            </a:r>
            <a:r>
              <a:rPr lang="fr-FR" sz="2800" dirty="0" smtClean="0">
                <a:solidFill>
                  <a:prstClr val="black"/>
                </a:solidFill>
              </a:rPr>
              <a:t>13]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800" dirty="0"/>
              <a:t>[13] </a:t>
            </a:r>
            <a:r>
              <a:rPr lang="en-US" sz="800" i="1" dirty="0"/>
              <a:t>Attribution, Temptation, and Expectation : A Formal Framework for Defense-by-Deception in Cyberwarfare /</a:t>
            </a:r>
            <a:r>
              <a:rPr lang="en-US" sz="800" dirty="0"/>
              <a:t> </a:t>
            </a:r>
            <a:r>
              <a:rPr lang="en-US" sz="800" dirty="0" err="1"/>
              <a:t>Ehab</a:t>
            </a:r>
            <a:r>
              <a:rPr lang="en-US" sz="800" dirty="0"/>
              <a:t> Al-</a:t>
            </a:r>
            <a:r>
              <a:rPr lang="en-US" sz="800" dirty="0" err="1"/>
              <a:t>Shaer</a:t>
            </a:r>
            <a:r>
              <a:rPr lang="en-US" sz="800" dirty="0"/>
              <a:t>, Mohammad </a:t>
            </a:r>
            <a:r>
              <a:rPr lang="en-US" sz="800" dirty="0" err="1"/>
              <a:t>Ashiqur</a:t>
            </a:r>
            <a:r>
              <a:rPr lang="en-US" sz="800" dirty="0"/>
              <a:t> Rahman / University of North Carolina, Charlotte, USA / 2015</a:t>
            </a:r>
          </a:p>
          <a:p>
            <a:endParaRPr lang="fr-FR" sz="70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82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95536" y="1340768"/>
            <a:ext cx="823569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err="1" smtClean="0">
                <a:solidFill>
                  <a:prstClr val="black"/>
                </a:solidFill>
              </a:rPr>
              <a:t>Honeypot</a:t>
            </a:r>
            <a:r>
              <a:rPr lang="fr-FR" sz="4000" i="1" u="sng" dirty="0" smtClean="0">
                <a:solidFill>
                  <a:prstClr val="black"/>
                </a:solidFill>
              </a:rPr>
              <a:t>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b="1" dirty="0" smtClean="0">
                <a:solidFill>
                  <a:prstClr val="black"/>
                </a:solidFill>
              </a:rPr>
              <a:t>Machine factice </a:t>
            </a:r>
            <a:r>
              <a:rPr lang="fr-FR" sz="2800" dirty="0" smtClean="0">
                <a:solidFill>
                  <a:prstClr val="black"/>
                </a:solidFill>
              </a:rPr>
              <a:t>introduite dans le système afin de pouvoir observer le comportement d’un attaquant et/ou le mener sur une fausse piste. [</a:t>
            </a:r>
            <a:r>
              <a:rPr lang="fr-FR" sz="2800" dirty="0" smtClean="0">
                <a:solidFill>
                  <a:prstClr val="black"/>
                </a:solidFill>
              </a:rPr>
              <a:t>13]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580854"/>
            <a:ext cx="813690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Domaine cyber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Jeu à connaissance incomplète &amp; imparfaite, à somme nulle.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=&gt; Modélisation bayésienne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115616" y="6356350"/>
            <a:ext cx="5288232" cy="365760"/>
          </a:xfrm>
        </p:spPr>
        <p:txBody>
          <a:bodyPr/>
          <a:lstStyle/>
          <a:p>
            <a:r>
              <a:rPr lang="fr-FR" sz="800" dirty="0"/>
              <a:t>[13] </a:t>
            </a:r>
            <a:r>
              <a:rPr lang="en-US" sz="800" i="1" dirty="0"/>
              <a:t>Attribution, Temptation, and Expectation : A Formal Framework for Defense-by-Deception in Cyberwarfare /</a:t>
            </a:r>
            <a:r>
              <a:rPr lang="en-US" sz="800" dirty="0"/>
              <a:t> </a:t>
            </a:r>
            <a:r>
              <a:rPr lang="en-US" sz="800" dirty="0" err="1"/>
              <a:t>Ehab</a:t>
            </a:r>
            <a:r>
              <a:rPr lang="en-US" sz="800" dirty="0"/>
              <a:t> Al-</a:t>
            </a:r>
            <a:r>
              <a:rPr lang="en-US" sz="800" dirty="0" err="1"/>
              <a:t>Shaer</a:t>
            </a:r>
            <a:r>
              <a:rPr lang="en-US" sz="800" dirty="0"/>
              <a:t>, Mohammad </a:t>
            </a:r>
            <a:r>
              <a:rPr lang="en-US" sz="800" dirty="0" err="1"/>
              <a:t>Ashiqur</a:t>
            </a:r>
            <a:r>
              <a:rPr lang="en-US" sz="800" dirty="0"/>
              <a:t> Rahman / University of North Carolina, Charlotte, USA / 2015</a:t>
            </a:r>
          </a:p>
          <a:p>
            <a:endParaRPr lang="fr-FR" sz="70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48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1525599"/>
            <a:ext cx="9144000" cy="400576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31640" y="587727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Exemple de modèle de jeu [</a:t>
            </a:r>
            <a:r>
              <a:rPr lang="fr-FR" dirty="0" smtClean="0"/>
              <a:t>14]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5360240" cy="365760"/>
          </a:xfrm>
        </p:spPr>
        <p:txBody>
          <a:bodyPr/>
          <a:lstStyle/>
          <a:p>
            <a:r>
              <a:rPr lang="en-US" sz="1000" dirty="0"/>
              <a:t>[14] </a:t>
            </a:r>
            <a:r>
              <a:rPr lang="en-US" sz="1000" i="1" dirty="0"/>
              <a:t>Game-Theoretic Foundations for the Strategic Use of Honeypots in Network Security </a:t>
            </a:r>
            <a:r>
              <a:rPr lang="en-US" sz="1000" dirty="0"/>
              <a:t>/ Christopher </a:t>
            </a:r>
            <a:r>
              <a:rPr lang="en-US" sz="1000" dirty="0" err="1"/>
              <a:t>Kiekintveld</a:t>
            </a:r>
            <a:r>
              <a:rPr lang="en-US" sz="1000" dirty="0"/>
              <a:t>, </a:t>
            </a:r>
            <a:r>
              <a:rPr lang="en-US" sz="1000" dirty="0" err="1"/>
              <a:t>Viliam</a:t>
            </a:r>
            <a:r>
              <a:rPr lang="en-US" sz="1000" dirty="0"/>
              <a:t> </a:t>
            </a:r>
            <a:r>
              <a:rPr lang="en-US" sz="1000" dirty="0" err="1"/>
              <a:t>Lisý</a:t>
            </a:r>
            <a:r>
              <a:rPr lang="en-US" sz="1000" dirty="0"/>
              <a:t>, </a:t>
            </a:r>
            <a:r>
              <a:rPr lang="en-US" sz="1000" dirty="0" err="1"/>
              <a:t>Radek</a:t>
            </a:r>
            <a:r>
              <a:rPr lang="en-US" sz="1000" dirty="0"/>
              <a:t> </a:t>
            </a:r>
            <a:r>
              <a:rPr lang="en-US" sz="1000" dirty="0" err="1"/>
              <a:t>Píbil</a:t>
            </a:r>
            <a:r>
              <a:rPr lang="en-US" sz="1000" dirty="0"/>
              <a:t> / University of Texas, El Paso, USA / Czech Technical University, Prague, Czech Republic / 2015</a:t>
            </a:r>
            <a:endParaRPr lang="fr-FR" sz="1000" dirty="0"/>
          </a:p>
          <a:p>
            <a:endParaRPr lang="fr-FR" sz="100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3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79990"/>
              </p:ext>
            </p:extLst>
          </p:nvPr>
        </p:nvGraphicFramePr>
        <p:xfrm>
          <a:off x="562189" y="1484784"/>
          <a:ext cx="8069036" cy="4608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7259"/>
                <a:gridCol w="2017259"/>
                <a:gridCol w="2017259"/>
                <a:gridCol w="2017259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Défense\Attaque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Honeypot</a:t>
                      </a:r>
                      <a:r>
                        <a:rPr lang="fr-FR" baseline="0" dirty="0" smtClean="0"/>
                        <a:t> 1</a:t>
                      </a:r>
                      <a:endParaRPr lang="fr-F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4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1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63207"/>
              </p:ext>
            </p:extLst>
          </p:nvPr>
        </p:nvGraphicFramePr>
        <p:xfrm>
          <a:off x="562189" y="1484784"/>
          <a:ext cx="8069036" cy="4608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7259"/>
                <a:gridCol w="2017259"/>
                <a:gridCol w="2017259"/>
                <a:gridCol w="2017259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Défense\Attaque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Honeypot</a:t>
                      </a:r>
                      <a:r>
                        <a:rPr lang="fr-FR" baseline="0" dirty="0" smtClean="0"/>
                        <a:t> 1</a:t>
                      </a:r>
                      <a:endParaRPr lang="fr-F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02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67968"/>
              </p:ext>
            </p:extLst>
          </p:nvPr>
        </p:nvGraphicFramePr>
        <p:xfrm>
          <a:off x="562189" y="1484784"/>
          <a:ext cx="8069036" cy="4608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7259"/>
                <a:gridCol w="2017259"/>
                <a:gridCol w="2017259"/>
                <a:gridCol w="2017259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Défense\Attaque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Honeypot</a:t>
                      </a:r>
                      <a:r>
                        <a:rPr lang="fr-FR" baseline="0" dirty="0" smtClean="0"/>
                        <a:t> 1</a:t>
                      </a:r>
                      <a:endParaRPr lang="fr-F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94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29637"/>
              </p:ext>
            </p:extLst>
          </p:nvPr>
        </p:nvGraphicFramePr>
        <p:xfrm>
          <a:off x="562189" y="1484784"/>
          <a:ext cx="8069036" cy="4608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7259"/>
                <a:gridCol w="2017259"/>
                <a:gridCol w="2017259"/>
                <a:gridCol w="2017259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Défense\Attaque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Honeypot</a:t>
                      </a:r>
                      <a:r>
                        <a:rPr lang="fr-FR" baseline="0" dirty="0" smtClean="0"/>
                        <a:t> 1</a:t>
                      </a:r>
                      <a:endParaRPr lang="fr-F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(1,-1)</a:t>
                      </a:r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(2,-2)</a:t>
                      </a:r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(4,-4)</a:t>
                      </a:r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(5,-5)</a:t>
                      </a:r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(2,-2)</a:t>
                      </a:r>
                      <a:endParaRPr lang="fr-FR" sz="4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89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white">
                    <a:lumMod val="75000"/>
                  </a:prstClr>
                </a:solidFill>
              </a:rPr>
              <a:t>Sujet de thèse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Contexte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Problématique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Axes de recherches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b="1" dirty="0" smtClean="0">
                <a:solidFill>
                  <a:prstClr val="black"/>
                </a:solidFill>
              </a:rPr>
              <a:t>Avancement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Réification de la surface d’attaque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Aspect dynamique et évolution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b="1" dirty="0" smtClean="0"/>
              <a:t>Moteur d’exécution</a:t>
            </a:r>
            <a:endParaRPr lang="fr-FR" sz="2400" b="1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white">
                    <a:lumMod val="75000"/>
                  </a:prstClr>
                </a:solidFill>
              </a:rPr>
              <a:t>Conclusion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Bilan</a:t>
            </a:r>
            <a:endParaRPr lang="fr-FR" sz="2400" dirty="0">
              <a:solidFill>
                <a:prstClr val="white">
                  <a:lumMod val="75000"/>
                </a:prst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Perspectives</a:t>
            </a:r>
            <a:endParaRPr lang="fr-FR" sz="24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48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8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Avancement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8099" y="1052736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Moteur </a:t>
            </a:r>
            <a:r>
              <a:rPr lang="fr-FR" sz="6000" u="sng" dirty="0" smtClean="0"/>
              <a:t>d’exécution</a:t>
            </a:r>
            <a:endParaRPr lang="fr-FR" sz="6600" b="1" i="1" u="sng" dirty="0"/>
          </a:p>
          <a:p>
            <a:pPr>
              <a:spcBef>
                <a:spcPts val="2400"/>
              </a:spcBef>
            </a:pPr>
            <a:r>
              <a:rPr lang="fr-FR" sz="6000" i="1" dirty="0" smtClean="0"/>
              <a:t>A)Système de commande</a:t>
            </a:r>
          </a:p>
          <a:p>
            <a:pPr>
              <a:spcBef>
                <a:spcPts val="2400"/>
              </a:spcBef>
            </a:pPr>
            <a:r>
              <a:rPr lang="fr-FR" sz="6000" i="1" dirty="0" smtClean="0"/>
              <a:t>B)Premier modèle</a:t>
            </a:r>
          </a:p>
          <a:p>
            <a:pPr>
              <a:spcBef>
                <a:spcPts val="2400"/>
              </a:spcBef>
            </a:pPr>
            <a:r>
              <a:rPr lang="fr-FR" sz="6000" i="1" dirty="0" smtClean="0"/>
              <a:t>C)Exemple de scénario</a:t>
            </a:r>
            <a:endParaRPr lang="fr-FR" sz="6000" i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1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Sujet de thèse</a:t>
            </a:r>
            <a:br>
              <a:rPr lang="fr-FR" dirty="0" smtClean="0"/>
            </a:br>
            <a:r>
              <a:rPr lang="fr-FR" dirty="0" smtClean="0"/>
              <a:t>Problématique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>
                <a:solidFill>
                  <a:prstClr val="black"/>
                </a:solidFill>
              </a:rPr>
              <a:t>Nécessité d’une </a:t>
            </a:r>
            <a:r>
              <a:rPr lang="fr-FR" sz="4000" b="1" dirty="0" smtClean="0">
                <a:solidFill>
                  <a:prstClr val="black"/>
                </a:solidFill>
              </a:rPr>
              <a:t>vue système </a:t>
            </a:r>
            <a:r>
              <a:rPr lang="fr-FR" sz="4000" dirty="0" smtClean="0">
                <a:solidFill>
                  <a:prstClr val="black"/>
                </a:solidFill>
              </a:rPr>
              <a:t>holistique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 smtClean="0">
                <a:solidFill>
                  <a:prstClr val="black"/>
                </a:solidFill>
              </a:rPr>
              <a:t>Point de vue </a:t>
            </a:r>
            <a:r>
              <a:rPr lang="fr-FR" sz="4000" b="1" dirty="0" smtClean="0">
                <a:solidFill>
                  <a:prstClr val="black"/>
                </a:solidFill>
              </a:rPr>
              <a:t>opérationnel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 smtClean="0">
                <a:solidFill>
                  <a:prstClr val="black"/>
                </a:solidFill>
              </a:rPr>
              <a:t>Ressources </a:t>
            </a:r>
            <a:r>
              <a:rPr lang="fr-FR" sz="4000" b="1" dirty="0" smtClean="0">
                <a:solidFill>
                  <a:prstClr val="black"/>
                </a:solidFill>
              </a:rPr>
              <a:t>hétérogènes</a:t>
            </a:r>
          </a:p>
          <a:p>
            <a:pPr>
              <a:spcBef>
                <a:spcPts val="2400"/>
              </a:spcBef>
            </a:pPr>
            <a:r>
              <a:rPr lang="fr-FR" sz="4000" b="1" i="1" dirty="0">
                <a:solidFill>
                  <a:prstClr val="black"/>
                </a:solidFill>
              </a:rPr>
              <a:t>Modèle système dynamique pour l’analyse de la </a:t>
            </a:r>
            <a:r>
              <a:rPr lang="fr-FR" sz="4000" b="1" i="1" dirty="0" smtClean="0">
                <a:solidFill>
                  <a:prstClr val="black"/>
                </a:solidFill>
              </a:rPr>
              <a:t>menace</a:t>
            </a:r>
            <a:endParaRPr lang="fr-FR" sz="4000" b="1" i="1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306819"/>
            <a:ext cx="6633392" cy="45948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Système de commande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9" y="6356350"/>
            <a:ext cx="5360239" cy="365760"/>
          </a:xfrm>
        </p:spPr>
        <p:txBody>
          <a:bodyPr/>
          <a:lstStyle/>
          <a:p>
            <a:r>
              <a:rPr lang="en-US" sz="1050" dirty="0"/>
              <a:t>[15] </a:t>
            </a:r>
            <a:r>
              <a:rPr lang="en-US" sz="1050" i="1" dirty="0"/>
              <a:t>Introduction to Embedded Systems </a:t>
            </a:r>
            <a:r>
              <a:rPr lang="en-US" sz="1050" dirty="0"/>
              <a:t>A Cyber-Physical Systems Approach</a:t>
            </a:r>
            <a:r>
              <a:rPr lang="en-US" sz="1050" i="1" dirty="0"/>
              <a:t> / </a:t>
            </a:r>
            <a:r>
              <a:rPr lang="en-US" sz="1050" dirty="0"/>
              <a:t>Edward Ashford Lee, </a:t>
            </a:r>
            <a:r>
              <a:rPr lang="en-US" sz="1050" dirty="0" err="1"/>
              <a:t>Sanjit</a:t>
            </a:r>
            <a:r>
              <a:rPr lang="en-US" sz="1050" dirty="0"/>
              <a:t> </a:t>
            </a:r>
            <a:r>
              <a:rPr lang="en-US" sz="1050" dirty="0" err="1"/>
              <a:t>Arunkumar</a:t>
            </a:r>
            <a:r>
              <a:rPr lang="en-US" sz="1050" dirty="0"/>
              <a:t> </a:t>
            </a:r>
            <a:r>
              <a:rPr lang="en-US" sz="1050" dirty="0" err="1"/>
              <a:t>Seshia</a:t>
            </a:r>
            <a:r>
              <a:rPr lang="en-US" sz="1050" dirty="0"/>
              <a:t> / The MIT Press / Cambridge, Massachusetts, USA / 2017</a:t>
            </a:r>
          </a:p>
          <a:p>
            <a:endParaRPr lang="fr-FR" sz="105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[15]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4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6838664" cy="492768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Premier 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51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793"/>
            <a:ext cx="7056784" cy="41913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Premier 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52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Premier 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369213" y="5373216"/>
            <a:ext cx="2088232" cy="1338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53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" y="2708920"/>
            <a:ext cx="3456384" cy="20528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01" y="1124744"/>
            <a:ext cx="4210404" cy="2448272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V="1">
            <a:off x="3723560" y="2708920"/>
            <a:ext cx="85034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19" y="5373216"/>
            <a:ext cx="1597226" cy="91774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55" y="3933056"/>
            <a:ext cx="1639123" cy="9536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14204" y="3763465"/>
            <a:ext cx="2406068" cy="252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2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Premier 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369213" y="5373216"/>
            <a:ext cx="2088232" cy="1338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54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" y="2708920"/>
            <a:ext cx="3456384" cy="20528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01" y="1124744"/>
            <a:ext cx="2105202" cy="1224136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V="1">
            <a:off x="3723560" y="1844824"/>
            <a:ext cx="850341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19" y="5373216"/>
            <a:ext cx="1597226" cy="91774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55" y="2420888"/>
            <a:ext cx="4238313" cy="24657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23468" y="5013176"/>
            <a:ext cx="2349243" cy="129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3723560" y="3861048"/>
            <a:ext cx="9250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Premier 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369213" y="5373216"/>
            <a:ext cx="2088232" cy="1338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55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" y="2708920"/>
            <a:ext cx="3456384" cy="20528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01" y="1124744"/>
            <a:ext cx="2105202" cy="1224136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V="1">
            <a:off x="3723560" y="1844824"/>
            <a:ext cx="850341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19" y="3735362"/>
            <a:ext cx="4447724" cy="255559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56" y="2420888"/>
            <a:ext cx="2025548" cy="1178432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endCxn id="21" idx="1"/>
          </p:cNvCxnSpPr>
          <p:nvPr/>
        </p:nvCxnSpPr>
        <p:spPr>
          <a:xfrm flipV="1">
            <a:off x="3723560" y="3010104"/>
            <a:ext cx="929996" cy="850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723560" y="4293096"/>
            <a:ext cx="9299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3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Exemple de scénario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115616" y="6356350"/>
            <a:ext cx="5288232" cy="365760"/>
          </a:xfrm>
        </p:spPr>
        <p:txBody>
          <a:bodyPr/>
          <a:lstStyle/>
          <a:p>
            <a:r>
              <a:rPr lang="en-US" sz="1050" dirty="0"/>
              <a:t>[16] </a:t>
            </a:r>
            <a:r>
              <a:rPr lang="en-US" sz="1050" i="1" dirty="0"/>
              <a:t>New Directions in Cryptography </a:t>
            </a:r>
            <a:r>
              <a:rPr lang="en-US" sz="1050" dirty="0"/>
              <a:t>/ Whitfield </a:t>
            </a:r>
            <a:r>
              <a:rPr lang="en-US" sz="1050" dirty="0" err="1"/>
              <a:t>Diffie</a:t>
            </a:r>
            <a:r>
              <a:rPr lang="en-US" sz="1050" dirty="0"/>
              <a:t>, Martin E. Hellman / IEEE Transactions on Information Theory / </a:t>
            </a:r>
            <a:r>
              <a:rPr lang="en-US" sz="1050" dirty="0" err="1"/>
              <a:t>Novembre</a:t>
            </a:r>
            <a:r>
              <a:rPr lang="en-US" sz="1050" dirty="0"/>
              <a:t> 1976</a:t>
            </a:r>
          </a:p>
          <a:p>
            <a:endParaRPr lang="fr-FR" sz="105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56</a:t>
            </a:fld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39552" y="1268760"/>
            <a:ext cx="8091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3600" dirty="0" smtClean="0">
                <a:solidFill>
                  <a:prstClr val="black"/>
                </a:solidFill>
              </a:rPr>
              <a:t>Chiffrement à clé publique [16] :</a:t>
            </a:r>
            <a:endParaRPr lang="fr-FR" sz="20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701" y="2060848"/>
            <a:ext cx="49053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Exemple de scénario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57</a:t>
            </a:fld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987824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012160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3762477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0191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Ellipse 20"/>
          <p:cNvSpPr/>
          <p:nvPr/>
        </p:nvSpPr>
        <p:spPr>
          <a:xfrm>
            <a:off x="4932040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Ellipse 21"/>
          <p:cNvSpPr/>
          <p:nvPr/>
        </p:nvSpPr>
        <p:spPr>
          <a:xfrm>
            <a:off x="4355370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55370" y="4653136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Connecteur droit 28"/>
          <p:cNvCxnSpPr>
            <a:stCxn id="22" idx="7"/>
          </p:cNvCxnSpPr>
          <p:nvPr/>
        </p:nvCxnSpPr>
        <p:spPr>
          <a:xfrm flipV="1">
            <a:off x="4601221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>
            <a:stCxn id="21" idx="5"/>
          </p:cNvCxnSpPr>
          <p:nvPr/>
        </p:nvCxnSpPr>
        <p:spPr>
          <a:xfrm>
            <a:off x="5177891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>
            <a:stCxn id="19" idx="3"/>
          </p:cNvCxnSpPr>
          <p:nvPr/>
        </p:nvCxnSpPr>
        <p:spPr>
          <a:xfrm flipH="1">
            <a:off x="3635896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ZoneTexte 2052"/>
          <p:cNvSpPr txBox="1"/>
          <p:nvPr/>
        </p:nvSpPr>
        <p:spPr>
          <a:xfrm>
            <a:off x="5076056" y="234888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SAi,SBi</a:t>
            </a:r>
            <a:endParaRPr lang="fr-FR" sz="1000" dirty="0" smtClean="0"/>
          </a:p>
          <a:p>
            <a:r>
              <a:rPr lang="fr-FR" sz="1000" dirty="0" err="1" smtClean="0"/>
              <a:t>PAi,PBi</a:t>
            </a:r>
            <a:endParaRPr lang="en-GB" sz="1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5364088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smtClean="0"/>
              <a:t>PB</a:t>
            </a:r>
            <a:endParaRPr lang="en-GB" sz="1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228594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smtClean="0"/>
              <a:t>PA</a:t>
            </a:r>
            <a:endParaRPr lang="en-GB" sz="1000" dirty="0"/>
          </a:p>
        </p:txBody>
      </p:sp>
      <p:sp>
        <p:nvSpPr>
          <p:cNvPr id="40" name="Ellipse 39"/>
          <p:cNvSpPr/>
          <p:nvPr/>
        </p:nvSpPr>
        <p:spPr>
          <a:xfrm>
            <a:off x="688349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26063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2" name="Ellipse 41"/>
          <p:cNvSpPr/>
          <p:nvPr/>
        </p:nvSpPr>
        <p:spPr>
          <a:xfrm>
            <a:off x="1857912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Ellipse 42"/>
          <p:cNvSpPr/>
          <p:nvPr/>
        </p:nvSpPr>
        <p:spPr>
          <a:xfrm>
            <a:off x="1281242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</a:t>
            </a:r>
            <a:endParaRPr lang="en-GB" dirty="0" smtClean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>
            <a:stCxn id="43" idx="7"/>
          </p:cNvCxnSpPr>
          <p:nvPr/>
        </p:nvCxnSpPr>
        <p:spPr>
          <a:xfrm flipV="1">
            <a:off x="1527093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2" idx="5"/>
          </p:cNvCxnSpPr>
          <p:nvPr/>
        </p:nvCxnSpPr>
        <p:spPr>
          <a:xfrm>
            <a:off x="2103763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0" idx="3"/>
          </p:cNvCxnSpPr>
          <p:nvPr/>
        </p:nvCxnSpPr>
        <p:spPr>
          <a:xfrm flipH="1">
            <a:off x="561768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001928" y="234888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SAi,SBi</a:t>
            </a:r>
            <a:endParaRPr lang="fr-FR" sz="1000" dirty="0" smtClean="0"/>
          </a:p>
          <a:p>
            <a:r>
              <a:rPr lang="fr-FR" sz="1000" dirty="0" err="1" smtClean="0"/>
              <a:t>PAi,PBi</a:t>
            </a:r>
            <a:endParaRPr lang="en-GB" sz="1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289960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smtClean="0"/>
              <a:t>PB</a:t>
            </a:r>
            <a:endParaRPr lang="en-GB" sz="1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54466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smtClean="0"/>
              <a:t>PA</a:t>
            </a:r>
            <a:endParaRPr lang="en-GB" sz="1000" dirty="0"/>
          </a:p>
        </p:txBody>
      </p:sp>
      <p:sp>
        <p:nvSpPr>
          <p:cNvPr id="51" name="Ellipse 50"/>
          <p:cNvSpPr/>
          <p:nvPr/>
        </p:nvSpPr>
        <p:spPr>
          <a:xfrm>
            <a:off x="6609083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46797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3" name="Ellipse 52"/>
          <p:cNvSpPr/>
          <p:nvPr/>
        </p:nvSpPr>
        <p:spPr>
          <a:xfrm>
            <a:off x="7778646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7" name="Connecteur droit 56"/>
          <p:cNvCxnSpPr>
            <a:stCxn id="53" idx="5"/>
          </p:cNvCxnSpPr>
          <p:nvPr/>
        </p:nvCxnSpPr>
        <p:spPr>
          <a:xfrm>
            <a:off x="8024497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51" idx="3"/>
          </p:cNvCxnSpPr>
          <p:nvPr/>
        </p:nvCxnSpPr>
        <p:spPr>
          <a:xfrm flipH="1">
            <a:off x="6482502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210694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smtClean="0"/>
              <a:t>PB</a:t>
            </a:r>
            <a:endParaRPr lang="en-GB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075200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smtClean="0"/>
              <a:t>PA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473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Exemple de scénario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58</a:t>
            </a:fld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987824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012160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3762477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0191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Ellipse 20"/>
          <p:cNvSpPr/>
          <p:nvPr/>
        </p:nvSpPr>
        <p:spPr>
          <a:xfrm>
            <a:off x="4932040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Ellipse 21"/>
          <p:cNvSpPr/>
          <p:nvPr/>
        </p:nvSpPr>
        <p:spPr>
          <a:xfrm>
            <a:off x="4355370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55370" y="4653136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Connecteur droit 28"/>
          <p:cNvCxnSpPr>
            <a:stCxn id="22" idx="7"/>
          </p:cNvCxnSpPr>
          <p:nvPr/>
        </p:nvCxnSpPr>
        <p:spPr>
          <a:xfrm flipV="1">
            <a:off x="4601221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>
            <a:stCxn id="21" idx="5"/>
          </p:cNvCxnSpPr>
          <p:nvPr/>
        </p:nvCxnSpPr>
        <p:spPr>
          <a:xfrm>
            <a:off x="5177891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>
            <a:stCxn id="19" idx="3"/>
          </p:cNvCxnSpPr>
          <p:nvPr/>
        </p:nvCxnSpPr>
        <p:spPr>
          <a:xfrm flipH="1">
            <a:off x="3635896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ZoneTexte 2052"/>
          <p:cNvSpPr txBox="1"/>
          <p:nvPr/>
        </p:nvSpPr>
        <p:spPr>
          <a:xfrm>
            <a:off x="5076056" y="234888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SAi,SBi</a:t>
            </a:r>
            <a:endParaRPr lang="fr-FR" sz="1000" dirty="0" smtClean="0"/>
          </a:p>
          <a:p>
            <a:r>
              <a:rPr lang="fr-FR" sz="1000" dirty="0" err="1" smtClean="0"/>
              <a:t>PAi,PBi</a:t>
            </a:r>
            <a:endParaRPr lang="en-GB" sz="1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5364088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smtClean="0"/>
              <a:t>PB</a:t>
            </a:r>
            <a:endParaRPr lang="en-GB" sz="1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228594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smtClean="0"/>
              <a:t>PA</a:t>
            </a:r>
            <a:endParaRPr lang="en-GB" sz="1000" dirty="0"/>
          </a:p>
        </p:txBody>
      </p:sp>
      <p:sp>
        <p:nvSpPr>
          <p:cNvPr id="40" name="Ellipse 39"/>
          <p:cNvSpPr/>
          <p:nvPr/>
        </p:nvSpPr>
        <p:spPr>
          <a:xfrm>
            <a:off x="688349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26063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2" name="Ellipse 41"/>
          <p:cNvSpPr/>
          <p:nvPr/>
        </p:nvSpPr>
        <p:spPr>
          <a:xfrm>
            <a:off x="1857912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Ellipse 42"/>
          <p:cNvSpPr/>
          <p:nvPr/>
        </p:nvSpPr>
        <p:spPr>
          <a:xfrm>
            <a:off x="1281242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</a:t>
            </a:r>
            <a:endParaRPr lang="en-GB" dirty="0" smtClean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>
            <a:stCxn id="43" idx="7"/>
          </p:cNvCxnSpPr>
          <p:nvPr/>
        </p:nvCxnSpPr>
        <p:spPr>
          <a:xfrm flipV="1">
            <a:off x="1527093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2" idx="5"/>
          </p:cNvCxnSpPr>
          <p:nvPr/>
        </p:nvCxnSpPr>
        <p:spPr>
          <a:xfrm>
            <a:off x="2103763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0" idx="3"/>
          </p:cNvCxnSpPr>
          <p:nvPr/>
        </p:nvCxnSpPr>
        <p:spPr>
          <a:xfrm flipH="1">
            <a:off x="561768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001928" y="234888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SAi,SBi</a:t>
            </a:r>
            <a:endParaRPr lang="fr-FR" sz="1000" dirty="0" smtClean="0"/>
          </a:p>
          <a:p>
            <a:r>
              <a:rPr lang="fr-FR" sz="1000" dirty="0" err="1" smtClean="0"/>
              <a:t>PAi,PBi</a:t>
            </a:r>
            <a:endParaRPr lang="en-GB" sz="1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289960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smtClean="0"/>
              <a:t>PB</a:t>
            </a:r>
            <a:endParaRPr lang="en-GB" sz="1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54466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smtClean="0"/>
              <a:t>PA</a:t>
            </a:r>
            <a:endParaRPr lang="en-GB" sz="1000" dirty="0"/>
          </a:p>
        </p:txBody>
      </p:sp>
      <p:sp>
        <p:nvSpPr>
          <p:cNvPr id="51" name="Ellipse 50"/>
          <p:cNvSpPr/>
          <p:nvPr/>
        </p:nvSpPr>
        <p:spPr>
          <a:xfrm>
            <a:off x="6609083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46797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3" name="Ellipse 52"/>
          <p:cNvSpPr/>
          <p:nvPr/>
        </p:nvSpPr>
        <p:spPr>
          <a:xfrm>
            <a:off x="7778646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7" name="Connecteur droit 56"/>
          <p:cNvCxnSpPr>
            <a:stCxn id="53" idx="5"/>
          </p:cNvCxnSpPr>
          <p:nvPr/>
        </p:nvCxnSpPr>
        <p:spPr>
          <a:xfrm>
            <a:off x="8024497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51" idx="3"/>
          </p:cNvCxnSpPr>
          <p:nvPr/>
        </p:nvCxnSpPr>
        <p:spPr>
          <a:xfrm flipH="1">
            <a:off x="6482502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210694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smtClean="0"/>
              <a:t>PB</a:t>
            </a:r>
            <a:endParaRPr lang="en-GB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075200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smtClean="0"/>
              <a:t>PA</a:t>
            </a:r>
            <a:endParaRPr lang="en-GB" sz="1000" dirty="0"/>
          </a:p>
        </p:txBody>
      </p:sp>
      <p:cxnSp>
        <p:nvCxnSpPr>
          <p:cNvPr id="9" name="Connecteur droit 8"/>
          <p:cNvCxnSpPr>
            <a:stCxn id="40" idx="7"/>
            <a:endCxn id="41" idx="1"/>
          </p:cNvCxnSpPr>
          <p:nvPr/>
        </p:nvCxnSpPr>
        <p:spPr>
          <a:xfrm flipV="1">
            <a:off x="934200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43" idx="4"/>
            <a:endCxn id="41" idx="0"/>
          </p:cNvCxnSpPr>
          <p:nvPr/>
        </p:nvCxnSpPr>
        <p:spPr>
          <a:xfrm>
            <a:off x="1425258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0" idx="0"/>
            <a:endCxn id="22" idx="4"/>
          </p:cNvCxnSpPr>
          <p:nvPr/>
        </p:nvCxnSpPr>
        <p:spPr>
          <a:xfrm flipV="1">
            <a:off x="4499386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/>
          <p:cNvCxnSpPr>
            <a:stCxn id="20" idx="1"/>
            <a:endCxn id="19" idx="7"/>
          </p:cNvCxnSpPr>
          <p:nvPr/>
        </p:nvCxnSpPr>
        <p:spPr>
          <a:xfrm flipH="1">
            <a:off x="4008328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necteur droit 2053"/>
          <p:cNvCxnSpPr>
            <a:stCxn id="20" idx="2"/>
            <a:endCxn id="23" idx="0"/>
          </p:cNvCxnSpPr>
          <p:nvPr/>
        </p:nvCxnSpPr>
        <p:spPr>
          <a:xfrm>
            <a:off x="4499386" y="4002513"/>
            <a:ext cx="0" cy="65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necteur droit 2055"/>
          <p:cNvCxnSpPr>
            <a:stCxn id="51" idx="7"/>
            <a:endCxn id="52" idx="1"/>
          </p:cNvCxnSpPr>
          <p:nvPr/>
        </p:nvCxnSpPr>
        <p:spPr>
          <a:xfrm flipV="1">
            <a:off x="6854934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>
            <a:stCxn id="41" idx="3"/>
            <a:endCxn id="42" idx="1"/>
          </p:cNvCxnSpPr>
          <p:nvPr/>
        </p:nvCxnSpPr>
        <p:spPr>
          <a:xfrm>
            <a:off x="1624453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>
            <a:stCxn id="20" idx="3"/>
            <a:endCxn id="21" idx="1"/>
          </p:cNvCxnSpPr>
          <p:nvPr/>
        </p:nvCxnSpPr>
        <p:spPr>
          <a:xfrm>
            <a:off x="4698581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eur droit 2063"/>
          <p:cNvCxnSpPr>
            <a:stCxn id="52" idx="3"/>
            <a:endCxn id="53" idx="1"/>
          </p:cNvCxnSpPr>
          <p:nvPr/>
        </p:nvCxnSpPr>
        <p:spPr>
          <a:xfrm>
            <a:off x="7545187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4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Exemple de scénario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59</a:t>
            </a:fld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987824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012160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3762477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0191" y="3642473"/>
            <a:ext cx="39839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Ellipse 20"/>
          <p:cNvSpPr/>
          <p:nvPr/>
        </p:nvSpPr>
        <p:spPr>
          <a:xfrm>
            <a:off x="4932040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Ellipse 21"/>
          <p:cNvSpPr/>
          <p:nvPr/>
        </p:nvSpPr>
        <p:spPr>
          <a:xfrm>
            <a:off x="4355370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55370" y="4653136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Connecteur droit 28"/>
          <p:cNvCxnSpPr>
            <a:stCxn id="22" idx="7"/>
          </p:cNvCxnSpPr>
          <p:nvPr/>
        </p:nvCxnSpPr>
        <p:spPr>
          <a:xfrm flipV="1">
            <a:off x="4601221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>
            <a:stCxn id="21" idx="5"/>
          </p:cNvCxnSpPr>
          <p:nvPr/>
        </p:nvCxnSpPr>
        <p:spPr>
          <a:xfrm>
            <a:off x="5177891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>
            <a:stCxn id="19" idx="3"/>
          </p:cNvCxnSpPr>
          <p:nvPr/>
        </p:nvCxnSpPr>
        <p:spPr>
          <a:xfrm flipH="1">
            <a:off x="3635896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ZoneTexte 2052"/>
          <p:cNvSpPr txBox="1"/>
          <p:nvPr/>
        </p:nvSpPr>
        <p:spPr>
          <a:xfrm>
            <a:off x="5076056" y="234888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SAi,SBi</a:t>
            </a:r>
            <a:endParaRPr lang="fr-FR" sz="1000" dirty="0" smtClean="0"/>
          </a:p>
          <a:p>
            <a:r>
              <a:rPr lang="fr-FR" sz="1000" dirty="0" err="1" smtClean="0"/>
              <a:t>PAi,PBi</a:t>
            </a:r>
            <a:endParaRPr lang="en-GB" sz="1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5364088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smtClean="0"/>
              <a:t>PB</a:t>
            </a:r>
            <a:endParaRPr lang="en-GB" sz="1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228594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smtClean="0"/>
              <a:t>PA</a:t>
            </a:r>
            <a:endParaRPr lang="en-GB" sz="1000" dirty="0"/>
          </a:p>
        </p:txBody>
      </p:sp>
      <p:sp>
        <p:nvSpPr>
          <p:cNvPr id="40" name="Ellipse 39"/>
          <p:cNvSpPr/>
          <p:nvPr/>
        </p:nvSpPr>
        <p:spPr>
          <a:xfrm>
            <a:off x="688349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26063" y="3642473"/>
            <a:ext cx="39839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2" name="Ellipse 41"/>
          <p:cNvSpPr/>
          <p:nvPr/>
        </p:nvSpPr>
        <p:spPr>
          <a:xfrm>
            <a:off x="1857912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Ellipse 42"/>
          <p:cNvSpPr/>
          <p:nvPr/>
        </p:nvSpPr>
        <p:spPr>
          <a:xfrm>
            <a:off x="1281242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</a:t>
            </a:r>
            <a:endParaRPr lang="en-GB" dirty="0" smtClean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>
            <a:stCxn id="43" idx="7"/>
          </p:cNvCxnSpPr>
          <p:nvPr/>
        </p:nvCxnSpPr>
        <p:spPr>
          <a:xfrm flipV="1">
            <a:off x="1527093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2" idx="5"/>
          </p:cNvCxnSpPr>
          <p:nvPr/>
        </p:nvCxnSpPr>
        <p:spPr>
          <a:xfrm>
            <a:off x="2103763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0" idx="3"/>
          </p:cNvCxnSpPr>
          <p:nvPr/>
        </p:nvCxnSpPr>
        <p:spPr>
          <a:xfrm flipH="1">
            <a:off x="561768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001928" y="234888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SAi,SBi</a:t>
            </a:r>
            <a:endParaRPr lang="fr-FR" sz="1000" dirty="0" smtClean="0"/>
          </a:p>
          <a:p>
            <a:r>
              <a:rPr lang="fr-FR" sz="1000" dirty="0" err="1" smtClean="0"/>
              <a:t>PAi,PBi</a:t>
            </a:r>
            <a:endParaRPr lang="en-GB" sz="1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289960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smtClean="0"/>
              <a:t>PB</a:t>
            </a:r>
            <a:endParaRPr lang="en-GB" sz="1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54466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smtClean="0"/>
              <a:t>PA</a:t>
            </a:r>
            <a:endParaRPr lang="en-GB" sz="1000" dirty="0"/>
          </a:p>
        </p:txBody>
      </p:sp>
      <p:sp>
        <p:nvSpPr>
          <p:cNvPr id="51" name="Ellipse 50"/>
          <p:cNvSpPr/>
          <p:nvPr/>
        </p:nvSpPr>
        <p:spPr>
          <a:xfrm>
            <a:off x="6609083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46797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3" name="Ellipse 52"/>
          <p:cNvSpPr/>
          <p:nvPr/>
        </p:nvSpPr>
        <p:spPr>
          <a:xfrm>
            <a:off x="7778646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7" name="Connecteur droit 56"/>
          <p:cNvCxnSpPr>
            <a:stCxn id="53" idx="5"/>
          </p:cNvCxnSpPr>
          <p:nvPr/>
        </p:nvCxnSpPr>
        <p:spPr>
          <a:xfrm>
            <a:off x="8024497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51" idx="3"/>
          </p:cNvCxnSpPr>
          <p:nvPr/>
        </p:nvCxnSpPr>
        <p:spPr>
          <a:xfrm flipH="1">
            <a:off x="6482502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210694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smtClean="0"/>
              <a:t>PB</a:t>
            </a:r>
            <a:endParaRPr lang="en-GB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075200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smtClean="0"/>
              <a:t>PA</a:t>
            </a:r>
            <a:endParaRPr lang="en-GB" sz="1000" dirty="0"/>
          </a:p>
        </p:txBody>
      </p:sp>
      <p:cxnSp>
        <p:nvCxnSpPr>
          <p:cNvPr id="9" name="Connecteur droit 8"/>
          <p:cNvCxnSpPr>
            <a:stCxn id="40" idx="7"/>
            <a:endCxn id="41" idx="1"/>
          </p:cNvCxnSpPr>
          <p:nvPr/>
        </p:nvCxnSpPr>
        <p:spPr>
          <a:xfrm flipV="1">
            <a:off x="934200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43" idx="4"/>
            <a:endCxn id="41" idx="0"/>
          </p:cNvCxnSpPr>
          <p:nvPr/>
        </p:nvCxnSpPr>
        <p:spPr>
          <a:xfrm>
            <a:off x="1425258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0" idx="0"/>
            <a:endCxn id="22" idx="4"/>
          </p:cNvCxnSpPr>
          <p:nvPr/>
        </p:nvCxnSpPr>
        <p:spPr>
          <a:xfrm flipV="1">
            <a:off x="4499386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/>
          <p:cNvCxnSpPr>
            <a:stCxn id="20" idx="1"/>
            <a:endCxn id="19" idx="7"/>
          </p:cNvCxnSpPr>
          <p:nvPr/>
        </p:nvCxnSpPr>
        <p:spPr>
          <a:xfrm flipH="1">
            <a:off x="4008328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necteur droit 2053"/>
          <p:cNvCxnSpPr>
            <a:stCxn id="20" idx="2"/>
            <a:endCxn id="23" idx="0"/>
          </p:cNvCxnSpPr>
          <p:nvPr/>
        </p:nvCxnSpPr>
        <p:spPr>
          <a:xfrm>
            <a:off x="4499386" y="4002513"/>
            <a:ext cx="0" cy="65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necteur droit 2055"/>
          <p:cNvCxnSpPr>
            <a:stCxn id="51" idx="7"/>
            <a:endCxn id="52" idx="1"/>
          </p:cNvCxnSpPr>
          <p:nvPr/>
        </p:nvCxnSpPr>
        <p:spPr>
          <a:xfrm flipV="1">
            <a:off x="6854934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>
            <a:stCxn id="41" idx="3"/>
            <a:endCxn id="42" idx="1"/>
          </p:cNvCxnSpPr>
          <p:nvPr/>
        </p:nvCxnSpPr>
        <p:spPr>
          <a:xfrm>
            <a:off x="1624453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>
            <a:stCxn id="20" idx="3"/>
            <a:endCxn id="21" idx="1"/>
          </p:cNvCxnSpPr>
          <p:nvPr/>
        </p:nvCxnSpPr>
        <p:spPr>
          <a:xfrm>
            <a:off x="4698581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eur droit 2063"/>
          <p:cNvCxnSpPr>
            <a:stCxn id="52" idx="3"/>
            <a:endCxn id="53" idx="1"/>
          </p:cNvCxnSpPr>
          <p:nvPr/>
        </p:nvCxnSpPr>
        <p:spPr>
          <a:xfrm>
            <a:off x="7545187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Sujet de thèse</a:t>
            </a:r>
            <a:br>
              <a:rPr lang="fr-FR" dirty="0" smtClean="0"/>
            </a:br>
            <a:r>
              <a:rPr lang="fr-FR" dirty="0" smtClean="0"/>
              <a:t>Axes de recherche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-252536" y="1988840"/>
            <a:ext cx="90350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spcBef>
                <a:spcPts val="3600"/>
              </a:spcBef>
            </a:pPr>
            <a:r>
              <a:rPr lang="fr-FR" sz="4400" dirty="0" smtClean="0">
                <a:solidFill>
                  <a:prstClr val="black"/>
                </a:solidFill>
              </a:rPr>
              <a:t>Réification de la surface d’attaque</a:t>
            </a:r>
          </a:p>
          <a:p>
            <a:pPr lvl="1" algn="ctr">
              <a:spcBef>
                <a:spcPts val="3600"/>
              </a:spcBef>
            </a:pPr>
            <a:r>
              <a:rPr lang="fr-FR" sz="4400" dirty="0" smtClean="0">
                <a:solidFill>
                  <a:prstClr val="black"/>
                </a:solidFill>
              </a:rPr>
              <a:t>Aspect dynamique</a:t>
            </a:r>
          </a:p>
          <a:p>
            <a:pPr lvl="1" algn="ctr">
              <a:spcBef>
                <a:spcPts val="3600"/>
              </a:spcBef>
            </a:pPr>
            <a:r>
              <a:rPr lang="fr-FR" sz="4400" dirty="0" smtClean="0">
                <a:solidFill>
                  <a:prstClr val="black"/>
                </a:solidFill>
              </a:rPr>
              <a:t>Création d’un moteur d’exécution</a:t>
            </a:r>
            <a:endParaRPr lang="fr-FR" sz="4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6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Exemple de scénario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60</a:t>
            </a:fld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987824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012160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3762477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0191" y="3642473"/>
            <a:ext cx="39839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Ellipse 20"/>
          <p:cNvSpPr/>
          <p:nvPr/>
        </p:nvSpPr>
        <p:spPr>
          <a:xfrm>
            <a:off x="4932040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Ellipse 21"/>
          <p:cNvSpPr/>
          <p:nvPr/>
        </p:nvSpPr>
        <p:spPr>
          <a:xfrm>
            <a:off x="4355370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55370" y="4653136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Connecteur droit 28"/>
          <p:cNvCxnSpPr>
            <a:stCxn id="22" idx="7"/>
          </p:cNvCxnSpPr>
          <p:nvPr/>
        </p:nvCxnSpPr>
        <p:spPr>
          <a:xfrm flipV="1">
            <a:off x="4601221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>
            <a:stCxn id="21" idx="5"/>
          </p:cNvCxnSpPr>
          <p:nvPr/>
        </p:nvCxnSpPr>
        <p:spPr>
          <a:xfrm>
            <a:off x="5177891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>
            <a:stCxn id="19" idx="3"/>
          </p:cNvCxnSpPr>
          <p:nvPr/>
        </p:nvCxnSpPr>
        <p:spPr>
          <a:xfrm flipH="1">
            <a:off x="3635896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ZoneTexte 2052"/>
          <p:cNvSpPr txBox="1"/>
          <p:nvPr/>
        </p:nvSpPr>
        <p:spPr>
          <a:xfrm>
            <a:off x="5076056" y="23488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SAi,SBi</a:t>
            </a:r>
            <a:endParaRPr lang="fr-FR" sz="1000" dirty="0" smtClean="0"/>
          </a:p>
          <a:p>
            <a:r>
              <a:rPr lang="fr-FR" sz="1000" dirty="0" err="1" smtClean="0"/>
              <a:t>PA,PAi,PBi</a:t>
            </a:r>
            <a:endParaRPr lang="en-GB" sz="1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5364088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err="1" smtClean="0"/>
              <a:t>PAi,PB</a:t>
            </a:r>
            <a:endParaRPr lang="en-GB" sz="1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228594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smtClean="0"/>
              <a:t>PA</a:t>
            </a:r>
            <a:endParaRPr lang="en-GB" sz="1000" dirty="0"/>
          </a:p>
        </p:txBody>
      </p:sp>
      <p:sp>
        <p:nvSpPr>
          <p:cNvPr id="40" name="Ellipse 39"/>
          <p:cNvSpPr/>
          <p:nvPr/>
        </p:nvSpPr>
        <p:spPr>
          <a:xfrm>
            <a:off x="688349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26063" y="3642473"/>
            <a:ext cx="39839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2" name="Ellipse 41"/>
          <p:cNvSpPr/>
          <p:nvPr/>
        </p:nvSpPr>
        <p:spPr>
          <a:xfrm>
            <a:off x="1857912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Ellipse 42"/>
          <p:cNvSpPr/>
          <p:nvPr/>
        </p:nvSpPr>
        <p:spPr>
          <a:xfrm>
            <a:off x="1281242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</a:t>
            </a:r>
            <a:endParaRPr lang="en-GB" dirty="0" smtClean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>
            <a:stCxn id="43" idx="7"/>
          </p:cNvCxnSpPr>
          <p:nvPr/>
        </p:nvCxnSpPr>
        <p:spPr>
          <a:xfrm flipV="1">
            <a:off x="1527093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2" idx="5"/>
          </p:cNvCxnSpPr>
          <p:nvPr/>
        </p:nvCxnSpPr>
        <p:spPr>
          <a:xfrm>
            <a:off x="2103763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0" idx="3"/>
          </p:cNvCxnSpPr>
          <p:nvPr/>
        </p:nvCxnSpPr>
        <p:spPr>
          <a:xfrm flipH="1">
            <a:off x="561768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001928" y="23488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SAi,SBi</a:t>
            </a:r>
            <a:endParaRPr lang="fr-FR" sz="1000" dirty="0" smtClean="0"/>
          </a:p>
          <a:p>
            <a:r>
              <a:rPr lang="fr-FR" sz="1000" dirty="0" err="1" smtClean="0"/>
              <a:t>PA,PAi,PBi</a:t>
            </a:r>
            <a:endParaRPr lang="en-GB" sz="1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289960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err="1" smtClean="0"/>
              <a:t>PAi,PB</a:t>
            </a:r>
            <a:endParaRPr lang="en-GB" sz="1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54466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smtClean="0"/>
              <a:t>PA</a:t>
            </a:r>
            <a:endParaRPr lang="en-GB" sz="1000" dirty="0"/>
          </a:p>
        </p:txBody>
      </p:sp>
      <p:sp>
        <p:nvSpPr>
          <p:cNvPr id="51" name="Ellipse 50"/>
          <p:cNvSpPr/>
          <p:nvPr/>
        </p:nvSpPr>
        <p:spPr>
          <a:xfrm>
            <a:off x="6609083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46797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3" name="Ellipse 52"/>
          <p:cNvSpPr/>
          <p:nvPr/>
        </p:nvSpPr>
        <p:spPr>
          <a:xfrm>
            <a:off x="7778646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7" name="Connecteur droit 56"/>
          <p:cNvCxnSpPr>
            <a:stCxn id="53" idx="5"/>
          </p:cNvCxnSpPr>
          <p:nvPr/>
        </p:nvCxnSpPr>
        <p:spPr>
          <a:xfrm>
            <a:off x="8024497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51" idx="3"/>
          </p:cNvCxnSpPr>
          <p:nvPr/>
        </p:nvCxnSpPr>
        <p:spPr>
          <a:xfrm flipH="1">
            <a:off x="6482502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210694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smtClean="0"/>
              <a:t>PA,PB</a:t>
            </a:r>
            <a:endParaRPr lang="en-GB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075200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smtClean="0"/>
              <a:t>PA</a:t>
            </a:r>
            <a:endParaRPr lang="en-GB" sz="1000" dirty="0"/>
          </a:p>
        </p:txBody>
      </p:sp>
      <p:cxnSp>
        <p:nvCxnSpPr>
          <p:cNvPr id="9" name="Connecteur droit 8"/>
          <p:cNvCxnSpPr>
            <a:stCxn id="40" idx="7"/>
            <a:endCxn id="41" idx="1"/>
          </p:cNvCxnSpPr>
          <p:nvPr/>
        </p:nvCxnSpPr>
        <p:spPr>
          <a:xfrm flipV="1">
            <a:off x="934200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43" idx="4"/>
            <a:endCxn id="41" idx="0"/>
          </p:cNvCxnSpPr>
          <p:nvPr/>
        </p:nvCxnSpPr>
        <p:spPr>
          <a:xfrm>
            <a:off x="1425258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0" idx="0"/>
            <a:endCxn id="22" idx="4"/>
          </p:cNvCxnSpPr>
          <p:nvPr/>
        </p:nvCxnSpPr>
        <p:spPr>
          <a:xfrm flipV="1">
            <a:off x="4499386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/>
          <p:cNvCxnSpPr>
            <a:stCxn id="20" idx="1"/>
            <a:endCxn id="19" idx="7"/>
          </p:cNvCxnSpPr>
          <p:nvPr/>
        </p:nvCxnSpPr>
        <p:spPr>
          <a:xfrm flipH="1">
            <a:off x="4008328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necteur droit 2053"/>
          <p:cNvCxnSpPr>
            <a:stCxn id="20" idx="2"/>
            <a:endCxn id="23" idx="0"/>
          </p:cNvCxnSpPr>
          <p:nvPr/>
        </p:nvCxnSpPr>
        <p:spPr>
          <a:xfrm>
            <a:off x="4499386" y="4002513"/>
            <a:ext cx="0" cy="65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necteur droit 2055"/>
          <p:cNvCxnSpPr>
            <a:stCxn id="51" idx="7"/>
            <a:endCxn id="52" idx="1"/>
          </p:cNvCxnSpPr>
          <p:nvPr/>
        </p:nvCxnSpPr>
        <p:spPr>
          <a:xfrm flipV="1">
            <a:off x="6854934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>
            <a:stCxn id="41" idx="3"/>
            <a:endCxn id="42" idx="1"/>
          </p:cNvCxnSpPr>
          <p:nvPr/>
        </p:nvCxnSpPr>
        <p:spPr>
          <a:xfrm>
            <a:off x="1624453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>
            <a:stCxn id="20" idx="3"/>
            <a:endCxn id="21" idx="1"/>
          </p:cNvCxnSpPr>
          <p:nvPr/>
        </p:nvCxnSpPr>
        <p:spPr>
          <a:xfrm>
            <a:off x="4698581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eur droit 2063"/>
          <p:cNvCxnSpPr>
            <a:stCxn id="52" idx="3"/>
            <a:endCxn id="53" idx="1"/>
          </p:cNvCxnSpPr>
          <p:nvPr/>
        </p:nvCxnSpPr>
        <p:spPr>
          <a:xfrm>
            <a:off x="7545187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/>
          <p:cNvCxnSpPr>
            <a:stCxn id="43" idx="6"/>
            <a:endCxn id="41" idx="3"/>
          </p:cNvCxnSpPr>
          <p:nvPr/>
        </p:nvCxnSpPr>
        <p:spPr>
          <a:xfrm>
            <a:off x="1569274" y="3138417"/>
            <a:ext cx="55179" cy="684076"/>
          </a:xfrm>
          <a:prstGeom prst="curvedConnector3">
            <a:avLst>
              <a:gd name="adj1" fmla="val 5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necteur en arc 2047"/>
          <p:cNvCxnSpPr>
            <a:stCxn id="41" idx="3"/>
            <a:endCxn id="42" idx="0"/>
          </p:cNvCxnSpPr>
          <p:nvPr/>
        </p:nvCxnSpPr>
        <p:spPr>
          <a:xfrm>
            <a:off x="1624453" y="3822493"/>
            <a:ext cx="377475" cy="3902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Connecteur en arc 2054"/>
          <p:cNvCxnSpPr>
            <a:stCxn id="40" idx="0"/>
            <a:endCxn id="41" idx="1"/>
          </p:cNvCxnSpPr>
          <p:nvPr/>
        </p:nvCxnSpPr>
        <p:spPr>
          <a:xfrm rot="5400000" flipH="1" flipV="1">
            <a:off x="834109" y="3820750"/>
            <a:ext cx="390211" cy="3936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necteur en arc 2057"/>
          <p:cNvCxnSpPr>
            <a:stCxn id="41" idx="1"/>
            <a:endCxn id="43" idx="2"/>
          </p:cNvCxnSpPr>
          <p:nvPr/>
        </p:nvCxnSpPr>
        <p:spPr>
          <a:xfrm rot="10800000" flipH="1">
            <a:off x="1226062" y="3138417"/>
            <a:ext cx="55179" cy="684076"/>
          </a:xfrm>
          <a:prstGeom prst="curvedConnector3">
            <a:avLst>
              <a:gd name="adj1" fmla="val -4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necteur en arc 2060"/>
          <p:cNvCxnSpPr>
            <a:stCxn id="19" idx="0"/>
            <a:endCxn id="20" idx="1"/>
          </p:cNvCxnSpPr>
          <p:nvPr/>
        </p:nvCxnSpPr>
        <p:spPr>
          <a:xfrm rot="5400000" flipH="1" flipV="1">
            <a:off x="3908237" y="3820750"/>
            <a:ext cx="390211" cy="3936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Connecteur en arc 2064"/>
          <p:cNvCxnSpPr>
            <a:stCxn id="20" idx="1"/>
            <a:endCxn id="22" idx="2"/>
          </p:cNvCxnSpPr>
          <p:nvPr/>
        </p:nvCxnSpPr>
        <p:spPr>
          <a:xfrm rot="10800000" flipH="1">
            <a:off x="4300190" y="3138417"/>
            <a:ext cx="55179" cy="684076"/>
          </a:xfrm>
          <a:prstGeom prst="curvedConnector3">
            <a:avLst>
              <a:gd name="adj1" fmla="val -4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necteur en arc 2066"/>
          <p:cNvCxnSpPr>
            <a:stCxn id="22" idx="6"/>
            <a:endCxn id="20" idx="3"/>
          </p:cNvCxnSpPr>
          <p:nvPr/>
        </p:nvCxnSpPr>
        <p:spPr>
          <a:xfrm>
            <a:off x="4643402" y="3138417"/>
            <a:ext cx="55179" cy="684076"/>
          </a:xfrm>
          <a:prstGeom prst="curvedConnector3">
            <a:avLst>
              <a:gd name="adj1" fmla="val 5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onnecteur en arc 2068"/>
          <p:cNvCxnSpPr>
            <a:stCxn id="20" idx="3"/>
            <a:endCxn id="21" idx="0"/>
          </p:cNvCxnSpPr>
          <p:nvPr/>
        </p:nvCxnSpPr>
        <p:spPr>
          <a:xfrm>
            <a:off x="4698581" y="3822493"/>
            <a:ext cx="377475" cy="3902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Connecteur en arc 2070"/>
          <p:cNvCxnSpPr>
            <a:stCxn id="51" idx="6"/>
            <a:endCxn id="52" idx="2"/>
          </p:cNvCxnSpPr>
          <p:nvPr/>
        </p:nvCxnSpPr>
        <p:spPr>
          <a:xfrm flipV="1">
            <a:off x="6897115" y="4002513"/>
            <a:ext cx="448877" cy="35420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Connecteur en arc 2072"/>
          <p:cNvCxnSpPr>
            <a:stCxn id="52" idx="2"/>
            <a:endCxn id="53" idx="2"/>
          </p:cNvCxnSpPr>
          <p:nvPr/>
        </p:nvCxnSpPr>
        <p:spPr>
          <a:xfrm rot="16200000" flipH="1">
            <a:off x="7385216" y="3963289"/>
            <a:ext cx="354207" cy="4326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Connecteur en arc 2074"/>
          <p:cNvCxnSpPr>
            <a:stCxn id="40" idx="6"/>
            <a:endCxn id="42" idx="2"/>
          </p:cNvCxnSpPr>
          <p:nvPr/>
        </p:nvCxnSpPr>
        <p:spPr>
          <a:xfrm>
            <a:off x="976381" y="4356720"/>
            <a:ext cx="881531" cy="12700"/>
          </a:xfrm>
          <a:prstGeom prst="curvedConnector3">
            <a:avLst/>
          </a:prstGeom>
          <a:ln cmpd="sng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8" name="Losange 2077"/>
          <p:cNvSpPr/>
          <p:nvPr/>
        </p:nvSpPr>
        <p:spPr>
          <a:xfrm>
            <a:off x="341683" y="3621017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PA</a:t>
            </a:r>
            <a:endParaRPr lang="en-GB" sz="900" dirty="0"/>
          </a:p>
        </p:txBody>
      </p:sp>
      <p:sp>
        <p:nvSpPr>
          <p:cNvPr id="82" name="Losange 81"/>
          <p:cNvSpPr/>
          <p:nvPr/>
        </p:nvSpPr>
        <p:spPr>
          <a:xfrm>
            <a:off x="1714916" y="3621017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/>
              <a:t>PAi</a:t>
            </a:r>
            <a:endParaRPr lang="en-GB" sz="900" dirty="0"/>
          </a:p>
        </p:txBody>
      </p:sp>
      <p:sp>
        <p:nvSpPr>
          <p:cNvPr id="83" name="Losange 82"/>
          <p:cNvSpPr/>
          <p:nvPr/>
        </p:nvSpPr>
        <p:spPr>
          <a:xfrm>
            <a:off x="3415811" y="3621017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PA</a:t>
            </a:r>
            <a:endParaRPr lang="en-GB" sz="900" dirty="0"/>
          </a:p>
        </p:txBody>
      </p:sp>
      <p:sp>
        <p:nvSpPr>
          <p:cNvPr id="84" name="Losange 83"/>
          <p:cNvSpPr/>
          <p:nvPr/>
        </p:nvSpPr>
        <p:spPr>
          <a:xfrm>
            <a:off x="4789044" y="3621017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/>
              <a:t>PAi</a:t>
            </a:r>
            <a:endParaRPr lang="en-GB" sz="900" dirty="0"/>
          </a:p>
        </p:txBody>
      </p:sp>
      <p:sp>
        <p:nvSpPr>
          <p:cNvPr id="87" name="Losange 86"/>
          <p:cNvSpPr/>
          <p:nvPr/>
        </p:nvSpPr>
        <p:spPr>
          <a:xfrm>
            <a:off x="6957145" y="4254885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PA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9768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Exemple de scénario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61</a:t>
            </a:fld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987824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012160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3762477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0191" y="3642473"/>
            <a:ext cx="39839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Ellipse 20"/>
          <p:cNvSpPr/>
          <p:nvPr/>
        </p:nvSpPr>
        <p:spPr>
          <a:xfrm>
            <a:off x="4932040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Ellipse 21"/>
          <p:cNvSpPr/>
          <p:nvPr/>
        </p:nvSpPr>
        <p:spPr>
          <a:xfrm>
            <a:off x="4355370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55370" y="4653136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Connecteur droit 28"/>
          <p:cNvCxnSpPr>
            <a:stCxn id="22" idx="7"/>
          </p:cNvCxnSpPr>
          <p:nvPr/>
        </p:nvCxnSpPr>
        <p:spPr>
          <a:xfrm flipV="1">
            <a:off x="4601221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>
            <a:stCxn id="21" idx="5"/>
          </p:cNvCxnSpPr>
          <p:nvPr/>
        </p:nvCxnSpPr>
        <p:spPr>
          <a:xfrm>
            <a:off x="5177891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>
            <a:stCxn id="19" idx="3"/>
          </p:cNvCxnSpPr>
          <p:nvPr/>
        </p:nvCxnSpPr>
        <p:spPr>
          <a:xfrm flipH="1">
            <a:off x="3635896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ZoneTexte 2052"/>
          <p:cNvSpPr txBox="1"/>
          <p:nvPr/>
        </p:nvSpPr>
        <p:spPr>
          <a:xfrm>
            <a:off x="5076056" y="234888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SAi,SBi</a:t>
            </a:r>
            <a:endParaRPr lang="fr-FR" sz="1000" dirty="0" smtClean="0"/>
          </a:p>
          <a:p>
            <a:r>
              <a:rPr lang="fr-FR" sz="1000" dirty="0" err="1" smtClean="0"/>
              <a:t>PA,PB,PAi,PBi</a:t>
            </a:r>
            <a:endParaRPr lang="en-GB" sz="1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5364088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err="1" smtClean="0"/>
              <a:t>PAi,PB</a:t>
            </a:r>
            <a:endParaRPr lang="en-GB" sz="1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228594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err="1" smtClean="0"/>
              <a:t>PA,PBi</a:t>
            </a:r>
            <a:endParaRPr lang="en-GB" sz="1000" dirty="0"/>
          </a:p>
        </p:txBody>
      </p:sp>
      <p:sp>
        <p:nvSpPr>
          <p:cNvPr id="40" name="Ellipse 39"/>
          <p:cNvSpPr/>
          <p:nvPr/>
        </p:nvSpPr>
        <p:spPr>
          <a:xfrm>
            <a:off x="688349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26063" y="3642473"/>
            <a:ext cx="39839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2" name="Ellipse 41"/>
          <p:cNvSpPr/>
          <p:nvPr/>
        </p:nvSpPr>
        <p:spPr>
          <a:xfrm>
            <a:off x="1857912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Ellipse 42"/>
          <p:cNvSpPr/>
          <p:nvPr/>
        </p:nvSpPr>
        <p:spPr>
          <a:xfrm>
            <a:off x="1281242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</a:t>
            </a:r>
            <a:endParaRPr lang="en-GB" dirty="0" smtClean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>
            <a:stCxn id="43" idx="7"/>
          </p:cNvCxnSpPr>
          <p:nvPr/>
        </p:nvCxnSpPr>
        <p:spPr>
          <a:xfrm flipV="1">
            <a:off x="1527093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2" idx="5"/>
          </p:cNvCxnSpPr>
          <p:nvPr/>
        </p:nvCxnSpPr>
        <p:spPr>
          <a:xfrm>
            <a:off x="2103763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0" idx="3"/>
          </p:cNvCxnSpPr>
          <p:nvPr/>
        </p:nvCxnSpPr>
        <p:spPr>
          <a:xfrm flipH="1">
            <a:off x="561768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001928" y="2348880"/>
            <a:ext cx="98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SAi,SBi</a:t>
            </a:r>
            <a:endParaRPr lang="fr-FR" sz="1000" dirty="0" smtClean="0"/>
          </a:p>
          <a:p>
            <a:r>
              <a:rPr lang="fr-FR" sz="1000" dirty="0" err="1" smtClean="0"/>
              <a:t>PA,PB,PAi,PBi</a:t>
            </a:r>
            <a:endParaRPr lang="en-GB" sz="1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289960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err="1" smtClean="0"/>
              <a:t>PAi,PB</a:t>
            </a:r>
            <a:endParaRPr lang="en-GB" sz="1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54466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err="1" smtClean="0"/>
              <a:t>PA,PBi</a:t>
            </a:r>
            <a:endParaRPr lang="en-GB" sz="1000" dirty="0"/>
          </a:p>
        </p:txBody>
      </p:sp>
      <p:sp>
        <p:nvSpPr>
          <p:cNvPr id="51" name="Ellipse 50"/>
          <p:cNvSpPr/>
          <p:nvPr/>
        </p:nvSpPr>
        <p:spPr>
          <a:xfrm>
            <a:off x="6609083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46797" y="3642473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3" name="Ellipse 52"/>
          <p:cNvSpPr/>
          <p:nvPr/>
        </p:nvSpPr>
        <p:spPr>
          <a:xfrm>
            <a:off x="7778646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7" name="Connecteur droit 56"/>
          <p:cNvCxnSpPr>
            <a:stCxn id="53" idx="5"/>
          </p:cNvCxnSpPr>
          <p:nvPr/>
        </p:nvCxnSpPr>
        <p:spPr>
          <a:xfrm>
            <a:off x="8024497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51" idx="3"/>
          </p:cNvCxnSpPr>
          <p:nvPr/>
        </p:nvCxnSpPr>
        <p:spPr>
          <a:xfrm flipH="1">
            <a:off x="6482502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210694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smtClean="0"/>
              <a:t>PA,PB</a:t>
            </a:r>
            <a:endParaRPr lang="en-GB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075200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smtClean="0"/>
              <a:t>PA,PB</a:t>
            </a:r>
            <a:endParaRPr lang="en-GB" sz="1000" dirty="0"/>
          </a:p>
        </p:txBody>
      </p:sp>
      <p:cxnSp>
        <p:nvCxnSpPr>
          <p:cNvPr id="9" name="Connecteur droit 8"/>
          <p:cNvCxnSpPr>
            <a:stCxn id="40" idx="7"/>
            <a:endCxn id="41" idx="1"/>
          </p:cNvCxnSpPr>
          <p:nvPr/>
        </p:nvCxnSpPr>
        <p:spPr>
          <a:xfrm flipV="1">
            <a:off x="934200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43" idx="4"/>
            <a:endCxn id="41" idx="0"/>
          </p:cNvCxnSpPr>
          <p:nvPr/>
        </p:nvCxnSpPr>
        <p:spPr>
          <a:xfrm>
            <a:off x="1425258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0" idx="0"/>
            <a:endCxn id="22" idx="4"/>
          </p:cNvCxnSpPr>
          <p:nvPr/>
        </p:nvCxnSpPr>
        <p:spPr>
          <a:xfrm flipV="1">
            <a:off x="4499386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/>
          <p:cNvCxnSpPr>
            <a:stCxn id="20" idx="1"/>
            <a:endCxn id="19" idx="7"/>
          </p:cNvCxnSpPr>
          <p:nvPr/>
        </p:nvCxnSpPr>
        <p:spPr>
          <a:xfrm flipH="1">
            <a:off x="4008328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necteur droit 2053"/>
          <p:cNvCxnSpPr>
            <a:stCxn id="20" idx="2"/>
            <a:endCxn id="23" idx="0"/>
          </p:cNvCxnSpPr>
          <p:nvPr/>
        </p:nvCxnSpPr>
        <p:spPr>
          <a:xfrm>
            <a:off x="4499386" y="4002513"/>
            <a:ext cx="0" cy="65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necteur droit 2055"/>
          <p:cNvCxnSpPr>
            <a:stCxn id="51" idx="7"/>
            <a:endCxn id="52" idx="1"/>
          </p:cNvCxnSpPr>
          <p:nvPr/>
        </p:nvCxnSpPr>
        <p:spPr>
          <a:xfrm flipV="1">
            <a:off x="6854934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>
            <a:stCxn id="41" idx="3"/>
            <a:endCxn id="42" idx="1"/>
          </p:cNvCxnSpPr>
          <p:nvPr/>
        </p:nvCxnSpPr>
        <p:spPr>
          <a:xfrm>
            <a:off x="1624453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>
            <a:stCxn id="20" idx="3"/>
            <a:endCxn id="21" idx="1"/>
          </p:cNvCxnSpPr>
          <p:nvPr/>
        </p:nvCxnSpPr>
        <p:spPr>
          <a:xfrm>
            <a:off x="4698581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eur droit 2063"/>
          <p:cNvCxnSpPr>
            <a:stCxn id="52" idx="3"/>
            <a:endCxn id="53" idx="1"/>
          </p:cNvCxnSpPr>
          <p:nvPr/>
        </p:nvCxnSpPr>
        <p:spPr>
          <a:xfrm>
            <a:off x="7545187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8" name="Losange 2077"/>
          <p:cNvSpPr/>
          <p:nvPr/>
        </p:nvSpPr>
        <p:spPr>
          <a:xfrm>
            <a:off x="341683" y="3621017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/>
              <a:t>PBi</a:t>
            </a:r>
            <a:endParaRPr lang="en-GB" sz="900" dirty="0"/>
          </a:p>
        </p:txBody>
      </p:sp>
      <p:sp>
        <p:nvSpPr>
          <p:cNvPr id="82" name="Losange 81"/>
          <p:cNvSpPr/>
          <p:nvPr/>
        </p:nvSpPr>
        <p:spPr>
          <a:xfrm>
            <a:off x="1714916" y="3621017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PB</a:t>
            </a:r>
            <a:endParaRPr lang="en-GB" sz="900" dirty="0"/>
          </a:p>
        </p:txBody>
      </p:sp>
      <p:sp>
        <p:nvSpPr>
          <p:cNvPr id="83" name="Losange 82"/>
          <p:cNvSpPr/>
          <p:nvPr/>
        </p:nvSpPr>
        <p:spPr>
          <a:xfrm>
            <a:off x="3415811" y="3621017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/>
              <a:t>PBi</a:t>
            </a:r>
            <a:endParaRPr lang="en-GB" sz="900" dirty="0"/>
          </a:p>
        </p:txBody>
      </p:sp>
      <p:sp>
        <p:nvSpPr>
          <p:cNvPr id="84" name="Losange 83"/>
          <p:cNvSpPr/>
          <p:nvPr/>
        </p:nvSpPr>
        <p:spPr>
          <a:xfrm>
            <a:off x="4789044" y="3621017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PB</a:t>
            </a:r>
            <a:endParaRPr lang="en-GB" sz="900" dirty="0"/>
          </a:p>
        </p:txBody>
      </p:sp>
      <p:sp>
        <p:nvSpPr>
          <p:cNvPr id="87" name="Losange 86"/>
          <p:cNvSpPr/>
          <p:nvPr/>
        </p:nvSpPr>
        <p:spPr>
          <a:xfrm>
            <a:off x="6957145" y="4254885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PB</a:t>
            </a:r>
            <a:endParaRPr lang="en-GB" sz="900" dirty="0"/>
          </a:p>
        </p:txBody>
      </p:sp>
      <p:cxnSp>
        <p:nvCxnSpPr>
          <p:cNvPr id="12" name="Connecteur droit avec flèche 11"/>
          <p:cNvCxnSpPr>
            <a:stCxn id="40" idx="6"/>
            <a:endCxn id="42" idx="2"/>
          </p:cNvCxnSpPr>
          <p:nvPr/>
        </p:nvCxnSpPr>
        <p:spPr>
          <a:xfrm>
            <a:off x="976381" y="4356720"/>
            <a:ext cx="881531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stCxn id="42" idx="0"/>
            <a:endCxn id="41" idx="3"/>
          </p:cNvCxnSpPr>
          <p:nvPr/>
        </p:nvCxnSpPr>
        <p:spPr>
          <a:xfrm rot="16200000" flipV="1">
            <a:off x="1618086" y="3828861"/>
            <a:ext cx="390211" cy="3774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41" idx="3"/>
            <a:endCxn id="43" idx="6"/>
          </p:cNvCxnSpPr>
          <p:nvPr/>
        </p:nvCxnSpPr>
        <p:spPr>
          <a:xfrm flipH="1" flipV="1">
            <a:off x="1569274" y="3138417"/>
            <a:ext cx="55179" cy="684076"/>
          </a:xfrm>
          <a:prstGeom prst="curvedConnector3">
            <a:avLst>
              <a:gd name="adj1" fmla="val -4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/>
          <p:cNvCxnSpPr>
            <a:stCxn id="43" idx="2"/>
            <a:endCxn id="41" idx="1"/>
          </p:cNvCxnSpPr>
          <p:nvPr/>
        </p:nvCxnSpPr>
        <p:spPr>
          <a:xfrm rot="10800000" flipV="1">
            <a:off x="1226064" y="3138417"/>
            <a:ext cx="55179" cy="684076"/>
          </a:xfrm>
          <a:prstGeom prst="curvedConnector3">
            <a:avLst>
              <a:gd name="adj1" fmla="val 5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41" idx="1"/>
            <a:endCxn id="40" idx="0"/>
          </p:cNvCxnSpPr>
          <p:nvPr/>
        </p:nvCxnSpPr>
        <p:spPr>
          <a:xfrm rot="10800000" flipV="1">
            <a:off x="832365" y="3822492"/>
            <a:ext cx="393698" cy="3902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Connecteur en arc 2056"/>
          <p:cNvCxnSpPr>
            <a:stCxn id="21" idx="0"/>
            <a:endCxn id="20" idx="3"/>
          </p:cNvCxnSpPr>
          <p:nvPr/>
        </p:nvCxnSpPr>
        <p:spPr>
          <a:xfrm rot="16200000" flipV="1">
            <a:off x="4692214" y="3828861"/>
            <a:ext cx="390211" cy="3774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necteur en arc 2062"/>
          <p:cNvCxnSpPr>
            <a:stCxn id="20" idx="3"/>
            <a:endCxn id="22" idx="6"/>
          </p:cNvCxnSpPr>
          <p:nvPr/>
        </p:nvCxnSpPr>
        <p:spPr>
          <a:xfrm flipH="1" flipV="1">
            <a:off x="4643402" y="3138417"/>
            <a:ext cx="55179" cy="684076"/>
          </a:xfrm>
          <a:prstGeom prst="curvedConnector3">
            <a:avLst>
              <a:gd name="adj1" fmla="val -4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Connecteur en arc 2067"/>
          <p:cNvCxnSpPr>
            <a:stCxn id="22" idx="2"/>
            <a:endCxn id="20" idx="1"/>
          </p:cNvCxnSpPr>
          <p:nvPr/>
        </p:nvCxnSpPr>
        <p:spPr>
          <a:xfrm rot="10800000" flipV="1">
            <a:off x="4300192" y="3138417"/>
            <a:ext cx="55179" cy="684076"/>
          </a:xfrm>
          <a:prstGeom prst="curvedConnector3">
            <a:avLst>
              <a:gd name="adj1" fmla="val 5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Connecteur en arc 2071"/>
          <p:cNvCxnSpPr>
            <a:stCxn id="20" idx="1"/>
            <a:endCxn id="19" idx="0"/>
          </p:cNvCxnSpPr>
          <p:nvPr/>
        </p:nvCxnSpPr>
        <p:spPr>
          <a:xfrm rot="10800000" flipV="1">
            <a:off x="3906493" y="3822492"/>
            <a:ext cx="393698" cy="3902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Connecteur en arc 2075"/>
          <p:cNvCxnSpPr>
            <a:stCxn id="53" idx="2"/>
            <a:endCxn id="52" idx="2"/>
          </p:cNvCxnSpPr>
          <p:nvPr/>
        </p:nvCxnSpPr>
        <p:spPr>
          <a:xfrm rot="10800000">
            <a:off x="7345992" y="4002514"/>
            <a:ext cx="432654" cy="35420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Connecteur en arc 2078"/>
          <p:cNvCxnSpPr>
            <a:stCxn id="52" idx="2"/>
            <a:endCxn id="51" idx="6"/>
          </p:cNvCxnSpPr>
          <p:nvPr/>
        </p:nvCxnSpPr>
        <p:spPr>
          <a:xfrm rot="5400000">
            <a:off x="6944451" y="3955178"/>
            <a:ext cx="354207" cy="44887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7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Exemple de scénario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62</a:t>
            </a:fld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987824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012160" y="249289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3762477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0191" y="3642473"/>
            <a:ext cx="39839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Ellipse 20"/>
          <p:cNvSpPr/>
          <p:nvPr/>
        </p:nvSpPr>
        <p:spPr>
          <a:xfrm>
            <a:off x="4932040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Ellipse 21"/>
          <p:cNvSpPr/>
          <p:nvPr/>
        </p:nvSpPr>
        <p:spPr>
          <a:xfrm>
            <a:off x="4355370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55370" y="4653136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Connecteur droit 28"/>
          <p:cNvCxnSpPr>
            <a:stCxn id="22" idx="7"/>
          </p:cNvCxnSpPr>
          <p:nvPr/>
        </p:nvCxnSpPr>
        <p:spPr>
          <a:xfrm flipV="1">
            <a:off x="4601221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>
            <a:stCxn id="21" idx="5"/>
          </p:cNvCxnSpPr>
          <p:nvPr/>
        </p:nvCxnSpPr>
        <p:spPr>
          <a:xfrm>
            <a:off x="5177891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>
            <a:stCxn id="19" idx="3"/>
          </p:cNvCxnSpPr>
          <p:nvPr/>
        </p:nvCxnSpPr>
        <p:spPr>
          <a:xfrm flipH="1">
            <a:off x="3635896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ZoneTexte 2052"/>
          <p:cNvSpPr txBox="1"/>
          <p:nvPr/>
        </p:nvSpPr>
        <p:spPr>
          <a:xfrm>
            <a:off x="5076056" y="234888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SAi,SBi</a:t>
            </a:r>
            <a:endParaRPr lang="fr-FR" sz="1000" dirty="0" smtClean="0"/>
          </a:p>
          <a:p>
            <a:r>
              <a:rPr lang="fr-FR" sz="1000" dirty="0" err="1" smtClean="0"/>
              <a:t>PA,PB,PAi,PBi</a:t>
            </a:r>
            <a:endParaRPr lang="en-GB" sz="1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5364088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err="1" smtClean="0"/>
              <a:t>PAi,PB</a:t>
            </a:r>
            <a:endParaRPr lang="en-GB" sz="1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228594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err="1" smtClean="0"/>
              <a:t>PA,PBi</a:t>
            </a:r>
            <a:endParaRPr lang="en-GB" sz="1000" dirty="0"/>
          </a:p>
        </p:txBody>
      </p:sp>
      <p:sp>
        <p:nvSpPr>
          <p:cNvPr id="40" name="Ellipse 39"/>
          <p:cNvSpPr/>
          <p:nvPr/>
        </p:nvSpPr>
        <p:spPr>
          <a:xfrm>
            <a:off x="688349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26063" y="3642473"/>
            <a:ext cx="39839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2" name="Ellipse 41"/>
          <p:cNvSpPr/>
          <p:nvPr/>
        </p:nvSpPr>
        <p:spPr>
          <a:xfrm>
            <a:off x="1857912" y="4212704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Ellipse 42"/>
          <p:cNvSpPr/>
          <p:nvPr/>
        </p:nvSpPr>
        <p:spPr>
          <a:xfrm>
            <a:off x="1281242" y="299440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</a:t>
            </a:r>
            <a:endParaRPr lang="en-GB" dirty="0" smtClean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>
            <a:stCxn id="43" idx="7"/>
          </p:cNvCxnSpPr>
          <p:nvPr/>
        </p:nvCxnSpPr>
        <p:spPr>
          <a:xfrm flipV="1">
            <a:off x="1527093" y="2515499"/>
            <a:ext cx="440051" cy="52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2" idx="5"/>
          </p:cNvCxnSpPr>
          <p:nvPr/>
        </p:nvCxnSpPr>
        <p:spPr>
          <a:xfrm>
            <a:off x="2103763" y="4458555"/>
            <a:ext cx="186197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0" idx="3"/>
          </p:cNvCxnSpPr>
          <p:nvPr/>
        </p:nvCxnSpPr>
        <p:spPr>
          <a:xfrm flipH="1">
            <a:off x="561768" y="4458555"/>
            <a:ext cx="168762" cy="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001928" y="2348880"/>
            <a:ext cx="98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SAi,SBi</a:t>
            </a:r>
            <a:endParaRPr lang="fr-FR" sz="1000" dirty="0" smtClean="0"/>
          </a:p>
          <a:p>
            <a:r>
              <a:rPr lang="fr-FR" sz="1000" dirty="0" err="1" smtClean="0"/>
              <a:t>PA,PB,PAi,PBi</a:t>
            </a:r>
            <a:endParaRPr lang="en-GB" sz="1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289960" y="517316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err="1" smtClean="0"/>
              <a:t>PAi,PB</a:t>
            </a:r>
            <a:endParaRPr lang="en-GB" sz="1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54466" y="53012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err="1" smtClean="0"/>
              <a:t>PA,PBi</a:t>
            </a:r>
            <a:endParaRPr lang="en-GB" sz="1000" dirty="0"/>
          </a:p>
        </p:txBody>
      </p:sp>
      <p:cxnSp>
        <p:nvCxnSpPr>
          <p:cNvPr id="9" name="Connecteur droit 8"/>
          <p:cNvCxnSpPr>
            <a:stCxn id="40" idx="7"/>
            <a:endCxn id="41" idx="1"/>
          </p:cNvCxnSpPr>
          <p:nvPr/>
        </p:nvCxnSpPr>
        <p:spPr>
          <a:xfrm flipV="1">
            <a:off x="934200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43" idx="4"/>
            <a:endCxn id="41" idx="0"/>
          </p:cNvCxnSpPr>
          <p:nvPr/>
        </p:nvCxnSpPr>
        <p:spPr>
          <a:xfrm>
            <a:off x="1425258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0" idx="0"/>
            <a:endCxn id="22" idx="4"/>
          </p:cNvCxnSpPr>
          <p:nvPr/>
        </p:nvCxnSpPr>
        <p:spPr>
          <a:xfrm flipV="1">
            <a:off x="4499386" y="328243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/>
          <p:cNvCxnSpPr>
            <a:stCxn id="20" idx="1"/>
            <a:endCxn id="19" idx="7"/>
          </p:cNvCxnSpPr>
          <p:nvPr/>
        </p:nvCxnSpPr>
        <p:spPr>
          <a:xfrm flipH="1">
            <a:off x="4008328" y="3822493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necteur droit 2053"/>
          <p:cNvCxnSpPr>
            <a:stCxn id="20" idx="2"/>
            <a:endCxn id="23" idx="0"/>
          </p:cNvCxnSpPr>
          <p:nvPr/>
        </p:nvCxnSpPr>
        <p:spPr>
          <a:xfrm>
            <a:off x="4499386" y="4002513"/>
            <a:ext cx="0" cy="65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>
            <a:stCxn id="41" idx="3"/>
            <a:endCxn id="42" idx="1"/>
          </p:cNvCxnSpPr>
          <p:nvPr/>
        </p:nvCxnSpPr>
        <p:spPr>
          <a:xfrm>
            <a:off x="1624453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>
            <a:stCxn id="20" idx="3"/>
            <a:endCxn id="21" idx="1"/>
          </p:cNvCxnSpPr>
          <p:nvPr/>
        </p:nvCxnSpPr>
        <p:spPr>
          <a:xfrm>
            <a:off x="4698581" y="3822493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/>
          <p:cNvCxnSpPr>
            <a:stCxn id="43" idx="6"/>
            <a:endCxn id="41" idx="3"/>
          </p:cNvCxnSpPr>
          <p:nvPr/>
        </p:nvCxnSpPr>
        <p:spPr>
          <a:xfrm>
            <a:off x="1569274" y="3138417"/>
            <a:ext cx="55179" cy="684076"/>
          </a:xfrm>
          <a:prstGeom prst="curvedConnector3">
            <a:avLst>
              <a:gd name="adj1" fmla="val 5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necteur en arc 2047"/>
          <p:cNvCxnSpPr>
            <a:stCxn id="41" idx="3"/>
            <a:endCxn id="42" idx="0"/>
          </p:cNvCxnSpPr>
          <p:nvPr/>
        </p:nvCxnSpPr>
        <p:spPr>
          <a:xfrm>
            <a:off x="1624453" y="3822493"/>
            <a:ext cx="377475" cy="3902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Connecteur en arc 2054"/>
          <p:cNvCxnSpPr>
            <a:stCxn id="40" idx="0"/>
            <a:endCxn id="41" idx="1"/>
          </p:cNvCxnSpPr>
          <p:nvPr/>
        </p:nvCxnSpPr>
        <p:spPr>
          <a:xfrm rot="5400000" flipH="1" flipV="1">
            <a:off x="834109" y="3820750"/>
            <a:ext cx="390211" cy="3936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necteur en arc 2057"/>
          <p:cNvCxnSpPr>
            <a:stCxn id="41" idx="1"/>
            <a:endCxn id="43" idx="2"/>
          </p:cNvCxnSpPr>
          <p:nvPr/>
        </p:nvCxnSpPr>
        <p:spPr>
          <a:xfrm rot="10800000" flipH="1">
            <a:off x="1226062" y="3138417"/>
            <a:ext cx="55179" cy="684076"/>
          </a:xfrm>
          <a:prstGeom prst="curvedConnector3">
            <a:avLst>
              <a:gd name="adj1" fmla="val -4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necteur en arc 2060"/>
          <p:cNvCxnSpPr>
            <a:stCxn id="19" idx="0"/>
            <a:endCxn id="20" idx="1"/>
          </p:cNvCxnSpPr>
          <p:nvPr/>
        </p:nvCxnSpPr>
        <p:spPr>
          <a:xfrm rot="5400000" flipH="1" flipV="1">
            <a:off x="3908237" y="3820750"/>
            <a:ext cx="390211" cy="3936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Connecteur en arc 2064"/>
          <p:cNvCxnSpPr>
            <a:stCxn id="20" idx="1"/>
            <a:endCxn id="22" idx="2"/>
          </p:cNvCxnSpPr>
          <p:nvPr/>
        </p:nvCxnSpPr>
        <p:spPr>
          <a:xfrm rot="10800000" flipH="1">
            <a:off x="4300190" y="3138417"/>
            <a:ext cx="55179" cy="684076"/>
          </a:xfrm>
          <a:prstGeom prst="curvedConnector3">
            <a:avLst>
              <a:gd name="adj1" fmla="val -4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necteur en arc 2066"/>
          <p:cNvCxnSpPr>
            <a:stCxn id="22" idx="6"/>
            <a:endCxn id="20" idx="3"/>
          </p:cNvCxnSpPr>
          <p:nvPr/>
        </p:nvCxnSpPr>
        <p:spPr>
          <a:xfrm>
            <a:off x="4643402" y="3138417"/>
            <a:ext cx="55179" cy="684076"/>
          </a:xfrm>
          <a:prstGeom prst="curvedConnector3">
            <a:avLst>
              <a:gd name="adj1" fmla="val 514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onnecteur en arc 2068"/>
          <p:cNvCxnSpPr>
            <a:stCxn id="20" idx="3"/>
            <a:endCxn id="21" idx="0"/>
          </p:cNvCxnSpPr>
          <p:nvPr/>
        </p:nvCxnSpPr>
        <p:spPr>
          <a:xfrm>
            <a:off x="4698581" y="3822493"/>
            <a:ext cx="377475" cy="3902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8" name="Losange 2077"/>
          <p:cNvSpPr/>
          <p:nvPr/>
        </p:nvSpPr>
        <p:spPr>
          <a:xfrm>
            <a:off x="35496" y="3621017"/>
            <a:ext cx="1083881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/>
              <a:t>M,Kai</a:t>
            </a:r>
            <a:endParaRPr lang="en-GB" sz="900" dirty="0"/>
          </a:p>
        </p:txBody>
      </p:sp>
      <p:sp>
        <p:nvSpPr>
          <p:cNvPr id="82" name="Losange 81"/>
          <p:cNvSpPr/>
          <p:nvPr/>
        </p:nvSpPr>
        <p:spPr>
          <a:xfrm>
            <a:off x="1714916" y="3621017"/>
            <a:ext cx="984876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M’,</a:t>
            </a:r>
            <a:r>
              <a:rPr lang="fr-FR" sz="900" dirty="0" err="1" smtClean="0"/>
              <a:t>Kbi</a:t>
            </a:r>
            <a:endParaRPr lang="en-GB" sz="900" dirty="0"/>
          </a:p>
        </p:txBody>
      </p:sp>
      <p:sp>
        <p:nvSpPr>
          <p:cNvPr id="83" name="Losange 82"/>
          <p:cNvSpPr/>
          <p:nvPr/>
        </p:nvSpPr>
        <p:spPr>
          <a:xfrm>
            <a:off x="3228594" y="3621017"/>
            <a:ext cx="964911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/>
              <a:t>M,Kai</a:t>
            </a:r>
            <a:endParaRPr lang="en-GB" sz="900" dirty="0"/>
          </a:p>
        </p:txBody>
      </p:sp>
      <p:sp>
        <p:nvSpPr>
          <p:cNvPr id="84" name="Losange 83"/>
          <p:cNvSpPr/>
          <p:nvPr/>
        </p:nvSpPr>
        <p:spPr>
          <a:xfrm>
            <a:off x="4789044" y="3621017"/>
            <a:ext cx="1007092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M’,</a:t>
            </a:r>
            <a:r>
              <a:rPr lang="fr-FR" sz="900" dirty="0" err="1" smtClean="0"/>
              <a:t>Kbi</a:t>
            </a:r>
            <a:endParaRPr lang="en-GB" sz="900" dirty="0"/>
          </a:p>
        </p:txBody>
      </p:sp>
      <p:cxnSp>
        <p:nvCxnSpPr>
          <p:cNvPr id="12" name="Connecteur droit avec flèche 11"/>
          <p:cNvCxnSpPr>
            <a:stCxn id="40" idx="6"/>
            <a:endCxn id="42" idx="2"/>
          </p:cNvCxnSpPr>
          <p:nvPr/>
        </p:nvCxnSpPr>
        <p:spPr>
          <a:xfrm>
            <a:off x="976381" y="4356720"/>
            <a:ext cx="881531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6609083" y="4746777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146797" y="4176546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1" name="Ellipse 70"/>
          <p:cNvSpPr/>
          <p:nvPr/>
        </p:nvSpPr>
        <p:spPr>
          <a:xfrm>
            <a:off x="7778646" y="4746777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2" name="Connecteur droit 71"/>
          <p:cNvCxnSpPr>
            <a:stCxn id="71" idx="5"/>
            <a:endCxn id="74" idx="0"/>
          </p:cNvCxnSpPr>
          <p:nvPr/>
        </p:nvCxnSpPr>
        <p:spPr>
          <a:xfrm>
            <a:off x="8024497" y="4992628"/>
            <a:ext cx="469455" cy="31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69" idx="3"/>
            <a:endCxn id="75" idx="0"/>
          </p:cNvCxnSpPr>
          <p:nvPr/>
        </p:nvCxnSpPr>
        <p:spPr>
          <a:xfrm flipH="1">
            <a:off x="6363232" y="4992628"/>
            <a:ext cx="288032" cy="31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8205920" y="530712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smtClean="0"/>
              <a:t>PA,PB</a:t>
            </a:r>
            <a:endParaRPr lang="en-GB" sz="1000" dirty="0"/>
          </a:p>
        </p:txBody>
      </p:sp>
      <p:sp>
        <p:nvSpPr>
          <p:cNvPr id="75" name="ZoneTexte 74"/>
          <p:cNvSpPr txBox="1"/>
          <p:nvPr/>
        </p:nvSpPr>
        <p:spPr>
          <a:xfrm>
            <a:off x="6075200" y="530712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smtClean="0"/>
              <a:t>PA,PB</a:t>
            </a:r>
            <a:endParaRPr lang="en-GB" sz="1000" dirty="0"/>
          </a:p>
        </p:txBody>
      </p:sp>
      <p:cxnSp>
        <p:nvCxnSpPr>
          <p:cNvPr id="76" name="Connecteur droit 75"/>
          <p:cNvCxnSpPr>
            <a:stCxn id="69" idx="7"/>
            <a:endCxn id="70" idx="1"/>
          </p:cNvCxnSpPr>
          <p:nvPr/>
        </p:nvCxnSpPr>
        <p:spPr>
          <a:xfrm flipV="1">
            <a:off x="6854934" y="4356566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70" idx="3"/>
            <a:endCxn id="71" idx="1"/>
          </p:cNvCxnSpPr>
          <p:nvPr/>
        </p:nvCxnSpPr>
        <p:spPr>
          <a:xfrm>
            <a:off x="7545187" y="4356566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69" idx="6"/>
            <a:endCxn id="70" idx="2"/>
          </p:cNvCxnSpPr>
          <p:nvPr/>
        </p:nvCxnSpPr>
        <p:spPr>
          <a:xfrm flipV="1">
            <a:off x="6897115" y="4536586"/>
            <a:ext cx="448877" cy="35420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rc 78"/>
          <p:cNvCxnSpPr>
            <a:stCxn id="70" idx="2"/>
            <a:endCxn id="71" idx="2"/>
          </p:cNvCxnSpPr>
          <p:nvPr/>
        </p:nvCxnSpPr>
        <p:spPr>
          <a:xfrm rot="16200000" flipH="1">
            <a:off x="7385216" y="4497362"/>
            <a:ext cx="354207" cy="4326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Losange 79"/>
          <p:cNvSpPr/>
          <p:nvPr/>
        </p:nvSpPr>
        <p:spPr>
          <a:xfrm>
            <a:off x="6957145" y="4788958"/>
            <a:ext cx="77769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M,K</a:t>
            </a:r>
            <a:endParaRPr lang="en-GB" sz="900" dirty="0"/>
          </a:p>
        </p:txBody>
      </p:sp>
      <p:sp>
        <p:nvSpPr>
          <p:cNvPr id="81" name="Ellipse 80"/>
          <p:cNvSpPr/>
          <p:nvPr/>
        </p:nvSpPr>
        <p:spPr>
          <a:xfrm>
            <a:off x="6609083" y="301846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146797" y="2448230"/>
            <a:ext cx="39839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6" name="Ellipse 85"/>
          <p:cNvSpPr/>
          <p:nvPr/>
        </p:nvSpPr>
        <p:spPr>
          <a:xfrm>
            <a:off x="7778646" y="3018461"/>
            <a:ext cx="288032" cy="2880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8" name="Connecteur droit 87"/>
          <p:cNvCxnSpPr>
            <a:stCxn id="86" idx="5"/>
            <a:endCxn id="90" idx="0"/>
          </p:cNvCxnSpPr>
          <p:nvPr/>
        </p:nvCxnSpPr>
        <p:spPr>
          <a:xfrm>
            <a:off x="8024497" y="3264312"/>
            <a:ext cx="469455" cy="31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81" idx="3"/>
            <a:endCxn id="91" idx="0"/>
          </p:cNvCxnSpPr>
          <p:nvPr/>
        </p:nvCxnSpPr>
        <p:spPr>
          <a:xfrm flipH="1">
            <a:off x="6363232" y="3264312"/>
            <a:ext cx="288032" cy="31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8205920" y="35788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SB</a:t>
            </a:r>
          </a:p>
          <a:p>
            <a:r>
              <a:rPr lang="fr-FR" sz="1000" dirty="0" smtClean="0"/>
              <a:t>PA,PB</a:t>
            </a:r>
            <a:endParaRPr lang="en-GB" sz="1000" dirty="0"/>
          </a:p>
        </p:txBody>
      </p:sp>
      <p:sp>
        <p:nvSpPr>
          <p:cNvPr id="91" name="ZoneTexte 90"/>
          <p:cNvSpPr txBox="1"/>
          <p:nvPr/>
        </p:nvSpPr>
        <p:spPr>
          <a:xfrm>
            <a:off x="6075200" y="35788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SA</a:t>
            </a:r>
          </a:p>
          <a:p>
            <a:r>
              <a:rPr lang="fr-FR" sz="1000" dirty="0" smtClean="0"/>
              <a:t>PA,PB</a:t>
            </a:r>
            <a:endParaRPr lang="en-GB" sz="1000" dirty="0"/>
          </a:p>
        </p:txBody>
      </p:sp>
      <p:cxnSp>
        <p:nvCxnSpPr>
          <p:cNvPr id="92" name="Connecteur droit 91"/>
          <p:cNvCxnSpPr>
            <a:stCxn id="81" idx="7"/>
            <a:endCxn id="85" idx="1"/>
          </p:cNvCxnSpPr>
          <p:nvPr/>
        </p:nvCxnSpPr>
        <p:spPr>
          <a:xfrm flipV="1">
            <a:off x="6854934" y="2628250"/>
            <a:ext cx="291863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85" idx="3"/>
            <a:endCxn id="86" idx="1"/>
          </p:cNvCxnSpPr>
          <p:nvPr/>
        </p:nvCxnSpPr>
        <p:spPr>
          <a:xfrm>
            <a:off x="7545187" y="2628250"/>
            <a:ext cx="275640" cy="4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rc 93"/>
          <p:cNvCxnSpPr>
            <a:stCxn id="81" idx="6"/>
            <a:endCxn id="85" idx="2"/>
          </p:cNvCxnSpPr>
          <p:nvPr/>
        </p:nvCxnSpPr>
        <p:spPr>
          <a:xfrm flipV="1">
            <a:off x="6897115" y="2808270"/>
            <a:ext cx="448877" cy="35420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85" idx="2"/>
            <a:endCxn id="86" idx="2"/>
          </p:cNvCxnSpPr>
          <p:nvPr/>
        </p:nvCxnSpPr>
        <p:spPr>
          <a:xfrm rot="16200000" flipH="1">
            <a:off x="7385216" y="2769046"/>
            <a:ext cx="354207" cy="4326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Losange 95"/>
          <p:cNvSpPr/>
          <p:nvPr/>
        </p:nvSpPr>
        <p:spPr>
          <a:xfrm>
            <a:off x="6897115" y="3060642"/>
            <a:ext cx="837724" cy="28803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M’,K</a:t>
            </a:r>
            <a:endParaRPr lang="en-GB" sz="9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6075200" y="4038689"/>
            <a:ext cx="288928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001928" y="271068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Kai,Kbi</a:t>
            </a:r>
            <a:endParaRPr lang="en-GB" sz="1400" dirty="0"/>
          </a:p>
        </p:txBody>
      </p:sp>
      <p:sp>
        <p:nvSpPr>
          <p:cNvPr id="97" name="ZoneTexte 96"/>
          <p:cNvSpPr txBox="1"/>
          <p:nvPr/>
        </p:nvSpPr>
        <p:spPr>
          <a:xfrm>
            <a:off x="154466" y="569717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Kai</a:t>
            </a:r>
            <a:endParaRPr lang="en-GB" sz="1400" dirty="0"/>
          </a:p>
        </p:txBody>
      </p:sp>
      <p:sp>
        <p:nvSpPr>
          <p:cNvPr id="98" name="ZoneTexte 97"/>
          <p:cNvSpPr txBox="1"/>
          <p:nvPr/>
        </p:nvSpPr>
        <p:spPr>
          <a:xfrm>
            <a:off x="2289960" y="558931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Kbi</a:t>
            </a:r>
            <a:endParaRPr lang="en-GB" sz="1400" dirty="0"/>
          </a:p>
        </p:txBody>
      </p:sp>
      <p:sp>
        <p:nvSpPr>
          <p:cNvPr id="99" name="ZoneTexte 98"/>
          <p:cNvSpPr txBox="1"/>
          <p:nvPr/>
        </p:nvSpPr>
        <p:spPr>
          <a:xfrm>
            <a:off x="5076056" y="265500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Kai,Kbi</a:t>
            </a:r>
            <a:endParaRPr lang="en-GB" sz="14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3228594" y="564150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Kai</a:t>
            </a:r>
            <a:endParaRPr lang="en-GB" sz="140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364088" y="553363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Kbi</a:t>
            </a:r>
            <a:endParaRPr lang="en-GB" sz="1400" dirty="0"/>
          </a:p>
        </p:txBody>
      </p:sp>
      <p:sp>
        <p:nvSpPr>
          <p:cNvPr id="102" name="ZoneTexte 101"/>
          <p:cNvSpPr txBox="1"/>
          <p:nvPr/>
        </p:nvSpPr>
        <p:spPr>
          <a:xfrm>
            <a:off x="6482915" y="5445224"/>
            <a:ext cx="2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K</a:t>
            </a:r>
            <a:endParaRPr lang="en-GB" sz="14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2415" y="5419382"/>
            <a:ext cx="2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K</a:t>
            </a:r>
            <a:endParaRPr lang="en-GB" sz="14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6482916" y="3642473"/>
            <a:ext cx="2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K</a:t>
            </a:r>
            <a:endParaRPr lang="en-GB" sz="1400" dirty="0"/>
          </a:p>
        </p:txBody>
      </p:sp>
      <p:sp>
        <p:nvSpPr>
          <p:cNvPr id="105" name="ZoneTexte 104"/>
          <p:cNvSpPr txBox="1"/>
          <p:nvPr/>
        </p:nvSpPr>
        <p:spPr>
          <a:xfrm>
            <a:off x="8612414" y="3703918"/>
            <a:ext cx="2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K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91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79724" y="2723603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5400" dirty="0" smtClean="0"/>
              <a:t>Conclusion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63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8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Bilan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7196" y="1268760"/>
            <a:ext cx="82356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3600" dirty="0" smtClean="0">
                <a:solidFill>
                  <a:prstClr val="black"/>
                </a:solidFill>
              </a:rPr>
              <a:t>Réification de la surface d’attaque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Définitions (Surface d’attaque, Attaquant, Menace, Faille &amp; Attaque)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Arbres d’attaque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Cyber </a:t>
            </a:r>
            <a:r>
              <a:rPr lang="fr-FR" sz="2000" dirty="0" err="1" smtClean="0">
                <a:solidFill>
                  <a:prstClr val="black"/>
                </a:solidFill>
              </a:rPr>
              <a:t>Threat</a:t>
            </a:r>
            <a:r>
              <a:rPr lang="fr-FR" sz="2000" dirty="0" smtClean="0">
                <a:solidFill>
                  <a:prstClr val="black"/>
                </a:solidFill>
              </a:rPr>
              <a:t> Intelligence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STIX</a:t>
            </a:r>
          </a:p>
          <a:p>
            <a:pPr lvl="0" algn="just">
              <a:spcBef>
                <a:spcPts val="2400"/>
              </a:spcBef>
            </a:pPr>
            <a:r>
              <a:rPr lang="fr-FR" sz="3600" dirty="0" smtClean="0">
                <a:solidFill>
                  <a:prstClr val="black"/>
                </a:solidFill>
              </a:rPr>
              <a:t>Aspect dynamique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Model </a:t>
            </a:r>
            <a:r>
              <a:rPr lang="fr-FR" sz="2000" dirty="0" err="1" smtClean="0">
                <a:solidFill>
                  <a:prstClr val="black"/>
                </a:solidFill>
              </a:rPr>
              <a:t>checking</a:t>
            </a:r>
            <a:endParaRPr lang="fr-FR" sz="2000" dirty="0" smtClean="0">
              <a:solidFill>
                <a:prstClr val="black"/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Théorie </a:t>
            </a:r>
            <a:r>
              <a:rPr lang="fr-FR" sz="2000" dirty="0" smtClean="0">
                <a:solidFill>
                  <a:prstClr val="black"/>
                </a:solidFill>
              </a:rPr>
              <a:t>des </a:t>
            </a:r>
            <a:r>
              <a:rPr lang="fr-FR" sz="2000" dirty="0" smtClean="0">
                <a:solidFill>
                  <a:prstClr val="black"/>
                </a:solidFill>
              </a:rPr>
              <a:t>jeux</a:t>
            </a:r>
          </a:p>
          <a:p>
            <a:pPr lvl="0" algn="just">
              <a:spcBef>
                <a:spcPts val="2400"/>
              </a:spcBef>
            </a:pPr>
            <a:r>
              <a:rPr lang="fr-FR" sz="3600" dirty="0" smtClean="0">
                <a:solidFill>
                  <a:prstClr val="black"/>
                </a:solidFill>
              </a:rPr>
              <a:t>Moteur d’exécution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Premier modèle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Implémentation Java</a:t>
            </a:r>
            <a:endParaRPr lang="fr-FR" sz="20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64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6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Bilan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7196" y="1268760"/>
            <a:ext cx="82356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r-FR" sz="3600" dirty="0" smtClean="0">
                <a:solidFill>
                  <a:prstClr val="black"/>
                </a:solidFill>
              </a:rPr>
              <a:t>Formations:</a:t>
            </a:r>
            <a:br>
              <a:rPr lang="fr-FR" sz="3600" dirty="0" smtClean="0">
                <a:solidFill>
                  <a:prstClr val="black"/>
                </a:solidFill>
              </a:rPr>
            </a:br>
            <a:r>
              <a:rPr lang="fr-FR" sz="2400" dirty="0" smtClean="0">
                <a:solidFill>
                  <a:prstClr val="black"/>
                </a:solidFill>
              </a:rPr>
              <a:t>Rentrée des doctorants </a:t>
            </a:r>
            <a:r>
              <a:rPr lang="fr-FR" sz="2400" dirty="0" err="1" smtClean="0">
                <a:solidFill>
                  <a:prstClr val="black"/>
                </a:solidFill>
              </a:rPr>
              <a:t>MathSTIC</a:t>
            </a:r>
            <a:endParaRPr lang="fr-FR" sz="2400" dirty="0">
              <a:solidFill>
                <a:prstClr val="black"/>
              </a:solidFill>
            </a:endParaRPr>
          </a:p>
          <a:p>
            <a:pPr lvl="0" algn="just"/>
            <a:r>
              <a:rPr lang="fr-FR" sz="2400" dirty="0" smtClean="0">
                <a:solidFill>
                  <a:prstClr val="black"/>
                </a:solidFill>
              </a:rPr>
              <a:t>2 Soutenances de thèse (</a:t>
            </a:r>
            <a:r>
              <a:rPr lang="fr-FR" sz="2400" dirty="0" err="1" smtClean="0">
                <a:solidFill>
                  <a:prstClr val="black"/>
                </a:solidFill>
              </a:rPr>
              <a:t>Théotime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Bollengier</a:t>
            </a:r>
            <a:r>
              <a:rPr lang="fr-FR" sz="2400" dirty="0" smtClean="0">
                <a:solidFill>
                  <a:prstClr val="black"/>
                </a:solidFill>
              </a:rPr>
              <a:t>, Fadi </a:t>
            </a:r>
            <a:r>
              <a:rPr lang="fr-FR" sz="2400" dirty="0" err="1" smtClean="0">
                <a:solidFill>
                  <a:prstClr val="black"/>
                </a:solidFill>
              </a:rPr>
              <a:t>Obeid</a:t>
            </a:r>
            <a:r>
              <a:rPr lang="fr-FR" sz="2400" dirty="0" smtClean="0">
                <a:solidFill>
                  <a:prstClr val="black"/>
                </a:solidFill>
              </a:rPr>
              <a:t>)</a:t>
            </a:r>
          </a:p>
          <a:p>
            <a:pPr lvl="0" algn="just"/>
            <a:r>
              <a:rPr lang="fr-FR" sz="2400" dirty="0" smtClean="0">
                <a:solidFill>
                  <a:prstClr val="black"/>
                </a:solidFill>
              </a:rPr>
              <a:t>Séminaire poster de l’équipe MOCS</a:t>
            </a:r>
          </a:p>
          <a:p>
            <a:pPr lvl="0" algn="just"/>
            <a:r>
              <a:rPr lang="fr-FR" sz="2400" dirty="0" smtClean="0">
                <a:solidFill>
                  <a:prstClr val="black"/>
                </a:solidFill>
              </a:rPr>
              <a:t>Journée des doctorants de 1</a:t>
            </a:r>
            <a:r>
              <a:rPr lang="fr-FR" sz="2400" baseline="30000" dirty="0" smtClean="0">
                <a:solidFill>
                  <a:prstClr val="black"/>
                </a:solidFill>
              </a:rPr>
              <a:t>ère</a:t>
            </a:r>
            <a:r>
              <a:rPr lang="fr-FR" sz="2400" dirty="0" smtClean="0">
                <a:solidFill>
                  <a:prstClr val="black"/>
                </a:solidFill>
              </a:rPr>
              <a:t> année du </a:t>
            </a:r>
            <a:r>
              <a:rPr lang="fr-FR" sz="2400" dirty="0" err="1" smtClean="0">
                <a:solidFill>
                  <a:prstClr val="black"/>
                </a:solidFill>
              </a:rPr>
              <a:t>Lab-Sticc</a:t>
            </a:r>
            <a:endParaRPr lang="fr-FR" sz="2400" dirty="0" smtClean="0">
              <a:solidFill>
                <a:prstClr val="black"/>
              </a:solidFill>
            </a:endParaRPr>
          </a:p>
          <a:p>
            <a:pPr lvl="0" algn="just"/>
            <a:endParaRPr lang="fr-FR" sz="2400" dirty="0" smtClean="0">
              <a:solidFill>
                <a:prstClr val="black"/>
              </a:solidFill>
            </a:endParaRPr>
          </a:p>
          <a:p>
            <a:pPr lvl="0" algn="just"/>
            <a:r>
              <a:rPr lang="fr-FR" sz="2400" dirty="0" smtClean="0">
                <a:solidFill>
                  <a:prstClr val="black"/>
                </a:solidFill>
              </a:rPr>
              <a:t>Formation </a:t>
            </a:r>
            <a:r>
              <a:rPr lang="fr-FR" sz="2400" dirty="0" err="1" smtClean="0">
                <a:solidFill>
                  <a:prstClr val="black"/>
                </a:solidFill>
              </a:rPr>
              <a:t>LaTeX</a:t>
            </a:r>
            <a:r>
              <a:rPr lang="fr-FR" sz="2400" dirty="0" smtClean="0">
                <a:solidFill>
                  <a:prstClr val="black"/>
                </a:solidFill>
              </a:rPr>
              <a:t> par la pratique par Vincent LE GARREC</a:t>
            </a:r>
          </a:p>
          <a:p>
            <a:pPr lvl="0" algn="just"/>
            <a:r>
              <a:rPr lang="fr-FR" sz="2400" dirty="0" smtClean="0">
                <a:solidFill>
                  <a:prstClr val="black"/>
                </a:solidFill>
              </a:rPr>
              <a:t>Encadrement de TD Base de données</a:t>
            </a:r>
          </a:p>
          <a:p>
            <a:pPr lvl="0" algn="just"/>
            <a:r>
              <a:rPr lang="fr-FR" sz="2400" dirty="0" smtClean="0">
                <a:solidFill>
                  <a:prstClr val="black"/>
                </a:solidFill>
              </a:rPr>
              <a:t>Encadrement de Projet Informatique Python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65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4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Perspectives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7196" y="1268760"/>
            <a:ext cx="823569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STIX &amp; la surface d’attaque</a:t>
            </a: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Asymétrie inhérente à la cyber-sécurité</a:t>
            </a:r>
          </a:p>
          <a:p>
            <a:pPr marL="1028700" lvl="1" indent="-5715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prstClr val="black"/>
                </a:solidFill>
              </a:rPr>
              <a:t>Initiative de l’attaquant (proactif)</a:t>
            </a:r>
          </a:p>
          <a:p>
            <a:pPr marL="1028700" lvl="1" indent="-5715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prstClr val="black"/>
                </a:solidFill>
              </a:rPr>
              <a:t>Préparation et/ou remédiation du défenseur (passif/réactif</a:t>
            </a:r>
            <a:r>
              <a:rPr lang="fr-FR" sz="2800" dirty="0" smtClean="0">
                <a:solidFill>
                  <a:prstClr val="black"/>
                </a:solidFill>
              </a:rPr>
              <a:t>)</a:t>
            </a:r>
            <a:endParaRPr lang="fr-FR" sz="36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66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97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"/>
          <a:stretch/>
        </p:blipFill>
        <p:spPr>
          <a:xfrm>
            <a:off x="3923928" y="1000096"/>
            <a:ext cx="5220072" cy="53812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Perspectives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55446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/>
              <a:t>Stratégie de </a:t>
            </a:r>
            <a:r>
              <a:rPr lang="fr-FR" sz="4000" dirty="0" err="1" smtClean="0"/>
              <a:t>Defense</a:t>
            </a:r>
            <a:r>
              <a:rPr lang="fr-FR" sz="4000" dirty="0" smtClean="0"/>
              <a:t>-by-</a:t>
            </a:r>
            <a:r>
              <a:rPr lang="fr-FR" sz="4000" dirty="0" err="1" smtClean="0"/>
              <a:t>Deception</a:t>
            </a:r>
            <a:endParaRPr lang="fr-FR" sz="40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/>
              <a:t>Cyber </a:t>
            </a:r>
            <a:r>
              <a:rPr lang="fr-FR" sz="4000" dirty="0" err="1" smtClean="0"/>
              <a:t>Counterdeception</a:t>
            </a:r>
            <a:endParaRPr lang="fr-FR" sz="40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err="1" smtClean="0"/>
              <a:t>Automated</a:t>
            </a:r>
            <a:r>
              <a:rPr lang="fr-FR" sz="4000" dirty="0" smtClean="0"/>
              <a:t> </a:t>
            </a:r>
            <a:r>
              <a:rPr lang="fr-FR" sz="4000" dirty="0" err="1" smtClean="0"/>
              <a:t>Adversary</a:t>
            </a:r>
            <a:r>
              <a:rPr lang="fr-FR" sz="4000" dirty="0" smtClean="0"/>
              <a:t> </a:t>
            </a:r>
            <a:r>
              <a:rPr lang="fr-FR" sz="4000" dirty="0" err="1" smtClean="0"/>
              <a:t>Profiling</a:t>
            </a:r>
            <a:r>
              <a:rPr lang="fr-FR" sz="4000" dirty="0" smtClean="0"/>
              <a:t>[17]</a:t>
            </a:r>
            <a:endParaRPr lang="fr-FR" sz="4000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5360240" cy="365760"/>
          </a:xfrm>
        </p:spPr>
        <p:txBody>
          <a:bodyPr/>
          <a:lstStyle/>
          <a:p>
            <a:r>
              <a:rPr lang="en-US" sz="800" dirty="0"/>
              <a:t>[17] </a:t>
            </a:r>
            <a:r>
              <a:rPr lang="en-US" sz="800" i="1" dirty="0"/>
              <a:t>Automated Adversary Profiling </a:t>
            </a:r>
            <a:r>
              <a:rPr lang="en-US" sz="800" dirty="0"/>
              <a:t>/ Samuel N. Hamilton / Siege Technologies, Manchester, USA / 2015</a:t>
            </a:r>
            <a:endParaRPr lang="fr-FR" sz="800" dirty="0"/>
          </a:p>
          <a:p>
            <a:endParaRPr lang="fr-FR" sz="70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67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5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Perspectives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7196" y="1268760"/>
            <a:ext cx="823569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Compatibilité avec Plug</a:t>
            </a: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Développement des actions</a:t>
            </a: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Rédaction d’un article sur l’exemple d’application du modèle</a:t>
            </a:r>
          </a:p>
          <a:p>
            <a:pPr marL="1028700" lvl="1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Conférence visée : </a:t>
            </a:r>
          </a:p>
          <a:p>
            <a:pPr algn="ctr"/>
            <a:r>
              <a:rPr lang="en-GB" b="1" dirty="0">
                <a:hlinkClick r:id="rId5"/>
              </a:rPr>
              <a:t>SANS Cyber </a:t>
            </a:r>
            <a:r>
              <a:rPr lang="en-GB" b="1" dirty="0" err="1">
                <a:hlinkClick r:id="rId5"/>
              </a:rPr>
              <a:t>Defense</a:t>
            </a:r>
            <a:r>
              <a:rPr lang="en-GB" b="1" dirty="0">
                <a:hlinkClick r:id="rId5"/>
              </a:rPr>
              <a:t> Initiative </a:t>
            </a:r>
            <a:r>
              <a:rPr lang="en-GB" b="1" dirty="0" smtClean="0">
                <a:hlinkClick r:id="rId5"/>
              </a:rPr>
              <a:t>2018</a:t>
            </a:r>
            <a:endParaRPr lang="en-GB" b="1" dirty="0" smtClean="0"/>
          </a:p>
          <a:p>
            <a:pPr algn="ctr"/>
            <a:r>
              <a:rPr lang="en-GB" b="1" dirty="0" smtClean="0"/>
              <a:t>December </a:t>
            </a:r>
            <a:r>
              <a:rPr lang="en-GB" b="1" dirty="0"/>
              <a:t>11 - 18, 2018 | Washington DC, United States</a:t>
            </a:r>
          </a:p>
          <a:p>
            <a:pPr marL="1028700" lvl="1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fr-FR" sz="3600" dirty="0" smtClean="0">
              <a:solidFill>
                <a:prstClr val="black"/>
              </a:solidFill>
            </a:endParaRP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fr-FR" sz="36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68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5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1708" y="2723603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5400" dirty="0" smtClean="0"/>
              <a:t>Merci de votre attention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69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0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white">
                    <a:lumMod val="75000"/>
                  </a:prstClr>
                </a:solidFill>
              </a:rPr>
              <a:t>Sujet de thèse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Contexte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Problématique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Axes de recherches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b="1" dirty="0" smtClean="0">
                <a:solidFill>
                  <a:prstClr val="black"/>
                </a:solidFill>
              </a:rPr>
              <a:t>Avancement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b="1" dirty="0" smtClean="0">
                <a:solidFill>
                  <a:prstClr val="black"/>
                </a:solidFill>
              </a:rPr>
              <a:t>Réification de la surface d’attaque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Aspect dynamique et évolution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Moteur d’exécution</a:t>
            </a:r>
            <a:endParaRPr lang="fr-FR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white">
                    <a:lumMod val="75000"/>
                  </a:prstClr>
                </a:solidFill>
              </a:rPr>
              <a:t>Conclusion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Bilan</a:t>
            </a:r>
            <a:endParaRPr lang="fr-FR" sz="2400" dirty="0">
              <a:solidFill>
                <a:prstClr val="white">
                  <a:lumMod val="75000"/>
                </a:prst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white">
                    <a:lumMod val="75000"/>
                  </a:prstClr>
                </a:solidFill>
              </a:rPr>
              <a:t>Perspectives</a:t>
            </a:r>
            <a:endParaRPr lang="fr-FR" sz="24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7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9976" y="1268760"/>
            <a:ext cx="849694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[1] </a:t>
            </a:r>
            <a:r>
              <a:rPr lang="fr-FR" i="1" dirty="0" smtClean="0"/>
              <a:t>Analyse et réduction de la surface d’attaque </a:t>
            </a:r>
            <a:r>
              <a:rPr lang="fr-FR" dirty="0" smtClean="0"/>
              <a:t>/ Mickael </a:t>
            </a:r>
            <a:r>
              <a:rPr lang="fr-FR" dirty="0" err="1" smtClean="0"/>
              <a:t>Dorigny</a:t>
            </a:r>
            <a:r>
              <a:rPr lang="fr-FR" dirty="0"/>
              <a:t> / </a:t>
            </a:r>
            <a:r>
              <a:rPr lang="fr-FR" dirty="0">
                <a:hlinkClick r:id="rId4"/>
              </a:rPr>
              <a:t>https://www.information-security.fr</a:t>
            </a:r>
            <a:r>
              <a:rPr lang="fr-FR" dirty="0" smtClean="0">
                <a:hlinkClick r:id="rId4"/>
              </a:rPr>
              <a:t>/</a:t>
            </a:r>
            <a:r>
              <a:rPr lang="fr-FR" dirty="0" smtClean="0"/>
              <a:t> / 19 Décembre 2015</a:t>
            </a:r>
            <a:endParaRPr lang="fr-FR" dirty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[2] </a:t>
            </a:r>
            <a:r>
              <a:rPr lang="fr-FR" i="1" dirty="0" err="1" smtClean="0"/>
              <a:t>Towards</a:t>
            </a:r>
            <a:r>
              <a:rPr lang="fr-FR" i="1" dirty="0" smtClean="0"/>
              <a:t> </a:t>
            </a:r>
            <a:r>
              <a:rPr lang="fr-FR" i="1" dirty="0" err="1" smtClean="0"/>
              <a:t>Threat</a:t>
            </a:r>
            <a:r>
              <a:rPr lang="fr-FR" i="1" dirty="0" smtClean="0"/>
              <a:t>, Attack, and </a:t>
            </a:r>
            <a:r>
              <a:rPr lang="fr-FR" i="1" dirty="0" err="1" smtClean="0"/>
              <a:t>Vulnerability</a:t>
            </a:r>
            <a:r>
              <a:rPr lang="fr-FR" i="1" dirty="0" smtClean="0"/>
              <a:t> Taxonomies </a:t>
            </a:r>
            <a:r>
              <a:rPr lang="fr-FR" dirty="0" smtClean="0"/>
              <a:t>/ Dennis </a:t>
            </a:r>
            <a:r>
              <a:rPr lang="fr-FR" dirty="0" err="1" smtClean="0"/>
              <a:t>Hollingworth</a:t>
            </a:r>
            <a:r>
              <a:rPr lang="fr-FR" dirty="0" smtClean="0"/>
              <a:t> / Network Associates </a:t>
            </a:r>
            <a:r>
              <a:rPr lang="fr-FR" dirty="0" err="1" smtClean="0"/>
              <a:t>laboratories</a:t>
            </a:r>
            <a:r>
              <a:rPr lang="fr-FR" dirty="0" smtClean="0"/>
              <a:t> USA / 2003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[3] </a:t>
            </a:r>
            <a:r>
              <a:rPr lang="fr-FR" i="1" dirty="0" smtClean="0"/>
              <a:t>Trust in Cyberspace </a:t>
            </a:r>
            <a:r>
              <a:rPr lang="fr-FR" dirty="0" smtClean="0"/>
              <a:t>/ Fred B. Schneider / </a:t>
            </a:r>
            <a:r>
              <a:rPr lang="fr-FR" dirty="0" err="1" smtClean="0"/>
              <a:t>Committee</a:t>
            </a:r>
            <a:r>
              <a:rPr lang="fr-FR" dirty="0" smtClean="0"/>
              <a:t> on Information </a:t>
            </a:r>
            <a:r>
              <a:rPr lang="fr-FR" dirty="0" err="1" smtClean="0"/>
              <a:t>Systems</a:t>
            </a:r>
            <a:r>
              <a:rPr lang="fr-FR" dirty="0" smtClean="0"/>
              <a:t> </a:t>
            </a:r>
            <a:r>
              <a:rPr lang="fr-FR" dirty="0" err="1" smtClean="0"/>
              <a:t>Trustworthiness</a:t>
            </a:r>
            <a:r>
              <a:rPr lang="fr-FR" dirty="0" smtClean="0"/>
              <a:t>, Washington, D.C. </a:t>
            </a:r>
            <a:r>
              <a:rPr lang="fr-FR" dirty="0"/>
              <a:t> </a:t>
            </a:r>
            <a:r>
              <a:rPr lang="fr-FR" dirty="0" smtClean="0"/>
              <a:t>USA / 1999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[4] </a:t>
            </a:r>
            <a:r>
              <a:rPr lang="fr-FR" i="1" dirty="0"/>
              <a:t>AVOIDIT : A Cyber Attack </a:t>
            </a:r>
            <a:r>
              <a:rPr lang="fr-FR" i="1" dirty="0" err="1"/>
              <a:t>Taxonomy</a:t>
            </a:r>
            <a:r>
              <a:rPr lang="fr-FR" i="1" dirty="0"/>
              <a:t> </a:t>
            </a:r>
            <a:r>
              <a:rPr lang="fr-FR" dirty="0"/>
              <a:t>/ Chris B. Simmons, </a:t>
            </a:r>
            <a:r>
              <a:rPr lang="fr-FR" dirty="0" err="1"/>
              <a:t>Sajjan</a:t>
            </a:r>
            <a:r>
              <a:rPr lang="fr-FR" dirty="0"/>
              <a:t> G. Shiva, </a:t>
            </a:r>
            <a:r>
              <a:rPr lang="fr-FR" dirty="0" err="1"/>
              <a:t>Harkeerat</a:t>
            </a:r>
            <a:r>
              <a:rPr lang="fr-FR" dirty="0"/>
              <a:t> </a:t>
            </a:r>
            <a:r>
              <a:rPr lang="fr-FR" dirty="0" err="1"/>
              <a:t>Bedi</a:t>
            </a:r>
            <a:r>
              <a:rPr lang="fr-FR" dirty="0"/>
              <a:t>, </a:t>
            </a:r>
            <a:r>
              <a:rPr lang="fr-FR" dirty="0" err="1"/>
              <a:t>Dipankar</a:t>
            </a:r>
            <a:r>
              <a:rPr lang="fr-FR" dirty="0"/>
              <a:t> </a:t>
            </a:r>
            <a:r>
              <a:rPr lang="fr-FR" dirty="0" err="1"/>
              <a:t>Dasgupta</a:t>
            </a:r>
            <a:r>
              <a:rPr lang="fr-FR" dirty="0"/>
              <a:t> / </a:t>
            </a:r>
            <a:r>
              <a:rPr lang="fr-FR" dirty="0" err="1"/>
              <a:t>University</a:t>
            </a:r>
            <a:r>
              <a:rPr lang="fr-FR" dirty="0"/>
              <a:t> of Memphis, Memphis, Tennessee, USA / Juin 2014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[5] </a:t>
            </a:r>
            <a:r>
              <a:rPr lang="fr-FR" i="1" dirty="0"/>
              <a:t>Attack </a:t>
            </a:r>
            <a:r>
              <a:rPr lang="fr-FR" i="1" dirty="0" err="1"/>
              <a:t>Modeling</a:t>
            </a:r>
            <a:r>
              <a:rPr lang="fr-FR" i="1" dirty="0"/>
              <a:t> for Information Security and </a:t>
            </a:r>
            <a:r>
              <a:rPr lang="fr-FR" i="1" dirty="0" err="1"/>
              <a:t>Survivability</a:t>
            </a:r>
            <a:r>
              <a:rPr lang="fr-FR" i="1" dirty="0"/>
              <a:t> </a:t>
            </a:r>
            <a:r>
              <a:rPr lang="fr-FR" dirty="0"/>
              <a:t>/ Andrew P. Moore, Robert J. Ellison, Richard C. Linger/ Software Engineering Institute, Carnegie Mellon </a:t>
            </a:r>
            <a:r>
              <a:rPr lang="fr-FR" dirty="0" err="1"/>
              <a:t>University</a:t>
            </a:r>
            <a:r>
              <a:rPr lang="fr-FR" dirty="0"/>
              <a:t>, USA / Mars </a:t>
            </a:r>
            <a:r>
              <a:rPr lang="fr-FR" dirty="0" smtClean="0"/>
              <a:t>2001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/>
              <a:t>[6] </a:t>
            </a:r>
            <a:r>
              <a:rPr lang="fr-FR" i="1" dirty="0"/>
              <a:t>Is </a:t>
            </a:r>
            <a:r>
              <a:rPr lang="fr-FR" i="1" dirty="0" err="1"/>
              <a:t>my</a:t>
            </a:r>
            <a:r>
              <a:rPr lang="fr-FR" i="1" dirty="0"/>
              <a:t> </a:t>
            </a:r>
            <a:r>
              <a:rPr lang="fr-FR" i="1" dirty="0" err="1"/>
              <a:t>attack</a:t>
            </a:r>
            <a:r>
              <a:rPr lang="fr-FR" i="1" dirty="0"/>
              <a:t> </a:t>
            </a:r>
            <a:r>
              <a:rPr lang="fr-FR" i="1" dirty="0" err="1"/>
              <a:t>tree</a:t>
            </a:r>
            <a:r>
              <a:rPr lang="fr-FR" i="1" dirty="0"/>
              <a:t> correct? </a:t>
            </a:r>
            <a:r>
              <a:rPr lang="fr-FR" dirty="0"/>
              <a:t>/ Maxime </a:t>
            </a:r>
            <a:r>
              <a:rPr lang="fr-FR" dirty="0" err="1"/>
              <a:t>Audinot</a:t>
            </a:r>
            <a:r>
              <a:rPr lang="fr-FR" dirty="0"/>
              <a:t>, Sophie </a:t>
            </a:r>
            <a:r>
              <a:rPr lang="fr-FR" dirty="0" err="1"/>
              <a:t>Pinchinat</a:t>
            </a:r>
            <a:r>
              <a:rPr lang="fr-FR" dirty="0"/>
              <a:t>, &amp; Barbara </a:t>
            </a:r>
            <a:r>
              <a:rPr lang="fr-FR" dirty="0" err="1"/>
              <a:t>Kordy</a:t>
            </a:r>
            <a:r>
              <a:rPr lang="fr-FR" dirty="0"/>
              <a:t> / IRISA Rennes, </a:t>
            </a:r>
            <a:r>
              <a:rPr lang="fr-FR" dirty="0" err="1"/>
              <a:t>University</a:t>
            </a:r>
            <a:r>
              <a:rPr lang="fr-FR" dirty="0"/>
              <a:t> Rennes 1, INSA Rennes, France / Août </a:t>
            </a:r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70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2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196752"/>
            <a:ext cx="8496944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 smtClean="0"/>
              <a:t>[7] </a:t>
            </a:r>
            <a:r>
              <a:rPr lang="fr-FR" i="1" dirty="0" err="1"/>
              <a:t>Definitive</a:t>
            </a:r>
            <a:r>
              <a:rPr lang="fr-FR" i="1" dirty="0"/>
              <a:t> Guide to Cyber </a:t>
            </a:r>
            <a:r>
              <a:rPr lang="fr-FR" i="1" dirty="0" err="1"/>
              <a:t>Threat</a:t>
            </a:r>
            <a:r>
              <a:rPr lang="fr-FR" i="1" dirty="0"/>
              <a:t> Intelligence </a:t>
            </a:r>
            <a:r>
              <a:rPr lang="fr-FR" dirty="0"/>
              <a:t>/ Jon Friedman, Mark Bouchard,  CISSP / </a:t>
            </a:r>
            <a:r>
              <a:rPr lang="fr-FR" dirty="0" err="1"/>
              <a:t>CyberEdge</a:t>
            </a:r>
            <a:r>
              <a:rPr lang="fr-FR" dirty="0"/>
              <a:t> Group Annapolis, USA / 2015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 smtClean="0"/>
              <a:t>[</a:t>
            </a:r>
            <a:r>
              <a:rPr lang="fr-FR" dirty="0"/>
              <a:t>8</a:t>
            </a:r>
            <a:r>
              <a:rPr lang="fr-FR" dirty="0" smtClean="0"/>
              <a:t>] </a:t>
            </a:r>
            <a:r>
              <a:rPr lang="fr-FR" i="1" dirty="0" err="1"/>
              <a:t>Redefining</a:t>
            </a:r>
            <a:r>
              <a:rPr lang="fr-FR" i="1" dirty="0"/>
              <a:t> the Center of </a:t>
            </a:r>
            <a:r>
              <a:rPr lang="fr-FR" i="1" dirty="0" err="1"/>
              <a:t>Gravity</a:t>
            </a:r>
            <a:r>
              <a:rPr lang="fr-FR" i="1" dirty="0"/>
              <a:t> </a:t>
            </a:r>
            <a:r>
              <a:rPr lang="fr-FR" dirty="0"/>
              <a:t>in </a:t>
            </a:r>
            <a:r>
              <a:rPr lang="fr-FR" i="1" dirty="0"/>
              <a:t>Joint Force </a:t>
            </a:r>
            <a:r>
              <a:rPr lang="fr-FR" i="1" dirty="0" err="1"/>
              <a:t>Quarterly</a:t>
            </a:r>
            <a:r>
              <a:rPr lang="fr-FR" i="1" dirty="0"/>
              <a:t> (JFQ) issue 59 </a:t>
            </a:r>
            <a:r>
              <a:rPr lang="fr-FR" dirty="0"/>
              <a:t>/ Dale C. </a:t>
            </a:r>
            <a:r>
              <a:rPr lang="fr-FR" dirty="0" err="1"/>
              <a:t>Eikmeier</a:t>
            </a:r>
            <a:r>
              <a:rPr lang="fr-FR" dirty="0"/>
              <a:t> / Washington D.C. USA / 2010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 smtClean="0"/>
              <a:t>[9] </a:t>
            </a:r>
            <a:r>
              <a:rPr lang="fr-FR" i="1" dirty="0" err="1"/>
              <a:t>Standardizing</a:t>
            </a:r>
            <a:r>
              <a:rPr lang="fr-FR" i="1" dirty="0"/>
              <a:t> Cyber </a:t>
            </a:r>
            <a:r>
              <a:rPr lang="fr-FR" i="1" dirty="0" err="1"/>
              <a:t>Threat</a:t>
            </a:r>
            <a:r>
              <a:rPr lang="fr-FR" i="1" dirty="0"/>
              <a:t> </a:t>
            </a:r>
            <a:r>
              <a:rPr lang="fr-FR" i="1" dirty="0" err="1"/>
              <a:t>Inteligence</a:t>
            </a:r>
            <a:r>
              <a:rPr lang="fr-FR" i="1" dirty="0"/>
              <a:t> Information </a:t>
            </a:r>
            <a:r>
              <a:rPr lang="fr-FR" i="1" dirty="0" err="1"/>
              <a:t>with</a:t>
            </a:r>
            <a:r>
              <a:rPr lang="fr-FR" i="1" dirty="0"/>
              <a:t> the </a:t>
            </a:r>
            <a:r>
              <a:rPr lang="fr-FR" i="1" dirty="0" err="1"/>
              <a:t>Structured</a:t>
            </a:r>
            <a:r>
              <a:rPr lang="fr-FR" i="1" dirty="0"/>
              <a:t> </a:t>
            </a:r>
            <a:r>
              <a:rPr lang="fr-FR" i="1" dirty="0" err="1"/>
              <a:t>Threat</a:t>
            </a:r>
            <a:r>
              <a:rPr lang="fr-FR" i="1" dirty="0"/>
              <a:t> Information </a:t>
            </a:r>
            <a:r>
              <a:rPr lang="fr-FR" i="1" dirty="0" err="1"/>
              <a:t>eXpression</a:t>
            </a:r>
            <a:r>
              <a:rPr lang="fr-FR" i="1" dirty="0"/>
              <a:t> (STIX) </a:t>
            </a:r>
            <a:r>
              <a:rPr lang="fr-FR" dirty="0"/>
              <a:t>/ Sean Barnum / The MITRE Corporation / 20 Février </a:t>
            </a:r>
            <a:r>
              <a:rPr lang="fr-FR" dirty="0" smtClean="0"/>
              <a:t>2014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/>
              <a:t>[10] </a:t>
            </a:r>
            <a:r>
              <a:rPr lang="fr-FR" i="1" dirty="0"/>
              <a:t>Contribution à la modélisation et la vérification formelle par model </a:t>
            </a:r>
            <a:r>
              <a:rPr lang="fr-FR" i="1" dirty="0" err="1"/>
              <a:t>checking</a:t>
            </a:r>
            <a:r>
              <a:rPr lang="fr-FR" i="1" dirty="0"/>
              <a:t> - Symétries pour les Réseaux de </a:t>
            </a:r>
            <a:r>
              <a:rPr lang="fr-FR" i="1" dirty="0" err="1"/>
              <a:t>Petri</a:t>
            </a:r>
            <a:r>
              <a:rPr lang="fr-FR" i="1" dirty="0"/>
              <a:t> temporels. Systèmes embarqués </a:t>
            </a:r>
            <a:r>
              <a:rPr lang="fr-FR" dirty="0"/>
              <a:t>/ Pierre-Alain </a:t>
            </a:r>
            <a:r>
              <a:rPr lang="fr-FR" dirty="0" err="1"/>
              <a:t>Bourdil</a:t>
            </a:r>
            <a:r>
              <a:rPr lang="fr-FR" dirty="0"/>
              <a:t> / INSA de Toulouse / 2015.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/>
              <a:t>[11] </a:t>
            </a:r>
            <a:r>
              <a:rPr lang="fr-FR" i="1" dirty="0" err="1"/>
              <a:t>Using</a:t>
            </a:r>
            <a:r>
              <a:rPr lang="fr-FR" i="1" dirty="0"/>
              <a:t> Model </a:t>
            </a:r>
            <a:r>
              <a:rPr lang="fr-FR" i="1" dirty="0" err="1"/>
              <a:t>Checking</a:t>
            </a:r>
            <a:r>
              <a:rPr lang="fr-FR" i="1" dirty="0"/>
              <a:t> to </a:t>
            </a:r>
            <a:r>
              <a:rPr lang="fr-FR" i="1" dirty="0" err="1"/>
              <a:t>Analyze</a:t>
            </a:r>
            <a:r>
              <a:rPr lang="fr-FR" i="1" dirty="0"/>
              <a:t> Network </a:t>
            </a:r>
            <a:r>
              <a:rPr lang="fr-FR" i="1" dirty="0" err="1"/>
              <a:t>Vulnerabilities</a:t>
            </a:r>
            <a:r>
              <a:rPr lang="fr-FR" dirty="0"/>
              <a:t> / Ronald W. </a:t>
            </a:r>
            <a:r>
              <a:rPr lang="fr-FR" dirty="0" err="1"/>
              <a:t>Ritchey</a:t>
            </a:r>
            <a:r>
              <a:rPr lang="fr-FR" dirty="0"/>
              <a:t> &amp; Paul </a:t>
            </a:r>
            <a:r>
              <a:rPr lang="fr-FR" dirty="0" err="1"/>
              <a:t>Ammann</a:t>
            </a:r>
            <a:r>
              <a:rPr lang="fr-FR" dirty="0"/>
              <a:t> /  National Security Team Booz Allen &amp; Hamilton &amp; Information and Software Engineering </a:t>
            </a:r>
            <a:r>
              <a:rPr lang="fr-FR" dirty="0" err="1"/>
              <a:t>Department</a:t>
            </a:r>
            <a:r>
              <a:rPr lang="fr-FR" dirty="0"/>
              <a:t> George </a:t>
            </a:r>
            <a:r>
              <a:rPr lang="fr-FR" dirty="0" err="1"/>
              <a:t>Mason</a:t>
            </a:r>
            <a:r>
              <a:rPr lang="fr-FR" dirty="0"/>
              <a:t> </a:t>
            </a:r>
            <a:r>
              <a:rPr lang="fr-FR" dirty="0" err="1"/>
              <a:t>University</a:t>
            </a:r>
            <a:r>
              <a:rPr lang="fr-FR" dirty="0"/>
              <a:t> / Virginia /</a:t>
            </a:r>
            <a:r>
              <a:rPr lang="fr-FR" dirty="0" smtClean="0"/>
              <a:t>2000</a:t>
            </a:r>
            <a:endParaRPr lang="fr-FR" dirty="0" smtClean="0"/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 smtClean="0"/>
              <a:t>[12] </a:t>
            </a:r>
            <a:r>
              <a:rPr lang="en-US" i="1" dirty="0" err="1"/>
              <a:t>CyberWar</a:t>
            </a:r>
            <a:r>
              <a:rPr lang="en-US" i="1" dirty="0"/>
              <a:t> Games: Strategic Jostling </a:t>
            </a:r>
            <a:r>
              <a:rPr lang="en-US" i="1" dirty="0" smtClean="0"/>
              <a:t>Among Traditional Adversaries </a:t>
            </a:r>
            <a:r>
              <a:rPr lang="en-US" dirty="0" smtClean="0"/>
              <a:t>/ Sanjay </a:t>
            </a:r>
            <a:r>
              <a:rPr lang="en-US" dirty="0" err="1" smtClean="0"/>
              <a:t>Goel</a:t>
            </a:r>
            <a:r>
              <a:rPr lang="en-US" dirty="0" smtClean="0"/>
              <a:t>, Yuan Hong / University of New York, </a:t>
            </a:r>
            <a:r>
              <a:rPr lang="en-US" dirty="0"/>
              <a:t>N</a:t>
            </a:r>
            <a:r>
              <a:rPr lang="en-US" dirty="0" smtClean="0"/>
              <a:t>ew York, USA / </a:t>
            </a:r>
            <a:r>
              <a:rPr lang="en-US" dirty="0" smtClean="0"/>
              <a:t>2015</a:t>
            </a:r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71</a:t>
            </a:fld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66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196752"/>
            <a:ext cx="84969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 smtClean="0"/>
              <a:t>[13] </a:t>
            </a:r>
            <a:r>
              <a:rPr lang="en-US" i="1" dirty="0"/>
              <a:t>Attribution, Temptation, and Expectation : A Formal Framework for Defense-by-Deception in Cyberwarfare /</a:t>
            </a:r>
            <a:r>
              <a:rPr lang="en-US" dirty="0"/>
              <a:t> </a:t>
            </a:r>
            <a:r>
              <a:rPr lang="en-US" dirty="0" err="1"/>
              <a:t>Ehab</a:t>
            </a:r>
            <a:r>
              <a:rPr lang="en-US" dirty="0"/>
              <a:t> Al-</a:t>
            </a:r>
            <a:r>
              <a:rPr lang="en-US" dirty="0" err="1"/>
              <a:t>Shaer</a:t>
            </a:r>
            <a:r>
              <a:rPr lang="en-US" dirty="0"/>
              <a:t>, Mohammad </a:t>
            </a:r>
            <a:r>
              <a:rPr lang="en-US" dirty="0" err="1"/>
              <a:t>Ashiqur</a:t>
            </a:r>
            <a:r>
              <a:rPr lang="en-US" dirty="0"/>
              <a:t> Rahman / University of North Carolina, Charlotte, USA / 2015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en-US" dirty="0"/>
              <a:t>[14] </a:t>
            </a:r>
            <a:r>
              <a:rPr lang="en-US" i="1" dirty="0"/>
              <a:t>Game-Theoretic Foundations for the Strategic Use of Honeypots in Network Security </a:t>
            </a:r>
            <a:r>
              <a:rPr lang="en-US" dirty="0"/>
              <a:t>/ Christopher </a:t>
            </a:r>
            <a:r>
              <a:rPr lang="en-US" dirty="0" err="1"/>
              <a:t>Kiekintveld</a:t>
            </a:r>
            <a:r>
              <a:rPr lang="en-US" dirty="0"/>
              <a:t>, </a:t>
            </a:r>
            <a:r>
              <a:rPr lang="en-US" dirty="0" err="1"/>
              <a:t>Viliam</a:t>
            </a:r>
            <a:r>
              <a:rPr lang="en-US" dirty="0"/>
              <a:t> </a:t>
            </a:r>
            <a:r>
              <a:rPr lang="en-US" dirty="0" err="1"/>
              <a:t>Lisý</a:t>
            </a:r>
            <a:r>
              <a:rPr lang="en-US" dirty="0"/>
              <a:t>, </a:t>
            </a:r>
            <a:r>
              <a:rPr lang="en-US" dirty="0" err="1"/>
              <a:t>Radek</a:t>
            </a:r>
            <a:r>
              <a:rPr lang="en-US" dirty="0"/>
              <a:t> </a:t>
            </a:r>
            <a:r>
              <a:rPr lang="en-US" dirty="0" err="1"/>
              <a:t>Píbil</a:t>
            </a:r>
            <a:r>
              <a:rPr lang="en-US" dirty="0"/>
              <a:t> / University of Texas, El Paso, USA / Czech Technical University, Prague, Czech Republic / </a:t>
            </a:r>
            <a:r>
              <a:rPr lang="en-US" dirty="0" smtClean="0"/>
              <a:t>2015</a:t>
            </a:r>
            <a:endParaRPr lang="fr-FR" dirty="0"/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en-US" dirty="0"/>
              <a:t>[</a:t>
            </a:r>
            <a:r>
              <a:rPr lang="en-US" dirty="0" smtClean="0"/>
              <a:t>15] </a:t>
            </a:r>
            <a:r>
              <a:rPr lang="en-US" i="1" dirty="0"/>
              <a:t>Introduction to Embedded Systems </a:t>
            </a:r>
            <a:r>
              <a:rPr lang="en-US" dirty="0"/>
              <a:t>A Cyber-Physical Systems Approach</a:t>
            </a:r>
            <a:r>
              <a:rPr lang="en-US" i="1" dirty="0"/>
              <a:t> / </a:t>
            </a:r>
            <a:r>
              <a:rPr lang="en-US" dirty="0"/>
              <a:t>Edward Ashford Lee, </a:t>
            </a:r>
            <a:r>
              <a:rPr lang="en-US" dirty="0" err="1"/>
              <a:t>Sanjit</a:t>
            </a:r>
            <a:r>
              <a:rPr lang="en-US" dirty="0"/>
              <a:t> </a:t>
            </a:r>
            <a:r>
              <a:rPr lang="en-US" dirty="0" err="1"/>
              <a:t>Arunkumar</a:t>
            </a:r>
            <a:r>
              <a:rPr lang="en-US" dirty="0"/>
              <a:t> </a:t>
            </a:r>
            <a:r>
              <a:rPr lang="en-US" dirty="0" err="1"/>
              <a:t>Seshia</a:t>
            </a:r>
            <a:r>
              <a:rPr lang="en-US" dirty="0"/>
              <a:t> / The MIT Press / Cambridge, Massachusetts, USA / </a:t>
            </a:r>
            <a:r>
              <a:rPr lang="en-US" dirty="0" smtClean="0"/>
              <a:t>2017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en-US" dirty="0" smtClean="0"/>
              <a:t>[16] </a:t>
            </a:r>
            <a:r>
              <a:rPr lang="en-US" i="1" dirty="0" smtClean="0"/>
              <a:t>New Directions in Cryptography </a:t>
            </a:r>
            <a:r>
              <a:rPr lang="en-US" dirty="0" smtClean="0"/>
              <a:t>/ Whitfield </a:t>
            </a:r>
            <a:r>
              <a:rPr lang="en-US" dirty="0" err="1" smtClean="0"/>
              <a:t>Diffie</a:t>
            </a:r>
            <a:r>
              <a:rPr lang="en-US" dirty="0" smtClean="0"/>
              <a:t>, Martin E. Hellman / IEEE Transactions on Information Theory / </a:t>
            </a:r>
            <a:r>
              <a:rPr lang="en-US" dirty="0" err="1" smtClean="0"/>
              <a:t>Novembre</a:t>
            </a:r>
            <a:r>
              <a:rPr lang="en-US" dirty="0" smtClean="0"/>
              <a:t> 1976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en-US" dirty="0" smtClean="0"/>
              <a:t>[17] </a:t>
            </a:r>
            <a:r>
              <a:rPr lang="en-US" i="1" dirty="0" smtClean="0"/>
              <a:t>Automated Adversary Profiling </a:t>
            </a:r>
            <a:r>
              <a:rPr lang="en-US" dirty="0" smtClean="0"/>
              <a:t>/ Samuel N. Hamilton / Siege Technologies, Manchester, USA / 2015</a:t>
            </a:r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72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1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Avancement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Réification </a:t>
            </a:r>
            <a:r>
              <a:rPr lang="fr-FR" sz="6000" u="sng" dirty="0"/>
              <a:t>de la </a:t>
            </a:r>
            <a:br>
              <a:rPr lang="fr-FR" sz="6000" u="sng" dirty="0"/>
            </a:br>
            <a:r>
              <a:rPr lang="fr-FR" sz="6000" u="sng" dirty="0"/>
              <a:t>Surface d’Attaque</a:t>
            </a:r>
            <a:endParaRPr lang="fr-FR" sz="6000" b="1" i="1" u="sng" dirty="0" smtClean="0"/>
          </a:p>
          <a:p>
            <a:pPr>
              <a:spcBef>
                <a:spcPts val="1200"/>
              </a:spcBef>
            </a:pPr>
            <a:r>
              <a:rPr lang="fr-FR" sz="4000" b="1" i="1" dirty="0" smtClean="0"/>
              <a:t>A)Définitions</a:t>
            </a:r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B)Arbres d’attaque</a:t>
            </a:r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C)Cyber </a:t>
            </a:r>
            <a:r>
              <a:rPr lang="fr-FR" sz="4000" i="1" dirty="0" err="1" smtClean="0">
                <a:solidFill>
                  <a:schemeClr val="bg1">
                    <a:lumMod val="65000"/>
                  </a:schemeClr>
                </a:solidFill>
              </a:rPr>
              <a:t>Threat</a:t>
            </a: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 Intelligence</a:t>
            </a:r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D)STIX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1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Définitions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84116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Surface d’attaque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Ensemble des </a:t>
            </a:r>
            <a:r>
              <a:rPr lang="fr-FR" sz="2800" b="1" dirty="0" smtClean="0">
                <a:solidFill>
                  <a:prstClr val="black"/>
                </a:solidFill>
              </a:rPr>
              <a:t>points d’entrée </a:t>
            </a:r>
            <a:r>
              <a:rPr lang="fr-FR" sz="2800" dirty="0" smtClean="0">
                <a:solidFill>
                  <a:prstClr val="black"/>
                </a:solidFill>
              </a:rPr>
              <a:t>et des </a:t>
            </a:r>
            <a:r>
              <a:rPr lang="fr-FR" sz="2800" b="1" dirty="0" smtClean="0">
                <a:solidFill>
                  <a:prstClr val="black"/>
                </a:solidFill>
              </a:rPr>
              <a:t>points de communication </a:t>
            </a:r>
            <a:r>
              <a:rPr lang="fr-FR" sz="2800" dirty="0" smtClean="0">
                <a:solidFill>
                  <a:prstClr val="black"/>
                </a:solidFill>
              </a:rPr>
              <a:t>qu’un système possède avec l’extérieur.[1]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Zone de contention entre l’attaquant &amp; la défense.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800" dirty="0"/>
              <a:t>[1] </a:t>
            </a:r>
            <a:r>
              <a:rPr lang="fr-FR" sz="800" i="1" dirty="0"/>
              <a:t>Analyse et réduction de la surface d’attaque </a:t>
            </a:r>
            <a:r>
              <a:rPr lang="fr-FR" sz="800" dirty="0"/>
              <a:t>/ Mickael </a:t>
            </a:r>
            <a:r>
              <a:rPr lang="fr-FR" sz="800" dirty="0" err="1"/>
              <a:t>Dorigny</a:t>
            </a:r>
            <a:r>
              <a:rPr lang="fr-FR" sz="800" dirty="0"/>
              <a:t> / </a:t>
            </a:r>
            <a:r>
              <a:rPr lang="fr-FR" sz="800" dirty="0">
                <a:hlinkClick r:id="rId6"/>
              </a:rPr>
              <a:t>https://www.information-security.fr/</a:t>
            </a:r>
            <a:r>
              <a:rPr lang="fr-FR" sz="800" dirty="0"/>
              <a:t> / 19 Décembre 2015</a:t>
            </a:r>
          </a:p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5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20396</TotalTime>
  <Words>3168</Words>
  <Application>Microsoft Office PowerPoint</Application>
  <PresentationFormat>Affichage à l'écran (4:3)</PresentationFormat>
  <Paragraphs>845</Paragraphs>
  <Slides>72</Slides>
  <Notes>43</Notes>
  <HiddenSlides>0</HiddenSlides>
  <MMClips>0</MMClips>
  <ScaleCrop>false</ScaleCrop>
  <HeadingPairs>
    <vt:vector size="4" baseType="variant">
      <vt:variant>
        <vt:lpstr>Thème</vt:lpstr>
      </vt:variant>
      <vt:variant>
        <vt:i4>13</vt:i4>
      </vt:variant>
      <vt:variant>
        <vt:lpstr>Titres des diapositives</vt:lpstr>
      </vt:variant>
      <vt:variant>
        <vt:i4>72</vt:i4>
      </vt:variant>
    </vt:vector>
  </HeadingPairs>
  <TitlesOfParts>
    <vt:vector size="85" baseType="lpstr">
      <vt:lpstr>Origine</vt:lpstr>
      <vt:lpstr>1_Origine</vt:lpstr>
      <vt:lpstr>2_Origine</vt:lpstr>
      <vt:lpstr>3_Origine</vt:lpstr>
      <vt:lpstr>4_Origine</vt:lpstr>
      <vt:lpstr>5_Origine</vt:lpstr>
      <vt:lpstr>6_Origine</vt:lpstr>
      <vt:lpstr>7_Origine</vt:lpstr>
      <vt:lpstr>8_Origine</vt:lpstr>
      <vt:lpstr>9_Origine</vt:lpstr>
      <vt:lpstr>10_Origine</vt:lpstr>
      <vt:lpstr>11_Origine</vt:lpstr>
      <vt:lpstr>12_Origine</vt:lpstr>
      <vt:lpstr>Modèle système dynamique pour l’analyse de la menace</vt:lpstr>
      <vt:lpstr>Sommaire</vt:lpstr>
      <vt:lpstr>Sommaire</vt:lpstr>
      <vt:lpstr>Sujet de thèse Contexte</vt:lpstr>
      <vt:lpstr>Sujet de thèse Problématique</vt:lpstr>
      <vt:lpstr>Sujet de thèse Axes de recherche</vt:lpstr>
      <vt:lpstr>Sommaire</vt:lpstr>
      <vt:lpstr>Avancement</vt:lpstr>
      <vt:lpstr>Définitions</vt:lpstr>
      <vt:lpstr>Définitions</vt:lpstr>
      <vt:lpstr>Définitions</vt:lpstr>
      <vt:lpstr>Avancement</vt:lpstr>
      <vt:lpstr>Arbres d’Attaque</vt:lpstr>
      <vt:lpstr>Arbres d’Attaque</vt:lpstr>
      <vt:lpstr>Arbres d’Attaque</vt:lpstr>
      <vt:lpstr>Avancement</vt:lpstr>
      <vt:lpstr>Cyber Threat Intelligence</vt:lpstr>
      <vt:lpstr>Cyber Threat Intelligence</vt:lpstr>
      <vt:lpstr>Cyber Threat Intelligence</vt:lpstr>
      <vt:lpstr>Cyber Threat Intelligence</vt:lpstr>
      <vt:lpstr>Cyber Threat Intelligence</vt:lpstr>
      <vt:lpstr>Avancement</vt:lpstr>
      <vt:lpstr>STIX</vt:lpstr>
      <vt:lpstr>STIX</vt:lpstr>
      <vt:lpstr>STIX</vt:lpstr>
      <vt:lpstr>STIX</vt:lpstr>
      <vt:lpstr>STIX</vt:lpstr>
      <vt:lpstr>STIX</vt:lpstr>
      <vt:lpstr>STIX</vt:lpstr>
      <vt:lpstr>STIX</vt:lpstr>
      <vt:lpstr>STIX</vt:lpstr>
      <vt:lpstr>Sommaire</vt:lpstr>
      <vt:lpstr>Avancement</vt:lpstr>
      <vt:lpstr>Model checking</vt:lpstr>
      <vt:lpstr>Avancement</vt:lpstr>
      <vt:lpstr>Théorie des jeux</vt:lpstr>
      <vt:lpstr>Théorie des jeux</vt:lpstr>
      <vt:lpstr>Théorie des jeux</vt:lpstr>
      <vt:lpstr>Théorie des jeux</vt:lpstr>
      <vt:lpstr>Avancement</vt:lpstr>
      <vt:lpstr>…appliquée à la Cyber</vt:lpstr>
      <vt:lpstr>…appliquée à la Cyber</vt:lpstr>
      <vt:lpstr>…appliquée à la Cyber</vt:lpstr>
      <vt:lpstr>…appliquée à la Cyber</vt:lpstr>
      <vt:lpstr>…appliquée à la Cyber</vt:lpstr>
      <vt:lpstr>…appliquée à la Cyber</vt:lpstr>
      <vt:lpstr>…appliquée à la Cyber</vt:lpstr>
      <vt:lpstr>Sommaire</vt:lpstr>
      <vt:lpstr>Avancement</vt:lpstr>
      <vt:lpstr>Système de commande</vt:lpstr>
      <vt:lpstr>Premier modèle</vt:lpstr>
      <vt:lpstr>Premier modèle</vt:lpstr>
      <vt:lpstr>Premier modèle</vt:lpstr>
      <vt:lpstr>Premier modèle</vt:lpstr>
      <vt:lpstr>Premier modèle</vt:lpstr>
      <vt:lpstr>Exemple de scénario</vt:lpstr>
      <vt:lpstr>Exemple de scénario</vt:lpstr>
      <vt:lpstr>Exemple de scénario</vt:lpstr>
      <vt:lpstr>Exemple de scénario</vt:lpstr>
      <vt:lpstr>Exemple de scénario</vt:lpstr>
      <vt:lpstr>Exemple de scénario</vt:lpstr>
      <vt:lpstr>Exemple de scénario</vt:lpstr>
      <vt:lpstr>Présentation PowerPoint</vt:lpstr>
      <vt:lpstr>Conclusion Bilan</vt:lpstr>
      <vt:lpstr>Conclusion Bilan</vt:lpstr>
      <vt:lpstr>Conclusion Perspectives</vt:lpstr>
      <vt:lpstr>Conclusion Perspectives</vt:lpstr>
      <vt:lpstr>Conclusion Perspectives</vt:lpstr>
      <vt:lpstr>Présentation PowerPoint</vt:lpstr>
      <vt:lpstr>Bibliographie</vt:lpstr>
      <vt:lpstr>Bibliographie</vt:lpstr>
      <vt:lpstr>Bibliographie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241</cp:revision>
  <dcterms:created xsi:type="dcterms:W3CDTF">2017-11-15T10:26:53Z</dcterms:created>
  <dcterms:modified xsi:type="dcterms:W3CDTF">2018-10-05T14:58:43Z</dcterms:modified>
</cp:coreProperties>
</file>