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60" r:id="rId4"/>
    <p:sldId id="262" r:id="rId5"/>
    <p:sldId id="266" r:id="rId6"/>
    <p:sldId id="263" r:id="rId7"/>
    <p:sldId id="264" r:id="rId8"/>
    <p:sldId id="265" r:id="rId9"/>
    <p:sldId id="267" r:id="rId10"/>
    <p:sldId id="268" r:id="rId11"/>
    <p:sldId id="270" r:id="rId12"/>
    <p:sldId id="306" r:id="rId13"/>
    <p:sldId id="271" r:id="rId14"/>
    <p:sldId id="272" r:id="rId15"/>
    <p:sldId id="273" r:id="rId16"/>
    <p:sldId id="274" r:id="rId17"/>
    <p:sldId id="275" r:id="rId18"/>
    <p:sldId id="286" r:id="rId19"/>
    <p:sldId id="28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D6B7-9132-4208-9147-65026262BC0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3FBE0-44F0-4458-B260-334FD87CF0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05433" y="3086902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05433" y="4325152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fld id="{FEF94E61-D9B0-46E1-918B-6579AD32E010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1108" y="2848777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0633" y="4248952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108" y="2848777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0633" y="4248952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40" name="Sous-titre 8"/>
          <p:cNvSpPr txBox="1">
            <a:spLocks/>
          </p:cNvSpPr>
          <p:nvPr userDrawn="1"/>
        </p:nvSpPr>
        <p:spPr>
          <a:xfrm>
            <a:off x="1447800" y="558924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1" name="Sous-titre 8"/>
          <p:cNvSpPr txBox="1">
            <a:spLocks/>
          </p:cNvSpPr>
          <p:nvPr userDrawn="1"/>
        </p:nvSpPr>
        <p:spPr>
          <a:xfrm>
            <a:off x="1195908" y="517078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891108" y="5085184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91108" y="5085184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Espace réservé du texte 38"/>
          <p:cNvSpPr>
            <a:spLocks noGrp="1"/>
          </p:cNvSpPr>
          <p:nvPr>
            <p:ph type="body" sz="quarter" idx="12"/>
          </p:nvPr>
        </p:nvSpPr>
        <p:spPr>
          <a:xfrm>
            <a:off x="1195908" y="517078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366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0E86-28E1-4861-B6BC-CB4337A9C4AE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951-CD82-4D6B-8AE0-D181075A2949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4B5474AC-0FB5-43A3-921F-43DA90AAF3CA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16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660D98B-908D-498F-9928-106EB1E1788F}" type="datetime1">
              <a:rPr lang="fr-FR" smtClean="0">
                <a:solidFill>
                  <a:srgbClr val="DDE9EC"/>
                </a:solidFill>
              </a:rPr>
              <a:t>05/06/2019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6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F6D1-7C15-4F7B-9793-61485D8F39A1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729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65F8-82E8-43BF-BADC-C9268B204583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4495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C08-1C2B-4926-818A-9BEC00A71724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0930-B894-4FF6-A2C9-64D95D57BCE3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2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DA70-98C2-4821-9CB5-AD957498E259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7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4DAA-D810-4632-8A43-EA7E30386722}" type="datetime1">
              <a:rPr lang="fr-FR" smtClean="0">
                <a:solidFill>
                  <a:srgbClr val="DDE9EC"/>
                </a:solidFill>
              </a:rPr>
              <a:t>05/06/2019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DDE9EC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>
                <a:solidFill>
                  <a:srgbClr val="DDE9EC"/>
                </a:solidFill>
              </a:rPr>
              <a:pPr/>
              <a:t>‹N°›</a:t>
            </a:fld>
            <a:endParaRPr lang="fr-FR">
              <a:solidFill>
                <a:srgbClr val="DDE9EC"/>
              </a:solidFill>
            </a:endParaRP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6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6887BE-94B5-4538-98F1-2EA08AC51B43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>
              <a:solidFill>
                <a:srgbClr val="464653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464653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>
                <a:solidFill>
                  <a:srgbClr val="464653"/>
                </a:solidFill>
              </a:rPr>
              <a:pPr/>
              <a:t>‹N°›</a:t>
            </a:fld>
            <a:endParaRPr lang="fr-FR" dirty="0">
              <a:solidFill>
                <a:srgbClr val="464653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tatic.waterfall-security.com/Top-20-ICS-Attack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tatic.waterfall-security.com/Top-20-ICS-Attack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tatic.waterfall-security.com/Top-20-ICS-Attack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tatic.waterfall-security.com/Top-20-ICS-Attack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static.waterfall-security.com/Top-20-ICS-Attack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aterfall-security.com/Top-20-ICS-Attack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aterfall-security.com/Top-20-ICS-Attack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waterfall-security.com/Top-20-ICS-Attacks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jpeg"/><Relationship Id="rId7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jpeg"/><Relationship Id="rId7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jpeg"/><Relationship Id="rId7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nsarchive2.gwu.edu/NSAEBB/NSAEBB424/docs/Cyber-044.pdf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860" y="2996952"/>
            <a:ext cx="7043154" cy="990600"/>
          </a:xfrm>
        </p:spPr>
        <p:txBody>
          <a:bodyPr>
            <a:noAutofit/>
          </a:bodyPr>
          <a:lstStyle/>
          <a:p>
            <a:r>
              <a:rPr lang="fr-FR" dirty="0"/>
              <a:t>Attack Workshop</a:t>
            </a:r>
            <a:br>
              <a:rPr lang="fr-FR" dirty="0"/>
            </a:br>
            <a:r>
              <a:rPr lang="fr-FR" dirty="0"/>
              <a:t>05-06-19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solidFill>
                  <a:schemeClr val="tx1"/>
                </a:solidFill>
              </a:rPr>
              <a:t>Tithnara</a:t>
            </a:r>
            <a:r>
              <a:rPr lang="fr-FR" sz="2800" dirty="0">
                <a:solidFill>
                  <a:schemeClr val="tx1"/>
                </a:solidFill>
              </a:rPr>
              <a:t> Nicolas SUN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4924-C55B-4848-9271-CDF3B96C043D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0"/>
            <a:ext cx="1368152" cy="14103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8" y="26702"/>
            <a:ext cx="1368152" cy="1368152"/>
          </a:xfrm>
          <a:prstGeom prst="rect">
            <a:avLst/>
          </a:prstGeom>
        </p:spPr>
      </p:pic>
      <p:sp>
        <p:nvSpPr>
          <p:cNvPr id="12" name="Sous-titre 8"/>
          <p:cNvSpPr txBox="1">
            <a:spLocks/>
          </p:cNvSpPr>
          <p:nvPr/>
        </p:nvSpPr>
        <p:spPr>
          <a:xfrm>
            <a:off x="1209675" y="5157192"/>
            <a:ext cx="6858000" cy="533400"/>
          </a:xfrm>
          <a:prstGeom prst="rect">
            <a:avLst/>
          </a:prstGeom>
        </p:spPr>
        <p:txBody>
          <a:bodyPr vert="horz" numCol="2">
            <a:normAutofit fontScale="700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Philippe </a:t>
            </a:r>
            <a:r>
              <a:rPr lang="fr-FR" dirty="0" err="1">
                <a:solidFill>
                  <a:prstClr val="black"/>
                </a:solidFill>
              </a:rPr>
              <a:t>Dhaussy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Lionel Van </a:t>
            </a:r>
            <a:r>
              <a:rPr lang="fr-FR" dirty="0" err="1">
                <a:solidFill>
                  <a:prstClr val="black"/>
                </a:solidFill>
              </a:rPr>
              <a:t>Aertryck</a:t>
            </a:r>
            <a:r>
              <a:rPr lang="fr-FR" dirty="0">
                <a:solidFill>
                  <a:prstClr val="black"/>
                </a:solidFill>
              </a:rPr>
              <a:t> (DGA-MI)</a:t>
            </a:r>
          </a:p>
          <a:p>
            <a:pPr>
              <a:buClr>
                <a:srgbClr val="727CA3"/>
              </a:buClr>
            </a:pPr>
            <a:r>
              <a:rPr lang="fr-FR" dirty="0">
                <a:solidFill>
                  <a:prstClr val="black"/>
                </a:solidFill>
              </a:rPr>
              <a:t>Ciprian </a:t>
            </a:r>
            <a:r>
              <a:rPr lang="fr-FR" dirty="0" err="1">
                <a:solidFill>
                  <a:prstClr val="black"/>
                </a:solidFill>
              </a:rPr>
              <a:t>Teodorov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prstClr val="black"/>
                </a:solidFill>
              </a:rPr>
              <a:t>Lab</a:t>
            </a:r>
            <a:r>
              <a:rPr lang="fr-FR" dirty="0">
                <a:solidFill>
                  <a:prstClr val="black"/>
                </a:solidFill>
              </a:rPr>
              <a:t>-STICC)</a:t>
            </a:r>
          </a:p>
        </p:txBody>
      </p:sp>
    </p:spTree>
    <p:extLst>
      <p:ext uri="{BB962C8B-B14F-4D97-AF65-F5344CB8AC3E}">
        <p14:creationId xmlns:p14="http://schemas.microsoft.com/office/powerpoint/2010/main" val="208346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A32-F61A-4CF0-BCF0-C37353F5E135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9F6411-A015-4D6D-8838-98184565B2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105"/>
            <a:ext cx="9144000" cy="51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1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AC12-6A11-4E5F-A2B1-8CA22531F06E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1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FD9-8549-44C4-B542-2DF4DB49FB5D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https://static.waterfall-security.com/Top-20-ICS-Attacks.pdf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8A85-8AAE-4F9A-B6E0-03E8DEF3AB2E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https://static.waterfall-security.com/Top-20-ICS-Attacks.pdf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14DE8-55A3-4235-9EA0-14E79BA6C6F9}"/>
              </a:ext>
            </a:extLst>
          </p:cNvPr>
          <p:cNvSpPr/>
          <p:nvPr/>
        </p:nvSpPr>
        <p:spPr>
          <a:xfrm>
            <a:off x="683568" y="2852936"/>
            <a:ext cx="2088232" cy="252028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3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6619-8A5E-474F-83F0-46A040F0BC45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https://static.waterfall-security.com/Top-20-ICS-Attacks.pdf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14DE8-55A3-4235-9EA0-14E79BA6C6F9}"/>
              </a:ext>
            </a:extLst>
          </p:cNvPr>
          <p:cNvSpPr/>
          <p:nvPr/>
        </p:nvSpPr>
        <p:spPr>
          <a:xfrm>
            <a:off x="3347864" y="1904216"/>
            <a:ext cx="2016224" cy="404506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46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2229-4FB8-4981-A282-12D54876185E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https://static.waterfall-security.com/Top-20-ICS-Attacks.pdf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14DE8-55A3-4235-9EA0-14E79BA6C6F9}"/>
              </a:ext>
            </a:extLst>
          </p:cNvPr>
          <p:cNvSpPr/>
          <p:nvPr/>
        </p:nvSpPr>
        <p:spPr>
          <a:xfrm>
            <a:off x="5508104" y="1835462"/>
            <a:ext cx="1656184" cy="445961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5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B68D-1470-43F6-ACC6-063900541040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9EA43-BCE0-4BFD-AC5D-CB94DEE0F4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08" b="5918"/>
          <a:stretch/>
        </p:blipFill>
        <p:spPr>
          <a:xfrm>
            <a:off x="1006590" y="1713555"/>
            <a:ext cx="7238324" cy="4581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7"/>
              </a:rPr>
              <a:t>https://static.waterfall-security.com/Top-20-ICS-Attacks.pdf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514DE8-55A3-4235-9EA0-14E79BA6C6F9}"/>
              </a:ext>
            </a:extLst>
          </p:cNvPr>
          <p:cNvSpPr/>
          <p:nvPr/>
        </p:nvSpPr>
        <p:spPr>
          <a:xfrm>
            <a:off x="7057465" y="2852936"/>
            <a:ext cx="1258951" cy="273630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84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A15B-724E-4459-8912-7A7712E2A2D8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https://static.waterfall-security.com/Top-20-ICS-Attacks.pdf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E89BA-B0A9-4BA3-9B28-3C83369A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55" y="2003979"/>
            <a:ext cx="8204627" cy="39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F845-E648-4ADD-B760-EB576FD0E729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https://static.waterfall-security.com/Top-20-ICS-Attacks.pdf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E89BA-B0A9-4BA3-9B28-3C83369A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55" y="2003979"/>
            <a:ext cx="8204627" cy="3910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607C0F-293A-4A3D-A5DB-64C588F6A049}"/>
              </a:ext>
            </a:extLst>
          </p:cNvPr>
          <p:cNvSpPr/>
          <p:nvPr/>
        </p:nvSpPr>
        <p:spPr>
          <a:xfrm>
            <a:off x="5193315" y="4019153"/>
            <a:ext cx="3411153" cy="132374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0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Top 20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579A-CA61-4E5A-AA40-1EC055F7DD74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D6E31-0AF9-4C4A-B794-1E578A7E8BCA}"/>
              </a:ext>
            </a:extLst>
          </p:cNvPr>
          <p:cNvSpPr/>
          <p:nvPr/>
        </p:nvSpPr>
        <p:spPr>
          <a:xfrm>
            <a:off x="430351" y="1325880"/>
            <a:ext cx="831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The Top 20 Cyber </a:t>
            </a:r>
            <a:r>
              <a:rPr lang="fr-FR" dirty="0" err="1"/>
              <a:t>Attacks</a:t>
            </a:r>
            <a:r>
              <a:rPr lang="fr-FR" dirty="0"/>
              <a:t> Against </a:t>
            </a:r>
            <a:r>
              <a:rPr lang="fr-FR" dirty="0" err="1"/>
              <a:t>Industrial</a:t>
            </a:r>
            <a:r>
              <a:rPr lang="fr-FR" dirty="0"/>
              <a:t> Control </a:t>
            </a:r>
            <a:r>
              <a:rPr lang="fr-FR" dirty="0" err="1"/>
              <a:t>Systems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https://static.waterfall-security.com/Top-20-ICS-Attacks.pdf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FAE89BA-B0A9-4BA3-9B28-3C83369A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55" y="2003979"/>
            <a:ext cx="8204627" cy="3910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4F4FBF-D417-4264-B621-90C4967F6A60}"/>
              </a:ext>
            </a:extLst>
          </p:cNvPr>
          <p:cNvSpPr/>
          <p:nvPr/>
        </p:nvSpPr>
        <p:spPr>
          <a:xfrm>
            <a:off x="5220073" y="2412268"/>
            <a:ext cx="3411153" cy="1323748"/>
          </a:xfrm>
          <a:prstGeom prst="rect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Première approche (à raffiner/faire évoluer)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Chaque type implique des </a:t>
            </a:r>
            <a:r>
              <a:rPr lang="fr-FR" dirty="0" err="1">
                <a:solidFill>
                  <a:schemeClr val="tx1"/>
                </a:solidFill>
              </a:rPr>
              <a:t>guards</a:t>
            </a:r>
            <a:r>
              <a:rPr lang="fr-FR" dirty="0">
                <a:solidFill>
                  <a:schemeClr val="tx1"/>
                </a:solidFill>
              </a:rPr>
              <a:t>/actions différentes</a:t>
            </a:r>
          </a:p>
        </p:txBody>
      </p:sp>
    </p:spTree>
    <p:extLst>
      <p:ext uri="{BB962C8B-B14F-4D97-AF65-F5344CB8AC3E}">
        <p14:creationId xmlns:p14="http://schemas.microsoft.com/office/powerpoint/2010/main" val="343976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Table of contents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4152" y="1217258"/>
            <a:ext cx="81502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Introduction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Context</a:t>
            </a:r>
            <a:endParaRPr lang="fr-F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Research</a:t>
            </a:r>
            <a:r>
              <a:rPr lang="fr-FR" sz="2000" dirty="0">
                <a:solidFill>
                  <a:prstClr val="black"/>
                </a:solidFill>
              </a:rPr>
              <a:t> questions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Approach</a:t>
            </a:r>
            <a:endParaRPr lang="fr-FR" sz="2000" dirty="0">
              <a:solidFill>
                <a:prstClr val="black"/>
              </a:solidFill>
            </a:endParaRP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Target System Modeling</a:t>
            </a: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Requirements</a:t>
            </a:r>
            <a:endParaRPr lang="fr-F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 err="1">
                <a:solidFill>
                  <a:prstClr val="black"/>
                </a:solidFill>
              </a:rPr>
              <a:t>PimCA</a:t>
            </a:r>
            <a:r>
              <a:rPr lang="fr-FR" sz="2000" dirty="0">
                <a:solidFill>
                  <a:prstClr val="black"/>
                </a:solidFill>
              </a:rPr>
              <a:t>/</a:t>
            </a:r>
            <a:r>
              <a:rPr lang="fr-FR" sz="2000" dirty="0" err="1">
                <a:solidFill>
                  <a:prstClr val="black"/>
                </a:solidFill>
              </a:rPr>
              <a:t>Openflexo</a:t>
            </a:r>
            <a:endParaRPr lang="fr-F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Top 20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>
                <a:solidFill>
                  <a:prstClr val="black"/>
                </a:solidFill>
              </a:rPr>
              <a:t>Conclusion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A5FE-F55F-45A6-A9A1-12F2C8570F36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3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IT </a:t>
            </a:r>
            <a:r>
              <a:rPr lang="fr-FR" dirty="0" err="1"/>
              <a:t>Insider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017C-6F54-41FD-9EB2-D50270F5A6AC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70" y="1358470"/>
            <a:ext cx="7171124" cy="47031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D1250A-EC05-4A7F-9093-56D43CFFF47F}"/>
              </a:ext>
            </a:extLst>
          </p:cNvPr>
          <p:cNvSpPr/>
          <p:nvPr/>
        </p:nvSpPr>
        <p:spPr>
          <a:xfrm>
            <a:off x="5652120" y="1420986"/>
            <a:ext cx="1368152" cy="445961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BCFC3-42D4-4CAD-8066-5030990A70CF}"/>
              </a:ext>
            </a:extLst>
          </p:cNvPr>
          <p:cNvSpPr/>
          <p:nvPr/>
        </p:nvSpPr>
        <p:spPr>
          <a:xfrm>
            <a:off x="4860031" y="3344816"/>
            <a:ext cx="792089" cy="3600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32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IT </a:t>
            </a:r>
            <a:r>
              <a:rPr lang="fr-FR" dirty="0" err="1"/>
              <a:t>Insider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FEBC-3F5A-445A-9228-88BE26D7668F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6" y="1270978"/>
            <a:ext cx="7888640" cy="48841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8DAD90-23B8-4AE4-B64C-5F40210E8C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6" t="1" r="66418" b="-7978"/>
          <a:stretch/>
        </p:blipFill>
        <p:spPr>
          <a:xfrm>
            <a:off x="726963" y="1844825"/>
            <a:ext cx="1866885" cy="2160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B3246B-BA99-4531-888D-D5A5AB92B861}"/>
              </a:ext>
            </a:extLst>
          </p:cNvPr>
          <p:cNvSpPr/>
          <p:nvPr/>
        </p:nvSpPr>
        <p:spPr>
          <a:xfrm>
            <a:off x="5652120" y="1287002"/>
            <a:ext cx="1656184" cy="47342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425A55-D050-448A-87DB-C6370F819BC4}"/>
              </a:ext>
            </a:extLst>
          </p:cNvPr>
          <p:cNvSpPr/>
          <p:nvPr/>
        </p:nvSpPr>
        <p:spPr>
          <a:xfrm>
            <a:off x="4534317" y="4879953"/>
            <a:ext cx="1117803" cy="11378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CC89-9747-47C0-99C3-2AB278C50D8E}"/>
              </a:ext>
            </a:extLst>
          </p:cNvPr>
          <p:cNvSpPr/>
          <p:nvPr/>
        </p:nvSpPr>
        <p:spPr>
          <a:xfrm>
            <a:off x="4860031" y="3284983"/>
            <a:ext cx="792089" cy="3600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7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IT </a:t>
            </a:r>
            <a:r>
              <a:rPr lang="fr-FR" dirty="0" err="1"/>
              <a:t>Insider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E29-A9E1-4C0A-B958-E09462099F3D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6" y="1323698"/>
            <a:ext cx="7718338" cy="47787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6EE001-4AA6-4A51-A665-4F1F58A412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5" r="73878" b="-14286"/>
          <a:stretch/>
        </p:blipFill>
        <p:spPr>
          <a:xfrm>
            <a:off x="637085" y="1904216"/>
            <a:ext cx="838571" cy="22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872FBA-4334-4250-980F-D31E9E7FC457}"/>
              </a:ext>
            </a:extLst>
          </p:cNvPr>
          <p:cNvSpPr/>
          <p:nvPr/>
        </p:nvSpPr>
        <p:spPr>
          <a:xfrm>
            <a:off x="5652120" y="1287002"/>
            <a:ext cx="1656184" cy="47342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AC5AAD-B2F5-4B6A-AE91-B8CCB3F0D882}"/>
              </a:ext>
            </a:extLst>
          </p:cNvPr>
          <p:cNvSpPr/>
          <p:nvPr/>
        </p:nvSpPr>
        <p:spPr>
          <a:xfrm>
            <a:off x="4534317" y="4879953"/>
            <a:ext cx="1117803" cy="11378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7781F-7B7B-4473-B479-A7031A58068A}"/>
              </a:ext>
            </a:extLst>
          </p:cNvPr>
          <p:cNvSpPr/>
          <p:nvPr/>
        </p:nvSpPr>
        <p:spPr>
          <a:xfrm>
            <a:off x="2593849" y="3284983"/>
            <a:ext cx="3058272" cy="7887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/>
              <a:t>IT </a:t>
            </a:r>
            <a:r>
              <a:rPr lang="fr-FR" dirty="0" err="1"/>
              <a:t>Insider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DB10-BB8D-4604-9978-DB47E9885A51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6" y="1323698"/>
            <a:ext cx="7718338" cy="47787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77D957-4B8E-4AB8-AAFB-4F21AF1C35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662"/>
          <a:stretch/>
        </p:blipFill>
        <p:spPr>
          <a:xfrm>
            <a:off x="688263" y="1704153"/>
            <a:ext cx="1678021" cy="200063"/>
          </a:xfrm>
          <a:prstGeom prst="rect">
            <a:avLst/>
          </a:prstGeom>
        </p:spPr>
      </p:pic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1DEC5BC6-CBF8-4F6A-8E8D-E8B818EF7309}"/>
              </a:ext>
            </a:extLst>
          </p:cNvPr>
          <p:cNvSpPr/>
          <p:nvPr/>
        </p:nvSpPr>
        <p:spPr>
          <a:xfrm flipH="1">
            <a:off x="1403648" y="3573016"/>
            <a:ext cx="5112568" cy="868680"/>
          </a:xfrm>
          <a:prstGeom prst="bentArrow">
            <a:avLst/>
          </a:prstGeom>
          <a:solidFill>
            <a:srgbClr val="FF00FF">
              <a:alpha val="49804"/>
            </a:srgbClr>
          </a:solidFill>
          <a:ln>
            <a:solidFill>
              <a:srgbClr val="FF00FF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5652120" y="1287002"/>
            <a:ext cx="1656184" cy="473428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8B3FBC-4130-4F8C-A04A-8A81A2119082}"/>
              </a:ext>
            </a:extLst>
          </p:cNvPr>
          <p:cNvSpPr/>
          <p:nvPr/>
        </p:nvSpPr>
        <p:spPr>
          <a:xfrm>
            <a:off x="4534317" y="4879953"/>
            <a:ext cx="1117803" cy="11378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8F3EAA-E3EC-429C-B717-FF7795E70CA2}"/>
              </a:ext>
            </a:extLst>
          </p:cNvPr>
          <p:cNvSpPr/>
          <p:nvPr/>
        </p:nvSpPr>
        <p:spPr>
          <a:xfrm>
            <a:off x="2593849" y="3284983"/>
            <a:ext cx="3058272" cy="7887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758355-525C-4BA4-B00B-668C1CBCDDE4}"/>
              </a:ext>
            </a:extLst>
          </p:cNvPr>
          <p:cNvSpPr txBox="1"/>
          <p:nvPr/>
        </p:nvSpPr>
        <p:spPr>
          <a:xfrm>
            <a:off x="744010" y="3429000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110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7756-E131-4300-9820-63B32A39F4DF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300192" y="1242023"/>
            <a:ext cx="1585598" cy="18269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7B0-234A-4BC4-A9C7-21121C23D549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400800" y="1242023"/>
            <a:ext cx="1484990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73FD93-268F-4F7F-9E09-6964A822BE00}"/>
              </a:ext>
            </a:extLst>
          </p:cNvPr>
          <p:cNvCxnSpPr/>
          <p:nvPr/>
        </p:nvCxnSpPr>
        <p:spPr>
          <a:xfrm flipH="1">
            <a:off x="6732240" y="1916832"/>
            <a:ext cx="787307" cy="864096"/>
          </a:xfrm>
          <a:prstGeom prst="straightConnector1">
            <a:avLst/>
          </a:prstGeom>
          <a:ln w="142875">
            <a:solidFill>
              <a:srgbClr val="FF00FF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3F6AC84-C2D5-462D-9BF2-FDFB251D9F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" t="1" r="52554" b="-21986"/>
          <a:stretch/>
        </p:blipFill>
        <p:spPr>
          <a:xfrm>
            <a:off x="899592" y="1682309"/>
            <a:ext cx="2664296" cy="2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2645-C753-4E45-98C0-3F671FA5404D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400800" y="1242023"/>
            <a:ext cx="1484990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E34155-D863-4339-B96E-81EA25FCDA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64419" b="-31298"/>
          <a:stretch/>
        </p:blipFill>
        <p:spPr>
          <a:xfrm>
            <a:off x="789417" y="1510138"/>
            <a:ext cx="1190295" cy="2626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C4DD75-4BD1-4569-9A37-AA794DD79936}"/>
              </a:ext>
            </a:extLst>
          </p:cNvPr>
          <p:cNvSpPr/>
          <p:nvPr/>
        </p:nvSpPr>
        <p:spPr>
          <a:xfrm>
            <a:off x="5634641" y="3744019"/>
            <a:ext cx="1025591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1DA1C-BED3-4EAC-8334-E8BC961B0493}"/>
              </a:ext>
            </a:extLst>
          </p:cNvPr>
          <p:cNvSpPr/>
          <p:nvPr/>
        </p:nvSpPr>
        <p:spPr>
          <a:xfrm>
            <a:off x="6400800" y="3016002"/>
            <a:ext cx="763488" cy="7184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4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31D9-C914-458C-8A01-035D5FDE1AB4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400800" y="1242023"/>
            <a:ext cx="1484990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C4DD75-4BD1-4569-9A37-AA794DD79936}"/>
              </a:ext>
            </a:extLst>
          </p:cNvPr>
          <p:cNvSpPr/>
          <p:nvPr/>
        </p:nvSpPr>
        <p:spPr>
          <a:xfrm>
            <a:off x="5634641" y="3744019"/>
            <a:ext cx="1025591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1DA1C-BED3-4EAC-8334-E8BC961B0493}"/>
              </a:ext>
            </a:extLst>
          </p:cNvPr>
          <p:cNvSpPr/>
          <p:nvPr/>
        </p:nvSpPr>
        <p:spPr>
          <a:xfrm>
            <a:off x="6400800" y="3016002"/>
            <a:ext cx="763488" cy="7184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19474E-7CD0-46CD-891E-170A08EBD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304" y="1561593"/>
            <a:ext cx="3544762" cy="20006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BD52277-E62B-4253-A764-95A9172EC46F}"/>
              </a:ext>
            </a:extLst>
          </p:cNvPr>
          <p:cNvCxnSpPr>
            <a:cxnSpLocks/>
          </p:cNvCxnSpPr>
          <p:nvPr/>
        </p:nvCxnSpPr>
        <p:spPr>
          <a:xfrm flipH="1">
            <a:off x="6300192" y="1916832"/>
            <a:ext cx="1219356" cy="2016224"/>
          </a:xfrm>
          <a:prstGeom prst="straightConnector1">
            <a:avLst/>
          </a:prstGeom>
          <a:ln w="142875">
            <a:solidFill>
              <a:srgbClr val="FF7C80">
                <a:alpha val="4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3875DDAC-5A56-4CC2-882A-50B4E554A3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A87B-BF77-42D6-BF0E-55ADE2113805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A1EB82-643E-4AF8-A626-0EF2627AF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51" y="1461561"/>
            <a:ext cx="3272785" cy="20006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9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2C7-EF7F-45C2-9624-BD32CD626A5C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28664E2-5AAA-4A20-A9C0-72CD30E3FA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8004" b="16092"/>
          <a:stretch/>
        </p:blipFill>
        <p:spPr>
          <a:xfrm>
            <a:off x="437966" y="1532941"/>
            <a:ext cx="1656185" cy="1678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82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EFFF-0E5D-4A85-B7E4-C6AD9F2C2414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D0A482-C1F0-44FF-A7AA-7A8D7E86818D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on industrial control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characteristics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Cyber-physical interfaces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Dynamical systems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heterogeneity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number of specification and implementation languages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 number of execution platforms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trees, DAGs, graphs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Embedded attack strategies (embedded malicious code)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Either very abstract -&gt; decoupled from the technical domain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very concrete -&gt; coupled with the technical domain but low-level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Difficult to perform « execution-based » analysis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825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C408-8E88-4DBD-AA51-9C62EFB7CC7F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C00E91-B4E7-4E0B-942C-DEA820472C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5320" b="8705"/>
          <a:stretch/>
        </p:blipFill>
        <p:spPr>
          <a:xfrm>
            <a:off x="430351" y="1590169"/>
            <a:ext cx="973297" cy="18264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EDE5624-330B-4A20-9E43-47410D4F8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656" y="3713066"/>
            <a:ext cx="349596" cy="335887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A55B57D-87EB-4B00-95B3-97A6E0049680}"/>
              </a:ext>
            </a:extLst>
          </p:cNvPr>
          <p:cNvCxnSpPr>
            <a:cxnSpLocks/>
          </p:cNvCxnSpPr>
          <p:nvPr/>
        </p:nvCxnSpPr>
        <p:spPr>
          <a:xfrm flipH="1">
            <a:off x="4319388" y="4005064"/>
            <a:ext cx="1496072" cy="74841"/>
          </a:xfrm>
          <a:prstGeom prst="straightConnector1">
            <a:avLst/>
          </a:prstGeom>
          <a:ln w="142875">
            <a:solidFill>
              <a:srgbClr val="FF7C80">
                <a:alpha val="4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7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DD0A-F646-472A-923B-9D4F324F37A8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EDE5624-330B-4A20-9E43-47410D4F8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656" y="3713066"/>
            <a:ext cx="349596" cy="3358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4E5690-B4AA-45C6-BE95-1B3D0B4F3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32" y="1561593"/>
            <a:ext cx="1976363" cy="2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B43C-036C-4B73-9ED7-C98A70AFAFCE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7549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6DD7B-1284-4FD4-A978-FF71ECE632E6}"/>
              </a:ext>
            </a:extLst>
          </p:cNvPr>
          <p:cNvSpPr/>
          <p:nvPr/>
        </p:nvSpPr>
        <p:spPr>
          <a:xfrm>
            <a:off x="5508104" y="1237062"/>
            <a:ext cx="1656184" cy="47842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453A737-BFC3-4A9F-9B00-0E66BEC3A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50" y="3576075"/>
            <a:ext cx="349596" cy="335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FE6F41-01AF-432B-B655-F48AA247F0B8}"/>
              </a:ext>
            </a:extLst>
          </p:cNvPr>
          <p:cNvSpPr/>
          <p:nvPr/>
        </p:nvSpPr>
        <p:spPr>
          <a:xfrm>
            <a:off x="4786602" y="3669177"/>
            <a:ext cx="721502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E9161-8537-4DAF-A30E-FE7C6A28F3B8}"/>
              </a:ext>
            </a:extLst>
          </p:cNvPr>
          <p:cNvSpPr/>
          <p:nvPr/>
        </p:nvSpPr>
        <p:spPr>
          <a:xfrm>
            <a:off x="3852176" y="3911962"/>
            <a:ext cx="934425" cy="3358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EDE5624-330B-4A20-9E43-47410D4F80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3656" y="3713066"/>
            <a:ext cx="349596" cy="3358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D49F0C6-3BBE-41EB-8D49-2483FBDF0A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1" y="1571118"/>
            <a:ext cx="2901084" cy="200063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1EF8893-580A-4C6D-A207-27F7D846031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785808" y="4079906"/>
            <a:ext cx="2066368" cy="0"/>
          </a:xfrm>
          <a:prstGeom prst="straightConnector1">
            <a:avLst/>
          </a:prstGeom>
          <a:ln w="142875">
            <a:solidFill>
              <a:srgbClr val="FF00FF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1228018" y="3817293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38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C18C-16B4-4413-A55B-C0703E5F93A2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3228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1228018" y="3817293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7F803F-B7DD-464E-97BF-9B6ACEAAA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05" y="1461561"/>
            <a:ext cx="834062" cy="2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7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Market</a:t>
            </a:r>
            <a:r>
              <a:rPr lang="fr-FR" dirty="0"/>
              <a:t> Manipulation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1F1F-30E1-4961-A99A-7E05C468C757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BF355E-7BA7-49E1-98AE-FF1BE5C05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10" y="1323698"/>
            <a:ext cx="6746070" cy="477873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17B0222-8610-40AA-8857-779D508A25A2}"/>
              </a:ext>
            </a:extLst>
          </p:cNvPr>
          <p:cNvSpPr txBox="1"/>
          <p:nvPr/>
        </p:nvSpPr>
        <p:spPr>
          <a:xfrm>
            <a:off x="1228018" y="3817293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8B7EBD-75EA-4B4C-937D-1A7BDF8A0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1511771"/>
            <a:ext cx="2221142" cy="2000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970466E-7B6B-461E-9D75-605ABFD624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1507" r="92182" b="34970"/>
          <a:stretch/>
        </p:blipFill>
        <p:spPr>
          <a:xfrm>
            <a:off x="6621594" y="1411064"/>
            <a:ext cx="527598" cy="6463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7164288" y="1242023"/>
            <a:ext cx="721502" cy="13228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68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8ACFD8-75CC-44FC-A0B1-0774101E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" y="1244083"/>
            <a:ext cx="8172400" cy="51380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28F-5B57-4D4B-A47E-ECC99CDA3ED1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12648" y="1468041"/>
            <a:ext cx="626302" cy="94785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733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8ACFD8-75CC-44FC-A0B1-0774101E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" y="1204656"/>
            <a:ext cx="8172400" cy="50352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049-5133-47D4-8B63-8C0CDC0254BB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12648" y="1468041"/>
            <a:ext cx="626302" cy="17449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1136D3-0EC8-4154-9E40-C137EB8FD0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42338" b="14006"/>
          <a:stretch/>
        </p:blipFill>
        <p:spPr>
          <a:xfrm>
            <a:off x="5516191" y="2168468"/>
            <a:ext cx="3251539" cy="1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4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8ACFD8-75CC-44FC-A0B1-0774101E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" y="1204656"/>
            <a:ext cx="8172400" cy="50352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888B-C029-4F6E-A6E9-473511958F07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12648" y="1468041"/>
            <a:ext cx="626302" cy="17449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8B771E-65A9-404D-8AE1-82F9E7410C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045" b="-4185"/>
          <a:stretch/>
        </p:blipFill>
        <p:spPr>
          <a:xfrm>
            <a:off x="6516902" y="2132073"/>
            <a:ext cx="2172946" cy="2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2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8ACFD8-75CC-44FC-A0B1-0774101E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" y="1204656"/>
            <a:ext cx="8172400" cy="50352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AE4F-9ADD-4F67-9CC0-62253AAFE166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12648" y="1468041"/>
            <a:ext cx="626302" cy="17449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7F77F0-FE46-4226-BDBB-652BDE5400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157" b="-40178"/>
          <a:stretch/>
        </p:blipFill>
        <p:spPr>
          <a:xfrm>
            <a:off x="6359494" y="2200286"/>
            <a:ext cx="2298522" cy="2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22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8ACFD8-75CC-44FC-A0B1-0774101E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" y="1204656"/>
            <a:ext cx="8172400" cy="50352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AE9E-D361-4E10-ACF8-AB3709CE7CDC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12647" y="1468041"/>
            <a:ext cx="1749975" cy="35451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37D69A-C753-4324-9C57-67C475F1CF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044" r="45600" b="-7229"/>
          <a:stretch/>
        </p:blipFill>
        <p:spPr>
          <a:xfrm>
            <a:off x="6781378" y="2110381"/>
            <a:ext cx="1780409" cy="2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Research</a:t>
            </a:r>
            <a:r>
              <a:rPr lang="fr-FR" dirty="0"/>
              <a:t> questions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8F5C-D367-49FF-9C35-4814FA781F94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365E57-89B6-4C2E-AD0F-02FC836B4683}"/>
              </a:ext>
            </a:extLst>
          </p:cNvPr>
          <p:cNvSpPr txBox="1">
            <a:spLocks/>
          </p:cNvSpPr>
          <p:nvPr/>
        </p:nvSpPr>
        <p:spPr>
          <a:xfrm>
            <a:off x="179512" y="1589780"/>
            <a:ext cx="8352928" cy="414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capture an abstract operational semantics of the targeted system and compose it with executable attack modeling 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steer the focus towards architecture independent attack modeling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capture the attack surface of the system-under attack (SUA) 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handle the semantic heterogeneity in the targeted system.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85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58ACFD8-75CC-44FC-A0B1-0774101E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8" y="1204656"/>
            <a:ext cx="8172400" cy="50352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Site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E001-6791-400D-980E-3E5C6EF3BBFF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E1F69-88B5-4010-A0A5-1195B2AB42A0}"/>
              </a:ext>
            </a:extLst>
          </p:cNvPr>
          <p:cNvSpPr/>
          <p:nvPr/>
        </p:nvSpPr>
        <p:spPr>
          <a:xfrm>
            <a:off x="612647" y="1468041"/>
            <a:ext cx="1749975" cy="354513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185D609-3FDF-42E7-B517-8F3547B14B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82867" b="14006"/>
          <a:stretch/>
        </p:blipFill>
        <p:spPr>
          <a:xfrm>
            <a:off x="7488970" y="2276872"/>
            <a:ext cx="675687" cy="17204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F926836-A211-459A-8C1D-22662E187C00}"/>
              </a:ext>
            </a:extLst>
          </p:cNvPr>
          <p:cNvCxnSpPr>
            <a:cxnSpLocks/>
          </p:cNvCxnSpPr>
          <p:nvPr/>
        </p:nvCxnSpPr>
        <p:spPr>
          <a:xfrm>
            <a:off x="971601" y="2132856"/>
            <a:ext cx="579295" cy="1656184"/>
          </a:xfrm>
          <a:prstGeom prst="straightConnector1">
            <a:avLst/>
          </a:prstGeom>
          <a:ln w="142875">
            <a:solidFill>
              <a:srgbClr val="FF00FF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7CEC618-F454-4A14-A4CA-AA9251E87AF0}"/>
              </a:ext>
            </a:extLst>
          </p:cNvPr>
          <p:cNvSpPr txBox="1"/>
          <p:nvPr/>
        </p:nvSpPr>
        <p:spPr>
          <a:xfrm>
            <a:off x="598800" y="2637782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511066-D7ED-4920-A090-981B6DA6CD6D}"/>
              </a:ext>
            </a:extLst>
          </p:cNvPr>
          <p:cNvSpPr txBox="1"/>
          <p:nvPr/>
        </p:nvSpPr>
        <p:spPr>
          <a:xfrm>
            <a:off x="594478" y="3545786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B520B4-5407-4CD2-8D47-C76525C48F07}"/>
              </a:ext>
            </a:extLst>
          </p:cNvPr>
          <p:cNvSpPr txBox="1"/>
          <p:nvPr/>
        </p:nvSpPr>
        <p:spPr>
          <a:xfrm>
            <a:off x="591918" y="4389990"/>
            <a:ext cx="52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4663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Stuxnet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E7D1-A586-4AB5-B514-125E0027C7C5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40DB61-5935-48B6-A919-1A152DD35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129" y="1600975"/>
            <a:ext cx="4134044" cy="12913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3AC181E-6DB7-482A-9A27-F5F459C9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952" y="3236124"/>
            <a:ext cx="3109599" cy="1291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28C194-462C-44E2-AF1D-51EB293916DF}"/>
              </a:ext>
            </a:extLst>
          </p:cNvPr>
          <p:cNvSpPr/>
          <p:nvPr/>
        </p:nvSpPr>
        <p:spPr>
          <a:xfrm>
            <a:off x="430351" y="5557360"/>
            <a:ext cx="830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W32.Stuxnet Dossier, </a:t>
            </a:r>
            <a:r>
              <a:rPr lang="fr-FR" dirty="0">
                <a:hlinkClick r:id="rId8"/>
              </a:rPr>
              <a:t>https://nsarchive2.gwu.edu//NSAEBB/NSAEBB424/docs/Cyber-044.pdf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043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754-3170-41B0-8F5D-4810ED5E4A3B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A7DA828-60C5-4052-AA1D-7B2145DD2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25" y="2090408"/>
            <a:ext cx="3109599" cy="12913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types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AEBDC-07FB-43A9-92C8-65088DFCD308}"/>
              </a:ext>
            </a:extLst>
          </p:cNvPr>
          <p:cNvSpPr txBox="1">
            <a:spLocks/>
          </p:cNvSpPr>
          <p:nvPr/>
        </p:nvSpPr>
        <p:spPr>
          <a:xfrm>
            <a:off x="4233006" y="1533479"/>
            <a:ext cx="7272808" cy="60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Cases study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77971C-AD46-4159-B668-FB51F774B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992" y="2144999"/>
            <a:ext cx="4070583" cy="39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6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3DB0-FAE6-4200-80A8-654DB22967B6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D43B4E-FC65-4715-B87A-FDEA637E9DC8}"/>
              </a:ext>
            </a:extLst>
          </p:cNvPr>
          <p:cNvSpPr txBox="1">
            <a:spLocks/>
          </p:cNvSpPr>
          <p:nvPr/>
        </p:nvSpPr>
        <p:spPr>
          <a:xfrm>
            <a:off x="251520" y="1537079"/>
            <a:ext cx="7272808" cy="449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To-be-added features</a:t>
            </a:r>
          </a:p>
          <a:p>
            <a:pPr lvl="1">
              <a:spcBef>
                <a:spcPts val="1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 feature</a:t>
            </a:r>
          </a:p>
          <a:p>
            <a:pPr lvl="1">
              <a:spcBef>
                <a:spcPts val="10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Delete feature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FB0A07-CB9B-4066-99AE-90DF67E0C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433" y="1201605"/>
            <a:ext cx="2609850" cy="48958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7F5D4FD-6E12-42AB-87C7-B246FA265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904" y="2041889"/>
            <a:ext cx="2114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1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Research</a:t>
            </a:r>
            <a:r>
              <a:rPr lang="fr-FR" dirty="0"/>
              <a:t> questions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6E7F-C186-44BE-BC72-EC02A73FE797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0A315-EAEE-4746-BF9F-34C5D34C1268}"/>
              </a:ext>
            </a:extLst>
          </p:cNvPr>
          <p:cNvSpPr txBox="1">
            <a:spLocks/>
          </p:cNvSpPr>
          <p:nvPr/>
        </p:nvSpPr>
        <p:spPr>
          <a:xfrm>
            <a:off x="-36512" y="1405969"/>
            <a:ext cx="9001000" cy="471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Opportunism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The modeling language should allow an opportunism-based iterative refinement approach. The user should be able to detail only the points of interest,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provide very abstract (generic) implementation for the other parts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Cyber-separation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Ideally, the functional system model should be decoupled from the attack/defense actor modeling aspects. Which will enable focused reasoning both on the system aspects, and attack/defense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reification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The attack surface should be exposed explicitly to ease the specification of attack/defense strategies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Incomplete knowledge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The attack/defense actors act on the system having a limited knowledge. As opposed to specification languages which strive to provide an omniscient view on the system, attack discovery and modeling formalism should enable restricting the access to the « system model » to the attack surface.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 support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 The formalism should provide the mechanisms for representing the system dynamics, even in the presence of partial behavior specification.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Multi-level abstraction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mix abstraction levels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heterogeneity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mix 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905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B537-86EC-4B6A-9DDC-A34567FA8F2B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based on the integration of two correlated processes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process – TSM - (captures the « situation »)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Executable attack modeling process – EAM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process enables capturing the semantics of the SUA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EAM process focuses on the specification of attack scenarios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TSM and EAM link is established at the semantic level through the formal definition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(operations exposed from the TSM semantics).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</a:t>
            </a:r>
            <a:br>
              <a:rPr lang="fr-FR" dirty="0"/>
            </a:br>
            <a:r>
              <a:rPr lang="fr-FR" dirty="0" err="1"/>
              <a:t>Approach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96E8-2EE9-4DAF-9BAE-46FA533E7FD8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0E74C0-F8F9-43E0-BE31-D6F6C927AB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5"/>
          <a:stretch/>
        </p:blipFill>
        <p:spPr>
          <a:xfrm>
            <a:off x="8224" y="4221088"/>
            <a:ext cx="9089571" cy="11211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070381-C2FA-4EE9-AAE1-B739CDF689E7}"/>
              </a:ext>
            </a:extLst>
          </p:cNvPr>
          <p:cNvSpPr txBox="1">
            <a:spLocks/>
          </p:cNvSpPr>
          <p:nvPr/>
        </p:nvSpPr>
        <p:spPr>
          <a:xfrm>
            <a:off x="225288" y="1339722"/>
            <a:ext cx="84346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System Modeling Language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[30/06/19]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surface operations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modeling language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OBP2 adapter, or hand-made simulator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[30/09/19]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Case-study I -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[30/10/19]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45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9E9C-1D61-4419-A90B-3C4D03AE6B9C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System modeling for cybersecurity purposes: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Based on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PimCA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Step-by-step attack scenario execution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Along with cases study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02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Target System Modeling</a:t>
            </a:r>
            <a:br>
              <a:rPr lang="fr-FR" dirty="0"/>
            </a:br>
            <a:r>
              <a:rPr lang="fr-FR" dirty="0" err="1"/>
              <a:t>PimCA</a:t>
            </a:r>
            <a:r>
              <a:rPr lang="fr-FR" dirty="0"/>
              <a:t>/</a:t>
            </a:r>
            <a:r>
              <a:rPr lang="fr-FR" dirty="0" err="1"/>
              <a:t>Openflexo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9166-5502-4F80-88DF-E1F8370C3348}" type="datetime1">
              <a:rPr lang="fr-FR" smtClean="0">
                <a:solidFill>
                  <a:srgbClr val="464653"/>
                </a:solidFill>
              </a:rPr>
              <a:t>05/06/2019</a:t>
            </a:fld>
            <a:endParaRPr lang="fr-FR" dirty="0">
              <a:solidFill>
                <a:srgbClr val="464653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0"/>
            <a:ext cx="836712" cy="8367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53" y="0"/>
            <a:ext cx="741831" cy="76470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796951-D40A-407A-B5C8-C39746C18DBF}"/>
              </a:ext>
            </a:extLst>
          </p:cNvPr>
          <p:cNvSpPr txBox="1">
            <a:spLocks/>
          </p:cNvSpPr>
          <p:nvPr/>
        </p:nvSpPr>
        <p:spPr>
          <a:xfrm>
            <a:off x="107504" y="1529188"/>
            <a:ext cx="9036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A63B93-CD09-467A-8A3B-9E149E26E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065" y="1022159"/>
            <a:ext cx="6198878" cy="53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7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8906</TotalTime>
  <Words>752</Words>
  <Application>Microsoft Office PowerPoint</Application>
  <PresentationFormat>Affichage à l'écran (4:3)</PresentationFormat>
  <Paragraphs>166</Paragraphs>
  <Slides>43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Arial</vt:lpstr>
      <vt:lpstr>Bookman Old Style</vt:lpstr>
      <vt:lpstr>Calibri</vt:lpstr>
      <vt:lpstr>Gill Sans MT</vt:lpstr>
      <vt:lpstr>Wingdings</vt:lpstr>
      <vt:lpstr>Wingdings 3</vt:lpstr>
      <vt:lpstr>Origine</vt:lpstr>
      <vt:lpstr>Attack Workshop 05-06-19</vt:lpstr>
      <vt:lpstr>Table of contents</vt:lpstr>
      <vt:lpstr>Introduction Context</vt:lpstr>
      <vt:lpstr>Introduction Research questions</vt:lpstr>
      <vt:lpstr>Introduction Research questions</vt:lpstr>
      <vt:lpstr>Introduction Approach</vt:lpstr>
      <vt:lpstr>Introduction Approach</vt:lpstr>
      <vt:lpstr>Target System Modeling Requirements</vt:lpstr>
      <vt:lpstr>Target System Modeling PimCA/Openflexo</vt:lpstr>
      <vt:lpstr>Target System Modeling PimCA/Openflexo</vt:lpstr>
      <vt:lpstr>Target System Modeling PimCA/Openflexo</vt:lpstr>
      <vt:lpstr>Target System Modeling Top 20</vt:lpstr>
      <vt:lpstr>Target System Modeling Top 20</vt:lpstr>
      <vt:lpstr>Target System Modeling Top 20</vt:lpstr>
      <vt:lpstr>Target System Modeling Top 20</vt:lpstr>
      <vt:lpstr>Target System Modeling Top 20</vt:lpstr>
      <vt:lpstr>Target System Modeling Top 20</vt:lpstr>
      <vt:lpstr>Target System Modeling Top 20</vt:lpstr>
      <vt:lpstr>Target System Modeling Top 20</vt:lpstr>
      <vt:lpstr>Target System Modeling IT Insider</vt:lpstr>
      <vt:lpstr>Target System Modeling IT Insider</vt:lpstr>
      <vt:lpstr>Target System Modeling IT Insider</vt:lpstr>
      <vt:lpstr>Target System Modeling IT Insider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Market Manipulation</vt:lpstr>
      <vt:lpstr>Target System Modeling Compromised Remote Site</vt:lpstr>
      <vt:lpstr>Target System Modeling Compromised Remote Site</vt:lpstr>
      <vt:lpstr>Target System Modeling Compromised Remote Site</vt:lpstr>
      <vt:lpstr>Target System Modeling Compromised Remote Site</vt:lpstr>
      <vt:lpstr>Target System Modeling Compromised Remote Site</vt:lpstr>
      <vt:lpstr>Target System Modeling Compromised Remote Site</vt:lpstr>
      <vt:lpstr>Target System Modeling Stuxnet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Tithnara SUN (STIC, STIC/SLS)</cp:lastModifiedBy>
  <cp:revision>38</cp:revision>
  <dcterms:created xsi:type="dcterms:W3CDTF">2019-05-03T11:56:44Z</dcterms:created>
  <dcterms:modified xsi:type="dcterms:W3CDTF">2019-06-05T08:38:57Z</dcterms:modified>
</cp:coreProperties>
</file>