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3"/>
  </p:notesMasterIdLst>
  <p:sldIdLst>
    <p:sldId id="256" r:id="rId4"/>
    <p:sldId id="257" r:id="rId5"/>
    <p:sldId id="390" r:id="rId6"/>
    <p:sldId id="374" r:id="rId7"/>
    <p:sldId id="261" r:id="rId8"/>
    <p:sldId id="375" r:id="rId9"/>
    <p:sldId id="391" r:id="rId10"/>
    <p:sldId id="367" r:id="rId11"/>
    <p:sldId id="404" r:id="rId12"/>
    <p:sldId id="405" r:id="rId13"/>
    <p:sldId id="406" r:id="rId14"/>
    <p:sldId id="383" r:id="rId15"/>
    <p:sldId id="401" r:id="rId16"/>
    <p:sldId id="402" r:id="rId17"/>
    <p:sldId id="396" r:id="rId18"/>
    <p:sldId id="397" r:id="rId19"/>
    <p:sldId id="398" r:id="rId20"/>
    <p:sldId id="400" r:id="rId21"/>
    <p:sldId id="389" r:id="rId22"/>
    <p:sldId id="384" r:id="rId23"/>
    <p:sldId id="386" r:id="rId24"/>
    <p:sldId id="393" r:id="rId25"/>
    <p:sldId id="395" r:id="rId26"/>
    <p:sldId id="392" r:id="rId27"/>
    <p:sldId id="309" r:id="rId28"/>
    <p:sldId id="366" r:id="rId29"/>
    <p:sldId id="371" r:id="rId30"/>
    <p:sldId id="258" r:id="rId31"/>
    <p:sldId id="388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0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13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13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6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</a:t>
            </a:r>
            <a:r>
              <a:rPr lang="fr-FR" dirty="0" smtClean="0"/>
              <a:t>) !!!!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bilan ici (animation)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08/06/2018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9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95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8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6909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77832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52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9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333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08/06/2018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6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35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26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977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3666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688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6537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54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4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21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DE9EC"/>
                </a:solidFill>
              </a:rPr>
              <a:t>15/03/2018</a:t>
            </a:r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5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37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solidFill>
                  <a:srgbClr val="464653"/>
                </a:solidFill>
              </a:rPr>
              <a:t>15/03/2018</a:t>
            </a:r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pPr marL="285750" indent="-285750">
              <a:spcBef>
                <a:spcPts val="2400"/>
              </a:spcBef>
            </a:pPr>
            <a:r>
              <a:rPr lang="fr-FR" dirty="0"/>
              <a:t>Modèle système dynamique pour l’analyse de la menace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Philippe </a:t>
            </a:r>
            <a:r>
              <a:rPr lang="fr-FR" dirty="0" err="1" smtClean="0"/>
              <a:t>Dhaussy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-STICC)</a:t>
            </a:r>
          </a:p>
          <a:p>
            <a:r>
              <a:rPr lang="fr-FR" dirty="0" smtClean="0"/>
              <a:t>Lionel </a:t>
            </a:r>
            <a:r>
              <a:rPr lang="fr-FR" dirty="0"/>
              <a:t>Van </a:t>
            </a:r>
            <a:r>
              <a:rPr lang="fr-FR" dirty="0" err="1"/>
              <a:t>Aertryck</a:t>
            </a:r>
            <a:r>
              <a:rPr lang="fr-FR" dirty="0"/>
              <a:t> (</a:t>
            </a:r>
            <a:r>
              <a:rPr lang="fr-FR" dirty="0" smtClean="0"/>
              <a:t>DGA-MI)</a:t>
            </a:r>
            <a:endParaRPr lang="fr-FR" dirty="0"/>
          </a:p>
          <a:p>
            <a:r>
              <a:rPr lang="fr-FR" dirty="0" smtClean="0"/>
              <a:t>Ciprian </a:t>
            </a:r>
            <a:r>
              <a:rPr lang="fr-FR" dirty="0" err="1" smtClean="0"/>
              <a:t>Teodorov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-STICC)</a:t>
            </a:r>
            <a:endParaRPr lang="fr-FR" dirty="0"/>
          </a:p>
          <a:p>
            <a:r>
              <a:rPr lang="fr-FR" dirty="0" err="1" smtClean="0"/>
              <a:t>Joel</a:t>
            </a:r>
            <a:r>
              <a:rPr lang="fr-FR" dirty="0" smtClean="0"/>
              <a:t> </a:t>
            </a:r>
            <a:r>
              <a:rPr lang="fr-FR" dirty="0" err="1" smtClean="0"/>
              <a:t>Champeau</a:t>
            </a:r>
            <a:r>
              <a:rPr lang="fr-FR" dirty="0" smtClean="0"/>
              <a:t> (</a:t>
            </a:r>
            <a:r>
              <a:rPr lang="fr-FR" dirty="0" err="1" smtClean="0"/>
              <a:t>Lab</a:t>
            </a:r>
            <a:r>
              <a:rPr lang="fr-FR" dirty="0" smtClean="0"/>
              <a:t>-STICC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Réification de la surface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/>
              <a:t>[1] </a:t>
            </a:r>
            <a:r>
              <a:rPr lang="fr-FR" sz="700" i="1" dirty="0"/>
              <a:t>Analyse et réduction de la surface d’attaque </a:t>
            </a:r>
            <a:r>
              <a:rPr lang="fr-FR" sz="700" dirty="0"/>
              <a:t>/ Mickael </a:t>
            </a:r>
            <a:r>
              <a:rPr lang="fr-FR" sz="700" dirty="0" err="1"/>
              <a:t>Dorigny</a:t>
            </a:r>
            <a:r>
              <a:rPr lang="fr-FR" sz="700" dirty="0"/>
              <a:t> / https://www.information-security.fr/ / 19 Décembre 2015</a:t>
            </a:r>
          </a:p>
          <a:p>
            <a:r>
              <a:rPr lang="fr-FR" sz="700" dirty="0"/>
              <a:t>[2] </a:t>
            </a:r>
            <a:r>
              <a:rPr lang="fr-FR" sz="700" i="1" dirty="0" err="1"/>
              <a:t>Towards</a:t>
            </a:r>
            <a:r>
              <a:rPr lang="fr-FR" sz="700" i="1" dirty="0"/>
              <a:t> </a:t>
            </a:r>
            <a:r>
              <a:rPr lang="fr-FR" sz="700" i="1" dirty="0" err="1"/>
              <a:t>Threat</a:t>
            </a:r>
            <a:r>
              <a:rPr lang="fr-FR" sz="700" i="1" dirty="0"/>
              <a:t>, Attack, and </a:t>
            </a:r>
            <a:r>
              <a:rPr lang="fr-FR" sz="700" i="1" dirty="0" err="1"/>
              <a:t>Vulnerability</a:t>
            </a:r>
            <a:r>
              <a:rPr lang="fr-FR" sz="700" i="1" dirty="0"/>
              <a:t> Taxonomies </a:t>
            </a:r>
            <a:r>
              <a:rPr lang="fr-FR" sz="700" dirty="0"/>
              <a:t>/ Dennis </a:t>
            </a:r>
            <a:r>
              <a:rPr lang="fr-FR" sz="700" dirty="0" err="1"/>
              <a:t>Hollingworth</a:t>
            </a:r>
            <a:r>
              <a:rPr lang="fr-FR" sz="700" dirty="0"/>
              <a:t> / Network Associates </a:t>
            </a:r>
            <a:r>
              <a:rPr lang="fr-FR" sz="700" dirty="0" err="1"/>
              <a:t>laboratories</a:t>
            </a:r>
            <a:r>
              <a:rPr lang="fr-FR" sz="700" dirty="0"/>
              <a:t> USA / 2003</a:t>
            </a:r>
          </a:p>
          <a:p>
            <a:r>
              <a:rPr lang="fr-FR" sz="700" dirty="0"/>
              <a:t>[3] </a:t>
            </a:r>
            <a:r>
              <a:rPr lang="fr-FR" sz="700" i="1" dirty="0"/>
              <a:t>Trust in Cyberspace</a:t>
            </a:r>
            <a:r>
              <a:rPr lang="fr-FR" sz="700" dirty="0"/>
              <a:t> / Fred B. Schneider / </a:t>
            </a:r>
            <a:r>
              <a:rPr lang="fr-FR" sz="700" dirty="0" err="1"/>
              <a:t>Committee</a:t>
            </a:r>
            <a:r>
              <a:rPr lang="fr-FR" sz="700" dirty="0"/>
              <a:t> on Information </a:t>
            </a:r>
            <a:r>
              <a:rPr lang="fr-FR" sz="700" dirty="0" err="1"/>
              <a:t>Systems</a:t>
            </a:r>
            <a:r>
              <a:rPr lang="fr-FR" sz="700" dirty="0"/>
              <a:t> </a:t>
            </a:r>
            <a:r>
              <a:rPr lang="fr-FR" sz="700" dirty="0" err="1"/>
              <a:t>Trustworthiness</a:t>
            </a:r>
            <a:r>
              <a:rPr lang="fr-FR" sz="700" dirty="0"/>
              <a:t>, Washington, D.C.  USA / 1999</a:t>
            </a:r>
          </a:p>
          <a:p>
            <a:endParaRPr lang="fr-FR" sz="700" dirty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1621" r="13750" b="24028"/>
          <a:stretch/>
        </p:blipFill>
        <p:spPr>
          <a:xfrm>
            <a:off x="1295400" y="2168580"/>
            <a:ext cx="6591300" cy="30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Réification de la surface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/>
              <a:t>[1] </a:t>
            </a:r>
            <a:r>
              <a:rPr lang="fr-FR" sz="700" i="1" dirty="0"/>
              <a:t>Analyse et réduction de la surface d’attaque </a:t>
            </a:r>
            <a:r>
              <a:rPr lang="fr-FR" sz="700" dirty="0"/>
              <a:t>/ Mickael </a:t>
            </a:r>
            <a:r>
              <a:rPr lang="fr-FR" sz="700" dirty="0" err="1"/>
              <a:t>Dorigny</a:t>
            </a:r>
            <a:r>
              <a:rPr lang="fr-FR" sz="700" dirty="0"/>
              <a:t> / https://www.information-security.fr/ / 19 Décembre 2015</a:t>
            </a:r>
          </a:p>
          <a:p>
            <a:r>
              <a:rPr lang="fr-FR" sz="700" dirty="0"/>
              <a:t>[2] </a:t>
            </a:r>
            <a:r>
              <a:rPr lang="fr-FR" sz="700" i="1" dirty="0" err="1"/>
              <a:t>Towards</a:t>
            </a:r>
            <a:r>
              <a:rPr lang="fr-FR" sz="700" i="1" dirty="0"/>
              <a:t> </a:t>
            </a:r>
            <a:r>
              <a:rPr lang="fr-FR" sz="700" i="1" dirty="0" err="1"/>
              <a:t>Threat</a:t>
            </a:r>
            <a:r>
              <a:rPr lang="fr-FR" sz="700" i="1" dirty="0"/>
              <a:t>, Attack, and </a:t>
            </a:r>
            <a:r>
              <a:rPr lang="fr-FR" sz="700" i="1" dirty="0" err="1"/>
              <a:t>Vulnerability</a:t>
            </a:r>
            <a:r>
              <a:rPr lang="fr-FR" sz="700" i="1" dirty="0"/>
              <a:t> Taxonomies </a:t>
            </a:r>
            <a:r>
              <a:rPr lang="fr-FR" sz="700" dirty="0"/>
              <a:t>/ Dennis </a:t>
            </a:r>
            <a:r>
              <a:rPr lang="fr-FR" sz="700" dirty="0" err="1"/>
              <a:t>Hollingworth</a:t>
            </a:r>
            <a:r>
              <a:rPr lang="fr-FR" sz="700" dirty="0"/>
              <a:t> / Network Associates </a:t>
            </a:r>
            <a:r>
              <a:rPr lang="fr-FR" sz="700" dirty="0" err="1"/>
              <a:t>laboratories</a:t>
            </a:r>
            <a:r>
              <a:rPr lang="fr-FR" sz="700" dirty="0"/>
              <a:t> USA / 2003</a:t>
            </a:r>
          </a:p>
          <a:p>
            <a:r>
              <a:rPr lang="fr-FR" sz="700" dirty="0"/>
              <a:t>[3] </a:t>
            </a:r>
            <a:r>
              <a:rPr lang="fr-FR" sz="700" i="1" dirty="0"/>
              <a:t>Trust in Cyberspace</a:t>
            </a:r>
            <a:r>
              <a:rPr lang="fr-FR" sz="700" dirty="0"/>
              <a:t> / Fred B. Schneider / </a:t>
            </a:r>
            <a:r>
              <a:rPr lang="fr-FR" sz="700" dirty="0" err="1"/>
              <a:t>Committee</a:t>
            </a:r>
            <a:r>
              <a:rPr lang="fr-FR" sz="700" dirty="0"/>
              <a:t> on Information </a:t>
            </a:r>
            <a:r>
              <a:rPr lang="fr-FR" sz="700" dirty="0" err="1"/>
              <a:t>Systems</a:t>
            </a:r>
            <a:r>
              <a:rPr lang="fr-FR" sz="700" dirty="0"/>
              <a:t> </a:t>
            </a:r>
            <a:r>
              <a:rPr lang="fr-FR" sz="700" dirty="0" err="1"/>
              <a:t>Trustworthiness</a:t>
            </a:r>
            <a:r>
              <a:rPr lang="fr-FR" sz="700" dirty="0"/>
              <a:t>, Washington, D.C.  USA / 1999</a:t>
            </a:r>
          </a:p>
          <a:p>
            <a:endParaRPr lang="fr-FR" sz="700" dirty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31621" r="13854" b="22083"/>
          <a:stretch/>
        </p:blipFill>
        <p:spPr>
          <a:xfrm>
            <a:off x="1123950" y="2168580"/>
            <a:ext cx="6753225" cy="31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Réification de la surface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12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[4]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195736" y="6356350"/>
            <a:ext cx="4208112" cy="365760"/>
          </a:xfrm>
        </p:spPr>
        <p:txBody>
          <a:bodyPr/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sz="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Standardizing Cyber Threat </a:t>
            </a:r>
            <a:r>
              <a:rPr lang="en-US" sz="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Intelligence 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with the Structured Threat Information </a:t>
            </a:r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(STIX)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Sean Barnum / The MITRE Corporation / 20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Février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2014</a:t>
            </a:r>
          </a:p>
          <a:p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[4]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52779" y="5237490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/>
              <a:t>VULNERABILITE</a:t>
            </a:r>
            <a:endParaRPr lang="fr-FR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366284" y="6356350"/>
            <a:ext cx="4037564" cy="365760"/>
          </a:xfrm>
        </p:spPr>
        <p:txBody>
          <a:bodyPr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Standardizing Cyber Threat Intelligence Information with the Structured Threat Information </a:t>
            </a:r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(STIX)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Sean Barnum / The MITRE Corporation / 20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Février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2014</a:t>
            </a:r>
          </a:p>
          <a:p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[4]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519933" y="5237490"/>
            <a:ext cx="1598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/>
              <a:t>SURFACE </a:t>
            </a:r>
          </a:p>
          <a:p>
            <a:pPr algn="ctr"/>
            <a:r>
              <a:rPr lang="fr-FR" b="1" dirty="0" smtClean="0"/>
              <a:t>D’ATTAQUE</a:t>
            </a:r>
            <a:endParaRPr lang="fr-FR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4136104" cy="365760"/>
          </a:xfrm>
        </p:spPr>
        <p:txBody>
          <a:bodyPr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Standardizing Cyber Threat Intelligence Information with the Structured Threat Information </a:t>
            </a:r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(STIX)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Sean Barnum / The MITRE Corporation / 20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Février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2014</a:t>
            </a:r>
          </a:p>
          <a:p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01534" y="3929390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n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[4]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90133" y="1490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89201" y="17880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MENACE</a:t>
            </a:r>
            <a:endParaRPr lang="fr-FR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2366284" y="6356350"/>
            <a:ext cx="4037564" cy="365760"/>
          </a:xfrm>
        </p:spPr>
        <p:txBody>
          <a:bodyPr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Standardizing Cyber Threat Intelligence Information with the Structured Threat Information </a:t>
            </a:r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(STIX)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Sean Barnum / The MITRE Corporation / 20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Février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2014</a:t>
            </a:r>
          </a:p>
          <a:p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[4]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81666" y="35306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15616" y="4500736"/>
            <a:ext cx="173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ATTAQUANT</a:t>
            </a:r>
            <a:endParaRPr lang="fr-FR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2366284" y="6356350"/>
            <a:ext cx="4037564" cy="365760"/>
          </a:xfrm>
        </p:spPr>
        <p:txBody>
          <a:bodyPr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Standardizing Cyber Threat Intelligence Information with the Structured Threat Information </a:t>
            </a:r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(STIX)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Sean Barnum / The MITRE Corporation / 20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Février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2014</a:t>
            </a:r>
          </a:p>
          <a:p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[4]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69000" y="3522132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10234" y="4504267"/>
            <a:ext cx="1351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ATTAQUE</a:t>
            </a:r>
            <a:endParaRPr lang="fr-FR" b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2472267" y="6356350"/>
            <a:ext cx="3931581" cy="365760"/>
          </a:xfrm>
        </p:spPr>
        <p:txBody>
          <a:bodyPr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Standardizing Cyber Threat Intelligence Information with the Structured Threat Information </a:t>
            </a:r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(STIX)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Sean Barnum / The MITRE Corporation / 20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Février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2014</a:t>
            </a:r>
          </a:p>
          <a:p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STIX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124744"/>
            <a:ext cx="8100392" cy="533752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[4]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6845" r="75494" b="74120"/>
          <a:stretch/>
        </p:blipFill>
        <p:spPr>
          <a:xfrm>
            <a:off x="1490133" y="1490132"/>
            <a:ext cx="999068" cy="10160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5074" r="75702" b="36684"/>
          <a:stretch/>
        </p:blipFill>
        <p:spPr>
          <a:xfrm>
            <a:off x="1481666" y="3530600"/>
            <a:ext cx="990601" cy="97366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4916" r="20619" b="37160"/>
          <a:stretch/>
        </p:blipFill>
        <p:spPr>
          <a:xfrm>
            <a:off x="5969000" y="3522132"/>
            <a:ext cx="965200" cy="9567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9" t="57446" r="59295" b="24471"/>
          <a:stretch/>
        </p:blipFill>
        <p:spPr>
          <a:xfrm>
            <a:off x="2836334" y="4191000"/>
            <a:ext cx="965200" cy="96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6334" y="4191000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7" t="24771" r="52918" b="56195"/>
          <a:stretch/>
        </p:blipFill>
        <p:spPr>
          <a:xfrm>
            <a:off x="3335866" y="2446868"/>
            <a:ext cx="982133" cy="101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35866" y="247226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69000" y="3522134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481666" y="3501008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494366" y="1481665"/>
            <a:ext cx="965200" cy="965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02190" y="3501008"/>
            <a:ext cx="386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CYBER THREAT INTELLIGENCE</a:t>
            </a:r>
            <a:endParaRPr lang="fr-FR" b="1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>
          <a:xfrm>
            <a:off x="2366284" y="6356350"/>
            <a:ext cx="4037564" cy="365760"/>
          </a:xfrm>
        </p:spPr>
        <p:txBody>
          <a:bodyPr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Standardizing Cyber Threat Intelligence Information with the Structured Threat Information </a:t>
            </a:r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eXpression</a:t>
            </a:r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(STIX)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Sean Barnum / The MITRE Corporation / 20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Février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2014</a:t>
            </a:r>
          </a:p>
          <a:p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5749" r="1061" b="1164"/>
          <a:stretch/>
        </p:blipFill>
        <p:spPr>
          <a:xfrm>
            <a:off x="467544" y="2094117"/>
            <a:ext cx="3242843" cy="3747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Avancement</a:t>
            </a:r>
            <a:br>
              <a:rPr lang="fr-FR" dirty="0"/>
            </a:br>
            <a:r>
              <a:rPr lang="fr-FR" dirty="0" smtClean="0"/>
              <a:t>Aspect dynamique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4000" i="1" dirty="0" smtClean="0">
                <a:solidFill>
                  <a:prstClr val="black"/>
                </a:solidFill>
              </a:rPr>
              <a:t>Arbres d’Attaque </a:t>
            </a:r>
            <a:r>
              <a:rPr lang="fr-FR" sz="2000" i="1" dirty="0" smtClean="0">
                <a:solidFill>
                  <a:prstClr val="black"/>
                </a:solidFill>
              </a:rPr>
              <a:t>[5][6]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4000" dirty="0" smtClean="0">
                <a:solidFill>
                  <a:prstClr val="black"/>
                </a:solidFill>
              </a:rPr>
              <a:t>: </a:t>
            </a:r>
            <a:endParaRPr lang="fr-FR" sz="4000" dirty="0">
              <a:solidFill>
                <a:prstClr val="black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464653"/>
                </a:solidFill>
              </a:rPr>
              <a:t>08/06/2018</a:t>
            </a:r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>
                <a:solidFill>
                  <a:srgbClr val="464653"/>
                </a:solidFill>
              </a:rPr>
              <a:t>[5] </a:t>
            </a:r>
            <a:r>
              <a:rPr lang="fr-FR" sz="700" i="1" dirty="0">
                <a:solidFill>
                  <a:srgbClr val="464653"/>
                </a:solidFill>
              </a:rPr>
              <a:t>Attack </a:t>
            </a:r>
            <a:r>
              <a:rPr lang="fr-FR" sz="700" i="1" dirty="0" err="1">
                <a:solidFill>
                  <a:srgbClr val="464653"/>
                </a:solidFill>
              </a:rPr>
              <a:t>Modeling</a:t>
            </a:r>
            <a:r>
              <a:rPr lang="fr-FR" sz="700" i="1" dirty="0">
                <a:solidFill>
                  <a:srgbClr val="464653"/>
                </a:solidFill>
              </a:rPr>
              <a:t> for Information Security and </a:t>
            </a:r>
            <a:r>
              <a:rPr lang="fr-FR" sz="700" i="1" dirty="0" err="1">
                <a:solidFill>
                  <a:srgbClr val="464653"/>
                </a:solidFill>
              </a:rPr>
              <a:t>Survivability</a:t>
            </a:r>
            <a:r>
              <a:rPr lang="fr-FR" sz="700" i="1" dirty="0">
                <a:solidFill>
                  <a:srgbClr val="464653"/>
                </a:solidFill>
              </a:rPr>
              <a:t> </a:t>
            </a:r>
            <a:r>
              <a:rPr lang="fr-FR" sz="700" dirty="0">
                <a:solidFill>
                  <a:srgbClr val="464653"/>
                </a:solidFill>
              </a:rPr>
              <a:t>/ Andrew P. Moore, Robert J. Ellison, Richard C. Linger/ Software Engineering Institute, Carnegie Mellon </a:t>
            </a:r>
            <a:r>
              <a:rPr lang="fr-FR" sz="700" dirty="0" err="1">
                <a:solidFill>
                  <a:srgbClr val="464653"/>
                </a:solidFill>
              </a:rPr>
              <a:t>University</a:t>
            </a:r>
            <a:r>
              <a:rPr lang="fr-FR" sz="700" dirty="0">
                <a:solidFill>
                  <a:srgbClr val="464653"/>
                </a:solidFill>
              </a:rPr>
              <a:t>, USA / Mars 2001</a:t>
            </a:r>
          </a:p>
          <a:p>
            <a:r>
              <a:rPr lang="fr-FR" sz="700" dirty="0" smtClean="0">
                <a:solidFill>
                  <a:srgbClr val="464653"/>
                </a:solidFill>
              </a:rPr>
              <a:t>[6] </a:t>
            </a:r>
            <a:r>
              <a:rPr lang="fr-FR" sz="700" i="1" dirty="0" smtClean="0">
                <a:solidFill>
                  <a:srgbClr val="464653"/>
                </a:solidFill>
              </a:rPr>
              <a:t>Is </a:t>
            </a:r>
            <a:r>
              <a:rPr lang="fr-FR" sz="700" i="1" dirty="0" err="1" smtClean="0">
                <a:solidFill>
                  <a:srgbClr val="464653"/>
                </a:solidFill>
              </a:rPr>
              <a:t>my</a:t>
            </a:r>
            <a:r>
              <a:rPr lang="fr-FR" sz="700" i="1" dirty="0" smtClean="0">
                <a:solidFill>
                  <a:srgbClr val="464653"/>
                </a:solidFill>
              </a:rPr>
              <a:t> </a:t>
            </a:r>
            <a:r>
              <a:rPr lang="fr-FR" sz="700" i="1" dirty="0" err="1" smtClean="0">
                <a:solidFill>
                  <a:srgbClr val="464653"/>
                </a:solidFill>
              </a:rPr>
              <a:t>attack</a:t>
            </a:r>
            <a:r>
              <a:rPr lang="fr-FR" sz="700" i="1" dirty="0" smtClean="0">
                <a:solidFill>
                  <a:srgbClr val="464653"/>
                </a:solidFill>
              </a:rPr>
              <a:t> </a:t>
            </a:r>
            <a:r>
              <a:rPr lang="fr-FR" sz="700" i="1" dirty="0" err="1" smtClean="0">
                <a:solidFill>
                  <a:srgbClr val="464653"/>
                </a:solidFill>
              </a:rPr>
              <a:t>tree</a:t>
            </a:r>
            <a:r>
              <a:rPr lang="fr-FR" sz="700" i="1" dirty="0" smtClean="0">
                <a:solidFill>
                  <a:srgbClr val="464653"/>
                </a:solidFill>
              </a:rPr>
              <a:t> correct? </a:t>
            </a:r>
            <a:r>
              <a:rPr lang="fr-FR" sz="700" dirty="0" smtClean="0">
                <a:solidFill>
                  <a:srgbClr val="464653"/>
                </a:solidFill>
              </a:rPr>
              <a:t>/ Maxime </a:t>
            </a:r>
            <a:r>
              <a:rPr lang="fr-FR" sz="700" dirty="0" err="1" smtClean="0">
                <a:solidFill>
                  <a:srgbClr val="464653"/>
                </a:solidFill>
              </a:rPr>
              <a:t>Audinot</a:t>
            </a:r>
            <a:r>
              <a:rPr lang="fr-FR" sz="700" dirty="0" smtClean="0">
                <a:solidFill>
                  <a:srgbClr val="464653"/>
                </a:solidFill>
              </a:rPr>
              <a:t>, Sophie </a:t>
            </a:r>
            <a:r>
              <a:rPr lang="fr-FR" sz="700" dirty="0" err="1" smtClean="0">
                <a:solidFill>
                  <a:srgbClr val="464653"/>
                </a:solidFill>
              </a:rPr>
              <a:t>Pinchinat</a:t>
            </a:r>
            <a:r>
              <a:rPr lang="fr-FR" sz="700" dirty="0" smtClean="0">
                <a:solidFill>
                  <a:srgbClr val="464653"/>
                </a:solidFill>
              </a:rPr>
              <a:t>, &amp; Barbara </a:t>
            </a:r>
            <a:r>
              <a:rPr lang="fr-FR" sz="700" dirty="0" err="1" smtClean="0">
                <a:solidFill>
                  <a:srgbClr val="464653"/>
                </a:solidFill>
              </a:rPr>
              <a:t>Kordy</a:t>
            </a:r>
            <a:r>
              <a:rPr lang="fr-FR" sz="700" dirty="0" smtClean="0">
                <a:solidFill>
                  <a:srgbClr val="464653"/>
                </a:solidFill>
              </a:rPr>
              <a:t> / IRISA Rennes, </a:t>
            </a:r>
            <a:r>
              <a:rPr lang="fr-FR" sz="700" dirty="0" err="1" smtClean="0">
                <a:solidFill>
                  <a:srgbClr val="464653"/>
                </a:solidFill>
              </a:rPr>
              <a:t>University</a:t>
            </a:r>
            <a:r>
              <a:rPr lang="fr-FR" sz="700" dirty="0" smtClean="0">
                <a:solidFill>
                  <a:srgbClr val="464653"/>
                </a:solidFill>
              </a:rPr>
              <a:t> Rennes 1, INSA Rennes, France / Août 2017</a:t>
            </a:r>
            <a:endParaRPr lang="fr-FR" sz="700" dirty="0">
              <a:solidFill>
                <a:srgbClr val="464653"/>
              </a:solidFill>
            </a:endParaRPr>
          </a:p>
          <a:p>
            <a:endParaRPr lang="fr-FR" sz="700" dirty="0">
              <a:solidFill>
                <a:srgbClr val="464653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24822" y="1283829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Atteindre Salle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779912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Passer par  Fenêtre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012160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Passer par Porte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156995" y="3337786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Désactiver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Caméra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124822" y="3350759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Ouvrir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Verrou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141318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Obtenir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Clé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083224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Crocheter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Serrure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Connecteur droit 23"/>
          <p:cNvCxnSpPr>
            <a:stCxn id="10" idx="3"/>
            <a:endCxn id="14" idx="0"/>
          </p:cNvCxnSpPr>
          <p:nvPr/>
        </p:nvCxnSpPr>
        <p:spPr>
          <a:xfrm flipH="1">
            <a:off x="4644008" y="1959918"/>
            <a:ext cx="712811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0" idx="5"/>
            <a:endCxn id="16" idx="0"/>
          </p:cNvCxnSpPr>
          <p:nvPr/>
        </p:nvCxnSpPr>
        <p:spPr>
          <a:xfrm>
            <a:off x="6477001" y="1959918"/>
            <a:ext cx="399255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3"/>
            <a:endCxn id="18" idx="0"/>
          </p:cNvCxnSpPr>
          <p:nvPr/>
        </p:nvCxnSpPr>
        <p:spPr>
          <a:xfrm flipH="1">
            <a:off x="5988918" y="2904406"/>
            <a:ext cx="276330" cy="44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6" idx="5"/>
            <a:endCxn id="17" idx="0"/>
          </p:cNvCxnSpPr>
          <p:nvPr/>
        </p:nvCxnSpPr>
        <p:spPr>
          <a:xfrm>
            <a:off x="7487264" y="2904406"/>
            <a:ext cx="533827" cy="43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3"/>
            <a:endCxn id="20" idx="0"/>
          </p:cNvCxnSpPr>
          <p:nvPr/>
        </p:nvCxnSpPr>
        <p:spPr>
          <a:xfrm flipH="1">
            <a:off x="4947320" y="4026848"/>
            <a:ext cx="430590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8" idx="5"/>
            <a:endCxn id="19" idx="0"/>
          </p:cNvCxnSpPr>
          <p:nvPr/>
        </p:nvCxnSpPr>
        <p:spPr>
          <a:xfrm>
            <a:off x="6599926" y="4026848"/>
            <a:ext cx="405488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 55"/>
          <p:cNvSpPr/>
          <p:nvPr/>
        </p:nvSpPr>
        <p:spPr>
          <a:xfrm>
            <a:off x="5292080" y="4074237"/>
            <a:ext cx="1363084" cy="45642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orme libre 56"/>
          <p:cNvSpPr/>
          <p:nvPr/>
        </p:nvSpPr>
        <p:spPr>
          <a:xfrm>
            <a:off x="5199211" y="4177127"/>
            <a:ext cx="1509787" cy="548017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orme libre 57"/>
          <p:cNvSpPr/>
          <p:nvPr/>
        </p:nvSpPr>
        <p:spPr>
          <a:xfrm>
            <a:off x="5199211" y="1985697"/>
            <a:ext cx="1361207" cy="247852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orme libre 58"/>
          <p:cNvSpPr/>
          <p:nvPr/>
        </p:nvSpPr>
        <p:spPr>
          <a:xfrm>
            <a:off x="4947320" y="2071204"/>
            <a:ext cx="1707844" cy="34968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6127083" y="3121096"/>
            <a:ext cx="1613269" cy="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624453" y="4579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Salle à atteindre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3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/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Premier 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/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Bilan</a:t>
            </a:r>
            <a:endParaRPr lang="fr-FR" sz="2400" dirty="0"/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/>
              <a:t>Perspectives</a:t>
            </a:r>
            <a:endParaRPr lang="fr-FR" sz="2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Aspect dynamique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6761" y="1127696"/>
            <a:ext cx="84116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dirty="0" smtClean="0">
                <a:solidFill>
                  <a:prstClr val="black"/>
                </a:solidFill>
              </a:rPr>
              <a:t>Théorie des jeux </a:t>
            </a:r>
            <a:r>
              <a:rPr lang="fr-FR" sz="2000" i="1" dirty="0" smtClean="0">
                <a:solidFill>
                  <a:prstClr val="black"/>
                </a:solidFill>
              </a:rPr>
              <a:t>[7][8]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4000" dirty="0">
              <a:solidFill>
                <a:prstClr val="black"/>
              </a:solidFill>
            </a:endParaRPr>
          </a:p>
          <a:p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/>
              <a:t>[7] </a:t>
            </a:r>
            <a:r>
              <a:rPr lang="en-US" sz="700" i="1" dirty="0" err="1"/>
              <a:t>CyberWar</a:t>
            </a:r>
            <a:r>
              <a:rPr lang="en-US" sz="700" i="1" dirty="0"/>
              <a:t> Games: Strategic Jostling Among Traditional Adversaries </a:t>
            </a:r>
            <a:r>
              <a:rPr lang="en-US" sz="700" dirty="0"/>
              <a:t>/ Sanjay </a:t>
            </a:r>
            <a:r>
              <a:rPr lang="en-US" sz="700" dirty="0" err="1"/>
              <a:t>Goel</a:t>
            </a:r>
            <a:r>
              <a:rPr lang="en-US" sz="700" dirty="0"/>
              <a:t>, Yuan Hong / University of New York, New York, USA / 2015</a:t>
            </a:r>
            <a:endParaRPr lang="fr-FR" sz="700" i="1" dirty="0"/>
          </a:p>
          <a:p>
            <a:r>
              <a:rPr lang="en-US" sz="700" dirty="0" smtClean="0"/>
              <a:t>[8] </a:t>
            </a:r>
            <a:r>
              <a:rPr lang="en-US" sz="700" i="1" dirty="0"/>
              <a:t>Game-Theoretic Foundations for the Strategic Use of Honeypots in Network Security </a:t>
            </a:r>
            <a:r>
              <a:rPr lang="en-US" sz="700" dirty="0"/>
              <a:t>/ Christopher </a:t>
            </a:r>
            <a:r>
              <a:rPr lang="en-US" sz="700" dirty="0" err="1"/>
              <a:t>Kiekintveld</a:t>
            </a:r>
            <a:r>
              <a:rPr lang="en-US" sz="700" dirty="0"/>
              <a:t>, </a:t>
            </a:r>
            <a:r>
              <a:rPr lang="en-US" sz="700" dirty="0" err="1"/>
              <a:t>Viliam</a:t>
            </a:r>
            <a:r>
              <a:rPr lang="en-US" sz="700" dirty="0"/>
              <a:t> </a:t>
            </a:r>
            <a:r>
              <a:rPr lang="en-US" sz="700" dirty="0" err="1"/>
              <a:t>Lisý</a:t>
            </a:r>
            <a:r>
              <a:rPr lang="en-US" sz="700" dirty="0"/>
              <a:t>, </a:t>
            </a:r>
            <a:r>
              <a:rPr lang="en-US" sz="700" dirty="0" err="1"/>
              <a:t>Radek</a:t>
            </a:r>
            <a:r>
              <a:rPr lang="en-US" sz="700" dirty="0"/>
              <a:t> </a:t>
            </a:r>
            <a:r>
              <a:rPr lang="en-US" sz="700" dirty="0" err="1"/>
              <a:t>Píbil</a:t>
            </a:r>
            <a:r>
              <a:rPr lang="en-US" sz="700" dirty="0"/>
              <a:t> / University of Texas, El Paso, USA / Czech Technical University, Prague, Czech Republic / </a:t>
            </a:r>
            <a:r>
              <a:rPr lang="en-US" sz="700" dirty="0" smtClean="0"/>
              <a:t>2015</a:t>
            </a:r>
            <a:endParaRPr lang="en-US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13" name="Picture 2" descr="C:\Users\sunti\Desktop\Thèse\Presentation\Img\HoneypotSelectionG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29799"/>
            <a:ext cx="8846564" cy="38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Aspect dynamique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6761" y="1127696"/>
            <a:ext cx="84116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i="1" dirty="0" smtClean="0">
                <a:solidFill>
                  <a:prstClr val="black"/>
                </a:solidFill>
              </a:rPr>
              <a:t>Model </a:t>
            </a:r>
            <a:r>
              <a:rPr lang="fr-FR" sz="4000" i="1" dirty="0" err="1" smtClean="0">
                <a:solidFill>
                  <a:prstClr val="black"/>
                </a:solidFill>
              </a:rPr>
              <a:t>checking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[9]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4000" dirty="0">
              <a:solidFill>
                <a:prstClr val="black"/>
              </a:solidFill>
            </a:endParaRPr>
          </a:p>
          <a:p>
            <a:r>
              <a:rPr lang="fr-FR" sz="2800" dirty="0" smtClean="0">
                <a:solidFill>
                  <a:prstClr val="black"/>
                </a:solidFill>
              </a:rPr>
              <a:t>Vérification formelle		Enumération exhaustive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09320"/>
            <a:ext cx="5432248" cy="412790"/>
          </a:xfrm>
        </p:spPr>
        <p:txBody>
          <a:bodyPr/>
          <a:lstStyle/>
          <a:p>
            <a:r>
              <a:rPr lang="fr-FR" sz="700" dirty="0" smtClean="0">
                <a:solidFill>
                  <a:srgbClr val="464653"/>
                </a:solidFill>
              </a:rPr>
              <a:t>[9] </a:t>
            </a:r>
            <a:r>
              <a:rPr lang="fr-FR" sz="800" i="1" dirty="0" smtClean="0"/>
              <a:t>Contribution </a:t>
            </a:r>
            <a:r>
              <a:rPr lang="fr-FR" sz="800" i="1" dirty="0"/>
              <a:t>à la modélisation et la vérification formelle par model </a:t>
            </a:r>
            <a:r>
              <a:rPr lang="fr-FR" sz="800" i="1" dirty="0" err="1"/>
              <a:t>checking</a:t>
            </a:r>
            <a:r>
              <a:rPr lang="fr-FR" sz="800" i="1" dirty="0"/>
              <a:t> - Symétries pour les Réseaux de </a:t>
            </a:r>
            <a:r>
              <a:rPr lang="fr-FR" sz="800" i="1" dirty="0" err="1"/>
              <a:t>Petri</a:t>
            </a:r>
            <a:r>
              <a:rPr lang="fr-FR" sz="800" i="1" dirty="0"/>
              <a:t> temporels. Systèmes </a:t>
            </a:r>
            <a:r>
              <a:rPr lang="fr-FR" sz="800" i="1" dirty="0" smtClean="0"/>
              <a:t>embarqués</a:t>
            </a:r>
            <a:r>
              <a:rPr lang="fr-FR" sz="800" dirty="0" smtClean="0"/>
              <a:t> / </a:t>
            </a:r>
            <a:r>
              <a:rPr lang="fr-FR" sz="800" dirty="0"/>
              <a:t>Pierre-Alain </a:t>
            </a:r>
            <a:r>
              <a:rPr lang="fr-FR" sz="800" dirty="0" err="1" smtClean="0"/>
              <a:t>Bourdil</a:t>
            </a:r>
            <a:r>
              <a:rPr lang="fr-FR" sz="800" dirty="0" smtClean="0"/>
              <a:t> / INSA </a:t>
            </a:r>
            <a:r>
              <a:rPr lang="fr-FR" sz="800" dirty="0"/>
              <a:t>de </a:t>
            </a:r>
            <a:r>
              <a:rPr lang="fr-FR" sz="800" dirty="0" smtClean="0"/>
              <a:t>Toulouse / </a:t>
            </a:r>
            <a:r>
              <a:rPr lang="fr-FR" sz="800" dirty="0"/>
              <a:t>2015</a:t>
            </a:r>
            <a:r>
              <a:rPr lang="fr-FR" sz="800" dirty="0" smtClean="0"/>
              <a:t>.</a:t>
            </a:r>
          </a:p>
          <a:p>
            <a:r>
              <a:rPr lang="fr-FR" sz="700" dirty="0"/>
              <a:t>[10]</a:t>
            </a:r>
            <a:r>
              <a:rPr lang="en-GB" sz="800" dirty="0"/>
              <a:t> </a:t>
            </a:r>
            <a:r>
              <a:rPr lang="en-GB" sz="800" i="1" dirty="0"/>
              <a:t>Using Model Checking to </a:t>
            </a:r>
            <a:r>
              <a:rPr lang="en-GB" sz="800" i="1" dirty="0" err="1"/>
              <a:t>Analyze</a:t>
            </a:r>
            <a:r>
              <a:rPr lang="en-GB" sz="800" i="1" dirty="0"/>
              <a:t> Network Vulnerabilities </a:t>
            </a:r>
            <a:r>
              <a:rPr lang="en-GB" sz="800" dirty="0"/>
              <a:t>/ Ronald W. Ritchey &amp; Paul </a:t>
            </a:r>
            <a:r>
              <a:rPr lang="en-GB" sz="800" dirty="0" err="1"/>
              <a:t>Ammann</a:t>
            </a:r>
            <a:r>
              <a:rPr lang="en-GB" sz="800" dirty="0"/>
              <a:t> /  National Security Team Booz Allen &amp; Hamilton &amp; Information and Software Engineering Department George Mason University / Virginia /2000</a:t>
            </a:r>
          </a:p>
          <a:p>
            <a:r>
              <a:rPr lang="en-GB" sz="800" i="1" dirty="0"/>
              <a:t> </a:t>
            </a:r>
            <a:endParaRPr lang="fr-FR" sz="700" i="1" dirty="0"/>
          </a:p>
          <a:p>
            <a:r>
              <a:rPr lang="fr-FR" sz="800" dirty="0" smtClean="0"/>
              <a:t> </a:t>
            </a:r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8811" r="2471" b="11154"/>
          <a:stretch/>
        </p:blipFill>
        <p:spPr>
          <a:xfrm>
            <a:off x="1114426" y="2505075"/>
            <a:ext cx="7050232" cy="338137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75856" y="5229200"/>
            <a:ext cx="259228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6761" y="5254516"/>
            <a:ext cx="67475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prstClr val="black"/>
                </a:solidFill>
              </a:rPr>
              <a:t>Analyse de vulnérabilités de réseaux [10]</a:t>
            </a:r>
          </a:p>
        </p:txBody>
      </p:sp>
    </p:spTree>
    <p:extLst>
      <p:ext uri="{BB962C8B-B14F-4D97-AF65-F5344CB8AC3E}">
        <p14:creationId xmlns:p14="http://schemas.microsoft.com/office/powerpoint/2010/main" val="13649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Premier 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1650"/>
            <a:ext cx="7388185" cy="51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Premier modèle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"/>
          <a:stretch/>
        </p:blipFill>
        <p:spPr>
          <a:xfrm>
            <a:off x="683568" y="1191650"/>
            <a:ext cx="7725976" cy="51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Premier 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/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Bilan</a:t>
            </a:r>
            <a:endParaRPr lang="fr-FR" sz="2400" b="1" dirty="0"/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Perspectives</a:t>
            </a:r>
            <a:endParaRPr lang="fr-FR" sz="2400" b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9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Etat de l’art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Réification de la surface d’attaque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Aspect dynamique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prstClr val="black"/>
              </a:solidFill>
            </a:endParaRP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Premier prototype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Modèle graphique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Théorie mathématique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Implémentation</a:t>
            </a:r>
            <a:endParaRPr lang="fr-FR" sz="2800" dirty="0" smtClean="0">
              <a:solidFill>
                <a:prstClr val="black"/>
              </a:solidFill>
            </a:endParaRP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Article en préparation</a:t>
            </a:r>
            <a:endParaRPr lang="fr-FR" sz="20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Perspectives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196" y="1268760"/>
            <a:ext cx="82356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Maquette </a:t>
            </a:r>
            <a:r>
              <a:rPr lang="fr-FR" sz="3600" dirty="0">
                <a:solidFill>
                  <a:prstClr val="black"/>
                </a:solidFill>
              </a:rPr>
              <a:t>à raffiner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Machines à états</a:t>
            </a:r>
            <a:endParaRPr lang="fr-FR" sz="3600" dirty="0">
              <a:solidFill>
                <a:prstClr val="black"/>
              </a:solidFill>
            </a:endParaRP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Etude des systèmes cyber-physiques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571500" lvl="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Asymétrie inhérente à la cyber-sécurité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Initiative de l’attaquant (proactif)</a:t>
            </a:r>
          </a:p>
          <a:p>
            <a:pPr marL="1028700" lvl="1" indent="-5715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Préparation et/ou remédiation du défenseur (passif/réactif</a:t>
            </a:r>
            <a:r>
              <a:rPr lang="fr-FR" sz="2800" dirty="0" smtClean="0">
                <a:solidFill>
                  <a:prstClr val="black"/>
                </a:solidFill>
              </a:rPr>
              <a:t>)</a:t>
            </a:r>
            <a:endParaRPr lang="fr-FR" sz="36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708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 smtClean="0"/>
              <a:t>Merci de votre attention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9976" y="1268760"/>
            <a:ext cx="84969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2000" dirty="0"/>
              <a:t>[1] </a:t>
            </a:r>
            <a:r>
              <a:rPr lang="fr-FR" sz="2000" i="1" dirty="0"/>
              <a:t>Analyse et réduction de la surface d’attaque</a:t>
            </a:r>
            <a:r>
              <a:rPr lang="fr-FR" sz="2000" dirty="0"/>
              <a:t> / Mickael </a:t>
            </a:r>
            <a:r>
              <a:rPr lang="fr-FR" sz="2000" dirty="0" err="1"/>
              <a:t>Dorigny</a:t>
            </a:r>
            <a:r>
              <a:rPr lang="fr-FR" sz="2000" dirty="0"/>
              <a:t> / https://www.information-security.fr/ / 19 Décembre </a:t>
            </a:r>
            <a:r>
              <a:rPr lang="fr-FR" sz="2000" dirty="0" smtClean="0"/>
              <a:t>2015</a:t>
            </a:r>
            <a:endParaRPr lang="fr-FR" sz="2000" dirty="0"/>
          </a:p>
          <a:p>
            <a:pPr>
              <a:spcBef>
                <a:spcPts val="1200"/>
              </a:spcBef>
            </a:pPr>
            <a:r>
              <a:rPr lang="fr-FR" sz="2000" dirty="0"/>
              <a:t>[2] </a:t>
            </a:r>
            <a:r>
              <a:rPr lang="fr-FR" sz="2000" i="1" dirty="0" err="1"/>
              <a:t>Towards</a:t>
            </a:r>
            <a:r>
              <a:rPr lang="fr-FR" sz="2000" i="1" dirty="0"/>
              <a:t> </a:t>
            </a:r>
            <a:r>
              <a:rPr lang="fr-FR" sz="2000" i="1" dirty="0" err="1"/>
              <a:t>Threat</a:t>
            </a:r>
            <a:r>
              <a:rPr lang="fr-FR" sz="2000" i="1" dirty="0"/>
              <a:t>, Attack, and </a:t>
            </a:r>
            <a:r>
              <a:rPr lang="fr-FR" sz="2000" i="1" dirty="0" err="1"/>
              <a:t>Vulnerability</a:t>
            </a:r>
            <a:r>
              <a:rPr lang="fr-FR" sz="2000" i="1" dirty="0"/>
              <a:t> Taxonomies </a:t>
            </a:r>
            <a:r>
              <a:rPr lang="fr-FR" sz="2000" dirty="0"/>
              <a:t>/ Dennis </a:t>
            </a:r>
            <a:r>
              <a:rPr lang="fr-FR" sz="2000" dirty="0" err="1"/>
              <a:t>Hollingworth</a:t>
            </a:r>
            <a:r>
              <a:rPr lang="fr-FR" sz="2000" dirty="0"/>
              <a:t> / Network Associates </a:t>
            </a:r>
            <a:r>
              <a:rPr lang="fr-FR" sz="2000" dirty="0" err="1"/>
              <a:t>laboratories</a:t>
            </a:r>
            <a:r>
              <a:rPr lang="fr-FR" sz="2000" dirty="0"/>
              <a:t> USA / </a:t>
            </a:r>
            <a:r>
              <a:rPr lang="fr-FR" sz="2000" dirty="0" smtClean="0"/>
              <a:t>2003</a:t>
            </a:r>
            <a:endParaRPr lang="fr-FR" sz="2000" dirty="0"/>
          </a:p>
          <a:p>
            <a:pPr>
              <a:spcBef>
                <a:spcPts val="1200"/>
              </a:spcBef>
            </a:pPr>
            <a:r>
              <a:rPr lang="fr-FR" sz="2000" dirty="0"/>
              <a:t>[3] </a:t>
            </a:r>
            <a:r>
              <a:rPr lang="fr-FR" sz="2000" i="1" dirty="0"/>
              <a:t>Trust in Cyberspace </a:t>
            </a:r>
            <a:r>
              <a:rPr lang="fr-FR" sz="2000" dirty="0"/>
              <a:t>/ Fred B. Schneider / </a:t>
            </a:r>
            <a:r>
              <a:rPr lang="fr-FR" sz="2000" dirty="0" err="1"/>
              <a:t>Committee</a:t>
            </a:r>
            <a:r>
              <a:rPr lang="fr-FR" sz="2000" dirty="0"/>
              <a:t> on Information </a:t>
            </a:r>
            <a:r>
              <a:rPr lang="fr-FR" sz="2000" dirty="0" err="1"/>
              <a:t>Systems</a:t>
            </a:r>
            <a:r>
              <a:rPr lang="fr-FR" sz="2000" dirty="0"/>
              <a:t> </a:t>
            </a:r>
            <a:r>
              <a:rPr lang="fr-FR" sz="2000" dirty="0" err="1"/>
              <a:t>Trustworthiness</a:t>
            </a:r>
            <a:r>
              <a:rPr lang="fr-FR" sz="2000" dirty="0"/>
              <a:t>, Washington, D.C.  USA / </a:t>
            </a:r>
            <a:r>
              <a:rPr lang="fr-FR" sz="2000" dirty="0" smtClean="0"/>
              <a:t>1999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[4] </a:t>
            </a:r>
            <a:r>
              <a:rPr lang="en-US" sz="2000" i="1" dirty="0"/>
              <a:t>Standardizing Cyber Threat </a:t>
            </a:r>
            <a:r>
              <a:rPr lang="en-US" sz="2000" i="1" dirty="0" smtClean="0"/>
              <a:t>Intelligence </a:t>
            </a:r>
            <a:r>
              <a:rPr lang="en-US" sz="2000" i="1" dirty="0"/>
              <a:t>Information with the Structured Threat Information </a:t>
            </a:r>
            <a:r>
              <a:rPr lang="en-US" sz="2000" i="1" dirty="0" err="1"/>
              <a:t>eXpression</a:t>
            </a:r>
            <a:r>
              <a:rPr lang="en-US" sz="2000" i="1" dirty="0"/>
              <a:t> (STIX) </a:t>
            </a:r>
            <a:r>
              <a:rPr lang="en-US" sz="2000" dirty="0"/>
              <a:t>/ Sean Barnum / The MITRE Corporation / 20 </a:t>
            </a:r>
            <a:r>
              <a:rPr lang="en-US" sz="2000" dirty="0" err="1"/>
              <a:t>Février</a:t>
            </a:r>
            <a:r>
              <a:rPr lang="en-US" sz="2000" dirty="0"/>
              <a:t> </a:t>
            </a:r>
            <a:r>
              <a:rPr lang="en-US" sz="2000" dirty="0" smtClean="0"/>
              <a:t>2014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[5] </a:t>
            </a:r>
            <a:r>
              <a:rPr lang="fr-FR" sz="2000" i="1" dirty="0"/>
              <a:t>Attack </a:t>
            </a:r>
            <a:r>
              <a:rPr lang="fr-FR" sz="2000" i="1" dirty="0" err="1"/>
              <a:t>Modeling</a:t>
            </a:r>
            <a:r>
              <a:rPr lang="fr-FR" sz="2000" i="1" dirty="0"/>
              <a:t> for Information Security and </a:t>
            </a:r>
            <a:r>
              <a:rPr lang="fr-FR" sz="2000" i="1" dirty="0" err="1"/>
              <a:t>Survivability</a:t>
            </a:r>
            <a:r>
              <a:rPr lang="fr-FR" sz="2000" i="1" dirty="0"/>
              <a:t> </a:t>
            </a:r>
            <a:r>
              <a:rPr lang="fr-FR" sz="2000" dirty="0"/>
              <a:t>/ Andrew P. Moore, Robert J. Ellison, Richard C. Linger/ Software Engineering Institute, Carnegie Mellon </a:t>
            </a:r>
            <a:r>
              <a:rPr lang="fr-FR" sz="2000" dirty="0" err="1"/>
              <a:t>University</a:t>
            </a:r>
            <a:r>
              <a:rPr lang="fr-FR" sz="2000" dirty="0"/>
              <a:t>, USA / Mars </a:t>
            </a:r>
            <a:r>
              <a:rPr lang="fr-FR" sz="2000" dirty="0" smtClean="0"/>
              <a:t>2001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[6] </a:t>
            </a:r>
            <a:r>
              <a:rPr lang="fr-FR" sz="2000" i="1" dirty="0"/>
              <a:t>Is </a:t>
            </a:r>
            <a:r>
              <a:rPr lang="fr-FR" sz="2000" i="1" dirty="0" err="1"/>
              <a:t>my</a:t>
            </a:r>
            <a:r>
              <a:rPr lang="fr-FR" sz="2000" i="1" dirty="0"/>
              <a:t> </a:t>
            </a:r>
            <a:r>
              <a:rPr lang="fr-FR" sz="2000" i="1" dirty="0" err="1"/>
              <a:t>attack</a:t>
            </a:r>
            <a:r>
              <a:rPr lang="fr-FR" sz="2000" i="1" dirty="0"/>
              <a:t> </a:t>
            </a:r>
            <a:r>
              <a:rPr lang="fr-FR" sz="2000" i="1" dirty="0" err="1"/>
              <a:t>tree</a:t>
            </a:r>
            <a:r>
              <a:rPr lang="fr-FR" sz="2000" i="1" dirty="0"/>
              <a:t> correct? </a:t>
            </a:r>
            <a:r>
              <a:rPr lang="fr-FR" sz="2000" dirty="0"/>
              <a:t>/ Maxime </a:t>
            </a:r>
            <a:r>
              <a:rPr lang="fr-FR" sz="2000" dirty="0" err="1"/>
              <a:t>Audinot</a:t>
            </a:r>
            <a:r>
              <a:rPr lang="fr-FR" sz="2000" dirty="0"/>
              <a:t>, Sophie </a:t>
            </a:r>
            <a:r>
              <a:rPr lang="fr-FR" sz="2000" dirty="0" err="1"/>
              <a:t>Pinchinat</a:t>
            </a:r>
            <a:r>
              <a:rPr lang="fr-FR" sz="2000" dirty="0"/>
              <a:t>, &amp; Barbara </a:t>
            </a:r>
            <a:r>
              <a:rPr lang="fr-FR" sz="2000" dirty="0" err="1"/>
              <a:t>Kordy</a:t>
            </a:r>
            <a:r>
              <a:rPr lang="fr-FR" sz="2000" dirty="0"/>
              <a:t> / IRISA Rennes, </a:t>
            </a:r>
            <a:r>
              <a:rPr lang="fr-FR" sz="2000" dirty="0" err="1"/>
              <a:t>University</a:t>
            </a:r>
            <a:r>
              <a:rPr lang="fr-FR" sz="2000" dirty="0"/>
              <a:t> Rennes 1, INSA Rennes, France / Août </a:t>
            </a:r>
            <a:r>
              <a:rPr lang="fr-FR" sz="2000" dirty="0" smtClean="0"/>
              <a:t>2017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9976" y="126876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[7] </a:t>
            </a:r>
            <a:r>
              <a:rPr lang="en-US" sz="2000" i="1" dirty="0" err="1"/>
              <a:t>CyberWar</a:t>
            </a:r>
            <a:r>
              <a:rPr lang="en-US" sz="2000" i="1" dirty="0"/>
              <a:t> Games: Strategic Jostling Among Traditional Adversaries </a:t>
            </a:r>
            <a:r>
              <a:rPr lang="en-US" sz="2000" dirty="0"/>
              <a:t>/ Sanjay </a:t>
            </a:r>
            <a:r>
              <a:rPr lang="en-US" sz="2000" dirty="0" err="1"/>
              <a:t>Goel</a:t>
            </a:r>
            <a:r>
              <a:rPr lang="en-US" sz="2000" dirty="0"/>
              <a:t>, Yuan Hong / University of New York, New York, USA / </a:t>
            </a:r>
            <a:r>
              <a:rPr lang="en-US" sz="2000" dirty="0" smtClean="0"/>
              <a:t>2015</a:t>
            </a:r>
          </a:p>
          <a:p>
            <a:endParaRPr lang="en-US" sz="2000" dirty="0" smtClean="0"/>
          </a:p>
          <a:p>
            <a:r>
              <a:rPr lang="en-US" sz="2000" dirty="0" smtClean="0"/>
              <a:t>[8] </a:t>
            </a:r>
            <a:r>
              <a:rPr lang="en-US" sz="2000" i="1" dirty="0"/>
              <a:t>Game-Theoretic Foundations for the Strategic Use of Honeypots in Network Security </a:t>
            </a:r>
            <a:r>
              <a:rPr lang="en-US" sz="2000" dirty="0"/>
              <a:t>/ Christopher </a:t>
            </a:r>
            <a:r>
              <a:rPr lang="en-US" sz="2000" dirty="0" err="1"/>
              <a:t>Kiekintveld</a:t>
            </a:r>
            <a:r>
              <a:rPr lang="en-US" sz="2000" dirty="0"/>
              <a:t>, </a:t>
            </a:r>
            <a:r>
              <a:rPr lang="en-US" sz="2000" dirty="0" err="1"/>
              <a:t>Viliam</a:t>
            </a:r>
            <a:r>
              <a:rPr lang="en-US" sz="2000" dirty="0"/>
              <a:t> </a:t>
            </a:r>
            <a:r>
              <a:rPr lang="en-US" sz="2000" dirty="0" err="1"/>
              <a:t>Lisý</a:t>
            </a:r>
            <a:r>
              <a:rPr lang="en-US" sz="2000" dirty="0"/>
              <a:t>, </a:t>
            </a:r>
            <a:r>
              <a:rPr lang="en-US" sz="2000" dirty="0" err="1"/>
              <a:t>Radek</a:t>
            </a:r>
            <a:r>
              <a:rPr lang="en-US" sz="2000" dirty="0"/>
              <a:t> </a:t>
            </a:r>
            <a:r>
              <a:rPr lang="en-US" sz="2000" dirty="0" err="1"/>
              <a:t>Píbil</a:t>
            </a:r>
            <a:r>
              <a:rPr lang="en-US" sz="2000" dirty="0"/>
              <a:t> / University of Texas, El Paso, USA / Czech Technical University, Prague, Czech Republic / </a:t>
            </a:r>
            <a:r>
              <a:rPr lang="en-US" sz="2000" dirty="0" smtClean="0"/>
              <a:t>2015</a:t>
            </a:r>
          </a:p>
          <a:p>
            <a:endParaRPr lang="en-US" sz="2000" dirty="0" smtClean="0"/>
          </a:p>
          <a:p>
            <a:r>
              <a:rPr lang="fr-FR" sz="2000" dirty="0" smtClean="0"/>
              <a:t>[9] </a:t>
            </a:r>
            <a:r>
              <a:rPr lang="fr-FR" sz="2000" i="1" dirty="0"/>
              <a:t>Contribution à la modélisation et la vérification formelle par model </a:t>
            </a:r>
            <a:r>
              <a:rPr lang="fr-FR" sz="2000" i="1" dirty="0" err="1"/>
              <a:t>checking</a:t>
            </a:r>
            <a:r>
              <a:rPr lang="fr-FR" sz="2000" i="1" dirty="0"/>
              <a:t> - Symétries pour les Réseaux de </a:t>
            </a:r>
            <a:r>
              <a:rPr lang="fr-FR" sz="2000" i="1" dirty="0" err="1"/>
              <a:t>Petri</a:t>
            </a:r>
            <a:r>
              <a:rPr lang="fr-FR" sz="2000" i="1" dirty="0"/>
              <a:t> temporels. Systèmes embarqués</a:t>
            </a:r>
            <a:r>
              <a:rPr lang="fr-FR" sz="2000" dirty="0"/>
              <a:t> / Pierre-Alain </a:t>
            </a:r>
            <a:r>
              <a:rPr lang="fr-FR" sz="2000" dirty="0" err="1"/>
              <a:t>Bourdil</a:t>
            </a:r>
            <a:r>
              <a:rPr lang="fr-FR" sz="2000" dirty="0"/>
              <a:t> / INSA de Toulouse / 2015.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[10]</a:t>
            </a:r>
            <a:r>
              <a:rPr lang="en-GB" sz="2000" dirty="0" smtClean="0"/>
              <a:t> </a:t>
            </a:r>
            <a:r>
              <a:rPr lang="en-GB" sz="2000" i="1" dirty="0"/>
              <a:t>Using Model Checking to </a:t>
            </a:r>
            <a:r>
              <a:rPr lang="en-GB" sz="2000" i="1" dirty="0" err="1"/>
              <a:t>Analyze</a:t>
            </a:r>
            <a:r>
              <a:rPr lang="en-GB" sz="2000" i="1" dirty="0"/>
              <a:t> Network Vulnerabilities </a:t>
            </a:r>
            <a:r>
              <a:rPr lang="en-GB" sz="2000" dirty="0"/>
              <a:t>/ Ronald W. Ritchey &amp; Paul </a:t>
            </a:r>
            <a:r>
              <a:rPr lang="en-GB" sz="2000" dirty="0" err="1"/>
              <a:t>Ammann</a:t>
            </a:r>
            <a:r>
              <a:rPr lang="en-GB" sz="2000" dirty="0"/>
              <a:t> /  National Security Team Booz Allen &amp; Hamilton &amp; Information and Software Engineering Department George Mason University / Virginia /</a:t>
            </a:r>
            <a:r>
              <a:rPr lang="en-GB" sz="2000" dirty="0" smtClean="0"/>
              <a:t>2000</a:t>
            </a:r>
            <a:endParaRPr lang="en-GB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8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smtClean="0"/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Premier 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Bilan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Perspectives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8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de thèse</a:t>
            </a:r>
            <a:br>
              <a:rPr lang="fr-FR" dirty="0" smtClean="0"/>
            </a:br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4400" b="1" dirty="0" smtClean="0"/>
              <a:t>Analyse de la menace</a:t>
            </a:r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b="1" dirty="0" smtClean="0"/>
              <a:t>Stratégie</a:t>
            </a:r>
            <a:r>
              <a:rPr lang="fr-FR" sz="3600" dirty="0" smtClean="0"/>
              <a:t> attaque-défense</a:t>
            </a:r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b="1" dirty="0" smtClean="0"/>
              <a:t>Théorie</a:t>
            </a:r>
            <a:r>
              <a:rPr lang="fr-FR" sz="3600" dirty="0" smtClean="0"/>
              <a:t> de la </a:t>
            </a:r>
            <a:r>
              <a:rPr lang="fr-FR" sz="3600" dirty="0" err="1" smtClean="0"/>
              <a:t>cyber-défense</a:t>
            </a:r>
            <a:endParaRPr lang="fr-FR" sz="3600" dirty="0" smtClean="0"/>
          </a:p>
          <a:p>
            <a:pPr marL="742950" lvl="1" indent="-285750" algn="just">
              <a:spcBef>
                <a:spcPts val="2400"/>
              </a:spcBef>
              <a:buFont typeface="Arial" charset="0"/>
              <a:buChar char="•"/>
            </a:pPr>
            <a:r>
              <a:rPr lang="fr-FR" sz="3600" b="1" dirty="0" smtClean="0"/>
              <a:t>Modélisation</a:t>
            </a:r>
            <a:r>
              <a:rPr lang="fr-FR" sz="3600" dirty="0" smtClean="0"/>
              <a:t> d’attaque</a:t>
            </a:r>
            <a:endParaRPr lang="fr-FR" sz="3600" b="1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de thèse</a:t>
            </a:r>
            <a:br>
              <a:rPr lang="fr-FR" dirty="0" smtClean="0"/>
            </a:br>
            <a:r>
              <a:rPr lang="fr-FR" dirty="0" smtClean="0"/>
              <a:t>Problématique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Nécessité d’une </a:t>
            </a:r>
            <a:r>
              <a:rPr lang="fr-FR" sz="4000" b="1" dirty="0" smtClean="0"/>
              <a:t>vue système </a:t>
            </a:r>
            <a:r>
              <a:rPr lang="fr-FR" sz="4000" dirty="0" smtClean="0"/>
              <a:t>holistique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/>
              <a:t>Point de vue </a:t>
            </a:r>
            <a:r>
              <a:rPr lang="fr-FR" sz="4000" b="1" dirty="0" smtClean="0"/>
              <a:t>opérationnel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/>
              <a:t>Ressources </a:t>
            </a:r>
            <a:r>
              <a:rPr lang="fr-FR" sz="4000" b="1" dirty="0" smtClean="0"/>
              <a:t>hétérogènes</a:t>
            </a:r>
          </a:p>
          <a:p>
            <a:pPr>
              <a:spcBef>
                <a:spcPts val="2400"/>
              </a:spcBef>
            </a:pPr>
            <a:r>
              <a:rPr lang="fr-FR" sz="4000" b="1" i="1" dirty="0"/>
              <a:t>Modèle système dynamique pour l’analyse de la </a:t>
            </a:r>
            <a:r>
              <a:rPr lang="fr-FR" sz="4000" b="1" i="1" dirty="0" smtClean="0"/>
              <a:t>menace</a:t>
            </a:r>
            <a:endParaRPr lang="fr-FR" sz="4000" b="1" i="1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de thèse</a:t>
            </a:r>
            <a:br>
              <a:rPr lang="fr-FR" dirty="0" smtClean="0"/>
            </a:br>
            <a:r>
              <a:rPr lang="fr-FR" dirty="0" smtClean="0"/>
              <a:t>Axes de recherche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29568" y="198884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3600"/>
              </a:spcBef>
            </a:pPr>
            <a:r>
              <a:rPr lang="fr-FR" sz="4400" dirty="0" smtClean="0"/>
              <a:t>Réification de la surface d’attaque</a:t>
            </a:r>
          </a:p>
          <a:p>
            <a:pPr lvl="1" algn="ctr">
              <a:spcBef>
                <a:spcPts val="3600"/>
              </a:spcBef>
            </a:pPr>
            <a:r>
              <a:rPr lang="fr-FR" sz="4400" dirty="0" smtClean="0"/>
              <a:t>Aspect </a:t>
            </a:r>
            <a:r>
              <a:rPr lang="fr-FR" sz="4400" dirty="0" smtClean="0"/>
              <a:t>dynamique</a:t>
            </a:r>
          </a:p>
          <a:p>
            <a:pPr lvl="1" algn="ctr">
              <a:spcBef>
                <a:spcPts val="3600"/>
              </a:spcBef>
            </a:pPr>
            <a:r>
              <a:rPr lang="fr-FR" sz="4400" dirty="0" smtClean="0"/>
              <a:t>Création </a:t>
            </a:r>
            <a:r>
              <a:rPr lang="fr-FR" sz="4400" dirty="0" smtClean="0"/>
              <a:t>d’un moteur d’exécution</a:t>
            </a:r>
            <a:endParaRPr lang="fr-FR" sz="4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Sujet de thèse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Contexte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Problématique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Axes de recherches</a:t>
            </a: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fr-FR" sz="3200" b="1" dirty="0" smtClean="0"/>
              <a:t>Avancement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Réification de la surface d’attaque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Aspect dynamique et évolution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b="1" dirty="0" smtClean="0"/>
              <a:t>Premier 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Bilan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Perspectives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7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Réification de la surface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/>
              <a:t>[1] </a:t>
            </a:r>
            <a:r>
              <a:rPr lang="fr-FR" sz="700" i="1" dirty="0"/>
              <a:t>Analyse et réduction de la surface d’attaque </a:t>
            </a:r>
            <a:r>
              <a:rPr lang="fr-FR" sz="700" dirty="0"/>
              <a:t>/ Mickael </a:t>
            </a:r>
            <a:r>
              <a:rPr lang="fr-FR" sz="700" dirty="0" err="1"/>
              <a:t>Dorigny</a:t>
            </a:r>
            <a:r>
              <a:rPr lang="fr-FR" sz="700" dirty="0"/>
              <a:t> / https://www.information-security.fr/ / 19 Décembre 2015</a:t>
            </a:r>
          </a:p>
          <a:p>
            <a:r>
              <a:rPr lang="fr-FR" sz="700" dirty="0"/>
              <a:t>[2] </a:t>
            </a:r>
            <a:r>
              <a:rPr lang="fr-FR" sz="700" i="1" dirty="0" err="1"/>
              <a:t>Towards</a:t>
            </a:r>
            <a:r>
              <a:rPr lang="fr-FR" sz="700" i="1" dirty="0"/>
              <a:t> </a:t>
            </a:r>
            <a:r>
              <a:rPr lang="fr-FR" sz="700" i="1" dirty="0" err="1"/>
              <a:t>Threat</a:t>
            </a:r>
            <a:r>
              <a:rPr lang="fr-FR" sz="700" i="1" dirty="0"/>
              <a:t>, Attack, and </a:t>
            </a:r>
            <a:r>
              <a:rPr lang="fr-FR" sz="700" i="1" dirty="0" err="1"/>
              <a:t>Vulnerability</a:t>
            </a:r>
            <a:r>
              <a:rPr lang="fr-FR" sz="700" i="1" dirty="0"/>
              <a:t> Taxonomies </a:t>
            </a:r>
            <a:r>
              <a:rPr lang="fr-FR" sz="700" dirty="0"/>
              <a:t>/ Dennis </a:t>
            </a:r>
            <a:r>
              <a:rPr lang="fr-FR" sz="700" dirty="0" err="1"/>
              <a:t>Hollingworth</a:t>
            </a:r>
            <a:r>
              <a:rPr lang="fr-FR" sz="700" dirty="0"/>
              <a:t> / Network Associates </a:t>
            </a:r>
            <a:r>
              <a:rPr lang="fr-FR" sz="700" dirty="0" err="1"/>
              <a:t>laboratories</a:t>
            </a:r>
            <a:r>
              <a:rPr lang="fr-FR" sz="700" dirty="0"/>
              <a:t> USA / 2003</a:t>
            </a:r>
          </a:p>
          <a:p>
            <a:r>
              <a:rPr lang="fr-FR" sz="700" dirty="0"/>
              <a:t>[3] </a:t>
            </a:r>
            <a:r>
              <a:rPr lang="fr-FR" sz="700" i="1" dirty="0"/>
              <a:t>Trust in Cyberspace</a:t>
            </a:r>
            <a:r>
              <a:rPr lang="fr-FR" sz="700" dirty="0"/>
              <a:t> / Fred B. Schneider / </a:t>
            </a:r>
            <a:r>
              <a:rPr lang="fr-FR" sz="700" dirty="0" err="1"/>
              <a:t>Committee</a:t>
            </a:r>
            <a:r>
              <a:rPr lang="fr-FR" sz="700" dirty="0"/>
              <a:t> on Information </a:t>
            </a:r>
            <a:r>
              <a:rPr lang="fr-FR" sz="700" dirty="0" err="1"/>
              <a:t>Systems</a:t>
            </a:r>
            <a:r>
              <a:rPr lang="fr-FR" sz="700" dirty="0"/>
              <a:t> </a:t>
            </a:r>
            <a:r>
              <a:rPr lang="fr-FR" sz="700" dirty="0" err="1"/>
              <a:t>Trustworthiness</a:t>
            </a:r>
            <a:r>
              <a:rPr lang="fr-FR" sz="700" dirty="0"/>
              <a:t>, Washington, D.C.  USA / 1999</a:t>
            </a:r>
          </a:p>
          <a:p>
            <a:endParaRPr lang="fr-FR" sz="700" dirty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4" t="31621" r="37188" b="25000"/>
          <a:stretch/>
        </p:blipFill>
        <p:spPr>
          <a:xfrm>
            <a:off x="3438524" y="2168580"/>
            <a:ext cx="2305051" cy="29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dirty="0" smtClean="0"/>
              <a:t>Réification de la surface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08/06/2018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dirty="0"/>
              <a:t>[1] </a:t>
            </a:r>
            <a:r>
              <a:rPr lang="fr-FR" sz="700" i="1" dirty="0"/>
              <a:t>Analyse et réduction de la surface d’attaque </a:t>
            </a:r>
            <a:r>
              <a:rPr lang="fr-FR" sz="700" dirty="0"/>
              <a:t>/ Mickael </a:t>
            </a:r>
            <a:r>
              <a:rPr lang="fr-FR" sz="700" dirty="0" err="1"/>
              <a:t>Dorigny</a:t>
            </a:r>
            <a:r>
              <a:rPr lang="fr-FR" sz="700" dirty="0"/>
              <a:t> / https://www.information-security.fr/ / 19 Décembre 2015</a:t>
            </a:r>
          </a:p>
          <a:p>
            <a:r>
              <a:rPr lang="fr-FR" sz="700" dirty="0"/>
              <a:t>[2] </a:t>
            </a:r>
            <a:r>
              <a:rPr lang="fr-FR" sz="700" i="1" dirty="0" err="1"/>
              <a:t>Towards</a:t>
            </a:r>
            <a:r>
              <a:rPr lang="fr-FR" sz="700" i="1" dirty="0"/>
              <a:t> </a:t>
            </a:r>
            <a:r>
              <a:rPr lang="fr-FR" sz="700" i="1" dirty="0" err="1"/>
              <a:t>Threat</a:t>
            </a:r>
            <a:r>
              <a:rPr lang="fr-FR" sz="700" i="1" dirty="0"/>
              <a:t>, Attack, and </a:t>
            </a:r>
            <a:r>
              <a:rPr lang="fr-FR" sz="700" i="1" dirty="0" err="1"/>
              <a:t>Vulnerability</a:t>
            </a:r>
            <a:r>
              <a:rPr lang="fr-FR" sz="700" i="1" dirty="0"/>
              <a:t> Taxonomies </a:t>
            </a:r>
            <a:r>
              <a:rPr lang="fr-FR" sz="700" dirty="0"/>
              <a:t>/ Dennis </a:t>
            </a:r>
            <a:r>
              <a:rPr lang="fr-FR" sz="700" dirty="0" err="1"/>
              <a:t>Hollingworth</a:t>
            </a:r>
            <a:r>
              <a:rPr lang="fr-FR" sz="700" dirty="0"/>
              <a:t> / Network Associates </a:t>
            </a:r>
            <a:r>
              <a:rPr lang="fr-FR" sz="700" dirty="0" err="1"/>
              <a:t>laboratories</a:t>
            </a:r>
            <a:r>
              <a:rPr lang="fr-FR" sz="700" dirty="0"/>
              <a:t> USA / 2003</a:t>
            </a:r>
          </a:p>
          <a:p>
            <a:r>
              <a:rPr lang="fr-FR" sz="700" dirty="0"/>
              <a:t>[3] </a:t>
            </a:r>
            <a:r>
              <a:rPr lang="fr-FR" sz="700" i="1" dirty="0"/>
              <a:t>Trust in Cyberspace</a:t>
            </a:r>
            <a:r>
              <a:rPr lang="fr-FR" sz="700" dirty="0"/>
              <a:t> / Fred B. Schneider / </a:t>
            </a:r>
            <a:r>
              <a:rPr lang="fr-FR" sz="700" dirty="0" err="1"/>
              <a:t>Committee</a:t>
            </a:r>
            <a:r>
              <a:rPr lang="fr-FR" sz="700" dirty="0"/>
              <a:t> on Information </a:t>
            </a:r>
            <a:r>
              <a:rPr lang="fr-FR" sz="700" dirty="0" err="1"/>
              <a:t>Systems</a:t>
            </a:r>
            <a:r>
              <a:rPr lang="fr-FR" sz="700" dirty="0"/>
              <a:t> </a:t>
            </a:r>
            <a:r>
              <a:rPr lang="fr-FR" sz="700" dirty="0" err="1"/>
              <a:t>Trustworthiness</a:t>
            </a:r>
            <a:r>
              <a:rPr lang="fr-FR" sz="700" dirty="0"/>
              <a:t>, Washington, D.C.  USA / 1999</a:t>
            </a:r>
          </a:p>
          <a:p>
            <a:endParaRPr lang="fr-FR" sz="700" dirty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31621" r="36250" b="24445"/>
          <a:stretch/>
        </p:blipFill>
        <p:spPr>
          <a:xfrm>
            <a:off x="3448050" y="2168580"/>
            <a:ext cx="2381250" cy="30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32164</TotalTime>
  <Words>1502</Words>
  <Application>Microsoft Office PowerPoint</Application>
  <PresentationFormat>Affichage à l'écran (4:3)</PresentationFormat>
  <Paragraphs>267</Paragraphs>
  <Slides>29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Origine</vt:lpstr>
      <vt:lpstr>1_Origine</vt:lpstr>
      <vt:lpstr>2_Origine</vt:lpstr>
      <vt:lpstr>Modèle système dynamique pour l’analyse de la menace</vt:lpstr>
      <vt:lpstr>Sommaire</vt:lpstr>
      <vt:lpstr>Sommaire</vt:lpstr>
      <vt:lpstr>Sujet de thèse Contexte</vt:lpstr>
      <vt:lpstr>Sujet de thèse Problématique</vt:lpstr>
      <vt:lpstr>Sujet de thèse Axes de recherche</vt:lpstr>
      <vt:lpstr>Sommaire</vt:lpstr>
      <vt:lpstr>Avancement Réification de la surface d’attaque</vt:lpstr>
      <vt:lpstr>Avancement Réification de la surface d’attaque</vt:lpstr>
      <vt:lpstr>Avancement Réification de la surface d’attaque</vt:lpstr>
      <vt:lpstr>Avancement Réification de la surface d’attaque</vt:lpstr>
      <vt:lpstr>Avancement Réification de la surface d’attaque</vt:lpstr>
      <vt:lpstr>STIX</vt:lpstr>
      <vt:lpstr>STIX</vt:lpstr>
      <vt:lpstr>STIX</vt:lpstr>
      <vt:lpstr>STIX</vt:lpstr>
      <vt:lpstr>STIX</vt:lpstr>
      <vt:lpstr>STIX</vt:lpstr>
      <vt:lpstr>Avancement Aspect dynamique</vt:lpstr>
      <vt:lpstr>Avancement Aspect dynamique</vt:lpstr>
      <vt:lpstr>Avancement Aspect dynamique</vt:lpstr>
      <vt:lpstr>Avancement Premier modèle</vt:lpstr>
      <vt:lpstr>Avancement Premier modèle</vt:lpstr>
      <vt:lpstr>Sommaire</vt:lpstr>
      <vt:lpstr>Conclusion Bilan</vt:lpstr>
      <vt:lpstr>Conclusion Perspectives</vt:lpstr>
      <vt:lpstr>Présentation PowerPoint</vt:lpstr>
      <vt:lpstr>Bibliographie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256</cp:revision>
  <dcterms:created xsi:type="dcterms:W3CDTF">2017-11-15T10:26:53Z</dcterms:created>
  <dcterms:modified xsi:type="dcterms:W3CDTF">2018-06-07T11:54:05Z</dcterms:modified>
</cp:coreProperties>
</file>