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65"/>
  </p:notesMasterIdLst>
  <p:sldIdLst>
    <p:sldId id="256" r:id="rId6"/>
    <p:sldId id="257" r:id="rId7"/>
    <p:sldId id="261" r:id="rId8"/>
    <p:sldId id="290" r:id="rId9"/>
    <p:sldId id="367" r:id="rId10"/>
    <p:sldId id="282" r:id="rId11"/>
    <p:sldId id="293" r:id="rId12"/>
    <p:sldId id="332" r:id="rId13"/>
    <p:sldId id="321" r:id="rId14"/>
    <p:sldId id="312" r:id="rId15"/>
    <p:sldId id="331" r:id="rId16"/>
    <p:sldId id="333" r:id="rId17"/>
    <p:sldId id="294" r:id="rId18"/>
    <p:sldId id="278" r:id="rId19"/>
    <p:sldId id="355" r:id="rId20"/>
    <p:sldId id="356" r:id="rId21"/>
    <p:sldId id="286" r:id="rId22"/>
    <p:sldId id="370" r:id="rId23"/>
    <p:sldId id="262" r:id="rId24"/>
    <p:sldId id="357" r:id="rId25"/>
    <p:sldId id="359" r:id="rId26"/>
    <p:sldId id="361" r:id="rId27"/>
    <p:sldId id="362" r:id="rId28"/>
    <p:sldId id="369" r:id="rId29"/>
    <p:sldId id="363" r:id="rId30"/>
    <p:sldId id="364" r:id="rId31"/>
    <p:sldId id="368" r:id="rId32"/>
    <p:sldId id="316" r:id="rId33"/>
    <p:sldId id="365" r:id="rId34"/>
    <p:sldId id="323" r:id="rId35"/>
    <p:sldId id="324" r:id="rId36"/>
    <p:sldId id="325" r:id="rId37"/>
    <p:sldId id="317" r:id="rId38"/>
    <p:sldId id="310" r:id="rId39"/>
    <p:sldId id="319" r:id="rId40"/>
    <p:sldId id="322" r:id="rId41"/>
    <p:sldId id="326" r:id="rId42"/>
    <p:sldId id="336" r:id="rId43"/>
    <p:sldId id="334" r:id="rId44"/>
    <p:sldId id="335" r:id="rId45"/>
    <p:sldId id="337" r:id="rId46"/>
    <p:sldId id="328" r:id="rId47"/>
    <p:sldId id="338" r:id="rId48"/>
    <p:sldId id="339" r:id="rId49"/>
    <p:sldId id="354" r:id="rId50"/>
    <p:sldId id="340" r:id="rId51"/>
    <p:sldId id="347" r:id="rId52"/>
    <p:sldId id="350" r:id="rId53"/>
    <p:sldId id="352" r:id="rId54"/>
    <p:sldId id="351" r:id="rId55"/>
    <p:sldId id="345" r:id="rId56"/>
    <p:sldId id="373" r:id="rId57"/>
    <p:sldId id="372" r:id="rId58"/>
    <p:sldId id="329" r:id="rId59"/>
    <p:sldId id="309" r:id="rId60"/>
    <p:sldId id="366" r:id="rId61"/>
    <p:sldId id="371" r:id="rId62"/>
    <p:sldId id="258" r:id="rId63"/>
    <p:sldId id="318" r:id="rId6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78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008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18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177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3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92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8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52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7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979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3831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42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8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3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010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3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463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2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1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6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4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65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717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9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106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3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11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862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08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6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405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0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jp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nformation-security.fr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 smtClean="0"/>
              <a:t>Thèse </a:t>
            </a:r>
            <a:r>
              <a:rPr lang="fr-FR" dirty="0" err="1" smtClean="0"/>
              <a:t>ModMenace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Avancement &amp; perspectives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</a:t>
            </a:r>
            <a:r>
              <a:rPr lang="fr-FR" sz="2800" dirty="0" smtClean="0"/>
              <a:t>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Philippe </a:t>
            </a:r>
            <a:r>
              <a:rPr lang="fr-FR" b="1" dirty="0" err="1" smtClean="0"/>
              <a:t>Dhaussy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</a:p>
          <a:p>
            <a:r>
              <a:rPr lang="fr-FR" dirty="0" smtClean="0"/>
              <a:t>Lionel </a:t>
            </a:r>
            <a:r>
              <a:rPr lang="fr-FR" dirty="0"/>
              <a:t>Van </a:t>
            </a:r>
            <a:r>
              <a:rPr lang="fr-FR" dirty="0" err="1"/>
              <a:t>Aertryck</a:t>
            </a:r>
            <a:r>
              <a:rPr lang="fr-FR" dirty="0"/>
              <a:t> (</a:t>
            </a:r>
            <a:r>
              <a:rPr lang="fr-FR" dirty="0" smtClean="0"/>
              <a:t>DGA-MI)</a:t>
            </a:r>
            <a:endParaRPr lang="fr-FR" dirty="0"/>
          </a:p>
          <a:p>
            <a:r>
              <a:rPr lang="fr-FR" dirty="0" smtClean="0"/>
              <a:t>Ciprian </a:t>
            </a:r>
            <a:r>
              <a:rPr lang="fr-FR" dirty="0" err="1" smtClean="0"/>
              <a:t>Teodorov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  <a:endParaRPr lang="fr-FR" dirty="0"/>
          </a:p>
          <a:p>
            <a:r>
              <a:rPr lang="fr-FR" dirty="0" err="1" smtClean="0"/>
              <a:t>Joel</a:t>
            </a:r>
            <a:r>
              <a:rPr lang="fr-FR" dirty="0" smtClean="0"/>
              <a:t> </a:t>
            </a:r>
            <a:r>
              <a:rPr lang="fr-FR" dirty="0" err="1" smtClean="0"/>
              <a:t>Champeau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Arbres </a:t>
            </a:r>
            <a:r>
              <a:rPr lang="fr-FR" sz="4000" i="1" u="sng" dirty="0" smtClean="0">
                <a:solidFill>
                  <a:prstClr val="black"/>
                </a:solidFill>
              </a:rPr>
              <a:t>d’Attaque </a:t>
            </a:r>
            <a:r>
              <a:rPr lang="fr-FR" sz="4000" i="1" u="sng" dirty="0" smtClean="0">
                <a:solidFill>
                  <a:prstClr val="black"/>
                </a:solidFill>
              </a:rPr>
              <a:t>[5] </a:t>
            </a:r>
            <a:r>
              <a:rPr lang="fr-FR" sz="4000" u="sng" dirty="0" smtClean="0">
                <a:solidFill>
                  <a:prstClr val="black"/>
                </a:solidFill>
              </a:rPr>
              <a:t>: </a:t>
            </a:r>
            <a:endParaRPr lang="fr-FR" sz="4000" u="sng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 smtClean="0"/>
              <a:t>[5] </a:t>
            </a:r>
            <a:r>
              <a:rPr lang="fr-FR" sz="700" i="1" dirty="0"/>
              <a:t>Attack </a:t>
            </a:r>
            <a:r>
              <a:rPr lang="fr-FR" sz="700" i="1" dirty="0" err="1"/>
              <a:t>Modeling</a:t>
            </a:r>
            <a:r>
              <a:rPr lang="fr-FR" sz="700" i="1" dirty="0"/>
              <a:t> for Information Security and </a:t>
            </a:r>
            <a:r>
              <a:rPr lang="fr-FR" sz="700" i="1" dirty="0" err="1"/>
              <a:t>Survivability</a:t>
            </a:r>
            <a:r>
              <a:rPr lang="fr-FR" sz="700" i="1" dirty="0"/>
              <a:t> </a:t>
            </a:r>
            <a:r>
              <a:rPr lang="fr-FR" sz="700" dirty="0"/>
              <a:t>/ Andrew P. Moore, Robert J. Ellison, Richard C. Linger/ Software Engineering Institute, Carnegie Mellon </a:t>
            </a:r>
            <a:r>
              <a:rPr lang="fr-FR" sz="700" dirty="0" err="1"/>
              <a:t>University</a:t>
            </a:r>
            <a:r>
              <a:rPr lang="fr-FR" sz="700" dirty="0"/>
              <a:t>, USA / Mars 2001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Arbres d’Attaque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Man-in-the-middle</a:t>
            </a:r>
          </a:p>
        </p:txBody>
      </p:sp>
      <p:sp>
        <p:nvSpPr>
          <p:cNvPr id="3" name="Ellipse 2"/>
          <p:cNvSpPr/>
          <p:nvPr/>
        </p:nvSpPr>
        <p:spPr>
          <a:xfrm>
            <a:off x="3960974" y="1394485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91595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0782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55976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444208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3" idx="3"/>
            <a:endCxn id="9" idx="7"/>
          </p:cNvCxnSpPr>
          <p:nvPr/>
        </p:nvCxnSpPr>
        <p:spPr>
          <a:xfrm flipH="1">
            <a:off x="3771498" y="2316425"/>
            <a:ext cx="410928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3" idx="5"/>
            <a:endCxn id="8" idx="1"/>
          </p:cNvCxnSpPr>
          <p:nvPr/>
        </p:nvCxnSpPr>
        <p:spPr>
          <a:xfrm>
            <a:off x="5251690" y="2316425"/>
            <a:ext cx="461357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0" idx="7"/>
          </p:cNvCxnSpPr>
          <p:nvPr/>
        </p:nvCxnSpPr>
        <p:spPr>
          <a:xfrm flipH="1">
            <a:off x="5646692" y="4005064"/>
            <a:ext cx="600987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4"/>
            <a:endCxn id="11" idx="1"/>
          </p:cNvCxnSpPr>
          <p:nvPr/>
        </p:nvCxnSpPr>
        <p:spPr>
          <a:xfrm>
            <a:off x="6247679" y="4005064"/>
            <a:ext cx="417981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2425" y="1611378"/>
            <a:ext cx="170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Intercepter les communications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95714" y="3141838"/>
            <a:ext cx="1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Accéder au</a:t>
            </a:r>
          </a:p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38455" y="3151656"/>
            <a:ext cx="146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Utiliser les clés </a:t>
            </a:r>
            <a:r>
              <a:rPr lang="fr-FR" dirty="0" smtClean="0"/>
              <a:t>privées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74256" y="4809926"/>
            <a:ext cx="14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l’échange de clés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474728" y="4731531"/>
            <a:ext cx="149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Obtenir les clés d’Alice/Bob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992951" y="2699774"/>
            <a:ext cx="148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105283">
            <a:off x="5743944" y="370753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7895135">
            <a:off x="5917254" y="3862191"/>
            <a:ext cx="504729" cy="5507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55976" y="2852936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AND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4148" y="430539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OR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C)Cyber </a:t>
            </a:r>
            <a:r>
              <a:rPr lang="fr-FR" sz="4000" b="1" i="1" dirty="0" err="1" smtClean="0"/>
              <a:t>Threat</a:t>
            </a:r>
            <a:r>
              <a:rPr lang="fr-FR" sz="4000" b="1" i="1" dirty="0" smtClean="0"/>
              <a:t> </a:t>
            </a:r>
            <a:r>
              <a:rPr lang="fr-FR" sz="4000" b="1" i="1" dirty="0" smtClean="0"/>
              <a:t>Intelligence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Cyber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Intelligence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Connaissance</a:t>
            </a:r>
            <a:r>
              <a:rPr lang="fr-FR" sz="2800" dirty="0" smtClean="0">
                <a:solidFill>
                  <a:prstClr val="black"/>
                </a:solidFill>
              </a:rPr>
              <a:t> sur les </a:t>
            </a:r>
            <a:r>
              <a:rPr lang="fr-FR" sz="2800" b="1" dirty="0" smtClean="0">
                <a:solidFill>
                  <a:prstClr val="black"/>
                </a:solidFill>
              </a:rPr>
              <a:t>adversaires</a:t>
            </a:r>
            <a:r>
              <a:rPr lang="fr-FR" sz="2800" dirty="0" smtClean="0">
                <a:solidFill>
                  <a:prstClr val="black"/>
                </a:solidFill>
              </a:rPr>
              <a:t>, leurs </a:t>
            </a:r>
            <a:r>
              <a:rPr lang="fr-FR" sz="2800" b="1" dirty="0" smtClean="0">
                <a:solidFill>
                  <a:prstClr val="black"/>
                </a:solidFill>
              </a:rPr>
              <a:t>motivations</a:t>
            </a:r>
            <a:r>
              <a:rPr lang="fr-FR" sz="2800" dirty="0" smtClean="0">
                <a:solidFill>
                  <a:prstClr val="black"/>
                </a:solidFill>
              </a:rPr>
              <a:t>, leurs </a:t>
            </a:r>
            <a:r>
              <a:rPr lang="fr-FR" sz="2800" b="1" dirty="0" smtClean="0">
                <a:solidFill>
                  <a:prstClr val="black"/>
                </a:solidFill>
              </a:rPr>
              <a:t>intentions</a:t>
            </a:r>
            <a:r>
              <a:rPr lang="fr-FR" sz="2800" dirty="0" smtClean="0">
                <a:solidFill>
                  <a:prstClr val="black"/>
                </a:solidFill>
              </a:rPr>
              <a:t> et leurs </a:t>
            </a:r>
            <a:r>
              <a:rPr lang="fr-FR" sz="2800" b="1" dirty="0" smtClean="0">
                <a:solidFill>
                  <a:prstClr val="black"/>
                </a:solidFill>
              </a:rPr>
              <a:t>méthodes</a:t>
            </a:r>
            <a:r>
              <a:rPr lang="fr-FR" sz="2800" dirty="0" smtClean="0">
                <a:solidFill>
                  <a:prstClr val="black"/>
                </a:solidFill>
              </a:rPr>
              <a:t>, </a:t>
            </a:r>
            <a:r>
              <a:rPr lang="fr-FR" sz="2800" b="1" dirty="0" smtClean="0">
                <a:solidFill>
                  <a:prstClr val="black"/>
                </a:solidFill>
              </a:rPr>
              <a:t>collectée</a:t>
            </a:r>
            <a:r>
              <a:rPr lang="fr-FR" sz="2800" dirty="0" smtClean="0">
                <a:solidFill>
                  <a:prstClr val="black"/>
                </a:solidFill>
              </a:rPr>
              <a:t>, </a:t>
            </a:r>
            <a:r>
              <a:rPr lang="fr-FR" sz="2800" b="1" dirty="0" smtClean="0">
                <a:solidFill>
                  <a:prstClr val="black"/>
                </a:solidFill>
              </a:rPr>
              <a:t>analysée</a:t>
            </a:r>
            <a:r>
              <a:rPr lang="fr-FR" sz="2800" dirty="0" smtClean="0">
                <a:solidFill>
                  <a:prstClr val="black"/>
                </a:solidFill>
              </a:rPr>
              <a:t> et </a:t>
            </a:r>
            <a:r>
              <a:rPr lang="fr-FR" sz="2800" b="1" dirty="0" smtClean="0">
                <a:solidFill>
                  <a:prstClr val="black"/>
                </a:solidFill>
              </a:rPr>
              <a:t>partagée</a:t>
            </a:r>
            <a:r>
              <a:rPr lang="fr-FR" sz="2800" dirty="0" smtClean="0">
                <a:solidFill>
                  <a:prstClr val="black"/>
                </a:solidFill>
              </a:rPr>
              <a:t> entre différents agents à différents niveaux pour protéger les biens critiques. </a:t>
            </a:r>
            <a:r>
              <a:rPr lang="fr-FR" sz="2800" dirty="0" smtClean="0">
                <a:solidFill>
                  <a:prstClr val="black"/>
                </a:solidFill>
              </a:rPr>
              <a:t>[6]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700" dirty="0" smtClean="0"/>
              <a:t>[6] </a:t>
            </a:r>
            <a:r>
              <a:rPr lang="fr-FR" sz="700" i="1" dirty="0" err="1"/>
              <a:t>Definitive</a:t>
            </a:r>
            <a:r>
              <a:rPr lang="fr-FR" sz="700" i="1" dirty="0"/>
              <a:t> Guide to Cyber </a:t>
            </a:r>
            <a:r>
              <a:rPr lang="fr-FR" sz="700" i="1" dirty="0" err="1"/>
              <a:t>Threat</a:t>
            </a:r>
            <a:r>
              <a:rPr lang="fr-FR" sz="700" i="1" dirty="0"/>
              <a:t> Intelligence </a:t>
            </a:r>
            <a:r>
              <a:rPr lang="fr-FR" sz="700" dirty="0"/>
              <a:t>/ Jon Friedman, Mark Bouchard,  CISSP / </a:t>
            </a:r>
            <a:r>
              <a:rPr lang="fr-FR" sz="700" dirty="0" err="1"/>
              <a:t>CyberEdge</a:t>
            </a:r>
            <a:r>
              <a:rPr lang="fr-FR" sz="700" dirty="0"/>
              <a:t> Group Annapolis, USA / 2015</a:t>
            </a:r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821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20601" r="15820" b="19204"/>
          <a:stretch/>
        </p:blipFill>
        <p:spPr>
          <a:xfrm>
            <a:off x="1119818" y="1297736"/>
            <a:ext cx="6903757" cy="457953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fr-FR" sz="700" dirty="0" smtClean="0"/>
              <a:t>[7] </a:t>
            </a:r>
            <a:r>
              <a:rPr lang="fr-FR" sz="700" i="1" dirty="0" err="1"/>
              <a:t>Redefining</a:t>
            </a:r>
            <a:r>
              <a:rPr lang="fr-FR" sz="700" i="1" dirty="0"/>
              <a:t> the Center of </a:t>
            </a:r>
            <a:r>
              <a:rPr lang="fr-FR" sz="700" i="1" dirty="0" err="1"/>
              <a:t>Gravity</a:t>
            </a:r>
            <a:r>
              <a:rPr lang="fr-FR" sz="700" i="1" dirty="0"/>
              <a:t> </a:t>
            </a:r>
            <a:r>
              <a:rPr lang="fr-FR" sz="700" dirty="0"/>
              <a:t>in </a:t>
            </a:r>
            <a:r>
              <a:rPr lang="fr-FR" sz="700" i="1" dirty="0"/>
              <a:t>Joint Force </a:t>
            </a:r>
            <a:r>
              <a:rPr lang="fr-FR" sz="700" i="1" dirty="0" err="1"/>
              <a:t>Quarterly</a:t>
            </a:r>
            <a:r>
              <a:rPr lang="fr-FR" sz="700" i="1" dirty="0"/>
              <a:t> (JFQ) issue 59 </a:t>
            </a:r>
            <a:r>
              <a:rPr lang="fr-FR" sz="700" dirty="0"/>
              <a:t>/ Dale C. </a:t>
            </a:r>
            <a:r>
              <a:rPr lang="fr-FR" sz="700" dirty="0" err="1"/>
              <a:t>Eikmeier</a:t>
            </a:r>
            <a:r>
              <a:rPr lang="fr-FR" sz="700" dirty="0"/>
              <a:t> / Washington D.C. USA / 2010</a:t>
            </a:r>
          </a:p>
          <a:p>
            <a:endParaRPr lang="fr-FR" sz="7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331640" y="58772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Trois niveaux de guerre [7]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endParaRPr lang="fr-FR">
              <a:solidFill>
                <a:srgbClr val="46465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b="1" dirty="0" smtClean="0">
                <a:solidFill>
                  <a:prstClr val="black"/>
                </a:solidFill>
              </a:rPr>
              <a:t>RAFT </a:t>
            </a:r>
            <a:r>
              <a:rPr lang="fr-FR" sz="4000" dirty="0" smtClean="0"/>
              <a:t>[7]</a:t>
            </a:r>
            <a:endParaRPr lang="fr-FR" sz="4000" b="1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R</a:t>
            </a:r>
            <a:r>
              <a:rPr lang="fr-FR" sz="3200" dirty="0" smtClean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A</a:t>
            </a:r>
            <a:r>
              <a:rPr lang="fr-FR" sz="3200" dirty="0" smtClean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F</a:t>
            </a:r>
            <a:r>
              <a:rPr lang="fr-FR" sz="3200" dirty="0" smtClean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>
                <a:solidFill>
                  <a:prstClr val="black"/>
                </a:solidFill>
              </a:rPr>
              <a:t>T</a:t>
            </a:r>
            <a:r>
              <a:rPr lang="fr-FR" sz="3200" dirty="0" smtClean="0">
                <a:solidFill>
                  <a:prstClr val="black"/>
                </a:solidFill>
              </a:rPr>
              <a:t>ensions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16</a:t>
            </a:fld>
            <a:endParaRPr lang="fr-FR">
              <a:solidFill>
                <a:srgbClr val="46465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err="1" smtClean="0">
                <a:solidFill>
                  <a:prstClr val="black"/>
                </a:solidFill>
              </a:rPr>
              <a:t>CoG</a:t>
            </a:r>
            <a:r>
              <a:rPr lang="fr-FR" sz="3600" b="1" dirty="0" smtClean="0">
                <a:solidFill>
                  <a:prstClr val="black"/>
                </a:solidFill>
              </a:rPr>
              <a:t> (Center of </a:t>
            </a:r>
            <a:r>
              <a:rPr lang="fr-FR" sz="3600" b="1" dirty="0" err="1">
                <a:solidFill>
                  <a:prstClr val="black"/>
                </a:solidFill>
              </a:rPr>
              <a:t>G</a:t>
            </a:r>
            <a:r>
              <a:rPr lang="fr-FR" sz="3600" b="1" dirty="0" err="1" smtClean="0">
                <a:solidFill>
                  <a:prstClr val="black"/>
                </a:solidFill>
              </a:rPr>
              <a:t>ravity</a:t>
            </a:r>
            <a:r>
              <a:rPr lang="fr-FR" sz="3600" b="1" dirty="0" smtClean="0">
                <a:solidFill>
                  <a:prstClr val="black"/>
                </a:solidFill>
              </a:rPr>
              <a:t>) </a:t>
            </a:r>
            <a:r>
              <a:rPr lang="fr-FR" sz="3600" dirty="0" smtClean="0">
                <a:solidFill>
                  <a:prstClr val="black"/>
                </a:solidFill>
              </a:rPr>
              <a:t>: L’entité principale qui possède la </a:t>
            </a:r>
            <a:r>
              <a:rPr lang="fr-FR" sz="3600" b="1" dirty="0" smtClean="0">
                <a:solidFill>
                  <a:prstClr val="black"/>
                </a:solidFill>
              </a:rPr>
              <a:t>capacité intrinsèque </a:t>
            </a:r>
            <a:r>
              <a:rPr lang="fr-FR" sz="3600" dirty="0" smtClean="0">
                <a:solidFill>
                  <a:prstClr val="black"/>
                </a:solidFill>
              </a:rPr>
              <a:t>de </a:t>
            </a:r>
            <a:r>
              <a:rPr lang="fr-FR" sz="3600" b="1" dirty="0" smtClean="0">
                <a:solidFill>
                  <a:prstClr val="black"/>
                </a:solidFill>
              </a:rPr>
              <a:t>parvenir</a:t>
            </a:r>
            <a:r>
              <a:rPr lang="fr-FR" sz="3600" dirty="0" smtClean="0">
                <a:solidFill>
                  <a:prstClr val="black"/>
                </a:solidFill>
              </a:rPr>
              <a:t> à l’</a:t>
            </a:r>
            <a:r>
              <a:rPr lang="fr-FR" sz="3600" b="1" dirty="0" smtClean="0">
                <a:solidFill>
                  <a:prstClr val="black"/>
                </a:solidFill>
              </a:rPr>
              <a:t>objectif</a:t>
            </a:r>
            <a:r>
              <a:rPr lang="fr-FR" sz="3600" dirty="0" smtClean="0">
                <a:solidFill>
                  <a:prstClr val="black"/>
                </a:solidFill>
              </a:rPr>
              <a:t> du système </a:t>
            </a:r>
            <a:r>
              <a:rPr lang="fr-FR" sz="3600" dirty="0" smtClean="0">
                <a:solidFill>
                  <a:prstClr val="black"/>
                </a:solidFill>
              </a:rPr>
              <a:t>[7]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Cible de l’attaquant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Approche efficace en ressource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Méthodologie d’identification du </a:t>
            </a:r>
            <a:r>
              <a:rPr lang="fr-FR" sz="3600" dirty="0" err="1" smtClean="0"/>
              <a:t>CoG</a:t>
            </a:r>
            <a:r>
              <a:rPr lang="fr-FR" sz="3600" dirty="0" smtClean="0"/>
              <a:t> [7]</a:t>
            </a:r>
            <a:endParaRPr lang="fr-FR" sz="36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1026" name="Picture 2" descr="C:\Users\sunti\Desktop\Thèse\Presentation\OperationalDesig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0686" r="24248" b="21057"/>
          <a:stretch/>
        </p:blipFill>
        <p:spPr bwMode="auto">
          <a:xfrm>
            <a:off x="971600" y="2028958"/>
            <a:ext cx="7030773" cy="42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804617" y="59413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9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 smtClean="0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Intelligence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D)STIX</a:t>
            </a:r>
            <a:endParaRPr lang="fr-FR" sz="40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Définitions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Arbres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Cyber </a:t>
            </a:r>
            <a:r>
              <a:rPr lang="fr-FR" sz="2400" dirty="0" err="1" smtClean="0"/>
              <a:t>Threat</a:t>
            </a:r>
            <a:r>
              <a:rPr lang="fr-FR" sz="2400" dirty="0" smtClean="0"/>
              <a:t> </a:t>
            </a:r>
            <a:r>
              <a:rPr lang="fr-FR" sz="2400" dirty="0" smtClean="0"/>
              <a:t>Intelligence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STIX</a:t>
            </a:r>
            <a:endParaRPr lang="fr-FR" sz="2400" dirty="0" smtClean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/>
              <a:t>Point de vue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Théorie des jeux…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…</a:t>
            </a:r>
            <a:r>
              <a:rPr lang="fr-FR" sz="2400" dirty="0"/>
              <a:t>a</a:t>
            </a:r>
            <a:r>
              <a:rPr lang="fr-FR" sz="2400" dirty="0" smtClean="0"/>
              <a:t>ppliquée à la Cyber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Perspectives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/>
              <a:t>Moteur d’exécution</a:t>
            </a:r>
            <a:endParaRPr lang="fr-FR" sz="3200" dirty="0"/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Ebauche de </a:t>
            </a:r>
            <a:r>
              <a:rPr lang="fr-FR" sz="2400" dirty="0" smtClean="0"/>
              <a:t>concept</a:t>
            </a:r>
            <a:endParaRPr lang="fr-FR" sz="36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90133" y="1490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89201" y="17880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MENACE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89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81666" y="35306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5616" y="4500736"/>
            <a:ext cx="173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ATTAQUANT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4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ATTAQUE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8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17084" y="5178400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VULNERABILITE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9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20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AVOIDIT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70150" y="3793508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ARBRE D’ATTAQUE</a:t>
            </a:r>
            <a:endParaRPr lang="fr-FR" b="1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481666" y="350100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4366" y="1481665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02190" y="3501008"/>
            <a:ext cx="386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CYBER THREAT INTELLIGENCE</a:t>
            </a:r>
            <a:endParaRPr lang="fr-FR" b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[8]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19933" y="5237490"/>
            <a:ext cx="1598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SURFACE </a:t>
            </a:r>
          </a:p>
          <a:p>
            <a:pPr algn="ctr"/>
            <a:r>
              <a:rPr lang="fr-FR" b="1" dirty="0" smtClean="0"/>
              <a:t>D’ATTAQUE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 smtClean="0"/>
              <a:t>[8] </a:t>
            </a:r>
            <a:r>
              <a:rPr lang="en-US" sz="800" dirty="0"/>
              <a:t>Standardizing Cyber Threat </a:t>
            </a:r>
            <a:r>
              <a:rPr lang="en-US" sz="800" dirty="0" err="1"/>
              <a:t>Inteligence</a:t>
            </a:r>
            <a:r>
              <a:rPr lang="en-US" sz="800" dirty="0"/>
              <a:t> Information with the Structured Threat Information </a:t>
            </a:r>
            <a:r>
              <a:rPr lang="en-US" sz="800" dirty="0" err="1"/>
              <a:t>eXpression</a:t>
            </a:r>
            <a:r>
              <a:rPr lang="en-US" sz="800" dirty="0"/>
              <a:t> (STIX) / Sean Barnum / The MITRE Corporation / 20 </a:t>
            </a:r>
            <a:r>
              <a:rPr lang="en-US" sz="800" dirty="0" err="1"/>
              <a:t>Février</a:t>
            </a:r>
            <a:r>
              <a:rPr lang="en-US" sz="800" dirty="0"/>
              <a:t> 2014</a:t>
            </a:r>
          </a:p>
          <a:p>
            <a:endParaRPr lang="fr-FR" sz="800" dirty="0"/>
          </a:p>
          <a:p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801534" y="392939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n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</a:t>
            </a:r>
            <a:r>
              <a:rPr lang="fr-FR" sz="6000" u="sng" dirty="0" smtClean="0"/>
              <a:t>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B)…appliquée à la Cyber</a:t>
            </a:r>
            <a:endParaRPr lang="fr-FR" sz="5400" b="1" i="1" dirty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C)Perspectives</a:t>
            </a:r>
            <a:endParaRPr lang="fr-FR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Théorie des jeux </a:t>
            </a:r>
            <a:r>
              <a:rPr lang="fr-FR" sz="4000" u="sng" dirty="0" smtClean="0">
                <a:solidFill>
                  <a:prstClr val="black"/>
                </a:solidFill>
              </a:rPr>
              <a:t>[9]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Domaine mathématique s’intéressant aux </a:t>
            </a:r>
            <a:r>
              <a:rPr lang="fr-FR" sz="2800" b="1" dirty="0" smtClean="0">
                <a:solidFill>
                  <a:prstClr val="black"/>
                </a:solidFill>
              </a:rPr>
              <a:t>problèmes de décisions </a:t>
            </a:r>
            <a:r>
              <a:rPr lang="fr-FR" sz="2800" dirty="0" smtClean="0">
                <a:solidFill>
                  <a:prstClr val="black"/>
                </a:solidFill>
              </a:rPr>
              <a:t>entre </a:t>
            </a:r>
            <a:r>
              <a:rPr lang="fr-FR" sz="2800" b="1" dirty="0" smtClean="0">
                <a:solidFill>
                  <a:prstClr val="black"/>
                </a:solidFill>
              </a:rPr>
              <a:t>différents joueurs </a:t>
            </a:r>
            <a:r>
              <a:rPr lang="fr-FR" sz="2800" dirty="0" smtClean="0">
                <a:solidFill>
                  <a:prstClr val="black"/>
                </a:solidFill>
              </a:rPr>
              <a:t>qui sont conscients de leurs </a:t>
            </a:r>
            <a:r>
              <a:rPr lang="fr-FR" sz="2800" b="1" dirty="0" smtClean="0">
                <a:solidFill>
                  <a:prstClr val="black"/>
                </a:solidFill>
              </a:rPr>
              <a:t>interactions</a:t>
            </a:r>
            <a:r>
              <a:rPr lang="fr-FR" sz="2800" dirty="0" smtClean="0">
                <a:solidFill>
                  <a:prstClr val="black"/>
                </a:solidFill>
              </a:rPr>
              <a:t>. Tous les joueurs sont supposés rationnels.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96" y="4345359"/>
            <a:ext cx="82098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Ensemble de stratégies et de gains de tous les joueurs.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29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 smtClean="0"/>
              <a:t>[9] </a:t>
            </a:r>
            <a:r>
              <a:rPr lang="en-US" sz="700" i="1" dirty="0" err="1"/>
              <a:t>CyberWar</a:t>
            </a:r>
            <a:r>
              <a:rPr lang="en-US" sz="700" i="1" dirty="0"/>
              <a:t> Games: Strategic Jostling Among Traditional Adversaries </a:t>
            </a:r>
            <a:r>
              <a:rPr lang="en-US" sz="700" dirty="0"/>
              <a:t>/ Sanjay </a:t>
            </a:r>
            <a:r>
              <a:rPr lang="en-US" sz="700" dirty="0" err="1"/>
              <a:t>Goel</a:t>
            </a:r>
            <a:r>
              <a:rPr lang="en-US" sz="700" dirty="0"/>
              <a:t>, Yuan Hong / University of New York, New York, USA / 2015</a:t>
            </a:r>
            <a:endParaRPr lang="fr-FR" sz="700" i="1" dirty="0"/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4870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Sujet </a:t>
            </a:r>
            <a:r>
              <a:rPr lang="fr-FR" dirty="0" smtClean="0"/>
              <a:t>de </a:t>
            </a:r>
            <a:r>
              <a:rPr lang="fr-FR" dirty="0" smtClean="0"/>
              <a:t>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ModMenace</a:t>
            </a:r>
            <a:r>
              <a:rPr lang="fr-FR" sz="36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Axes </a:t>
            </a:r>
            <a:r>
              <a:rPr lang="fr-FR" sz="3600" dirty="0" smtClean="0"/>
              <a:t>de recherche </a:t>
            </a:r>
            <a:r>
              <a:rPr lang="fr-FR" sz="3600" dirty="0" smtClean="0"/>
              <a:t>étudiés </a:t>
            </a:r>
            <a:r>
              <a:rPr lang="fr-FR" sz="3600" dirty="0" smtClean="0"/>
              <a:t>jusqu’ici :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Réification de la surface d’attaque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Aspect dynamique</a:t>
            </a:r>
            <a:endParaRPr lang="fr-FR" sz="3600" b="1" i="1" dirty="0"/>
          </a:p>
          <a:p>
            <a:pPr lvl="1" algn="ctr">
              <a:spcBef>
                <a:spcPts val="2400"/>
              </a:spcBef>
            </a:pPr>
            <a:endParaRPr lang="fr-FR" sz="36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4739660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Rationalité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>
                <a:solidFill>
                  <a:prstClr val="black"/>
                </a:solidFill>
              </a:rPr>
              <a:t>Choix optimal dans le cadre d’une connaissance parfaite et </a:t>
            </a:r>
            <a:r>
              <a:rPr lang="fr-FR" sz="2800" dirty="0" smtClean="0">
                <a:solidFill>
                  <a:prstClr val="black"/>
                </a:solidFill>
              </a:rPr>
              <a:t>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1366" y="1384895"/>
            <a:ext cx="82098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Gain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Fonction numérique évaluant l’état du jeu.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nulle</a:t>
            </a:r>
            <a:r>
              <a:rPr lang="fr-FR" sz="2400" i="1" dirty="0" smtClean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: le gain d’un joueur est l’exact opposé de celui des autres joueurs.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constante</a:t>
            </a:r>
            <a:r>
              <a:rPr lang="fr-FR" sz="2400" i="1" dirty="0" smtClean="0">
                <a:solidFill>
                  <a:prstClr val="black"/>
                </a:solidFill>
              </a:rPr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: la somme des gains de tous les joueurs est constante.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prstClr val="black"/>
                </a:solidFill>
              </a:rPr>
              <a:t>Jeu à somme non-nulle </a:t>
            </a:r>
            <a:r>
              <a:rPr lang="fr-FR" sz="2400" dirty="0" smtClean="0">
                <a:solidFill>
                  <a:prstClr val="black"/>
                </a:solidFill>
              </a:rPr>
              <a:t>: le gain n’est soumis à aucune restriction structurelle.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4451628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Jeu Bayésien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Modèle de jeu </a:t>
            </a:r>
            <a:r>
              <a:rPr lang="fr-FR" sz="2800" b="1" dirty="0" smtClean="0">
                <a:solidFill>
                  <a:prstClr val="black"/>
                </a:solidFill>
              </a:rPr>
              <a:t>probabiliste</a:t>
            </a:r>
            <a:r>
              <a:rPr lang="fr-FR" sz="2800" dirty="0" smtClean="0">
                <a:solidFill>
                  <a:prstClr val="black"/>
                </a:solidFill>
              </a:rPr>
              <a:t> dans un cadre d’information incomplète.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7196" y="1268760"/>
            <a:ext cx="8209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complète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</a:t>
            </a:r>
            <a:r>
              <a:rPr lang="fr-FR" sz="2800" b="1" dirty="0" smtClean="0">
                <a:solidFill>
                  <a:prstClr val="black"/>
                </a:solidFill>
              </a:rPr>
              <a:t>connait</a:t>
            </a:r>
            <a:r>
              <a:rPr lang="fr-FR" sz="2800" dirty="0" smtClean="0">
                <a:solidFill>
                  <a:prstClr val="black"/>
                </a:solidFill>
              </a:rPr>
              <a:t> l’identité des autres joueurs et les gains associés à la stratégie qu’ils adoptent.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270" y="2867452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Information parfaite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Le joueur est capable d’</a:t>
            </a:r>
            <a:r>
              <a:rPr lang="fr-FR" sz="2800" b="1" dirty="0" smtClean="0">
                <a:solidFill>
                  <a:prstClr val="black"/>
                </a:solidFill>
              </a:rPr>
              <a:t>observer</a:t>
            </a:r>
            <a:r>
              <a:rPr lang="fr-FR" sz="2800" dirty="0" smtClean="0">
                <a:solidFill>
                  <a:prstClr val="black"/>
                </a:solidFill>
              </a:rPr>
              <a:t> la stratégie des autres joueurs.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Théorie des jeux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1366" y="1484784"/>
            <a:ext cx="8235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Dilemme des prisonniers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99027"/>
              </p:ext>
            </p:extLst>
          </p:nvPr>
        </p:nvGraphicFramePr>
        <p:xfrm>
          <a:off x="683568" y="2420888"/>
          <a:ext cx="7776864" cy="367240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3024336"/>
                <a:gridCol w="2160240"/>
                <a:gridCol w="2592288"/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sz="5400" b="1" dirty="0" smtClean="0"/>
                        <a:t>A\B</a:t>
                      </a:r>
                      <a:endParaRPr lang="fr-FR" sz="5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reste silencieux</a:t>
                      </a:r>
                    </a:p>
                    <a:p>
                      <a:pPr algn="ctr"/>
                      <a:r>
                        <a:rPr lang="fr-FR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reste silencieux</a:t>
                      </a:r>
                    </a:p>
                    <a:p>
                      <a:pPr algn="ctr"/>
                      <a:r>
                        <a:rPr lang="fr-FR" baseline="0" dirty="0" smtClean="0"/>
                        <a:t>(Coopération)</a:t>
                      </a:r>
                      <a:endParaRPr lang="fr-FR" dirty="0"/>
                    </a:p>
                  </a:txBody>
                  <a:tcPr anchor="ctr">
                    <a:lnT w="12700" cmpd="sng">
                      <a:noFill/>
                    </a:lnT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(1,1)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(5,0)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parle</a:t>
                      </a:r>
                    </a:p>
                    <a:p>
                      <a:pPr algn="ctr"/>
                      <a:r>
                        <a:rPr lang="fr-FR" dirty="0" smtClean="0"/>
                        <a:t>(Trahison)</a:t>
                      </a:r>
                      <a:endParaRPr lang="fr-FR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(0,5)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/>
                        <a:t>(3,3)</a:t>
                      </a:r>
                      <a:endParaRPr lang="fr-FR" sz="54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B)…appliquée à la Cyber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C)Perspectives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88840"/>
            <a:ext cx="5592767" cy="41506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6909" y="1268760"/>
            <a:ext cx="82356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Exemple :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Defense</a:t>
            </a:r>
            <a:r>
              <a:rPr lang="fr-FR" sz="4000" i="1" u="sng" dirty="0" smtClean="0">
                <a:solidFill>
                  <a:prstClr val="black"/>
                </a:solidFill>
              </a:rPr>
              <a:t>-by-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Deception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Mécanisme de défense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qui vise à renverser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l’asymétrie inhérente à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la cyberguerre 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notamment par des </a:t>
            </a:r>
          </a:p>
          <a:p>
            <a:r>
              <a:rPr lang="fr-FR" sz="2800" b="1" dirty="0" smtClean="0">
                <a:solidFill>
                  <a:prstClr val="black"/>
                </a:solidFill>
              </a:rPr>
              <a:t>leurres</a:t>
            </a:r>
            <a:r>
              <a:rPr lang="fr-FR" sz="2800" dirty="0" smtClean="0">
                <a:solidFill>
                  <a:prstClr val="black"/>
                </a:solidFill>
              </a:rPr>
              <a:t>. </a:t>
            </a:r>
            <a:r>
              <a:rPr lang="fr-FR" sz="2800" dirty="0" smtClean="0">
                <a:solidFill>
                  <a:prstClr val="black"/>
                </a:solidFill>
              </a:rPr>
              <a:t>[10]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 smtClean="0"/>
              <a:t>[10] </a:t>
            </a:r>
            <a:r>
              <a:rPr lang="en-US" sz="700" i="1" dirty="0"/>
              <a:t>Attribution, Temptation, and Expectation : A Formal Framework for Defense-by-Deception in Cyberwarfare /</a:t>
            </a:r>
            <a:r>
              <a:rPr lang="en-US" sz="700" dirty="0"/>
              <a:t> </a:t>
            </a:r>
            <a:r>
              <a:rPr lang="en-US" sz="700" dirty="0" err="1"/>
              <a:t>Ehab</a:t>
            </a:r>
            <a:r>
              <a:rPr lang="en-US" sz="700" dirty="0"/>
              <a:t> Al-</a:t>
            </a:r>
            <a:r>
              <a:rPr lang="en-US" sz="700" dirty="0" err="1"/>
              <a:t>Shaer</a:t>
            </a:r>
            <a:r>
              <a:rPr lang="en-US" sz="700" dirty="0"/>
              <a:t>, Mohammad </a:t>
            </a:r>
            <a:r>
              <a:rPr lang="en-US" sz="700" dirty="0" err="1"/>
              <a:t>Ashiqur</a:t>
            </a:r>
            <a:r>
              <a:rPr lang="en-US" sz="700" dirty="0"/>
              <a:t> Rahman / University of North Carolina, Charlotte, USA / 2015</a:t>
            </a:r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398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6" y="1340768"/>
            <a:ext cx="823569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err="1" smtClean="0">
                <a:solidFill>
                  <a:prstClr val="black"/>
                </a:solidFill>
              </a:rPr>
              <a:t>Honeypot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b="1" dirty="0" smtClean="0">
                <a:solidFill>
                  <a:prstClr val="black"/>
                </a:solidFill>
              </a:rPr>
              <a:t>Machine factice </a:t>
            </a:r>
            <a:r>
              <a:rPr lang="fr-FR" sz="2800" dirty="0" smtClean="0">
                <a:solidFill>
                  <a:prstClr val="black"/>
                </a:solidFill>
              </a:rPr>
              <a:t>introduite dans le système afin de pouvoir observer le comportement d’un attaquant et/ou le mener sur une fausse piste. </a:t>
            </a:r>
            <a:r>
              <a:rPr lang="fr-FR" sz="2800" dirty="0" smtClean="0">
                <a:solidFill>
                  <a:prstClr val="black"/>
                </a:solidFill>
              </a:rPr>
              <a:t>[11]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580854"/>
            <a:ext cx="81369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Domaine cyber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Jeu à connaissance incomplète &amp; imparfaite, à somme nulle.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=&gt; Modélisation bayésienne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en-US" sz="700" dirty="0" smtClean="0"/>
              <a:t>[11] </a:t>
            </a:r>
            <a:r>
              <a:rPr lang="en-US" sz="700" i="1" dirty="0"/>
              <a:t>Game-Theoretic Foundations for the Strategic Use of Honeypots in Network Security </a:t>
            </a:r>
            <a:r>
              <a:rPr lang="en-US" sz="700" dirty="0"/>
              <a:t>/ Christopher </a:t>
            </a:r>
            <a:r>
              <a:rPr lang="en-US" sz="700" dirty="0" err="1"/>
              <a:t>Kiekintveld</a:t>
            </a:r>
            <a:r>
              <a:rPr lang="en-US" sz="700" dirty="0"/>
              <a:t>, </a:t>
            </a:r>
            <a:r>
              <a:rPr lang="en-US" sz="700" dirty="0" err="1"/>
              <a:t>Viliam</a:t>
            </a:r>
            <a:r>
              <a:rPr lang="en-US" sz="700" dirty="0"/>
              <a:t> </a:t>
            </a:r>
            <a:r>
              <a:rPr lang="en-US" sz="700" dirty="0" err="1"/>
              <a:t>Lisý</a:t>
            </a:r>
            <a:r>
              <a:rPr lang="en-US" sz="700" dirty="0"/>
              <a:t>, </a:t>
            </a:r>
            <a:r>
              <a:rPr lang="en-US" sz="700" dirty="0" err="1"/>
              <a:t>Radek</a:t>
            </a:r>
            <a:r>
              <a:rPr lang="en-US" sz="700" dirty="0"/>
              <a:t> </a:t>
            </a:r>
            <a:r>
              <a:rPr lang="en-US" sz="700" dirty="0" err="1"/>
              <a:t>Píbil</a:t>
            </a:r>
            <a:r>
              <a:rPr lang="en-US" sz="700" dirty="0"/>
              <a:t> / University of Texas, El Paso, USA / Czech Technical University, Prague, Czech Republic / 2015</a:t>
            </a:r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0648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1525599"/>
            <a:ext cx="9144000" cy="400576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31640" y="58772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modèle de jeu [11]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9990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63207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67968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 smtClean="0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Intelligence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  <a:endParaRPr lang="fr-FR" sz="4000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…appliquée à la Cyber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29637"/>
              </p:ext>
            </p:extLst>
          </p:nvPr>
        </p:nvGraphicFramePr>
        <p:xfrm>
          <a:off x="562189" y="1484784"/>
          <a:ext cx="8069036" cy="460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59"/>
                <a:gridCol w="2017259"/>
                <a:gridCol w="2017259"/>
                <a:gridCol w="201725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Défense\Attaque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endParaRPr lang="fr-FR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Honeypot</a:t>
                      </a:r>
                      <a:r>
                        <a:rPr lang="fr-FR" baseline="0" dirty="0" smtClean="0"/>
                        <a:t> 1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(1,-1)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(4,-4)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(5,-5)</a:t>
                      </a:r>
                      <a:endParaRPr lang="fr-FR" sz="4000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Honeypot</a:t>
                      </a:r>
                      <a:r>
                        <a:rPr lang="fr-FR" dirty="0" smtClean="0"/>
                        <a:t>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/>
                        <a:t>(-3,3)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(-4,4)</a:t>
                      </a:r>
                      <a:endParaRPr lang="fr-F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 smtClean="0"/>
                        <a:t>(2,-2)</a:t>
                      </a:r>
                      <a:endParaRPr lang="fr-FR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 : Point de Vue Dynamique</a:t>
            </a:r>
            <a:endParaRPr lang="fr-FR" sz="6000" b="1" i="1" u="sng" dirty="0" smtClean="0"/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A)Théorie des jeux…</a:t>
            </a:r>
          </a:p>
          <a:p>
            <a:pPr>
              <a:spcBef>
                <a:spcPts val="2400"/>
              </a:spcBef>
            </a:pPr>
            <a:r>
              <a:rPr lang="fr-FR" sz="5400" i="1" dirty="0" smtClean="0">
                <a:solidFill>
                  <a:schemeClr val="bg1">
                    <a:lumMod val="65000"/>
                  </a:schemeClr>
                </a:solidFill>
              </a:rPr>
              <a:t>B)…appliquée à la Cyber</a:t>
            </a:r>
          </a:p>
          <a:p>
            <a:pPr>
              <a:spcBef>
                <a:spcPts val="2400"/>
              </a:spcBef>
            </a:pPr>
            <a:r>
              <a:rPr lang="fr-FR" sz="5400" b="1" i="1" dirty="0" smtClean="0"/>
              <a:t>C)Perspectives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41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>
          <a:xfrm>
            <a:off x="3923928" y="1000096"/>
            <a:ext cx="5220072" cy="53812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5544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Stratégie de </a:t>
            </a:r>
            <a:r>
              <a:rPr lang="fr-FR" sz="4000" dirty="0" err="1" smtClean="0"/>
              <a:t>Defense</a:t>
            </a:r>
            <a:r>
              <a:rPr lang="fr-FR" sz="4000" dirty="0" smtClean="0"/>
              <a:t>-by-</a:t>
            </a:r>
            <a:r>
              <a:rPr lang="fr-FR" sz="4000" dirty="0" err="1" smtClean="0"/>
              <a:t>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Cyber </a:t>
            </a:r>
            <a:r>
              <a:rPr lang="fr-FR" sz="4000" dirty="0" err="1" smtClean="0"/>
              <a:t>Counterdeception</a:t>
            </a: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err="1" smtClean="0"/>
              <a:t>Automated</a:t>
            </a:r>
            <a:r>
              <a:rPr lang="fr-FR" sz="4000" dirty="0" smtClean="0"/>
              <a:t> </a:t>
            </a:r>
            <a:r>
              <a:rPr lang="fr-FR" sz="4000" dirty="0" err="1" smtClean="0"/>
              <a:t>Adversary</a:t>
            </a:r>
            <a:r>
              <a:rPr lang="fr-FR" sz="4000" dirty="0" smtClean="0"/>
              <a:t> </a:t>
            </a:r>
            <a:r>
              <a:rPr lang="fr-FR" sz="4000" dirty="0" err="1" smtClean="0"/>
              <a:t>Profiling</a:t>
            </a:r>
            <a:r>
              <a:rPr lang="fr-FR" sz="4000" dirty="0" smtClean="0"/>
              <a:t>[12]</a:t>
            </a:r>
            <a:endParaRPr lang="fr-FR" sz="40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en-US" sz="700" dirty="0" smtClean="0"/>
              <a:t>[12] </a:t>
            </a:r>
            <a:r>
              <a:rPr lang="en-US" sz="700" i="1" dirty="0"/>
              <a:t>Automated Adversary Profiling </a:t>
            </a:r>
            <a:r>
              <a:rPr lang="en-US" sz="700" dirty="0"/>
              <a:t>/ Samuel N. Hamilton / Siege Technologies, Manchester, USA / 2015</a:t>
            </a:r>
            <a:endParaRPr lang="fr-FR" sz="700" dirty="0"/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290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8099" y="105273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III : Moteur d’exécution</a:t>
            </a:r>
            <a:endParaRPr lang="fr-FR" sz="6600" b="1" i="1" u="sng" dirty="0"/>
          </a:p>
          <a:p>
            <a:pPr>
              <a:spcBef>
                <a:spcPts val="2400"/>
              </a:spcBef>
            </a:pPr>
            <a:r>
              <a:rPr lang="fr-FR" sz="6000" i="1" dirty="0" smtClean="0"/>
              <a:t>A)Système de commande</a:t>
            </a:r>
            <a:endParaRPr lang="fr-FR" sz="6000" i="1" dirty="0" smtClean="0"/>
          </a:p>
          <a:p>
            <a:pPr>
              <a:spcBef>
                <a:spcPts val="2400"/>
              </a:spcBef>
            </a:pPr>
            <a:r>
              <a:rPr lang="fr-FR" sz="6000" i="1" dirty="0"/>
              <a:t>B</a:t>
            </a:r>
            <a:r>
              <a:rPr lang="fr-FR" sz="6000" i="1" dirty="0" smtClean="0"/>
              <a:t>)Ebauche </a:t>
            </a:r>
            <a:r>
              <a:rPr lang="fr-FR" sz="6000" i="1" dirty="0" smtClean="0"/>
              <a:t>de concept</a:t>
            </a:r>
            <a:endParaRPr lang="fr-FR" sz="6000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97" y="1706173"/>
            <a:ext cx="5488157" cy="41466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Système de commande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4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6173"/>
            <a:ext cx="8066663" cy="41466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5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" y="1807332"/>
            <a:ext cx="8566986" cy="3904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nti\Desktop\Thèse\Presentation\Img\ModMenaceOptionAttaqua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956970" cy="5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72000" y="3573016"/>
            <a:ext cx="2088232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9213" y="5373216"/>
            <a:ext cx="2088232" cy="133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91680" y="5373216"/>
            <a:ext cx="2088232" cy="1396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nti\Desktop\Thèse\Presentation\Img\ModMenaceOptionAttaqua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956970" cy="5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369213" y="5373216"/>
            <a:ext cx="2088232" cy="133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91680" y="5373216"/>
            <a:ext cx="2088232" cy="1396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nti\Desktop\Thèse\Presentation\Img\ModMenaceOptionAttaqua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956970" cy="5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691680" y="5373216"/>
            <a:ext cx="2088232" cy="1396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Surface d’attaque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Ensemble des </a:t>
            </a:r>
            <a:r>
              <a:rPr lang="fr-FR" sz="2800" b="1" dirty="0" smtClean="0">
                <a:solidFill>
                  <a:prstClr val="black"/>
                </a:solidFill>
              </a:rPr>
              <a:t>points d’entrée </a:t>
            </a:r>
            <a:r>
              <a:rPr lang="fr-FR" sz="2800" dirty="0" smtClean="0">
                <a:solidFill>
                  <a:prstClr val="black"/>
                </a:solidFill>
              </a:rPr>
              <a:t>et des </a:t>
            </a:r>
            <a:r>
              <a:rPr lang="fr-FR" sz="2800" b="1" dirty="0" smtClean="0">
                <a:solidFill>
                  <a:prstClr val="black"/>
                </a:solidFill>
              </a:rPr>
              <a:t>points de communication </a:t>
            </a:r>
            <a:r>
              <a:rPr lang="fr-FR" sz="2800" dirty="0" smtClean="0">
                <a:solidFill>
                  <a:prstClr val="black"/>
                </a:solidFill>
              </a:rPr>
              <a:t>qu’un système possède avec l’extérieur.[1]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Zone de contention entre l’attaquant &amp; la défense.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[1] Analyse et réduction de la surface d’attaque / Mickael </a:t>
            </a:r>
            <a:r>
              <a:rPr lang="fr-FR" sz="700" dirty="0" err="1"/>
              <a:t>Dorigny</a:t>
            </a:r>
            <a:r>
              <a:rPr lang="fr-FR" sz="700" dirty="0"/>
              <a:t> / https://www.information-security.fr/ / 19 </a:t>
            </a:r>
            <a:r>
              <a:rPr lang="fr-FR" sz="700" dirty="0" smtClean="0"/>
              <a:t>Décembre 2015</a:t>
            </a:r>
            <a:endParaRPr lang="fr-FR" sz="700" dirty="0"/>
          </a:p>
          <a:p>
            <a:endParaRPr lang="fr-FR" sz="700" dirty="0" smtClean="0"/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030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nti\Desktop\Thèse\Presentation\Img\ModMenaceOptionAttaqua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956970" cy="5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/>
          <a:stretch/>
        </p:blipFill>
        <p:spPr>
          <a:xfrm>
            <a:off x="1141436" y="1256840"/>
            <a:ext cx="6501087" cy="505248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4393291" y="290768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7747050">
            <a:off x="4842673" y="376124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55977" y="1256840"/>
            <a:ext cx="3456384" cy="282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699792" y="3661440"/>
            <a:ext cx="3240360" cy="26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/>
          <a:stretch/>
        </p:blipFill>
        <p:spPr>
          <a:xfrm>
            <a:off x="1141436" y="1256840"/>
            <a:ext cx="6501087" cy="505248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4393291" y="290768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7747050">
            <a:off x="4842673" y="376124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699792" y="3661440"/>
            <a:ext cx="3240360" cy="26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Ebauche de 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53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/>
          <a:stretch/>
        </p:blipFill>
        <p:spPr>
          <a:xfrm>
            <a:off x="1141436" y="1256840"/>
            <a:ext cx="6501087" cy="505248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4393291" y="290768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7747050">
            <a:off x="4842673" y="376124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9724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Conclusion</a:t>
            </a:r>
            <a:endParaRPr lang="fr-FR" sz="54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54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Définitions (Surface d’attaque, Attaquant, Menace, Faille &amp; Attaque)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Arbres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Cyber </a:t>
            </a:r>
            <a:r>
              <a:rPr lang="fr-FR" sz="2000" dirty="0" err="1" smtClean="0">
                <a:solidFill>
                  <a:prstClr val="black"/>
                </a:solidFill>
              </a:rPr>
              <a:t>Threat</a:t>
            </a:r>
            <a:r>
              <a:rPr lang="fr-FR" sz="2000" dirty="0" smtClean="0">
                <a:solidFill>
                  <a:prstClr val="black"/>
                </a:solidFill>
              </a:rPr>
              <a:t> Intelligence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STIX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Aspect dynamique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Théorie des jeux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prstClr val="black"/>
                </a:solidFill>
              </a:rPr>
              <a:t>Defense</a:t>
            </a:r>
            <a:r>
              <a:rPr lang="fr-FR" sz="2000" dirty="0" smtClean="0">
                <a:solidFill>
                  <a:prstClr val="black"/>
                </a:solidFill>
              </a:rPr>
              <a:t>-by-</a:t>
            </a:r>
            <a:r>
              <a:rPr lang="fr-FR" sz="2000" dirty="0" err="1" smtClean="0">
                <a:solidFill>
                  <a:prstClr val="black"/>
                </a:solidFill>
              </a:rPr>
              <a:t>Deception</a:t>
            </a:r>
            <a:endParaRPr lang="fr-FR" sz="20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Moteur d’exécution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Ebauche de concept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STIX &amp; la surface d’attaque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Asymétrie inhérente à la cyber-sécurité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Initiative de l’attaquant (proactif)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Préparation et/ou remédiation du défenseur (passif/réactif)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Maquette à raffiner</a:t>
            </a:r>
            <a:endParaRPr lang="fr-FR" sz="3600" dirty="0">
              <a:solidFill>
                <a:prstClr val="black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Analyse et réduction de la surface d’attaque </a:t>
            </a:r>
            <a:r>
              <a:rPr lang="fr-FR" dirty="0" smtClean="0"/>
              <a:t>/ Mickael </a:t>
            </a:r>
            <a:r>
              <a:rPr lang="fr-FR" dirty="0" err="1" smtClean="0"/>
              <a:t>Dorigny</a:t>
            </a:r>
            <a:r>
              <a:rPr lang="fr-FR" dirty="0"/>
              <a:t> / </a:t>
            </a:r>
            <a:r>
              <a:rPr lang="fr-FR" dirty="0">
                <a:hlinkClick r:id="rId4"/>
              </a:rPr>
              <a:t>https://www.information-security.fr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 / 19 Décembre 2015</a:t>
            </a:r>
            <a:endParaRPr lang="fr-FR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err="1" smtClean="0"/>
              <a:t>Towards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, Attack, and </a:t>
            </a:r>
            <a:r>
              <a:rPr lang="fr-FR" i="1" dirty="0" err="1" smtClean="0"/>
              <a:t>Vulnerability</a:t>
            </a:r>
            <a:r>
              <a:rPr lang="fr-FR" i="1" dirty="0" smtClean="0"/>
              <a:t> Taxonomies </a:t>
            </a:r>
            <a:r>
              <a:rPr lang="fr-FR" dirty="0" smtClean="0"/>
              <a:t>/ Dennis </a:t>
            </a:r>
            <a:r>
              <a:rPr lang="fr-FR" dirty="0" err="1" smtClean="0"/>
              <a:t>Hollingworth</a:t>
            </a:r>
            <a:r>
              <a:rPr lang="fr-FR" dirty="0" smtClean="0"/>
              <a:t> / Network Associates </a:t>
            </a:r>
            <a:r>
              <a:rPr lang="fr-FR" dirty="0" err="1" smtClean="0"/>
              <a:t>laboratories</a:t>
            </a:r>
            <a:r>
              <a:rPr lang="fr-FR" dirty="0" smtClean="0"/>
              <a:t> USA / 2003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smtClean="0"/>
              <a:t>Trust in Cyberspace </a:t>
            </a:r>
            <a:r>
              <a:rPr lang="fr-FR" dirty="0" smtClean="0"/>
              <a:t>/ Fred B. Schneider / </a:t>
            </a:r>
            <a:r>
              <a:rPr lang="fr-FR" dirty="0" err="1" smtClean="0"/>
              <a:t>Committee</a:t>
            </a:r>
            <a:r>
              <a:rPr lang="fr-FR" dirty="0" smtClean="0"/>
              <a:t> on Information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Trustworthiness</a:t>
            </a:r>
            <a:r>
              <a:rPr lang="fr-FR" dirty="0" smtClean="0"/>
              <a:t>, Washington, D.C. </a:t>
            </a:r>
            <a:r>
              <a:rPr lang="fr-FR" dirty="0"/>
              <a:t> </a:t>
            </a:r>
            <a:r>
              <a:rPr lang="fr-FR" dirty="0" smtClean="0"/>
              <a:t>USA / </a:t>
            </a:r>
            <a:r>
              <a:rPr lang="fr-FR" dirty="0" smtClean="0"/>
              <a:t>1999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[4] </a:t>
            </a:r>
            <a:r>
              <a:rPr lang="fr-FR" i="1" dirty="0"/>
              <a:t>AVOIDIT : A Cyber Attack </a:t>
            </a:r>
            <a:r>
              <a:rPr lang="fr-FR" i="1" dirty="0" err="1"/>
              <a:t>Taxonomy</a:t>
            </a:r>
            <a:r>
              <a:rPr lang="fr-FR" i="1" dirty="0"/>
              <a:t> </a:t>
            </a:r>
            <a:r>
              <a:rPr lang="fr-FR" dirty="0"/>
              <a:t>/ Chris B. Simmons, </a:t>
            </a:r>
            <a:r>
              <a:rPr lang="fr-FR" dirty="0" err="1"/>
              <a:t>Sajjan</a:t>
            </a:r>
            <a:r>
              <a:rPr lang="fr-FR" dirty="0"/>
              <a:t> G. Shiva, </a:t>
            </a:r>
            <a:r>
              <a:rPr lang="fr-FR" dirty="0" err="1"/>
              <a:t>Harkeerat</a:t>
            </a:r>
            <a:r>
              <a:rPr lang="fr-FR" dirty="0"/>
              <a:t> </a:t>
            </a:r>
            <a:r>
              <a:rPr lang="fr-FR" dirty="0" err="1"/>
              <a:t>Bedi</a:t>
            </a:r>
            <a:r>
              <a:rPr lang="fr-FR" dirty="0"/>
              <a:t>, </a:t>
            </a:r>
            <a:r>
              <a:rPr lang="fr-FR" dirty="0" err="1"/>
              <a:t>Dipankar</a:t>
            </a:r>
            <a:r>
              <a:rPr lang="fr-FR" dirty="0"/>
              <a:t> </a:t>
            </a:r>
            <a:r>
              <a:rPr lang="fr-FR" dirty="0" err="1"/>
              <a:t>Dasgupta</a:t>
            </a:r>
            <a:r>
              <a:rPr lang="fr-FR" dirty="0"/>
              <a:t> / </a:t>
            </a:r>
            <a:r>
              <a:rPr lang="fr-FR" dirty="0" err="1"/>
              <a:t>University</a:t>
            </a:r>
            <a:r>
              <a:rPr lang="fr-FR" dirty="0"/>
              <a:t> of Memphis, Memphis, Tennessee, USA / Juin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[5] </a:t>
            </a:r>
            <a:r>
              <a:rPr lang="fr-FR" i="1" dirty="0"/>
              <a:t>Attack </a:t>
            </a:r>
            <a:r>
              <a:rPr lang="fr-FR" i="1" dirty="0" err="1"/>
              <a:t>Modeling</a:t>
            </a:r>
            <a:r>
              <a:rPr lang="fr-FR" i="1" dirty="0"/>
              <a:t> for Information Security and </a:t>
            </a:r>
            <a:r>
              <a:rPr lang="fr-FR" i="1" dirty="0" err="1"/>
              <a:t>Survivability</a:t>
            </a:r>
            <a:r>
              <a:rPr lang="fr-FR" i="1" dirty="0"/>
              <a:t> </a:t>
            </a:r>
            <a:r>
              <a:rPr lang="fr-FR" dirty="0"/>
              <a:t>/ Andrew P. Moore, Robert J. Ellison, Richard C. Linger/ Software Engineering Institute, Carnegie Mellon </a:t>
            </a:r>
            <a:r>
              <a:rPr lang="fr-FR" dirty="0" err="1"/>
              <a:t>University</a:t>
            </a:r>
            <a:r>
              <a:rPr lang="fr-FR" dirty="0"/>
              <a:t>, USA / Mars </a:t>
            </a:r>
            <a:r>
              <a:rPr lang="fr-FR" dirty="0" smtClean="0"/>
              <a:t>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[6] </a:t>
            </a:r>
            <a:r>
              <a:rPr lang="fr-FR" i="1" dirty="0" err="1" smtClean="0"/>
              <a:t>Definitive</a:t>
            </a:r>
            <a:r>
              <a:rPr lang="fr-FR" i="1" dirty="0" smtClean="0"/>
              <a:t> Guide to Cyber </a:t>
            </a:r>
            <a:r>
              <a:rPr lang="fr-FR" i="1" dirty="0" err="1" smtClean="0"/>
              <a:t>Threat</a:t>
            </a:r>
            <a:r>
              <a:rPr lang="fr-FR" i="1" dirty="0" smtClean="0"/>
              <a:t> Intelligence </a:t>
            </a:r>
            <a:r>
              <a:rPr lang="fr-FR" dirty="0" smtClean="0"/>
              <a:t>/ Jon Friedman, Mark Bouchard,  CISSP / </a:t>
            </a:r>
            <a:r>
              <a:rPr lang="fr-FR" dirty="0" err="1" smtClean="0"/>
              <a:t>CyberEdge</a:t>
            </a:r>
            <a:r>
              <a:rPr lang="fr-FR" dirty="0" smtClean="0"/>
              <a:t> Group Annapolis, USA /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[7]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2010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[8] </a:t>
            </a:r>
            <a:r>
              <a:rPr lang="fr-FR" i="1" dirty="0" err="1"/>
              <a:t>Standardizing</a:t>
            </a:r>
            <a:r>
              <a:rPr lang="fr-FR" i="1" dirty="0"/>
              <a:t> Cyber </a:t>
            </a:r>
            <a:r>
              <a:rPr lang="fr-FR" i="1" dirty="0" err="1"/>
              <a:t>Threat</a:t>
            </a:r>
            <a:r>
              <a:rPr lang="fr-FR" i="1" dirty="0"/>
              <a:t> </a:t>
            </a:r>
            <a:r>
              <a:rPr lang="fr-FR" i="1" dirty="0" err="1"/>
              <a:t>Inteligence</a:t>
            </a:r>
            <a:r>
              <a:rPr lang="fr-FR" i="1" dirty="0"/>
              <a:t> Information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i="1" dirty="0" err="1"/>
              <a:t>Structured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 Information </a:t>
            </a:r>
            <a:r>
              <a:rPr lang="fr-FR" i="1" dirty="0" err="1"/>
              <a:t>eXpression</a:t>
            </a:r>
            <a:r>
              <a:rPr lang="fr-FR" i="1" dirty="0"/>
              <a:t> (STIX) </a:t>
            </a:r>
            <a:r>
              <a:rPr lang="fr-FR" dirty="0"/>
              <a:t>/ Sean Barnum / The MITRE Corporation / 20 Février </a:t>
            </a:r>
            <a:r>
              <a:rPr lang="fr-FR" dirty="0" smtClean="0"/>
              <a:t>2014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[9]</a:t>
            </a:r>
            <a:r>
              <a:rPr lang="fr-FR" dirty="0" smtClean="0"/>
              <a:t> </a:t>
            </a:r>
            <a:r>
              <a:rPr lang="en-US" i="1" dirty="0" err="1"/>
              <a:t>CyberWar</a:t>
            </a:r>
            <a:r>
              <a:rPr lang="en-US" i="1" dirty="0"/>
              <a:t> Games: Strategic Jostling </a:t>
            </a:r>
            <a:r>
              <a:rPr lang="en-US" i="1" dirty="0" smtClean="0"/>
              <a:t>Among Traditional Adversaries </a:t>
            </a:r>
            <a:r>
              <a:rPr lang="en-US" dirty="0" smtClean="0"/>
              <a:t>/ Sanjay </a:t>
            </a:r>
            <a:r>
              <a:rPr lang="en-US" dirty="0" err="1" smtClean="0"/>
              <a:t>Goel</a:t>
            </a:r>
            <a:r>
              <a:rPr lang="en-US" dirty="0" smtClean="0"/>
              <a:t>, Yuan Hong / University of New York, </a:t>
            </a:r>
            <a:r>
              <a:rPr lang="en-US" dirty="0"/>
              <a:t>N</a:t>
            </a:r>
            <a:r>
              <a:rPr lang="en-US" dirty="0" smtClean="0"/>
              <a:t>ew York, USA / 2015</a:t>
            </a:r>
            <a:endParaRPr lang="fr-FR" i="1" dirty="0" smtClean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[10] </a:t>
            </a:r>
            <a:r>
              <a:rPr lang="en-US" i="1" dirty="0"/>
              <a:t>Attribution, Temptation, and </a:t>
            </a:r>
            <a:r>
              <a:rPr lang="en-US" i="1" dirty="0" smtClean="0"/>
              <a:t>Expectation : A </a:t>
            </a:r>
            <a:r>
              <a:rPr lang="en-US" i="1" dirty="0"/>
              <a:t>Formal Framework for </a:t>
            </a:r>
            <a:r>
              <a:rPr lang="en-US" i="1" dirty="0" smtClean="0"/>
              <a:t>Defense-by-Deception in Cyberwarfare /</a:t>
            </a:r>
            <a:r>
              <a:rPr lang="en-US" dirty="0"/>
              <a:t> </a:t>
            </a:r>
            <a:r>
              <a:rPr lang="en-US" dirty="0" err="1"/>
              <a:t>Ehab</a:t>
            </a:r>
            <a:r>
              <a:rPr lang="en-US" dirty="0"/>
              <a:t> </a:t>
            </a:r>
            <a:r>
              <a:rPr lang="en-US" dirty="0" smtClean="0"/>
              <a:t>Al-</a:t>
            </a:r>
            <a:r>
              <a:rPr lang="en-US" dirty="0" err="1" smtClean="0"/>
              <a:t>Shaer</a:t>
            </a:r>
            <a:r>
              <a:rPr lang="en-US" dirty="0" smtClean="0"/>
              <a:t>, Mohammad </a:t>
            </a:r>
            <a:r>
              <a:rPr lang="en-US" dirty="0" err="1"/>
              <a:t>Ashiqur</a:t>
            </a:r>
            <a:r>
              <a:rPr lang="en-US" dirty="0"/>
              <a:t> </a:t>
            </a:r>
            <a:r>
              <a:rPr lang="en-US" dirty="0" smtClean="0"/>
              <a:t>Rahman / University of North Carolina, Charlotte, USA / 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[11] </a:t>
            </a:r>
            <a:r>
              <a:rPr lang="en-US" i="1" dirty="0"/>
              <a:t>Game-Theoretic Foundations for the </a:t>
            </a:r>
            <a:r>
              <a:rPr lang="en-US" i="1" dirty="0" smtClean="0"/>
              <a:t>Strategic Use </a:t>
            </a:r>
            <a:r>
              <a:rPr lang="en-US" i="1" dirty="0"/>
              <a:t>of Honeypots in Network </a:t>
            </a:r>
            <a:r>
              <a:rPr lang="en-US" i="1" dirty="0" smtClean="0"/>
              <a:t>Security </a:t>
            </a:r>
            <a:r>
              <a:rPr lang="en-US" dirty="0"/>
              <a:t>/ Christopher </a:t>
            </a:r>
            <a:r>
              <a:rPr lang="en-US" dirty="0" err="1"/>
              <a:t>Kiekintveld</a:t>
            </a:r>
            <a:r>
              <a:rPr lang="en-US" dirty="0"/>
              <a:t>, </a:t>
            </a:r>
            <a:r>
              <a:rPr lang="en-US" dirty="0" err="1"/>
              <a:t>Viliam</a:t>
            </a:r>
            <a:r>
              <a:rPr lang="en-US" dirty="0"/>
              <a:t> </a:t>
            </a:r>
            <a:r>
              <a:rPr lang="en-US" dirty="0" err="1" smtClean="0"/>
              <a:t>Lisý</a:t>
            </a:r>
            <a:r>
              <a:rPr lang="en-US" dirty="0" smtClean="0"/>
              <a:t>, </a:t>
            </a:r>
            <a:r>
              <a:rPr lang="en-US" dirty="0" err="1" smtClean="0"/>
              <a:t>Radek</a:t>
            </a:r>
            <a:r>
              <a:rPr lang="en-US" dirty="0" smtClean="0"/>
              <a:t> </a:t>
            </a:r>
            <a:r>
              <a:rPr lang="en-US" dirty="0" err="1" smtClean="0"/>
              <a:t>Píbil</a:t>
            </a:r>
            <a:r>
              <a:rPr lang="en-US" dirty="0" smtClean="0"/>
              <a:t> / University </a:t>
            </a:r>
            <a:r>
              <a:rPr lang="en-US" dirty="0"/>
              <a:t>of Texas, El Paso, USA / Czech Technical </a:t>
            </a:r>
            <a:r>
              <a:rPr lang="en-US" dirty="0" smtClean="0"/>
              <a:t>University, Prague</a:t>
            </a:r>
            <a:r>
              <a:rPr lang="en-US" dirty="0"/>
              <a:t>, Czech Republic / </a:t>
            </a:r>
            <a:r>
              <a:rPr lang="en-US" dirty="0" smtClean="0"/>
              <a:t>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[12] </a:t>
            </a:r>
            <a:r>
              <a:rPr lang="en-US" i="1" dirty="0"/>
              <a:t>Automated Adversary </a:t>
            </a:r>
            <a:r>
              <a:rPr lang="en-US" i="1" dirty="0" smtClean="0"/>
              <a:t>Profiling </a:t>
            </a:r>
            <a:r>
              <a:rPr lang="en-US" dirty="0" smtClean="0"/>
              <a:t>/ Samuel </a:t>
            </a:r>
            <a:r>
              <a:rPr lang="en-US" dirty="0"/>
              <a:t>N</a:t>
            </a:r>
            <a:r>
              <a:rPr lang="en-US" dirty="0" smtClean="0"/>
              <a:t>. Hamilton / Siege Technologies, Manchester, USA / 2015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59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Attaquant,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Actor, Adversaire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Entité ayant pour objectif de </a:t>
            </a:r>
            <a:r>
              <a:rPr lang="fr-FR" sz="2800" b="1" dirty="0" smtClean="0">
                <a:solidFill>
                  <a:prstClr val="black"/>
                </a:solidFill>
              </a:rPr>
              <a:t>nuire</a:t>
            </a:r>
            <a:r>
              <a:rPr lang="fr-FR" sz="2800" dirty="0" smtClean="0">
                <a:solidFill>
                  <a:prstClr val="black"/>
                </a:solidFill>
              </a:rPr>
              <a:t> au système. </a:t>
            </a:r>
            <a:r>
              <a:rPr lang="fr-FR" sz="2800" dirty="0" smtClean="0">
                <a:solidFill>
                  <a:prstClr val="black"/>
                </a:solidFill>
              </a:rPr>
              <a:t>[2][3]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645024"/>
            <a:ext cx="82356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Vulnérabilité, Faille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b="1" dirty="0" smtClean="0">
                <a:solidFill>
                  <a:prstClr val="black"/>
                </a:solidFill>
              </a:rPr>
              <a:t>Erreur</a:t>
            </a:r>
            <a:r>
              <a:rPr lang="fr-FR" sz="2800" dirty="0" smtClean="0">
                <a:solidFill>
                  <a:prstClr val="black"/>
                </a:solidFill>
              </a:rPr>
              <a:t> ou </a:t>
            </a:r>
            <a:r>
              <a:rPr lang="fr-FR" sz="2800" b="1" dirty="0" smtClean="0">
                <a:solidFill>
                  <a:prstClr val="black"/>
                </a:solidFill>
              </a:rPr>
              <a:t>faiblesse</a:t>
            </a:r>
            <a:r>
              <a:rPr lang="fr-FR" sz="2800" dirty="0" smtClean="0">
                <a:solidFill>
                  <a:prstClr val="black"/>
                </a:solidFill>
              </a:rPr>
              <a:t> de conception, d’implémentation ou de fonctionnement. </a:t>
            </a:r>
            <a:r>
              <a:rPr lang="fr-FR" sz="2800" dirty="0" smtClean="0">
                <a:solidFill>
                  <a:prstClr val="black"/>
                </a:solidFill>
              </a:rPr>
              <a:t>[2][3]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 smtClean="0"/>
              <a:t>[2] </a:t>
            </a:r>
            <a:r>
              <a:rPr lang="fr-FR" sz="700" dirty="0" err="1"/>
              <a:t>Towards</a:t>
            </a:r>
            <a:r>
              <a:rPr lang="fr-FR" sz="700" dirty="0"/>
              <a:t> </a:t>
            </a:r>
            <a:r>
              <a:rPr lang="fr-FR" sz="700" dirty="0" err="1"/>
              <a:t>Threat</a:t>
            </a:r>
            <a:r>
              <a:rPr lang="fr-FR" sz="700" dirty="0"/>
              <a:t>, Attack, and </a:t>
            </a:r>
            <a:r>
              <a:rPr lang="fr-FR" sz="700" dirty="0" err="1"/>
              <a:t>Vulnerability</a:t>
            </a:r>
            <a:r>
              <a:rPr lang="fr-FR" sz="700" dirty="0"/>
              <a:t> Taxonomies 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 smtClean="0"/>
              <a:t>[3] </a:t>
            </a:r>
            <a:r>
              <a:rPr lang="fr-FR" sz="700" dirty="0"/>
              <a:t>Trust in Cyberspace 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616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Menace,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Adversaire motivé et capable d’</a:t>
            </a:r>
            <a:r>
              <a:rPr lang="fr-FR" sz="2800" b="1" dirty="0" smtClean="0">
                <a:solidFill>
                  <a:prstClr val="black"/>
                </a:solidFill>
              </a:rPr>
              <a:t>exploiter</a:t>
            </a:r>
            <a:r>
              <a:rPr lang="fr-FR" sz="2800" dirty="0" smtClean="0">
                <a:solidFill>
                  <a:prstClr val="black"/>
                </a:solidFill>
              </a:rPr>
              <a:t> une </a:t>
            </a:r>
            <a:r>
              <a:rPr lang="fr-FR" sz="2800" b="1" dirty="0" smtClean="0">
                <a:solidFill>
                  <a:prstClr val="black"/>
                </a:solidFill>
              </a:rPr>
              <a:t>vulnérabilité</a:t>
            </a:r>
            <a:r>
              <a:rPr lang="fr-FR" sz="2800" dirty="0" smtClean="0">
                <a:solidFill>
                  <a:prstClr val="black"/>
                </a:solidFill>
              </a:rPr>
              <a:t>. </a:t>
            </a:r>
            <a:r>
              <a:rPr lang="fr-FR" sz="2800" dirty="0" smtClean="0">
                <a:solidFill>
                  <a:prstClr val="black"/>
                </a:solidFill>
              </a:rPr>
              <a:t>[2][3]</a:t>
            </a:r>
            <a:endParaRPr lang="fr-FR" sz="2800" dirty="0" smtClean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Définition ambiguë :  Expression d’une intention de nuire / Indication d’une telle intention.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685" y="436510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Attaque, Incident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b="1" dirty="0" smtClean="0">
                <a:solidFill>
                  <a:prstClr val="black"/>
                </a:solidFill>
              </a:rPr>
              <a:t>Acte malveillant</a:t>
            </a:r>
            <a:r>
              <a:rPr lang="fr-FR" sz="2800" dirty="0" smtClean="0">
                <a:solidFill>
                  <a:prstClr val="black"/>
                </a:solidFill>
              </a:rPr>
              <a:t>, moyen [séquence d’actions] d’exploiter une vulnérabilité. </a:t>
            </a:r>
            <a:r>
              <a:rPr lang="fr-FR" sz="2800" dirty="0" smtClean="0">
                <a:solidFill>
                  <a:prstClr val="black"/>
                </a:solidFill>
              </a:rPr>
              <a:t>[2][3]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1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6000" u="sng" dirty="0" smtClean="0"/>
              <a:t>Partie I : Réification </a:t>
            </a:r>
            <a:r>
              <a:rPr lang="fr-FR" sz="6000" u="sng" dirty="0"/>
              <a:t>de la </a:t>
            </a:r>
            <a:br>
              <a:rPr lang="fr-FR" sz="6000" u="sng" dirty="0"/>
            </a:br>
            <a:r>
              <a:rPr lang="fr-FR" sz="6000" u="sng" dirty="0"/>
              <a:t>Surface d’Attaque</a:t>
            </a:r>
            <a:endParaRPr lang="fr-FR" sz="6000" b="1" i="1" u="sng" dirty="0" smtClean="0"/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A)Définitions</a:t>
            </a:r>
          </a:p>
          <a:p>
            <a:pPr>
              <a:spcBef>
                <a:spcPts val="1200"/>
              </a:spcBef>
            </a:pPr>
            <a:r>
              <a:rPr lang="fr-FR" sz="4000" b="1" i="1" dirty="0" smtClean="0"/>
              <a:t>B)Arbres d’attaque</a:t>
            </a:r>
          </a:p>
          <a:p>
            <a:pPr>
              <a:spcBef>
                <a:spcPts val="1200"/>
              </a:spcBef>
            </a:pP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C)Cyber </a:t>
            </a:r>
            <a:r>
              <a:rPr lang="fr-FR" sz="4000" i="1" dirty="0" err="1">
                <a:solidFill>
                  <a:schemeClr val="bg1">
                    <a:lumMod val="65000"/>
                  </a:schemeClr>
                </a:solidFill>
              </a:rPr>
              <a:t>Threat</a:t>
            </a:r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Intelligence</a:t>
            </a:r>
          </a:p>
          <a:p>
            <a:pPr>
              <a:spcBef>
                <a:spcPts val="1200"/>
              </a:spcBef>
            </a:pPr>
            <a:r>
              <a:rPr lang="fr-FR" sz="4000" i="1" dirty="0" smtClean="0">
                <a:solidFill>
                  <a:schemeClr val="bg1">
                    <a:lumMod val="65000"/>
                  </a:schemeClr>
                </a:solidFill>
              </a:rPr>
              <a:t>D)STIX</a:t>
            </a:r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15/03/2018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556792"/>
            <a:ext cx="230425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584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591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4295" y="3737386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6296" y="3737385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491879" y="16767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AVOIDIT [4]: </a:t>
            </a:r>
            <a:endParaRPr lang="fr-FR" sz="2400" dirty="0" smtClean="0">
              <a:solidFill>
                <a:prstClr val="black"/>
              </a:solidFill>
            </a:endParaRP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Cyber Attack </a:t>
            </a:r>
            <a:r>
              <a:rPr lang="fr-FR" sz="2400" dirty="0" err="1" smtClean="0">
                <a:solidFill>
                  <a:prstClr val="black"/>
                </a:solidFill>
              </a:rPr>
              <a:t>Taxonomy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2311" y="398986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Attack </a:t>
            </a:r>
            <a:r>
              <a:rPr lang="fr-FR" sz="2400" dirty="0" err="1" smtClean="0">
                <a:solidFill>
                  <a:prstClr val="black"/>
                </a:solidFill>
              </a:rPr>
              <a:t>Vector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5658" y="3992449"/>
            <a:ext cx="177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Operational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Impact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3252" y="3989866"/>
            <a:ext cx="1838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Informational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endParaRPr lang="fr-FR" sz="2400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prstClr val="black"/>
                </a:solidFill>
              </a:rPr>
              <a:t>Impact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2564" y="4139220"/>
            <a:ext cx="152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prstClr val="black"/>
                </a:solidFill>
              </a:rPr>
              <a:t>Target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5685" y="4146337"/>
            <a:ext cx="14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prstClr val="black"/>
                </a:solidFill>
              </a:rPr>
              <a:t>Defense</a:t>
            </a:r>
            <a:endParaRPr lang="fr-FR" sz="2400" dirty="0">
              <a:solidFill>
                <a:prstClr val="black"/>
              </a:solidFill>
            </a:endParaRPr>
          </a:p>
        </p:txBody>
      </p:sp>
      <p:cxnSp>
        <p:nvCxnSpPr>
          <p:cNvPr id="25" name="Connecteur droit avec flèche 24"/>
          <p:cNvCxnSpPr>
            <a:endCxn id="10" idx="0"/>
          </p:cNvCxnSpPr>
          <p:nvPr/>
        </p:nvCxnSpPr>
        <p:spPr>
          <a:xfrm flipH="1">
            <a:off x="1223628" y="2996952"/>
            <a:ext cx="2268252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4" idx="0"/>
          </p:cNvCxnSpPr>
          <p:nvPr/>
        </p:nvCxnSpPr>
        <p:spPr>
          <a:xfrm>
            <a:off x="4644008" y="2996952"/>
            <a:ext cx="0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0"/>
          </p:cNvCxnSpPr>
          <p:nvPr/>
        </p:nvCxnSpPr>
        <p:spPr>
          <a:xfrm flipH="1">
            <a:off x="2970676" y="2996952"/>
            <a:ext cx="955009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5" idx="0"/>
          </p:cNvCxnSpPr>
          <p:nvPr/>
        </p:nvCxnSpPr>
        <p:spPr>
          <a:xfrm>
            <a:off x="5148064" y="2996952"/>
            <a:ext cx="1204323" cy="74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0"/>
          </p:cNvCxnSpPr>
          <p:nvPr/>
        </p:nvCxnSpPr>
        <p:spPr>
          <a:xfrm>
            <a:off x="5724128" y="2996952"/>
            <a:ext cx="2340260" cy="74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5288232" cy="365760"/>
          </a:xfrm>
        </p:spPr>
        <p:txBody>
          <a:bodyPr/>
          <a:lstStyle/>
          <a:p>
            <a:r>
              <a:rPr lang="fr-FR" sz="700" dirty="0" smtClean="0"/>
              <a:t>[4] </a:t>
            </a:r>
            <a:r>
              <a:rPr lang="fr-FR" sz="700" i="1" dirty="0"/>
              <a:t>AVOIDIT : A Cyber Attack </a:t>
            </a:r>
            <a:r>
              <a:rPr lang="fr-FR" sz="700" i="1" dirty="0" err="1"/>
              <a:t>Taxonomy</a:t>
            </a:r>
            <a:r>
              <a:rPr lang="fr-FR" sz="700" i="1" dirty="0"/>
              <a:t> </a:t>
            </a:r>
            <a:r>
              <a:rPr lang="fr-FR" sz="700" dirty="0"/>
              <a:t>/ Chris B. Simmons, </a:t>
            </a:r>
            <a:r>
              <a:rPr lang="fr-FR" sz="700" dirty="0" err="1"/>
              <a:t>Sajjan</a:t>
            </a:r>
            <a:r>
              <a:rPr lang="fr-FR" sz="700" dirty="0"/>
              <a:t> G. Shiva, </a:t>
            </a:r>
            <a:r>
              <a:rPr lang="fr-FR" sz="700" dirty="0" err="1"/>
              <a:t>Harkeerat</a:t>
            </a:r>
            <a:r>
              <a:rPr lang="fr-FR" sz="700" dirty="0"/>
              <a:t> </a:t>
            </a:r>
            <a:r>
              <a:rPr lang="fr-FR" sz="700" dirty="0" err="1"/>
              <a:t>Bedi</a:t>
            </a:r>
            <a:r>
              <a:rPr lang="fr-FR" sz="700" dirty="0"/>
              <a:t>, </a:t>
            </a:r>
            <a:r>
              <a:rPr lang="fr-FR" sz="700" dirty="0" err="1"/>
              <a:t>Dipankar</a:t>
            </a:r>
            <a:r>
              <a:rPr lang="fr-FR" sz="700" dirty="0"/>
              <a:t> </a:t>
            </a:r>
            <a:r>
              <a:rPr lang="fr-FR" sz="700" dirty="0" err="1"/>
              <a:t>Dasgupta</a:t>
            </a:r>
            <a:r>
              <a:rPr lang="fr-FR" sz="700" dirty="0"/>
              <a:t> / </a:t>
            </a:r>
            <a:r>
              <a:rPr lang="fr-FR" sz="700" dirty="0" err="1"/>
              <a:t>University</a:t>
            </a:r>
            <a:r>
              <a:rPr lang="fr-FR" sz="700" dirty="0"/>
              <a:t> of Memphis, Memphis, Tennessee, USA / Juin 2014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15948</TotalTime>
  <Words>2247</Words>
  <Application>Microsoft Office PowerPoint</Application>
  <PresentationFormat>Affichage à l'écran (4:3)</PresentationFormat>
  <Paragraphs>497</Paragraphs>
  <Slides>59</Slides>
  <Notes>37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59</vt:i4>
      </vt:variant>
    </vt:vector>
  </HeadingPairs>
  <TitlesOfParts>
    <vt:vector size="64" baseType="lpstr">
      <vt:lpstr>Origine</vt:lpstr>
      <vt:lpstr>1_Origine</vt:lpstr>
      <vt:lpstr>2_Origine</vt:lpstr>
      <vt:lpstr>3_Origine</vt:lpstr>
      <vt:lpstr>4_Origine</vt:lpstr>
      <vt:lpstr>Thèse ModMenace Avancement &amp; perspectives</vt:lpstr>
      <vt:lpstr>Sommaire</vt:lpstr>
      <vt:lpstr>Introduction Sujet de thèse</vt:lpstr>
      <vt:lpstr>Présentation PowerPoint</vt:lpstr>
      <vt:lpstr>Définitions</vt:lpstr>
      <vt:lpstr>Définitions</vt:lpstr>
      <vt:lpstr>Définitions</vt:lpstr>
      <vt:lpstr>Présentation PowerPoint</vt:lpstr>
      <vt:lpstr>Arbres d’Attaque</vt:lpstr>
      <vt:lpstr>Arbres d’Attaque</vt:lpstr>
      <vt:lpstr>Arbres d’Attaque</vt:lpstr>
      <vt:lpstr>Présentation PowerPoint</vt:lpstr>
      <vt:lpstr>Cyber Threat Intelligence</vt:lpstr>
      <vt:lpstr>Cyber Threat Intelligence</vt:lpstr>
      <vt:lpstr>Cyber Threat Intelligence</vt:lpstr>
      <vt:lpstr>Cyber Threat Intelligence</vt:lpstr>
      <vt:lpstr>Cyber Threat Intelligence</vt:lpstr>
      <vt:lpstr>Présentation PowerPoint</vt:lpstr>
      <vt:lpstr>STIX</vt:lpstr>
      <vt:lpstr>STIX</vt:lpstr>
      <vt:lpstr>STIX</vt:lpstr>
      <vt:lpstr>STIX</vt:lpstr>
      <vt:lpstr>STIX</vt:lpstr>
      <vt:lpstr>STIX</vt:lpstr>
      <vt:lpstr>STIX</vt:lpstr>
      <vt:lpstr>STIX</vt:lpstr>
      <vt:lpstr>STIX</vt:lpstr>
      <vt:lpstr>Présentation PowerPoint</vt:lpstr>
      <vt:lpstr>Théorie des jeux</vt:lpstr>
      <vt:lpstr>Théorie des jeux</vt:lpstr>
      <vt:lpstr>Théorie des jeux</vt:lpstr>
      <vt:lpstr>Théorie des jeux</vt:lpstr>
      <vt:lpstr>Présentation PowerPoint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…appliquée à la Cyber</vt:lpstr>
      <vt:lpstr>Présentation PowerPoint</vt:lpstr>
      <vt:lpstr>Perspectives</vt:lpstr>
      <vt:lpstr>Présentation PowerPoint</vt:lpstr>
      <vt:lpstr>Système de commande</vt:lpstr>
      <vt:lpstr>Ebauche de concept</vt:lpstr>
      <vt:lpstr>Ebauche de concept</vt:lpstr>
      <vt:lpstr>Ebauche de concept</vt:lpstr>
      <vt:lpstr>Ebauche de concept</vt:lpstr>
      <vt:lpstr>Ebauche de concept</vt:lpstr>
      <vt:lpstr>Ebauche de concept</vt:lpstr>
      <vt:lpstr>Ebauche de concept</vt:lpstr>
      <vt:lpstr>Ebauche de concept</vt:lpstr>
      <vt:lpstr>Ebauche de concept</vt:lpstr>
      <vt:lpstr>Présentation PowerPoint</vt:lpstr>
      <vt:lpstr>Conclusion Bilan</vt:lpstr>
      <vt:lpstr>Conclusion Perspectives</vt:lpstr>
      <vt:lpstr>Présentation PowerPoint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208</cp:revision>
  <dcterms:created xsi:type="dcterms:W3CDTF">2017-11-15T10:26:53Z</dcterms:created>
  <dcterms:modified xsi:type="dcterms:W3CDTF">2018-03-14T15:50:43Z</dcterms:modified>
</cp:coreProperties>
</file>