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60" r:id="rId4"/>
    <p:sldId id="262" r:id="rId5"/>
    <p:sldId id="266" r:id="rId6"/>
    <p:sldId id="263" r:id="rId7"/>
    <p:sldId id="264" r:id="rId8"/>
    <p:sldId id="265" r:id="rId9"/>
    <p:sldId id="307" r:id="rId10"/>
    <p:sldId id="308" r:id="rId11"/>
    <p:sldId id="304" r:id="rId12"/>
    <p:sldId id="305" r:id="rId13"/>
    <p:sldId id="267" r:id="rId14"/>
    <p:sldId id="306" r:id="rId15"/>
    <p:sldId id="287" r:id="rId16"/>
    <p:sldId id="283" r:id="rId17"/>
    <p:sldId id="284" r:id="rId18"/>
    <p:sldId id="285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D6B7-9132-4208-9147-65026262BC0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3FBE0-44F0-4458-B260-334FD87CF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3FBE0-44F0-4458-B260-334FD87CF0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0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fld id="{FEF94E61-D9B0-46E1-918B-6579AD32E010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366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E86-28E1-4861-B6BC-CB4337A9C4AE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951-CD82-4D6B-8AE0-D181075A2949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4B5474AC-0FB5-43A3-921F-43DA90AAF3CA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16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660D98B-908D-498F-9928-106EB1E1788F}" type="datetime1">
              <a:rPr lang="fr-FR" smtClean="0">
                <a:solidFill>
                  <a:srgbClr val="DDE9EC"/>
                </a:solidFill>
              </a:rPr>
              <a:t>16/07/2019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F6D1-7C15-4F7B-9793-61485D8F39A1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729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65F8-82E8-43BF-BADC-C9268B204583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4495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C08-1C2B-4926-818A-9BEC00A71724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0930-B894-4FF6-A2C9-64D95D57BCE3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DA70-98C2-4821-9CB5-AD957498E259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7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4DAA-D810-4632-8A43-EA7E30386722}" type="datetime1">
              <a:rPr lang="fr-FR" smtClean="0">
                <a:solidFill>
                  <a:srgbClr val="DDE9EC"/>
                </a:solidFill>
              </a:rPr>
              <a:t>16/07/2019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6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6887BE-94B5-4538-98F1-2EA08AC51B43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stamp/stamp.jsp?tp=&amp;arnumber=4652578&amp;isnumber=4652575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tatic.waterfall-security.com/Top-20-ICS-Attack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aterfall-security.com/Top-20-ICS-Attack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jpeg"/><Relationship Id="rId7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jpeg"/><Relationship Id="rId7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6.jpe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6.jpe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6.jpe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6.jpe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jpeg"/><Relationship Id="rId7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Workshop</a:t>
            </a:r>
            <a:br>
              <a:rPr lang="fr-FR" dirty="0"/>
            </a:br>
            <a:r>
              <a:rPr lang="fr-FR" dirty="0"/>
              <a:t>01/07/2019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924-C55B-4848-9271-CDF3B96C043D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Philippe </a:t>
            </a:r>
            <a:r>
              <a:rPr lang="fr-FR" dirty="0" err="1">
                <a:solidFill>
                  <a:prstClr val="black"/>
                </a:solidFill>
              </a:rPr>
              <a:t>Dhaussy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Lionel Van </a:t>
            </a:r>
            <a:r>
              <a:rPr lang="fr-FR" dirty="0" err="1">
                <a:solidFill>
                  <a:prstClr val="black"/>
                </a:solidFill>
              </a:rPr>
              <a:t>Aertryck</a:t>
            </a:r>
            <a:r>
              <a:rPr lang="fr-FR" dirty="0">
                <a:solidFill>
                  <a:prstClr val="black"/>
                </a:solidFill>
              </a:rPr>
              <a:t> (DGA-MI)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Ciprian </a:t>
            </a:r>
            <a:r>
              <a:rPr lang="fr-FR" dirty="0" err="1">
                <a:solidFill>
                  <a:prstClr val="black"/>
                </a:solidFill>
              </a:rPr>
              <a:t>Teodorov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</p:txBody>
      </p:sp>
    </p:spTree>
    <p:extLst>
      <p:ext uri="{BB962C8B-B14F-4D97-AF65-F5344CB8AC3E}">
        <p14:creationId xmlns:p14="http://schemas.microsoft.com/office/powerpoint/2010/main" val="208346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SCADA </a:t>
            </a:r>
            <a:r>
              <a:rPr lang="fr-FR" dirty="0" err="1"/>
              <a:t>Systems</a:t>
            </a:r>
            <a:br>
              <a:rPr lang="fr-FR" dirty="0"/>
            </a:br>
            <a:r>
              <a:rPr lang="fr-FR" dirty="0" err="1"/>
              <a:t>Cybersecurity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754-3170-41B0-8F5D-4810ED5E4A3B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190456"/>
            <a:ext cx="8136904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EBDC-07FB-43A9-92C8-65088DFCD308}"/>
              </a:ext>
            </a:extLst>
          </p:cNvPr>
          <p:cNvSpPr txBox="1">
            <a:spLocks/>
          </p:cNvSpPr>
          <p:nvPr/>
        </p:nvSpPr>
        <p:spPr>
          <a:xfrm>
            <a:off x="4602584" y="1174972"/>
            <a:ext cx="4411432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648C10-7463-4A26-9A22-5391CC2314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35" t="5954"/>
          <a:stretch/>
        </p:blipFill>
        <p:spPr>
          <a:xfrm>
            <a:off x="105154" y="1634693"/>
            <a:ext cx="4522260" cy="39296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D06A73-5276-4F0C-8C0B-AA93029A21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14" t="1028" b="13273"/>
          <a:stretch/>
        </p:blipFill>
        <p:spPr>
          <a:xfrm>
            <a:off x="4896867" y="1988840"/>
            <a:ext cx="3734359" cy="26219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33E3B3-C279-4FF6-8C49-EEB38C548FFF}"/>
              </a:ext>
            </a:extLst>
          </p:cNvPr>
          <p:cNvSpPr/>
          <p:nvPr/>
        </p:nvSpPr>
        <p:spPr>
          <a:xfrm>
            <a:off x="468357" y="5667544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"Vulnerability Assessment of Cybersecurity for SCADA Systems“ C. Ten, C. Liu and G. </a:t>
            </a:r>
            <a:r>
              <a:rPr lang="en-US" dirty="0" err="1"/>
              <a:t>Manimaran</a:t>
            </a:r>
            <a:r>
              <a:rPr lang="en-US" dirty="0"/>
              <a:t> : </a:t>
            </a:r>
            <a:r>
              <a:rPr lang="fr-FR" sz="1400" dirty="0">
                <a:hlinkClick r:id="rId8"/>
              </a:rPr>
              <a:t>https://ieeexplore.ieee.org/stamp/stamp.jsp?tp=&amp;arnumber=4652578&amp;isnumber=4652575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0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754-3170-41B0-8F5D-4810ED5E4A3B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OpenFlexo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EBDC-07FB-43A9-92C8-65088DFCD308}"/>
              </a:ext>
            </a:extLst>
          </p:cNvPr>
          <p:cNvSpPr txBox="1">
            <a:spLocks/>
          </p:cNvSpPr>
          <p:nvPr/>
        </p:nvSpPr>
        <p:spPr>
          <a:xfrm>
            <a:off x="2915816" y="1537079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ExecutionUnit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66F96C-AE21-4147-BF75-C330F2236BC1}"/>
              </a:ext>
            </a:extLst>
          </p:cNvPr>
          <p:cNvSpPr txBox="1">
            <a:spLocks/>
          </p:cNvSpPr>
          <p:nvPr/>
        </p:nvSpPr>
        <p:spPr>
          <a:xfrm>
            <a:off x="5652120" y="1533682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Guard\Action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85645F-B347-4265-803E-B9A6E0A0F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327786"/>
            <a:ext cx="2244748" cy="19631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7CA819-601D-4FD5-AE43-382A1D3FA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035" y="3140968"/>
            <a:ext cx="2477071" cy="235444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8F1D13B-1288-43A3-A375-16A003350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458" y="2168373"/>
            <a:ext cx="2900768" cy="17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3DB0-FAE6-4200-80A8-654DB22967B6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449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To do (short-term)</a:t>
            </a:r>
          </a:p>
          <a:p>
            <a:pPr lvl="1"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Objectives?</a:t>
            </a:r>
          </a:p>
          <a:p>
            <a:pPr lvl="2">
              <a:spcBef>
                <a:spcPts val="1000"/>
              </a:spcBef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Attack scenario showcase</a:t>
            </a:r>
          </a:p>
          <a:p>
            <a:pPr lvl="1"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/>
              </a:rPr>
              <a:t>pulation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 scenario/ 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/>
              </a:rPr>
              <a:t>Openflexo</a:t>
            </a:r>
            <a:endParaRPr lang="en-US" sz="2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</a:pPr>
            <a:endParaRPr lang="en-US" sz="2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To do (mid-term)</a:t>
            </a:r>
          </a:p>
          <a:p>
            <a:pPr lvl="1">
              <a:spcBef>
                <a:spcPts val="10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Objectives?</a:t>
            </a:r>
          </a:p>
          <a:p>
            <a:pPr lvl="2">
              <a:spcBef>
                <a:spcPts val="1000"/>
              </a:spcBef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New attack scenario discovery</a:t>
            </a:r>
          </a:p>
          <a:p>
            <a:pPr lvl="1">
              <a:spcBef>
                <a:spcPts val="10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System nominal behavior</a:t>
            </a:r>
          </a:p>
          <a:p>
            <a:pPr lvl="1">
              <a:spcBef>
                <a:spcPts val="10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Market manipulation scenario/ 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/>
              </a:rPr>
              <a:t>Openflexo</a:t>
            </a:r>
            <a:endParaRPr lang="en-US" sz="2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1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9166-5502-4F80-88DF-E1F8370C3348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A63B93-CD09-467A-8A3B-9E149E26E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065" y="1128787"/>
            <a:ext cx="6198878" cy="53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7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FD9-8549-44C4-B542-2DF4DB49FB5D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https://static.waterfall-security.com/Top-20-ICS-Attacks.pdf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579A-CA61-4E5A-AA40-1EC055F7DD74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https://static.waterfall-security.com/Top-20-ICS-Attacks.pdf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E89BA-B0A9-4BA3-9B28-3C83369A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55" y="2003979"/>
            <a:ext cx="8204627" cy="3910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4F4FBF-D417-4264-B621-90C4967F6A60}"/>
              </a:ext>
            </a:extLst>
          </p:cNvPr>
          <p:cNvSpPr/>
          <p:nvPr/>
        </p:nvSpPr>
        <p:spPr>
          <a:xfrm>
            <a:off x="5220073" y="2412268"/>
            <a:ext cx="3411153" cy="1323748"/>
          </a:xfrm>
          <a:prstGeom prst="rect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Première approche (à raffiner/faire évoluer)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Chaque type implique des </a:t>
            </a:r>
            <a:r>
              <a:rPr lang="fr-FR" dirty="0" err="1">
                <a:solidFill>
                  <a:schemeClr val="tx1"/>
                </a:solidFill>
              </a:rPr>
              <a:t>guards</a:t>
            </a:r>
            <a:r>
              <a:rPr lang="fr-FR" dirty="0">
                <a:solidFill>
                  <a:schemeClr val="tx1"/>
                </a:solidFill>
              </a:rPr>
              <a:t>/actions différentes</a:t>
            </a:r>
          </a:p>
        </p:txBody>
      </p:sp>
    </p:spTree>
    <p:extLst>
      <p:ext uri="{BB962C8B-B14F-4D97-AF65-F5344CB8AC3E}">
        <p14:creationId xmlns:p14="http://schemas.microsoft.com/office/powerpoint/2010/main" val="343976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756-E131-4300-9820-63B32A39F4DF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300192" y="1242023"/>
            <a:ext cx="1585598" cy="18269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7B0-234A-4BC4-A9C7-21121C23D549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400800" y="1242023"/>
            <a:ext cx="1484990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73FD93-268F-4F7F-9E09-6964A822BE00}"/>
              </a:ext>
            </a:extLst>
          </p:cNvPr>
          <p:cNvCxnSpPr/>
          <p:nvPr/>
        </p:nvCxnSpPr>
        <p:spPr>
          <a:xfrm flipH="1">
            <a:off x="6732240" y="1916832"/>
            <a:ext cx="787307" cy="864096"/>
          </a:xfrm>
          <a:prstGeom prst="straightConnector1">
            <a:avLst/>
          </a:prstGeom>
          <a:ln w="142875">
            <a:solidFill>
              <a:srgbClr val="FF00FF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3F6AC84-C2D5-462D-9BF2-FDFB251D9F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" t="1" r="52554" b="-21986"/>
          <a:stretch/>
        </p:blipFill>
        <p:spPr>
          <a:xfrm>
            <a:off x="899592" y="1682309"/>
            <a:ext cx="2664296" cy="2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2645-C753-4E45-98C0-3F671FA5404D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400800" y="1242023"/>
            <a:ext cx="1484990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E34155-D863-4339-B96E-81EA25FCDA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64419" b="-31298"/>
          <a:stretch/>
        </p:blipFill>
        <p:spPr>
          <a:xfrm>
            <a:off x="789417" y="1510138"/>
            <a:ext cx="1190295" cy="2626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C4DD75-4BD1-4569-9A37-AA794DD79936}"/>
              </a:ext>
            </a:extLst>
          </p:cNvPr>
          <p:cNvSpPr/>
          <p:nvPr/>
        </p:nvSpPr>
        <p:spPr>
          <a:xfrm>
            <a:off x="5634641" y="3744019"/>
            <a:ext cx="1025591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1DA1C-BED3-4EAC-8334-E8BC961B0493}"/>
              </a:ext>
            </a:extLst>
          </p:cNvPr>
          <p:cNvSpPr/>
          <p:nvPr/>
        </p:nvSpPr>
        <p:spPr>
          <a:xfrm>
            <a:off x="6400800" y="3016002"/>
            <a:ext cx="763488" cy="7184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4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31D9-C914-458C-8A01-035D5FDE1AB4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400800" y="1242023"/>
            <a:ext cx="1484990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C4DD75-4BD1-4569-9A37-AA794DD79936}"/>
              </a:ext>
            </a:extLst>
          </p:cNvPr>
          <p:cNvSpPr/>
          <p:nvPr/>
        </p:nvSpPr>
        <p:spPr>
          <a:xfrm>
            <a:off x="5634641" y="3744019"/>
            <a:ext cx="1025591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1DA1C-BED3-4EAC-8334-E8BC961B0493}"/>
              </a:ext>
            </a:extLst>
          </p:cNvPr>
          <p:cNvSpPr/>
          <p:nvPr/>
        </p:nvSpPr>
        <p:spPr>
          <a:xfrm>
            <a:off x="6400800" y="3016002"/>
            <a:ext cx="763488" cy="7184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19474E-7CD0-46CD-891E-170A08EBD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304" y="1561593"/>
            <a:ext cx="3544762" cy="20006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BD52277-E62B-4253-A764-95A9172EC46F}"/>
              </a:ext>
            </a:extLst>
          </p:cNvPr>
          <p:cNvCxnSpPr>
            <a:cxnSpLocks/>
          </p:cNvCxnSpPr>
          <p:nvPr/>
        </p:nvCxnSpPr>
        <p:spPr>
          <a:xfrm flipH="1">
            <a:off x="6300192" y="1916832"/>
            <a:ext cx="1219356" cy="2016224"/>
          </a:xfrm>
          <a:prstGeom prst="straightConnector1">
            <a:avLst/>
          </a:prstGeom>
          <a:ln w="142875">
            <a:solidFill>
              <a:srgbClr val="FF7C80">
                <a:alpha val="4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3875DDAC-5A56-4CC2-882A-50B4E554A3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Table of contents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4152" y="1217258"/>
            <a:ext cx="81502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Introduction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Context</a:t>
            </a:r>
            <a:endParaRPr lang="fr-F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Research</a:t>
            </a:r>
            <a:r>
              <a:rPr lang="fr-FR" sz="2000" dirty="0">
                <a:solidFill>
                  <a:prstClr val="black"/>
                </a:solidFill>
              </a:rPr>
              <a:t> questions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Approach</a:t>
            </a:r>
            <a:endParaRPr lang="fr-FR" sz="20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Target System Modeling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SCADA </a:t>
            </a:r>
            <a:r>
              <a:rPr lang="fr-FR" sz="2800" dirty="0" err="1">
                <a:solidFill>
                  <a:prstClr val="black"/>
                </a:solidFill>
              </a:rPr>
              <a:t>Systems</a:t>
            </a:r>
            <a:r>
              <a:rPr lang="fr-FR" sz="2800" dirty="0">
                <a:solidFill>
                  <a:prstClr val="black"/>
                </a:solidFill>
              </a:rPr>
              <a:t> </a:t>
            </a:r>
            <a:r>
              <a:rPr lang="fr-FR" sz="2800" dirty="0" err="1">
                <a:solidFill>
                  <a:prstClr val="black"/>
                </a:solidFill>
              </a:rPr>
              <a:t>Cybersecurity</a:t>
            </a:r>
            <a:endParaRPr lang="fr-FR" sz="20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Conclusion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5FE-F55F-45A6-A9A1-12F2C8570F36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3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A87B-BF77-42D6-BF0E-55ADE2113805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A1EB82-643E-4AF8-A626-0EF2627AF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51" y="1461561"/>
            <a:ext cx="3272785" cy="2000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9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2C7-EF7F-45C2-9624-BD32CD626A5C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28664E2-5AAA-4A20-A9C0-72CD30E3FA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8004" b="16092"/>
          <a:stretch/>
        </p:blipFill>
        <p:spPr>
          <a:xfrm>
            <a:off x="437966" y="1532941"/>
            <a:ext cx="1656185" cy="1678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82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408-8E88-4DBD-AA51-9C62EFB7CC7F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C00E91-B4E7-4E0B-942C-DEA820472C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320" b="8705"/>
          <a:stretch/>
        </p:blipFill>
        <p:spPr>
          <a:xfrm>
            <a:off x="430351" y="1590169"/>
            <a:ext cx="973297" cy="1826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EDE5624-330B-4A20-9E43-47410D4F8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656" y="3713066"/>
            <a:ext cx="349596" cy="335887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A55B57D-87EB-4B00-95B3-97A6E0049680}"/>
              </a:ext>
            </a:extLst>
          </p:cNvPr>
          <p:cNvCxnSpPr>
            <a:cxnSpLocks/>
          </p:cNvCxnSpPr>
          <p:nvPr/>
        </p:nvCxnSpPr>
        <p:spPr>
          <a:xfrm flipH="1">
            <a:off x="4319388" y="4005064"/>
            <a:ext cx="1496072" cy="74841"/>
          </a:xfrm>
          <a:prstGeom prst="straightConnector1">
            <a:avLst/>
          </a:prstGeom>
          <a:ln w="142875">
            <a:solidFill>
              <a:srgbClr val="FF7C80">
                <a:alpha val="4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DD0A-F646-472A-923B-9D4F324F37A8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EDE5624-330B-4A20-9E43-47410D4F8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656" y="3713066"/>
            <a:ext cx="349596" cy="3358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4E5690-B4AA-45C6-BE95-1B3D0B4F3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32" y="1561593"/>
            <a:ext cx="1976363" cy="2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B43C-036C-4B73-9ED7-C98A70AFAFCE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EDE5624-330B-4A20-9E43-47410D4F8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656" y="3713066"/>
            <a:ext cx="349596" cy="3358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D49F0C6-3BBE-41EB-8D49-2483FBDF0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1" y="1571118"/>
            <a:ext cx="2901084" cy="200063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1EF8893-580A-4C6D-A207-27F7D846031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785808" y="4079906"/>
            <a:ext cx="2066368" cy="0"/>
          </a:xfrm>
          <a:prstGeom prst="straightConnector1">
            <a:avLst/>
          </a:prstGeom>
          <a:ln w="142875">
            <a:solidFill>
              <a:srgbClr val="FF00FF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1228018" y="3817293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38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18C-16B4-4413-A55B-C0703E5F93A2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3228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1228018" y="3817293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7F803F-B7DD-464E-97BF-9B6ACEAAA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5" y="1461561"/>
            <a:ext cx="834062" cy="2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1F1F-30E1-4961-A99A-7E05C468C757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1228018" y="3817293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8B7EBD-75EA-4B4C-937D-1A7BDF8A0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1511771"/>
            <a:ext cx="2221142" cy="2000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970466E-7B6B-461E-9D75-605ABFD624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507" r="92182" b="34970"/>
          <a:stretch/>
        </p:blipFill>
        <p:spPr>
          <a:xfrm>
            <a:off x="6621594" y="1411064"/>
            <a:ext cx="527598" cy="6463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3228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EFFF-0E5D-4A85-B7E4-C6AD9F2C2414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D0A482-C1F0-44FF-A7AA-7A8D7E86818D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on industrial control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characteristics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Cyber-physical interfaces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Dynamical systems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heterogeneity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number of specification and implementation languages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number of execution platforms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trees, DAGs, graphs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Embedded attack strategies (embedded malicious code)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Either very abstract -&gt; decoupled from the technical domain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very concrete -&gt; coupled with the technical domain but low-level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Difficult to perform « execution-based » analysis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8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Research</a:t>
            </a:r>
            <a:r>
              <a:rPr lang="fr-FR" dirty="0"/>
              <a:t> questions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8F5C-D367-49FF-9C35-4814FA781F94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365E57-89B6-4C2E-AD0F-02FC836B4683}"/>
              </a:ext>
            </a:extLst>
          </p:cNvPr>
          <p:cNvSpPr txBox="1">
            <a:spLocks/>
          </p:cNvSpPr>
          <p:nvPr/>
        </p:nvSpPr>
        <p:spPr>
          <a:xfrm>
            <a:off x="179512" y="1589780"/>
            <a:ext cx="8352928" cy="414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capture an abstract operational semantics of the targeted system and compose it with executable attack modeling 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steer the focus towards architecture independent attack modeling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capture the attack surface of the system-under attack (SUA)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handle the semantic heterogeneity in the targeted system.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Research</a:t>
            </a:r>
            <a:r>
              <a:rPr lang="fr-FR" dirty="0"/>
              <a:t> questions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6E7F-C186-44BE-BC72-EC02A73FE797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0A315-EAEE-4746-BF9F-34C5D34C1268}"/>
              </a:ext>
            </a:extLst>
          </p:cNvPr>
          <p:cNvSpPr txBox="1">
            <a:spLocks/>
          </p:cNvSpPr>
          <p:nvPr/>
        </p:nvSpPr>
        <p:spPr>
          <a:xfrm>
            <a:off x="-36512" y="1405969"/>
            <a:ext cx="9001000" cy="471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Opportunism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The modeling language should allow an opportunism-based iterative refinement approach. The user should be able to detail only the points of interest,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provide very abstract (generic) implementation for the other parts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Cyber-separation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Ideally, the functional system model should be decoupled from the attack/defense actor modeling aspects. Which will enable focused reasoning both on the system aspects, and attack/defense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reification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The attack surface should be exposed explicitly to ease the specification of attack/defense strategies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Incomplete knowledge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The attack/defense actors act on the system having a limited knowledge. As opposed to specification languages which strive to provide an omniscient view on the system, attack discovery and modeling formalism should enable restricting the access to the « system model » to the attack surface.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 support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 The formalism should provide the mechanisms for representing the system dynamics, even in the presence of partial behavior specification.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Multi-level abstraction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mix abstraction levels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heterogeneity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mix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905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B537-86EC-4B6A-9DDC-A34567FA8F2B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based on the integration of two correlated processes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process – TSM - (captures the « situation »)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process – EAM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process enables capturing the semantics of the SUA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EAM process focuses on the specification of attack scenarios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and EAM link is established at the semantic level through the formal definition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(operations exposed from the TSM semantics).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96E8-2EE9-4DAF-9BAE-46FA533E7FD8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0E74C0-F8F9-43E0-BE31-D6F6C927AB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5"/>
          <a:stretch/>
        </p:blipFill>
        <p:spPr>
          <a:xfrm>
            <a:off x="8224" y="4221088"/>
            <a:ext cx="9089571" cy="11211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070381-C2FA-4EE9-AAE1-B739CDF689E7}"/>
              </a:ext>
            </a:extLst>
          </p:cNvPr>
          <p:cNvSpPr txBox="1">
            <a:spLocks/>
          </p:cNvSpPr>
          <p:nvPr/>
        </p:nvSpPr>
        <p:spPr>
          <a:xfrm>
            <a:off x="225288" y="1339722"/>
            <a:ext cx="8434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Language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[30/06/19]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language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OBP2 adapter, or hand-made simulator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Case-study I -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[30/10/19]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45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9E9C-1D61-4419-A90B-3C4D03AE6B9C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System modeling for cybersecurity purposes: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Based on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PimCA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Step-by-step attack scenario execution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Along with cases study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0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Progress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9E9C-1D61-4419-A90B-3C4D03AE6B9C}" type="datetime1">
              <a:rPr lang="fr-FR" smtClean="0">
                <a:solidFill>
                  <a:srgbClr val="464653"/>
                </a:solidFill>
              </a:rPr>
              <a:t>16/07/2019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018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16223</TotalTime>
  <Words>603</Words>
  <Application>Microsoft Office PowerPoint</Application>
  <PresentationFormat>Affichage à l'écran (4:3)</PresentationFormat>
  <Paragraphs>131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Gill Sans MT</vt:lpstr>
      <vt:lpstr>Wingdings</vt:lpstr>
      <vt:lpstr>Wingdings 3</vt:lpstr>
      <vt:lpstr>Origine</vt:lpstr>
      <vt:lpstr>Workshop 01/07/2019 </vt:lpstr>
      <vt:lpstr>Table of contents</vt:lpstr>
      <vt:lpstr>Introduction Context</vt:lpstr>
      <vt:lpstr>Introduction Research questions</vt:lpstr>
      <vt:lpstr>Introduction Research questions</vt:lpstr>
      <vt:lpstr>Introduction Approach</vt:lpstr>
      <vt:lpstr>Introduction Approach</vt:lpstr>
      <vt:lpstr>Target System Modeling Requirements</vt:lpstr>
      <vt:lpstr>Target System Modeling Progress</vt:lpstr>
      <vt:lpstr>SCADA Systems Cybersecurity</vt:lpstr>
      <vt:lpstr>Conclusion</vt:lpstr>
      <vt:lpstr>Conclusion</vt:lpstr>
      <vt:lpstr>Target System Modeling PimCA/Openflexo</vt:lpstr>
      <vt:lpstr>Target System Modeling Top 20</vt:lpstr>
      <vt:lpstr>Target System Modeling Top 20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Tithnara SUN (STIC, STIC/SLS)</cp:lastModifiedBy>
  <cp:revision>46</cp:revision>
  <dcterms:created xsi:type="dcterms:W3CDTF">2019-05-03T11:56:44Z</dcterms:created>
  <dcterms:modified xsi:type="dcterms:W3CDTF">2019-07-18T10:50:14Z</dcterms:modified>
</cp:coreProperties>
</file>