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314" r:id="rId4"/>
    <p:sldId id="315" r:id="rId5"/>
    <p:sldId id="316" r:id="rId6"/>
    <p:sldId id="263" r:id="rId7"/>
    <p:sldId id="264" r:id="rId8"/>
    <p:sldId id="265" r:id="rId9"/>
    <p:sldId id="304" r:id="rId10"/>
    <p:sldId id="319" r:id="rId11"/>
    <p:sldId id="267" r:id="rId12"/>
    <p:sldId id="310" r:id="rId13"/>
    <p:sldId id="318" r:id="rId14"/>
    <p:sldId id="306" r:id="rId15"/>
    <p:sldId id="287" r:id="rId16"/>
    <p:sldId id="296" r:id="rId17"/>
    <p:sldId id="307" r:id="rId18"/>
    <p:sldId id="309" r:id="rId19"/>
    <p:sldId id="308" r:id="rId20"/>
    <p:sldId id="311" r:id="rId21"/>
    <p:sldId id="312" r:id="rId22"/>
    <p:sldId id="313" r:id="rId23"/>
    <p:sldId id="322" r:id="rId24"/>
    <p:sldId id="320" r:id="rId25"/>
    <p:sldId id="321" r:id="rId26"/>
    <p:sldId id="305" r:id="rId27"/>
    <p:sldId id="323" r:id="rId28"/>
    <p:sldId id="260" r:id="rId29"/>
    <p:sldId id="262" r:id="rId30"/>
    <p:sldId id="266" r:id="rId31"/>
    <p:sldId id="31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6D6B7-9132-4208-9147-65026262BC09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3FBE0-44F0-4458-B260-334FD87CF0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3FBE0-44F0-4458-B260-334FD87CF0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0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3FBE0-44F0-4458-B260-334FD87CF01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90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fld id="{A9FD3CC7-144B-4684-970B-CFFDD80A1F99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3667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0B97-362D-4F8C-8496-DADCBA13A9DE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0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F28F-1A9C-4B55-B1C1-A5268AE70EBF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5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fld id="{24619183-382B-4DF5-A269-41F54D228941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169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EDE94-5818-482F-8D3A-ECB0D1DA15CB}" type="datetime1">
              <a:rPr lang="fr-FR" smtClean="0">
                <a:solidFill>
                  <a:srgbClr val="DDE9EC"/>
                </a:solidFill>
              </a:rPr>
              <a:t>27/08/2019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61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A8A8-211F-4446-888F-6C51A07B422A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729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B62D-B3E4-4390-A971-2A1A72DED876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74495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71C4-E7E2-4CBD-BA4F-F6B1F87AE0DA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3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81ED-91FD-4690-B8EE-1E08489265E3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6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DFB-0018-4303-8A33-15A9AD988E28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675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6BE3-ABCC-4231-B355-8DF9D284252F}" type="datetime1">
              <a:rPr lang="fr-FR" smtClean="0">
                <a:solidFill>
                  <a:srgbClr val="DDE9EC"/>
                </a:solidFill>
              </a:rPr>
              <a:t>27/08/2019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63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29AA48-8BEC-4AF9-8EB9-F00C5A088268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5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waterfall-security.com/Top-20-ICS-Attacks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waterfall-security.com/Top-20-ICS-Attacks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arxiv.org/pdf/1607.02562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2860" y="2996952"/>
            <a:ext cx="7043154" cy="990600"/>
          </a:xfrm>
        </p:spPr>
        <p:txBody>
          <a:bodyPr>
            <a:noAutofit/>
          </a:bodyPr>
          <a:lstStyle/>
          <a:p>
            <a:r>
              <a:rPr lang="fr-FR" dirty="0"/>
              <a:t>Workshop</a:t>
            </a:r>
            <a:br>
              <a:rPr lang="fr-FR" dirty="0"/>
            </a:br>
            <a:r>
              <a:rPr lang="fr-FR" dirty="0"/>
              <a:t>27/08/2019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>
                <a:solidFill>
                  <a:schemeClr val="tx1"/>
                </a:solidFill>
              </a:rPr>
              <a:t>Tithnara</a:t>
            </a:r>
            <a:r>
              <a:rPr lang="fr-FR" sz="2800" dirty="0">
                <a:solidFill>
                  <a:schemeClr val="tx1"/>
                </a:solidFill>
              </a:rPr>
              <a:t> Nicolas SUN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E980-CF67-4D19-9EA5-FCD83BC4FABC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40"/>
            <a:ext cx="1368152" cy="14103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08" y="26702"/>
            <a:ext cx="1368152" cy="1368152"/>
          </a:xfrm>
          <a:prstGeom prst="rect">
            <a:avLst/>
          </a:prstGeom>
        </p:spPr>
      </p:pic>
      <p:sp>
        <p:nvSpPr>
          <p:cNvPr id="12" name="Sous-titre 8"/>
          <p:cNvSpPr txBox="1">
            <a:spLocks/>
          </p:cNvSpPr>
          <p:nvPr/>
        </p:nvSpPr>
        <p:spPr>
          <a:xfrm>
            <a:off x="1209675" y="5157192"/>
            <a:ext cx="6858000" cy="533400"/>
          </a:xfrm>
          <a:prstGeom prst="rect">
            <a:avLst/>
          </a:prstGeom>
        </p:spPr>
        <p:txBody>
          <a:bodyPr vert="horz" numCol="2">
            <a:normAutofit fontScale="700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r>
              <a:rPr lang="fr-FR" dirty="0">
                <a:solidFill>
                  <a:prstClr val="black"/>
                </a:solidFill>
              </a:rPr>
              <a:t>Philippe </a:t>
            </a:r>
            <a:r>
              <a:rPr lang="fr-FR" dirty="0" err="1">
                <a:solidFill>
                  <a:prstClr val="black"/>
                </a:solidFill>
              </a:rPr>
              <a:t>Dhaussy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prstClr val="black"/>
                </a:solidFill>
              </a:rPr>
              <a:t>Lab</a:t>
            </a:r>
            <a:r>
              <a:rPr lang="fr-FR" dirty="0">
                <a:solidFill>
                  <a:prstClr val="black"/>
                </a:solidFill>
              </a:rPr>
              <a:t>-STICC)</a:t>
            </a:r>
          </a:p>
          <a:p>
            <a:pPr>
              <a:buClr>
                <a:srgbClr val="727CA3"/>
              </a:buClr>
            </a:pPr>
            <a:r>
              <a:rPr lang="fr-FR" dirty="0">
                <a:solidFill>
                  <a:prstClr val="black"/>
                </a:solidFill>
              </a:rPr>
              <a:t>Lionel Van </a:t>
            </a:r>
            <a:r>
              <a:rPr lang="fr-FR" dirty="0" err="1">
                <a:solidFill>
                  <a:prstClr val="black"/>
                </a:solidFill>
              </a:rPr>
              <a:t>Aertryck</a:t>
            </a:r>
            <a:r>
              <a:rPr lang="fr-FR" dirty="0">
                <a:solidFill>
                  <a:prstClr val="black"/>
                </a:solidFill>
              </a:rPr>
              <a:t> (DGA-MI)</a:t>
            </a:r>
          </a:p>
          <a:p>
            <a:pPr>
              <a:buClr>
                <a:srgbClr val="727CA3"/>
              </a:buClr>
            </a:pPr>
            <a:r>
              <a:rPr lang="fr-FR" dirty="0">
                <a:solidFill>
                  <a:prstClr val="black"/>
                </a:solidFill>
              </a:rPr>
              <a:t>Ciprian </a:t>
            </a:r>
            <a:r>
              <a:rPr lang="fr-FR" dirty="0" err="1">
                <a:solidFill>
                  <a:prstClr val="black"/>
                </a:solidFill>
              </a:rPr>
              <a:t>Teodorov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prstClr val="black"/>
                </a:solidFill>
              </a:rPr>
              <a:t>Lab</a:t>
            </a:r>
            <a:r>
              <a:rPr lang="fr-FR" dirty="0">
                <a:solidFill>
                  <a:prstClr val="black"/>
                </a:solidFill>
              </a:rPr>
              <a:t>-STICC)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EC34DB-FF32-4093-86D0-08428C87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6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 </a:t>
            </a:r>
            <a:r>
              <a:rPr lang="fr-FR" dirty="0">
                <a:solidFill>
                  <a:prstClr val="black"/>
                </a:solidFill>
              </a:rPr>
              <a:t> Cyber </a:t>
            </a:r>
            <a:r>
              <a:rPr lang="fr-FR" dirty="0" err="1">
                <a:solidFill>
                  <a:prstClr val="black"/>
                </a:solidFill>
              </a:rPr>
              <a:t>Threat</a:t>
            </a:r>
            <a:r>
              <a:rPr lang="fr-FR" dirty="0">
                <a:solidFill>
                  <a:prstClr val="black"/>
                </a:solidFill>
              </a:rPr>
              <a:t> Application</a:t>
            </a:r>
            <a:br>
              <a:rPr lang="fr-FR" dirty="0"/>
            </a:br>
            <a:r>
              <a:rPr lang="fr-FR" dirty="0" err="1"/>
              <a:t>PimCA</a:t>
            </a:r>
            <a:r>
              <a:rPr lang="fr-FR" dirty="0"/>
              <a:t>/</a:t>
            </a:r>
            <a:r>
              <a:rPr lang="fr-FR" dirty="0" err="1"/>
              <a:t>Openflexo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E653-24E7-4062-A6D9-B3E21D0BCCF2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A63B93-CD09-467A-8A3B-9E149E26E5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817"/>
          <a:stretch/>
        </p:blipFill>
        <p:spPr>
          <a:xfrm>
            <a:off x="1259632" y="1906678"/>
            <a:ext cx="6198878" cy="3596357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2775AB-362B-427C-8351-400966DF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10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9235D3-B21B-4ACF-B371-A8E772D4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2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 </a:t>
            </a:r>
            <a:r>
              <a:rPr lang="fr-FR" dirty="0">
                <a:solidFill>
                  <a:prstClr val="black"/>
                </a:solidFill>
              </a:rPr>
              <a:t> Cyber </a:t>
            </a:r>
            <a:r>
              <a:rPr lang="fr-FR" dirty="0" err="1">
                <a:solidFill>
                  <a:prstClr val="black"/>
                </a:solidFill>
              </a:rPr>
              <a:t>Threat</a:t>
            </a:r>
            <a:r>
              <a:rPr lang="fr-FR" dirty="0">
                <a:solidFill>
                  <a:prstClr val="black"/>
                </a:solidFill>
              </a:rPr>
              <a:t> Application</a:t>
            </a:r>
            <a:br>
              <a:rPr lang="fr-FR" dirty="0"/>
            </a:br>
            <a:r>
              <a:rPr lang="fr-FR" dirty="0" err="1"/>
              <a:t>PimCA</a:t>
            </a:r>
            <a:r>
              <a:rPr lang="fr-FR" dirty="0"/>
              <a:t>/</a:t>
            </a:r>
            <a:r>
              <a:rPr lang="fr-FR" dirty="0" err="1"/>
              <a:t>Openflexo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4691-1F75-4E88-B46E-C5217C7D89A7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A63B93-CD09-467A-8A3B-9E149E26E5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1414" b="32817"/>
          <a:stretch/>
        </p:blipFill>
        <p:spPr>
          <a:xfrm>
            <a:off x="1259632" y="1906678"/>
            <a:ext cx="1152128" cy="3596357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2775AB-362B-427C-8351-400966DF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11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4E6658-9D3C-411B-81CB-4AAF0E4BDB0B}"/>
              </a:ext>
            </a:extLst>
          </p:cNvPr>
          <p:cNvSpPr/>
          <p:nvPr/>
        </p:nvSpPr>
        <p:spPr>
          <a:xfrm>
            <a:off x="2771800" y="1686273"/>
            <a:ext cx="6120680" cy="381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b="1" dirty="0" err="1">
                <a:solidFill>
                  <a:sysClr val="windowText" lastClr="000000"/>
                </a:solidFill>
                <a:latin typeface="Calibri" panose="020F0502020204030204"/>
              </a:rPr>
              <a:t>Machinerie</a:t>
            </a:r>
            <a:r>
              <a:rPr lang="en-US" sz="2400" b="1" dirty="0">
                <a:solidFill>
                  <a:sysClr val="windowText" lastClr="000000"/>
                </a:solidFill>
                <a:latin typeface="Calibri" panose="020F0502020204030204"/>
              </a:rPr>
              <a:t>:</a:t>
            </a: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Elément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  <a:latin typeface="Calibri" panose="020F0502020204030204"/>
              </a:rPr>
              <a:t>actif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pourvu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d’un </a:t>
            </a:r>
            <a:r>
              <a:rPr lang="en-US" b="1" dirty="0" err="1">
                <a:solidFill>
                  <a:sysClr val="windowText" lastClr="000000"/>
                </a:solidFill>
                <a:latin typeface="Calibri" panose="020F0502020204030204"/>
              </a:rPr>
              <a:t>comportement</a:t>
            </a: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 [6]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Performer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:=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Entité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humaine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solidFill>
                  <a:sysClr val="windowText" lastClr="000000"/>
                </a:solidFill>
                <a:latin typeface="Calibri" panose="020F0502020204030204"/>
              </a:rPr>
              <a:t>Réseau</a:t>
            </a: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:=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Entité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qui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transmet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les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données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/messages/matières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d’une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machinerie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à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l’autre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Douane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:=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Entité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qui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bloque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les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échanges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à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moins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d’avoir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accès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au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passeport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correspondant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Interface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:=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Entité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marque la separation du monde physique au monde cyber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ou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inversement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solidFill>
                  <a:sysClr val="windowText" lastClr="000000"/>
                </a:solidFill>
                <a:latin typeface="Calibri" panose="020F0502020204030204"/>
              </a:rPr>
              <a:t>Regroupement</a:t>
            </a: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:= Ensemble de machineries.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solidFill>
                  <a:sysClr val="windowText" lastClr="000000"/>
                </a:solidFill>
                <a:latin typeface="Calibri" panose="020F0502020204030204"/>
              </a:rPr>
              <a:t>Conteneur</a:t>
            </a: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:=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Entité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qui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contient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des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ressources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.</a:t>
            </a:r>
            <a:endParaRPr lang="en-US" b="1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DC7A44AB-8B2E-4D0B-9E9A-3A23CE41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464653"/>
                </a:solidFill>
              </a:rPr>
              <a:t>[6] Hétérogénéité sémantique</a:t>
            </a:r>
          </a:p>
        </p:txBody>
      </p:sp>
    </p:spTree>
    <p:extLst>
      <p:ext uri="{BB962C8B-B14F-4D97-AF65-F5344CB8AC3E}">
        <p14:creationId xmlns:p14="http://schemas.microsoft.com/office/powerpoint/2010/main" val="310007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 </a:t>
            </a:r>
            <a:r>
              <a:rPr lang="fr-FR" dirty="0">
                <a:solidFill>
                  <a:prstClr val="black"/>
                </a:solidFill>
              </a:rPr>
              <a:t> Cyber </a:t>
            </a:r>
            <a:r>
              <a:rPr lang="fr-FR" dirty="0" err="1">
                <a:solidFill>
                  <a:prstClr val="black"/>
                </a:solidFill>
              </a:rPr>
              <a:t>Threat</a:t>
            </a:r>
            <a:r>
              <a:rPr lang="fr-FR" dirty="0">
                <a:solidFill>
                  <a:prstClr val="black"/>
                </a:solidFill>
              </a:rPr>
              <a:t> Application</a:t>
            </a:r>
            <a:br>
              <a:rPr lang="fr-FR" dirty="0"/>
            </a:br>
            <a:r>
              <a:rPr lang="fr-FR" dirty="0" err="1"/>
              <a:t>PimCA</a:t>
            </a:r>
            <a:r>
              <a:rPr lang="fr-FR" dirty="0"/>
              <a:t>/</a:t>
            </a:r>
            <a:r>
              <a:rPr lang="fr-FR" dirty="0" err="1"/>
              <a:t>Openflexo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18B-543B-4A6C-B495-DF330B5DAC21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A63B93-CD09-467A-8A3B-9E149E26E5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9873"/>
          <a:stretch/>
        </p:blipFill>
        <p:spPr>
          <a:xfrm>
            <a:off x="1187624" y="1323698"/>
            <a:ext cx="6198878" cy="161271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2775AB-362B-427C-8351-400966DF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12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688DFE-EC4E-428C-903B-A300A9E2B5AA}"/>
              </a:ext>
            </a:extLst>
          </p:cNvPr>
          <p:cNvSpPr/>
          <p:nvPr/>
        </p:nvSpPr>
        <p:spPr>
          <a:xfrm>
            <a:off x="1475656" y="3071847"/>
            <a:ext cx="4572000" cy="26827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b="1" dirty="0" err="1">
                <a:solidFill>
                  <a:sysClr val="windowText" lastClr="000000"/>
                </a:solidFill>
                <a:latin typeface="Calibri" panose="020F0502020204030204"/>
              </a:rPr>
              <a:t>Ressource</a:t>
            </a:r>
            <a:r>
              <a:rPr lang="en-US" sz="2400" b="1" dirty="0">
                <a:solidFill>
                  <a:sysClr val="windowText" lastClr="000000"/>
                </a:solidFill>
                <a:latin typeface="Calibri" panose="020F0502020204030204"/>
              </a:rPr>
              <a:t>:</a:t>
            </a: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Elément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  <a:latin typeface="Calibri" panose="020F0502020204030204"/>
              </a:rPr>
              <a:t>passif</a:t>
            </a:r>
            <a:endParaRPr lang="en-US" b="1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Instructions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:= Description d’un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comportement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de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machinerie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solidFill>
                  <a:sysClr val="windowText" lastClr="000000"/>
                </a:solidFill>
                <a:latin typeface="Calibri" panose="020F0502020204030204"/>
              </a:rPr>
              <a:t>Passeport</a:t>
            </a: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:=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Ressource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dont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dépend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une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douane,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nécessaire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pour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communiquer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à travers la douane.</a:t>
            </a:r>
            <a:endParaRPr lang="en-US" b="1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5C1F7255-8B5E-4340-96B5-DCE022AB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10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 </a:t>
            </a:r>
            <a:r>
              <a:rPr lang="fr-FR" dirty="0">
                <a:solidFill>
                  <a:prstClr val="black"/>
                </a:solidFill>
              </a:rPr>
              <a:t> Cyber </a:t>
            </a:r>
            <a:r>
              <a:rPr lang="fr-FR" dirty="0" err="1">
                <a:solidFill>
                  <a:prstClr val="black"/>
                </a:solidFill>
              </a:rPr>
              <a:t>Threat</a:t>
            </a:r>
            <a:r>
              <a:rPr lang="fr-FR" dirty="0">
                <a:solidFill>
                  <a:prstClr val="black"/>
                </a:solidFill>
              </a:rPr>
              <a:t> Application</a:t>
            </a:r>
            <a:br>
              <a:rPr lang="fr-FR" dirty="0"/>
            </a:br>
            <a:r>
              <a:rPr lang="fr-FR" dirty="0" err="1"/>
              <a:t>PimCA</a:t>
            </a:r>
            <a:r>
              <a:rPr lang="fr-FR" dirty="0"/>
              <a:t>/</a:t>
            </a:r>
            <a:r>
              <a:rPr lang="fr-FR" dirty="0" err="1"/>
              <a:t>Openflexo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C91F-441F-4AA1-A5BA-BFE0B7948118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2775AB-362B-427C-8351-400966DF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13</a:t>
            </a:fld>
            <a:endParaRPr lang="fr-FR" dirty="0">
              <a:solidFill>
                <a:srgbClr val="464653"/>
              </a:solidFill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21472DC-A56A-4219-A570-A4B095FD4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59974"/>
              </p:ext>
            </p:extLst>
          </p:nvPr>
        </p:nvGraphicFramePr>
        <p:xfrm>
          <a:off x="251520" y="1632972"/>
          <a:ext cx="8640961" cy="3695839"/>
        </p:xfrm>
        <a:graphic>
          <a:graphicData uri="http://schemas.openxmlformats.org/drawingml/2006/table">
            <a:tbl>
              <a:tblPr/>
              <a:tblGrid>
                <a:gridCol w="748233">
                  <a:extLst>
                    <a:ext uri="{9D8B030D-6E8A-4147-A177-3AD203B41FA5}">
                      <a16:colId xmlns:a16="http://schemas.microsoft.com/office/drawing/2014/main" val="3602442561"/>
                    </a:ext>
                  </a:extLst>
                </a:gridCol>
                <a:gridCol w="1032693">
                  <a:extLst>
                    <a:ext uri="{9D8B030D-6E8A-4147-A177-3AD203B41FA5}">
                      <a16:colId xmlns:a16="http://schemas.microsoft.com/office/drawing/2014/main" val="1435193175"/>
                    </a:ext>
                  </a:extLst>
                </a:gridCol>
                <a:gridCol w="1171402">
                  <a:extLst>
                    <a:ext uri="{9D8B030D-6E8A-4147-A177-3AD203B41FA5}">
                      <a16:colId xmlns:a16="http://schemas.microsoft.com/office/drawing/2014/main" val="248759791"/>
                    </a:ext>
                  </a:extLst>
                </a:gridCol>
                <a:gridCol w="5688633">
                  <a:extLst>
                    <a:ext uri="{9D8B030D-6E8A-4147-A177-3AD203B41FA5}">
                      <a16:colId xmlns:a16="http://schemas.microsoft.com/office/drawing/2014/main" val="285858207"/>
                    </a:ext>
                  </a:extLst>
                </a:gridCol>
              </a:tblGrid>
              <a:tr h="52797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552445"/>
                  </a:ext>
                </a:extLst>
              </a:tr>
              <a:tr h="52797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Swap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Echange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Bidirectionnel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Lien de communication générique entre deux entités, existence de variables partagées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14449"/>
                  </a:ext>
                </a:extLst>
              </a:tr>
              <a:tr h="52797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Vérification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Unidirectionnel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Lien de droit en lecture, existence de variables observables chez la cible.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681076"/>
                  </a:ext>
                </a:extLst>
              </a:tr>
              <a:tr h="52797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Contrôle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Unidirectionnel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Lien de droit en écriture, existence de variables observables et de comportements déclenchables chez la cible. Présuppose le lien de vérification.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037337"/>
                  </a:ext>
                </a:extLst>
              </a:tr>
              <a:tr h="52797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Utilisation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Unidirectionnel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Lien de droit en écriture limité, existence de certain comportement déclenchable chez la cible.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657381"/>
                  </a:ext>
                </a:extLst>
              </a:tr>
              <a:tr h="52797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Produce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Unidirectionnel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Lien </a:t>
                      </a: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flux de matière/données. </a:t>
                      </a: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Implique un process de fonctionnement nominal.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489195"/>
                  </a:ext>
                </a:extLst>
              </a:tr>
              <a:tr h="52797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Maintain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Maintenance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Unidirectionnel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</a:t>
                      </a:r>
                    </a:p>
                  </a:txBody>
                  <a:tcPr marL="6959" marR="6959" marT="69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533551"/>
                  </a:ext>
                </a:extLst>
              </a:tr>
            </a:tbl>
          </a:graphicData>
        </a:graphic>
      </p:graphicFrame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7375FD46-A11E-466E-9397-6EF173D1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36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 </a:t>
            </a:r>
            <a:r>
              <a:rPr lang="fr-FR" dirty="0">
                <a:solidFill>
                  <a:prstClr val="black"/>
                </a:solidFill>
              </a:rPr>
              <a:t> Cyber </a:t>
            </a:r>
            <a:r>
              <a:rPr lang="fr-FR" dirty="0" err="1">
                <a:solidFill>
                  <a:prstClr val="black"/>
                </a:solidFill>
              </a:rPr>
              <a:t>Threat</a:t>
            </a:r>
            <a:r>
              <a:rPr lang="fr-FR" dirty="0">
                <a:solidFill>
                  <a:prstClr val="black"/>
                </a:solidFill>
              </a:rPr>
              <a:t> Application</a:t>
            </a:r>
            <a:br>
              <a:rPr lang="fr-FR" dirty="0"/>
            </a:br>
            <a:r>
              <a:rPr lang="fr-FR" dirty="0"/>
              <a:t>Top 20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E27E-C53A-47A6-B009-576EDDB5A7EB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D6E31-0AF9-4C4A-B794-1E578A7E8BCA}"/>
              </a:ext>
            </a:extLst>
          </p:cNvPr>
          <p:cNvSpPr/>
          <p:nvPr/>
        </p:nvSpPr>
        <p:spPr>
          <a:xfrm>
            <a:off x="430351" y="1325880"/>
            <a:ext cx="831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The Top 20 Cyber </a:t>
            </a:r>
            <a:r>
              <a:rPr lang="fr-FR" dirty="0" err="1"/>
              <a:t>Attacks</a:t>
            </a:r>
            <a:r>
              <a:rPr lang="fr-FR" dirty="0"/>
              <a:t> Against </a:t>
            </a:r>
            <a:r>
              <a:rPr lang="fr-FR" dirty="0" err="1"/>
              <a:t>Industrial</a:t>
            </a:r>
            <a:r>
              <a:rPr lang="fr-FR" dirty="0"/>
              <a:t> Control </a:t>
            </a:r>
            <a:r>
              <a:rPr lang="fr-FR" dirty="0" err="1"/>
              <a:t>Systems</a:t>
            </a:r>
            <a:r>
              <a:rPr lang="fr-FR" dirty="0"/>
              <a:t>, </a:t>
            </a:r>
            <a:r>
              <a:rPr lang="fr-FR" dirty="0">
                <a:hlinkClick r:id="rId6"/>
              </a:rPr>
              <a:t>https://static.waterfall-security.com/Top-20-ICS-Attacks.pdf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416FC22-3B3B-4B75-8087-5ED5D54D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14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9089ECC-ADE5-43EF-B628-242F228167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3" y="2106668"/>
            <a:ext cx="7146006" cy="3944822"/>
          </a:xfrm>
          <a:prstGeom prst="rect">
            <a:avLst/>
          </a:prstGeom>
        </p:spPr>
      </p:pic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B17EEE70-7D5C-4249-8808-D3F5B5AA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7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 </a:t>
            </a:r>
            <a:r>
              <a:rPr lang="fr-FR" dirty="0">
                <a:solidFill>
                  <a:prstClr val="black"/>
                </a:solidFill>
              </a:rPr>
              <a:t> Cyber </a:t>
            </a:r>
            <a:r>
              <a:rPr lang="fr-FR" dirty="0" err="1">
                <a:solidFill>
                  <a:prstClr val="black"/>
                </a:solidFill>
              </a:rPr>
              <a:t>Threat</a:t>
            </a:r>
            <a:r>
              <a:rPr lang="fr-FR" dirty="0">
                <a:solidFill>
                  <a:prstClr val="black"/>
                </a:solidFill>
              </a:rPr>
              <a:t> Application</a:t>
            </a:r>
            <a:br>
              <a:rPr lang="fr-FR" dirty="0">
                <a:solidFill>
                  <a:prstClr val="black"/>
                </a:solidFill>
              </a:rPr>
            </a:br>
            <a:r>
              <a:rPr lang="fr-FR" dirty="0"/>
              <a:t>Top 20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B2CB-B5C4-42A3-BB12-D7226B06F652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D6E31-0AF9-4C4A-B794-1E578A7E8BCA}"/>
              </a:ext>
            </a:extLst>
          </p:cNvPr>
          <p:cNvSpPr/>
          <p:nvPr/>
        </p:nvSpPr>
        <p:spPr>
          <a:xfrm>
            <a:off x="430351" y="1325880"/>
            <a:ext cx="831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The Top 20 Cyber </a:t>
            </a:r>
            <a:r>
              <a:rPr lang="fr-FR" dirty="0" err="1"/>
              <a:t>Attacks</a:t>
            </a:r>
            <a:r>
              <a:rPr lang="fr-FR" dirty="0"/>
              <a:t> Against </a:t>
            </a:r>
            <a:r>
              <a:rPr lang="fr-FR" dirty="0" err="1"/>
              <a:t>Industrial</a:t>
            </a:r>
            <a:r>
              <a:rPr lang="fr-FR" dirty="0"/>
              <a:t> Control </a:t>
            </a:r>
            <a:r>
              <a:rPr lang="fr-FR" dirty="0" err="1"/>
              <a:t>Systems</a:t>
            </a:r>
            <a:r>
              <a:rPr lang="fr-FR" dirty="0"/>
              <a:t>, </a:t>
            </a:r>
            <a:r>
              <a:rPr lang="fr-FR" dirty="0">
                <a:hlinkClick r:id="rId6"/>
              </a:rPr>
              <a:t>https://static.waterfall-security.com/Top-20-ICS-Attacks.pdf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FAE89BA-B0A9-4BA3-9B28-3C83369A3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55" y="2003979"/>
            <a:ext cx="8204627" cy="39103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4F4FBF-D417-4264-B621-90C4967F6A60}"/>
              </a:ext>
            </a:extLst>
          </p:cNvPr>
          <p:cNvSpPr/>
          <p:nvPr/>
        </p:nvSpPr>
        <p:spPr>
          <a:xfrm>
            <a:off x="5220073" y="2412268"/>
            <a:ext cx="3411153" cy="1323748"/>
          </a:xfrm>
          <a:prstGeom prst="rect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Première approche (à raffiner/faire évoluer)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Chaque type implique des </a:t>
            </a:r>
            <a:r>
              <a:rPr lang="fr-FR" dirty="0" err="1">
                <a:solidFill>
                  <a:schemeClr val="tx1"/>
                </a:solidFill>
              </a:rPr>
              <a:t>guards</a:t>
            </a:r>
            <a:r>
              <a:rPr lang="fr-FR" dirty="0">
                <a:solidFill>
                  <a:schemeClr val="tx1"/>
                </a:solidFill>
              </a:rPr>
              <a:t>/actions différentes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65A65D-665D-41F6-8519-CA137719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15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5968F7-BA88-4C04-97A1-42C80E5A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6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 </a:t>
            </a:r>
            <a:r>
              <a:rPr lang="fr-FR" dirty="0">
                <a:solidFill>
                  <a:prstClr val="black"/>
                </a:solidFill>
              </a:rPr>
              <a:t> Cyber </a:t>
            </a:r>
            <a:r>
              <a:rPr lang="fr-FR" dirty="0" err="1">
                <a:solidFill>
                  <a:prstClr val="black"/>
                </a:solidFill>
              </a:rPr>
              <a:t>Threat</a:t>
            </a:r>
            <a:r>
              <a:rPr lang="fr-FR" dirty="0">
                <a:solidFill>
                  <a:prstClr val="black"/>
                </a:solidFill>
              </a:rPr>
              <a:t> Application</a:t>
            </a:r>
            <a:br>
              <a:rPr lang="fr-FR" dirty="0"/>
            </a:br>
            <a:r>
              <a:rPr lang="fr-FR" dirty="0" err="1"/>
              <a:t>Compromised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Site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15E-FA9B-4782-9256-9ACE00D967C0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107714-2301-4897-9CE4-CE23409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16</a:t>
            </a:fld>
            <a:endParaRPr lang="fr-FR" dirty="0">
              <a:solidFill>
                <a:srgbClr val="464653"/>
              </a:solidFill>
            </a:endParaRPr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2C45EB6-FE95-4FF1-A0D2-ADD85F343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3807"/>
              </p:ext>
            </p:extLst>
          </p:nvPr>
        </p:nvGraphicFramePr>
        <p:xfrm>
          <a:off x="254567" y="2353648"/>
          <a:ext cx="8435281" cy="2702418"/>
        </p:xfrm>
        <a:graphic>
          <a:graphicData uri="http://schemas.openxmlformats.org/drawingml/2006/table">
            <a:tbl>
              <a:tblPr/>
              <a:tblGrid>
                <a:gridCol w="2630759">
                  <a:extLst>
                    <a:ext uri="{9D8B030D-6E8A-4147-A177-3AD203B41FA5}">
                      <a16:colId xmlns:a16="http://schemas.microsoft.com/office/drawing/2014/main" val="2660471918"/>
                    </a:ext>
                  </a:extLst>
                </a:gridCol>
                <a:gridCol w="2602673">
                  <a:extLst>
                    <a:ext uri="{9D8B030D-6E8A-4147-A177-3AD203B41FA5}">
                      <a16:colId xmlns:a16="http://schemas.microsoft.com/office/drawing/2014/main" val="1423454315"/>
                    </a:ext>
                  </a:extLst>
                </a:gridCol>
                <a:gridCol w="561728">
                  <a:extLst>
                    <a:ext uri="{9D8B030D-6E8A-4147-A177-3AD203B41FA5}">
                      <a16:colId xmlns:a16="http://schemas.microsoft.com/office/drawing/2014/main" val="987133067"/>
                    </a:ext>
                  </a:extLst>
                </a:gridCol>
                <a:gridCol w="561728">
                  <a:extLst>
                    <a:ext uri="{9D8B030D-6E8A-4147-A177-3AD203B41FA5}">
                      <a16:colId xmlns:a16="http://schemas.microsoft.com/office/drawing/2014/main" val="4112656818"/>
                    </a:ext>
                  </a:extLst>
                </a:gridCol>
                <a:gridCol w="2078393">
                  <a:extLst>
                    <a:ext uri="{9D8B030D-6E8A-4147-A177-3AD203B41FA5}">
                      <a16:colId xmlns:a16="http://schemas.microsoft.com/office/drawing/2014/main" val="1309684893"/>
                    </a:ext>
                  </a:extLst>
                </a:gridCol>
              </a:tblGrid>
              <a:tr h="35042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Compromised Remote Site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 engineering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attack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890044"/>
                  </a:ext>
                </a:extLst>
              </a:tr>
              <a:tr h="35042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Breaking into physical site of unstaffed SCADA WAN node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Malware injection</a:t>
                      </a:r>
                    </a:p>
                  </a:txBody>
                  <a:tcPr marL="6850" marR="6850" marT="68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12517"/>
                  </a:ext>
                </a:extLst>
              </a:tr>
              <a:tr h="35042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Plugging and hiding laptop into switch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Observation/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Understanding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/Design/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940195"/>
                  </a:ext>
                </a:extLst>
              </a:tr>
              <a:tr h="35042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 controlling of the laptop via WIFI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Privilege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elevation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937494"/>
                  </a:ext>
                </a:extLst>
              </a:tr>
              <a:tr h="35042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Pivoting into the SCADA WAN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Pivoting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2462"/>
                  </a:ext>
                </a:extLst>
              </a:tr>
              <a:tr h="35042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Shutdown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Malware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384556"/>
                  </a:ext>
                </a:extLst>
              </a:tr>
              <a:tr h="350427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50" marR="6850" marT="6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erasure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0" marR="6850" marT="68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518913"/>
                  </a:ext>
                </a:extLst>
              </a:tr>
            </a:tbl>
          </a:graphicData>
        </a:graphic>
      </p:graphicFrame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9C7CBC51-0C8A-45D0-8482-0D55ECF1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6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48230E0-101F-40CD-8105-D89D898B4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" y="1260015"/>
            <a:ext cx="8531352" cy="470957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 </a:t>
            </a:r>
            <a:r>
              <a:rPr lang="fr-FR" dirty="0">
                <a:solidFill>
                  <a:prstClr val="black"/>
                </a:solidFill>
              </a:rPr>
              <a:t> Cyber </a:t>
            </a:r>
            <a:r>
              <a:rPr lang="fr-FR" dirty="0" err="1">
                <a:solidFill>
                  <a:prstClr val="black"/>
                </a:solidFill>
              </a:rPr>
              <a:t>Threat</a:t>
            </a:r>
            <a:r>
              <a:rPr lang="fr-FR" dirty="0">
                <a:solidFill>
                  <a:prstClr val="black"/>
                </a:solidFill>
              </a:rPr>
              <a:t> Application</a:t>
            </a:r>
            <a:br>
              <a:rPr lang="fr-FR" dirty="0"/>
            </a:br>
            <a:r>
              <a:rPr lang="fr-FR" dirty="0" err="1"/>
              <a:t>Compromised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Site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743E-DF6F-4B0E-B5D9-C207AB444FAB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7B0222-8610-40AA-8857-779D508A25A2}"/>
              </a:ext>
            </a:extLst>
          </p:cNvPr>
          <p:cNvSpPr txBox="1"/>
          <p:nvPr/>
        </p:nvSpPr>
        <p:spPr>
          <a:xfrm>
            <a:off x="789417" y="3861048"/>
            <a:ext cx="52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632822" y="3614803"/>
            <a:ext cx="918074" cy="226572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107714-2301-4897-9CE4-CE23409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17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C0C3220-C460-4B12-A60B-8A0BA709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7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 </a:t>
            </a:r>
            <a:r>
              <a:rPr lang="fr-FR" dirty="0">
                <a:solidFill>
                  <a:prstClr val="black"/>
                </a:solidFill>
              </a:rPr>
              <a:t> Cyber </a:t>
            </a:r>
            <a:r>
              <a:rPr lang="fr-FR" dirty="0" err="1">
                <a:solidFill>
                  <a:prstClr val="black"/>
                </a:solidFill>
              </a:rPr>
              <a:t>Threat</a:t>
            </a:r>
            <a:r>
              <a:rPr lang="fr-FR" dirty="0">
                <a:solidFill>
                  <a:prstClr val="black"/>
                </a:solidFill>
              </a:rPr>
              <a:t> Application</a:t>
            </a:r>
            <a:br>
              <a:rPr lang="fr-FR" dirty="0"/>
            </a:br>
            <a:r>
              <a:rPr lang="fr-FR" dirty="0" err="1"/>
              <a:t>Compromised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Site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3317-1029-4882-B371-1675A50E19FF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107714-2301-4897-9CE4-CE23409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18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76426F-37EE-4D4E-9F21-F848A7C0A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736" y="1844824"/>
            <a:ext cx="4397650" cy="24997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B68B303-0894-40CE-BB66-4CFC5E9878CF}"/>
              </a:ext>
            </a:extLst>
          </p:cNvPr>
          <p:cNvSpPr txBox="1"/>
          <p:nvPr/>
        </p:nvSpPr>
        <p:spPr>
          <a:xfrm>
            <a:off x="612648" y="4869160"/>
            <a:ext cx="7552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CPDY: Extending the </a:t>
            </a:r>
            <a:r>
              <a:rPr lang="en-US" b="1" dirty="0" err="1"/>
              <a:t>Dolev</a:t>
            </a:r>
            <a:r>
              <a:rPr lang="en-US" b="1" dirty="0"/>
              <a:t>-Yao Attacker with Physical-Layer Interactions</a:t>
            </a:r>
            <a:r>
              <a:rPr lang="en-US" dirty="0"/>
              <a:t>, </a:t>
            </a:r>
            <a:r>
              <a:rPr lang="it-IT" dirty="0"/>
              <a:t>Marco Rocchetto &amp; Nils Ole Tippenhauer</a:t>
            </a:r>
          </a:p>
          <a:p>
            <a:endParaRPr lang="it-IT" dirty="0"/>
          </a:p>
          <a:p>
            <a:r>
              <a:rPr lang="fr-FR" dirty="0">
                <a:hlinkClick r:id="rId7"/>
              </a:rPr>
              <a:t>https://arxiv.org/pdf/1607.02562.pdf</a:t>
            </a:r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6ACE73E0-704B-4F2E-AB45-3CC1A3BA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10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C514A31-6D6E-4AFB-A722-857658875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61" y="1289404"/>
            <a:ext cx="7916380" cy="48012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 </a:t>
            </a:r>
            <a:r>
              <a:rPr lang="fr-FR" dirty="0">
                <a:solidFill>
                  <a:prstClr val="black"/>
                </a:solidFill>
              </a:rPr>
              <a:t> Cyber </a:t>
            </a:r>
            <a:r>
              <a:rPr lang="fr-FR" dirty="0" err="1">
                <a:solidFill>
                  <a:prstClr val="black"/>
                </a:solidFill>
              </a:rPr>
              <a:t>Threat</a:t>
            </a:r>
            <a:r>
              <a:rPr lang="fr-FR" dirty="0">
                <a:solidFill>
                  <a:prstClr val="black"/>
                </a:solidFill>
              </a:rPr>
              <a:t> Application</a:t>
            </a:r>
            <a:br>
              <a:rPr lang="fr-FR" dirty="0">
                <a:solidFill>
                  <a:prstClr val="black"/>
                </a:solidFill>
              </a:rPr>
            </a:br>
            <a:r>
              <a:rPr lang="fr-FR" dirty="0" err="1"/>
              <a:t>Compromised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Site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BD7E-3473-49CE-83DA-25CA851C07C8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107714-2301-4897-9CE4-CE23409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FB48B5AC-6F4C-4648-A228-1ABA49D3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464653"/>
                </a:solidFill>
              </a:rPr>
              <a:t>[1] Opportunisme (« Zoom »)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ED203C7-A501-4297-AAD3-593E5B4D5647}"/>
              </a:ext>
            </a:extLst>
          </p:cNvPr>
          <p:cNvSpPr txBox="1"/>
          <p:nvPr/>
        </p:nvSpPr>
        <p:spPr>
          <a:xfrm>
            <a:off x="7519547" y="5661248"/>
            <a:ext cx="48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4282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Table of contents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4152" y="1217258"/>
            <a:ext cx="81502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>
                <a:solidFill>
                  <a:prstClr val="black"/>
                </a:solidFill>
              </a:rPr>
              <a:t>Introduction</a:t>
            </a:r>
          </a:p>
          <a:p>
            <a:pPr marL="742950" lvl="1" indent="-285750">
              <a:spcBef>
                <a:spcPts val="1200"/>
              </a:spcBef>
              <a:buFont typeface="Arial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Contexte</a:t>
            </a:r>
          </a:p>
          <a:p>
            <a:pPr marL="742950" lvl="1" indent="-285750">
              <a:spcBef>
                <a:spcPts val="1200"/>
              </a:spcBef>
              <a:buFont typeface="Arial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Problématique</a:t>
            </a:r>
          </a:p>
          <a:p>
            <a:pPr marL="742950" lvl="1" indent="-285750">
              <a:spcBef>
                <a:spcPts val="1200"/>
              </a:spcBef>
              <a:buFont typeface="Arial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Approche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>
                <a:solidFill>
                  <a:prstClr val="black"/>
                </a:solidFill>
              </a:rPr>
              <a:t>Cyber </a:t>
            </a:r>
            <a:r>
              <a:rPr lang="fr-FR" sz="2800" dirty="0" err="1">
                <a:solidFill>
                  <a:prstClr val="black"/>
                </a:solidFill>
              </a:rPr>
              <a:t>Threat</a:t>
            </a:r>
            <a:r>
              <a:rPr lang="fr-FR" sz="2800" dirty="0">
                <a:solidFill>
                  <a:prstClr val="black"/>
                </a:solidFill>
              </a:rPr>
              <a:t> Application (CTA)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>
                <a:solidFill>
                  <a:prstClr val="black"/>
                </a:solidFill>
              </a:rPr>
              <a:t>Conclusion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29D-DAD8-4052-B16F-E142E3B2C58E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CE0007-F1E2-4BEC-93B1-8AB00F02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C363EA-A0E6-4DDE-B359-0C31FCA0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36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C514A31-6D6E-4AFB-A722-857658875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61" y="1289404"/>
            <a:ext cx="7916380" cy="48012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 </a:t>
            </a:r>
            <a:r>
              <a:rPr lang="fr-FR" dirty="0">
                <a:solidFill>
                  <a:prstClr val="black"/>
                </a:solidFill>
              </a:rPr>
              <a:t> Cyber </a:t>
            </a:r>
            <a:r>
              <a:rPr lang="fr-FR" dirty="0" err="1">
                <a:solidFill>
                  <a:prstClr val="black"/>
                </a:solidFill>
              </a:rPr>
              <a:t>Threat</a:t>
            </a:r>
            <a:r>
              <a:rPr lang="fr-FR" dirty="0">
                <a:solidFill>
                  <a:prstClr val="black"/>
                </a:solidFill>
              </a:rPr>
              <a:t> Application</a:t>
            </a:r>
            <a:br>
              <a:rPr lang="fr-FR" dirty="0"/>
            </a:br>
            <a:r>
              <a:rPr lang="fr-FR" dirty="0" err="1"/>
              <a:t>Compromised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Site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3FA0-6914-4123-9AE3-759BBC49187F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107714-2301-4897-9CE4-CE23409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20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C88B6E-7AC9-4DF8-A7F4-CE69F1894DED}"/>
              </a:ext>
            </a:extLst>
          </p:cNvPr>
          <p:cNvSpPr/>
          <p:nvPr/>
        </p:nvSpPr>
        <p:spPr>
          <a:xfrm>
            <a:off x="789416" y="1772817"/>
            <a:ext cx="3494551" cy="1008112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3D8EA5E-18BD-409D-A185-996A9394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464653"/>
                </a:solidFill>
              </a:rPr>
              <a:t>[1] Opportunisme (« Zoom »)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05494C2-A574-4110-9680-37AA326C2BE0}"/>
              </a:ext>
            </a:extLst>
          </p:cNvPr>
          <p:cNvSpPr txBox="1"/>
          <p:nvPr/>
        </p:nvSpPr>
        <p:spPr>
          <a:xfrm>
            <a:off x="7519547" y="5661248"/>
            <a:ext cx="48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306869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C514A31-6D6E-4AFB-A722-85765887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-39" b="-1"/>
          <a:stretch/>
        </p:blipFill>
        <p:spPr>
          <a:xfrm>
            <a:off x="0" y="1511771"/>
            <a:ext cx="5055162" cy="31489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 </a:t>
            </a:r>
            <a:r>
              <a:rPr lang="fr-FR" dirty="0">
                <a:solidFill>
                  <a:prstClr val="black"/>
                </a:solidFill>
              </a:rPr>
              <a:t> Cyber </a:t>
            </a:r>
            <a:r>
              <a:rPr lang="fr-FR" dirty="0" err="1">
                <a:solidFill>
                  <a:prstClr val="black"/>
                </a:solidFill>
              </a:rPr>
              <a:t>Threat</a:t>
            </a:r>
            <a:r>
              <a:rPr lang="fr-FR" dirty="0">
                <a:solidFill>
                  <a:prstClr val="black"/>
                </a:solidFill>
              </a:rPr>
              <a:t> Application</a:t>
            </a:r>
            <a:br>
              <a:rPr lang="fr-FR" dirty="0"/>
            </a:br>
            <a:r>
              <a:rPr lang="fr-FR" dirty="0" err="1"/>
              <a:t>Compromised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Site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7357-91D0-4F1D-853F-F62B7C403D78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107714-2301-4897-9CE4-CE23409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21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FFDC7F-A4BF-4418-A47A-14C52B81B078}"/>
              </a:ext>
            </a:extLst>
          </p:cNvPr>
          <p:cNvSpPr txBox="1"/>
          <p:nvPr/>
        </p:nvSpPr>
        <p:spPr>
          <a:xfrm>
            <a:off x="4932040" y="1529188"/>
            <a:ext cx="4211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1.</a:t>
            </a:r>
            <a:r>
              <a:rPr lang="fr-FR" sz="1600" dirty="0"/>
              <a:t>La valve d’entrée fait rentrer l’eau dans le réservoir.</a:t>
            </a:r>
          </a:p>
          <a:p>
            <a:r>
              <a:rPr lang="fr-FR" sz="1600" b="1" dirty="0"/>
              <a:t>2.</a:t>
            </a:r>
            <a:r>
              <a:rPr lang="fr-FR" sz="1600" dirty="0"/>
              <a:t>Le capteur vérifie le niveau d’eau dans le réservoir.</a:t>
            </a:r>
          </a:p>
          <a:p>
            <a:r>
              <a:rPr lang="fr-FR" sz="1600" b="1" dirty="0"/>
              <a:t>3.</a:t>
            </a:r>
            <a:r>
              <a:rPr lang="fr-FR" sz="1600" dirty="0"/>
              <a:t>Le capteur communique sa mesure au PLC.</a:t>
            </a:r>
          </a:p>
          <a:p>
            <a:r>
              <a:rPr lang="fr-FR" sz="1600" b="1" dirty="0"/>
              <a:t>4.</a:t>
            </a:r>
            <a:r>
              <a:rPr lang="fr-FR" sz="1600" dirty="0"/>
              <a:t>Quand le niveau d’eau atteint un seuil (Instructions), le PLC ordonne à la valve de se fermer et à la pompe de se mettre en marche.</a:t>
            </a:r>
          </a:p>
          <a:p>
            <a:r>
              <a:rPr lang="fr-FR" sz="1600" b="1" dirty="0"/>
              <a:t>5. </a:t>
            </a:r>
            <a:r>
              <a:rPr lang="fr-FR" sz="1600" dirty="0"/>
              <a:t>Quand le niveau d’eau atteint un seuil (Instructions), le PLC ordonne à la valve de s’ouvrir et à la pompe de s’éteindre.</a:t>
            </a:r>
          </a:p>
          <a:p>
            <a:r>
              <a:rPr lang="fr-FR" sz="1600" b="1" dirty="0"/>
              <a:t>6.</a:t>
            </a:r>
            <a:r>
              <a:rPr lang="fr-FR" sz="1600" dirty="0"/>
              <a:t>La valve manuelle peut être ouverte ou fermée par un agent humain.</a:t>
            </a:r>
          </a:p>
          <a:p>
            <a:r>
              <a:rPr lang="fr-FR" sz="1600" b="1" dirty="0"/>
              <a:t>7.</a:t>
            </a:r>
            <a:r>
              <a:rPr lang="fr-FR" sz="1600" dirty="0"/>
              <a:t>Une centrale SCADA communique avec le PLC. [2][5]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3309DBC6-DD51-4F96-AF42-5F97A321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464653"/>
                </a:solidFill>
              </a:rPr>
              <a:t>[2] Séparation système/attaque</a:t>
            </a:r>
          </a:p>
          <a:p>
            <a:r>
              <a:rPr lang="fr-FR" dirty="0">
                <a:solidFill>
                  <a:srgbClr val="464653"/>
                </a:solidFill>
              </a:rPr>
              <a:t>[5] Support d’exécution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87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C514A31-6D6E-4AFB-A722-85765887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-39" b="-1"/>
          <a:stretch/>
        </p:blipFill>
        <p:spPr>
          <a:xfrm>
            <a:off x="0" y="1511771"/>
            <a:ext cx="5055162" cy="31489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 </a:t>
            </a:r>
            <a:r>
              <a:rPr lang="fr-FR" dirty="0">
                <a:solidFill>
                  <a:prstClr val="black"/>
                </a:solidFill>
              </a:rPr>
              <a:t> Cyber </a:t>
            </a:r>
            <a:r>
              <a:rPr lang="fr-FR" dirty="0" err="1">
                <a:solidFill>
                  <a:prstClr val="black"/>
                </a:solidFill>
              </a:rPr>
              <a:t>Threat</a:t>
            </a:r>
            <a:r>
              <a:rPr lang="fr-FR" dirty="0">
                <a:solidFill>
                  <a:prstClr val="black"/>
                </a:solidFill>
              </a:rPr>
              <a:t> Application</a:t>
            </a:r>
            <a:br>
              <a:rPr lang="fr-FR" dirty="0"/>
            </a:br>
            <a:r>
              <a:rPr lang="fr-FR" dirty="0" err="1"/>
              <a:t>Compromised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Site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7AE7-48E0-45D1-999E-688CCE670932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107714-2301-4897-9CE4-CE23409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22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FFDC7F-A4BF-4418-A47A-14C52B81B078}"/>
              </a:ext>
            </a:extLst>
          </p:cNvPr>
          <p:cNvSpPr txBox="1"/>
          <p:nvPr/>
        </p:nvSpPr>
        <p:spPr>
          <a:xfrm>
            <a:off x="5436096" y="2333779"/>
            <a:ext cx="3096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scénario d’attaque:</a:t>
            </a:r>
          </a:p>
          <a:p>
            <a:r>
              <a:rPr lang="fr-FR" b="1" dirty="0"/>
              <a:t>1. </a:t>
            </a:r>
            <a:r>
              <a:rPr lang="fr-FR" dirty="0"/>
              <a:t>L’attaquant ferme manuellement la valve de sortie.</a:t>
            </a:r>
          </a:p>
          <a:p>
            <a:r>
              <a:rPr lang="fr-FR" b="1" dirty="0"/>
              <a:t>2. </a:t>
            </a:r>
            <a:r>
              <a:rPr lang="fr-FR" dirty="0"/>
              <a:t>L’attaquant force la valve d’entrée ouverte. </a:t>
            </a:r>
          </a:p>
          <a:p>
            <a:r>
              <a:rPr lang="fr-FR" b="1" dirty="0"/>
              <a:t>3. </a:t>
            </a:r>
            <a:r>
              <a:rPr lang="fr-FR" dirty="0"/>
              <a:t>L’attaquant cause un débordement du réservoir.[2][5]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2A2FDA77-02AD-4724-B13C-DDD9AA17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464653"/>
                </a:solidFill>
              </a:rPr>
              <a:t>[2] Séparation système/attaque</a:t>
            </a:r>
          </a:p>
          <a:p>
            <a:r>
              <a:rPr lang="fr-FR" dirty="0">
                <a:solidFill>
                  <a:srgbClr val="464653"/>
                </a:solidFill>
              </a:rPr>
              <a:t>[5] Support d’exécution</a:t>
            </a:r>
          </a:p>
          <a:p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55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Conclusion </a:t>
            </a:r>
            <a:br>
              <a:rPr lang="fr-FR" dirty="0"/>
            </a:br>
            <a:r>
              <a:rPr lang="fr-FR" dirty="0"/>
              <a:t>Rappel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2D31-BB5A-459D-8555-7E9454492997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D43B4E-FC65-4715-B87A-FDEA637E9DC8}"/>
              </a:ext>
            </a:extLst>
          </p:cNvPr>
          <p:cNvSpPr txBox="1">
            <a:spLocks/>
          </p:cNvSpPr>
          <p:nvPr/>
        </p:nvSpPr>
        <p:spPr>
          <a:xfrm>
            <a:off x="251520" y="1537078"/>
            <a:ext cx="8438328" cy="2684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Modélisation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système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via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Pimca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noProof="0" dirty="0">
                <a:solidFill>
                  <a:sysClr val="windowText" lastClr="000000"/>
                </a:solidFill>
                <a:latin typeface="Calibri" panose="020F0502020204030204"/>
              </a:rPr>
              <a:t>	</a:t>
            </a:r>
            <a:r>
              <a:rPr lang="en-US" sz="2000" noProof="0" dirty="0">
                <a:solidFill>
                  <a:sysClr val="windowText" lastClr="000000"/>
                </a:solidFill>
                <a:latin typeface="Calibri" panose="020F0502020204030204"/>
              </a:rPr>
              <a:t>-Machineries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</a:t>
            </a:r>
            <a:r>
              <a:rPr kumimoji="0" lang="en-US" sz="2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Ressources</a:t>
            </a:r>
            <a:endParaRPr kumimoji="0" lang="en-US" sz="2000" b="0" i="0" u="none" strike="noStrike" kern="120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noProof="0" dirty="0">
                <a:solidFill>
                  <a:sysClr val="windowText" lastClr="000000"/>
                </a:solidFill>
                <a:latin typeface="Calibri" panose="020F0502020204030204"/>
              </a:rPr>
              <a:t>	-Liens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4E87E81-CE5C-4E4E-A20C-45CA2A1F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23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BD8E50E8-3DBB-4E04-A242-B270C050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189F14-AA08-445E-A58D-D0B810437CE2}"/>
              </a:ext>
            </a:extLst>
          </p:cNvPr>
          <p:cNvSpPr txBox="1">
            <a:spLocks/>
          </p:cNvSpPr>
          <p:nvPr/>
        </p:nvSpPr>
        <p:spPr>
          <a:xfrm>
            <a:off x="252198" y="3573016"/>
            <a:ext cx="8438328" cy="2684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Modélisation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d’attaque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noProof="0" dirty="0">
                <a:solidFill>
                  <a:sysClr val="windowText" lastClr="000000"/>
                </a:solidFill>
                <a:latin typeface="Calibri" panose="020F0502020204030204"/>
              </a:rPr>
              <a:t>	</a:t>
            </a:r>
            <a:r>
              <a:rPr lang="en-US" sz="2000" noProof="0" dirty="0">
                <a:solidFill>
                  <a:sysClr val="windowText" lastClr="000000"/>
                </a:solidFill>
                <a:latin typeface="Calibri" panose="020F0502020204030204"/>
              </a:rPr>
              <a:t>-Top 20 </a:t>
            </a:r>
            <a:r>
              <a:rPr lang="en-US" sz="2000" noProof="0" dirty="0" err="1">
                <a:solidFill>
                  <a:sysClr val="windowText" lastClr="000000"/>
                </a:solidFill>
                <a:latin typeface="Calibri" panose="020F0502020204030204"/>
              </a:rPr>
              <a:t>d’attaques</a:t>
            </a:r>
            <a:endParaRPr lang="en-US" sz="2000" noProof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-7 patterns </a:t>
            </a:r>
            <a:r>
              <a:rPr kumimoji="0" lang="en-US" sz="2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différents</a:t>
            </a: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d’étapes</a:t>
            </a: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élémentaires</a:t>
            </a:r>
            <a:endParaRPr kumimoji="0" lang="en-US" sz="2000" b="0" i="0" u="none" strike="noStrike" kern="120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noProof="0" dirty="0">
                <a:solidFill>
                  <a:sysClr val="windowText" lastClr="000000"/>
                </a:solidFill>
                <a:latin typeface="Calibri" panose="020F0502020204030204"/>
              </a:rPr>
              <a:t>	-</a:t>
            </a:r>
            <a:r>
              <a:rPr lang="en-US" sz="2000" noProof="0" dirty="0" err="1">
                <a:solidFill>
                  <a:sysClr val="windowText" lastClr="000000"/>
                </a:solidFill>
                <a:latin typeface="Calibri" panose="020F0502020204030204"/>
              </a:rPr>
              <a:t>Scénario</a:t>
            </a:r>
            <a:r>
              <a:rPr lang="en-US" sz="2000" noProof="0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2000" noProof="0" dirty="0" err="1">
                <a:solidFill>
                  <a:sysClr val="windowText" lastClr="000000"/>
                </a:solidFill>
                <a:latin typeface="Calibri" panose="020F0502020204030204"/>
              </a:rPr>
              <a:t>d’attaque</a:t>
            </a:r>
            <a:r>
              <a:rPr lang="en-US" sz="2000" noProof="0" dirty="0">
                <a:solidFill>
                  <a:sysClr val="windowText" lastClr="000000"/>
                </a:solidFill>
                <a:latin typeface="Calibri" panose="020F0502020204030204"/>
              </a:rPr>
              <a:t> compose </a:t>
            </a:r>
            <a:r>
              <a:rPr lang="en-US" sz="2000" noProof="0" dirty="0" err="1">
                <a:solidFill>
                  <a:sysClr val="windowText" lastClr="000000"/>
                </a:solidFill>
                <a:latin typeface="Calibri" panose="020F0502020204030204"/>
              </a:rPr>
              <a:t>d’étapes</a:t>
            </a:r>
            <a:r>
              <a:rPr lang="en-US" sz="2000" noProof="0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2000" noProof="0" dirty="0" err="1">
                <a:solidFill>
                  <a:sysClr val="windowText" lastClr="000000"/>
                </a:solidFill>
                <a:latin typeface="Calibri" panose="020F0502020204030204"/>
              </a:rPr>
              <a:t>élémentaires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130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12C25638-4A41-4E45-82D5-224B1907C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78" y="2012950"/>
            <a:ext cx="6372225" cy="43434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Conclusion </a:t>
            </a:r>
            <a:br>
              <a:rPr lang="fr-FR" dirty="0"/>
            </a:br>
            <a:r>
              <a:rPr lang="fr-FR" dirty="0"/>
              <a:t>Rappel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2D31-BB5A-459D-8555-7E9454492997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D43B4E-FC65-4715-B87A-FDEA637E9DC8}"/>
              </a:ext>
            </a:extLst>
          </p:cNvPr>
          <p:cNvSpPr txBox="1">
            <a:spLocks/>
          </p:cNvSpPr>
          <p:nvPr/>
        </p:nvSpPr>
        <p:spPr>
          <a:xfrm>
            <a:off x="251520" y="1537078"/>
            <a:ext cx="8438328" cy="167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OpenFlexo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execution pas à pas sur un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simple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booléens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uniquement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4E87E81-CE5C-4E4E-A20C-45CA2A1F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24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BD8E50E8-3DBB-4E04-A242-B270C050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79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Conclusion</a:t>
            </a:r>
            <a:br>
              <a:rPr lang="fr-FR" dirty="0"/>
            </a:br>
            <a:r>
              <a:rPr lang="fr-FR" dirty="0"/>
              <a:t>Rappel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62B8-2100-49FD-9D99-F8901852B617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A0E74C0-F8F9-43E0-BE31-D6F6C927AB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95"/>
          <a:stretch/>
        </p:blipFill>
        <p:spPr>
          <a:xfrm>
            <a:off x="8224" y="4221088"/>
            <a:ext cx="9089571" cy="112110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070381-C2FA-4EE9-AAE1-B739CDF689E7}"/>
              </a:ext>
            </a:extLst>
          </p:cNvPr>
          <p:cNvSpPr txBox="1">
            <a:spLocks/>
          </p:cNvSpPr>
          <p:nvPr/>
        </p:nvSpPr>
        <p:spPr>
          <a:xfrm>
            <a:off x="225288" y="1339722"/>
            <a:ext cx="84346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System Modeling Language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[30/06/19]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surface operations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[1/09/19]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modeling language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[15/09/19]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OBP2 adapter, or hand-made simulator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[30/09/19]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Case-study I -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[30/10/19]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8A5A69-D9F2-4337-8F81-D4F63638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25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69A612-949F-402B-921D-A8A79F89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Émoticône 10">
            <a:extLst>
              <a:ext uri="{FF2B5EF4-FFF2-40B4-BE49-F238E27FC236}">
                <a16:creationId xmlns:a16="http://schemas.microsoft.com/office/drawing/2014/main" id="{EA67B0C4-D13A-4395-87B5-A3833C758A46}"/>
              </a:ext>
            </a:extLst>
          </p:cNvPr>
          <p:cNvSpPr/>
          <p:nvPr/>
        </p:nvSpPr>
        <p:spPr>
          <a:xfrm>
            <a:off x="7452320" y="1368031"/>
            <a:ext cx="449103" cy="42414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moticône 12">
            <a:extLst>
              <a:ext uri="{FF2B5EF4-FFF2-40B4-BE49-F238E27FC236}">
                <a16:creationId xmlns:a16="http://schemas.microsoft.com/office/drawing/2014/main" id="{6F24F4DB-403A-4189-9255-BB3A6E260339}"/>
              </a:ext>
            </a:extLst>
          </p:cNvPr>
          <p:cNvSpPr/>
          <p:nvPr/>
        </p:nvSpPr>
        <p:spPr>
          <a:xfrm>
            <a:off x="6084168" y="1865389"/>
            <a:ext cx="449103" cy="424144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moticône 13">
            <a:extLst>
              <a:ext uri="{FF2B5EF4-FFF2-40B4-BE49-F238E27FC236}">
                <a16:creationId xmlns:a16="http://schemas.microsoft.com/office/drawing/2014/main" id="{0E30DEFE-9818-4E41-A457-0DF231EFCF6D}"/>
              </a:ext>
            </a:extLst>
          </p:cNvPr>
          <p:cNvSpPr/>
          <p:nvPr/>
        </p:nvSpPr>
        <p:spPr>
          <a:xfrm>
            <a:off x="6347775" y="2415743"/>
            <a:ext cx="449103" cy="42414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moticône 14">
            <a:extLst>
              <a:ext uri="{FF2B5EF4-FFF2-40B4-BE49-F238E27FC236}">
                <a16:creationId xmlns:a16="http://schemas.microsoft.com/office/drawing/2014/main" id="{43D241E7-CB79-46B1-8AB2-5FA15B863734}"/>
              </a:ext>
            </a:extLst>
          </p:cNvPr>
          <p:cNvSpPr/>
          <p:nvPr/>
        </p:nvSpPr>
        <p:spPr>
          <a:xfrm>
            <a:off x="8208764" y="2894272"/>
            <a:ext cx="449103" cy="42414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63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FC53-B188-4755-BC78-6BA449A3FA03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D43B4E-FC65-4715-B87A-FDEA637E9DC8}"/>
              </a:ext>
            </a:extLst>
          </p:cNvPr>
          <p:cNvSpPr txBox="1">
            <a:spLocks/>
          </p:cNvSpPr>
          <p:nvPr/>
        </p:nvSpPr>
        <p:spPr>
          <a:xfrm>
            <a:off x="251520" y="1537079"/>
            <a:ext cx="7272808" cy="449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To do (short-term)</a:t>
            </a:r>
            <a:endParaRPr lang="en-US" sz="2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lvl="1">
              <a:spcBef>
                <a:spcPts val="1000"/>
              </a:spcBef>
            </a:pPr>
            <a:r>
              <a:rPr lang="en-US" sz="2000" b="1" dirty="0" err="1">
                <a:solidFill>
                  <a:sysClr val="windowText" lastClr="000000"/>
                </a:solidFill>
                <a:latin typeface="Calibri" panose="020F0502020204030204"/>
              </a:rPr>
              <a:t>Comité</a:t>
            </a:r>
            <a:r>
              <a:rPr lang="en-US" sz="2000" b="1" dirty="0">
                <a:solidFill>
                  <a:sysClr val="windowText" lastClr="000000"/>
                </a:solidFill>
                <a:latin typeface="Calibri" panose="020F0502020204030204"/>
              </a:rPr>
              <a:t> de </a:t>
            </a:r>
            <a:r>
              <a:rPr lang="en-US" sz="2000" b="1" dirty="0" err="1">
                <a:solidFill>
                  <a:sysClr val="windowText" lastClr="000000"/>
                </a:solidFill>
                <a:latin typeface="Calibri" panose="020F0502020204030204"/>
              </a:rPr>
              <a:t>suivi</a:t>
            </a:r>
            <a:r>
              <a:rPr lang="en-US" sz="2000" b="1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  <a:latin typeface="Calibri" panose="020F0502020204030204"/>
              </a:rPr>
              <a:t>individuel</a:t>
            </a:r>
            <a:r>
              <a:rPr lang="en-US" sz="2000" b="1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/>
              </a:rPr>
              <a:t>(</a:t>
            </a:r>
            <a:r>
              <a:rPr lang="en-US" sz="2000" b="1" dirty="0">
                <a:solidFill>
                  <a:sysClr val="windowText" lastClr="000000"/>
                </a:solidFill>
                <a:latin typeface="Calibri" panose="020F0502020204030204"/>
              </a:rPr>
              <a:t>CSI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/>
              </a:rPr>
              <a:t>) de 2e </a:t>
            </a:r>
            <a:r>
              <a:rPr lang="en-US" sz="2000" dirty="0" err="1">
                <a:solidFill>
                  <a:sysClr val="windowText" lastClr="000000"/>
                </a:solidFill>
                <a:latin typeface="Calibri" panose="020F0502020204030204"/>
              </a:rPr>
              <a:t>année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/>
              </a:rPr>
              <a:t> (05/09/2019)</a:t>
            </a:r>
          </a:p>
          <a:p>
            <a:pPr lvl="1">
              <a:spcBef>
                <a:spcPts val="1000"/>
              </a:spcBef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lvl="1">
              <a:spcBef>
                <a:spcPts val="1000"/>
              </a:spcBef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Scénario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Compromised Remote Network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exécutable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sur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OpenFlexo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(avec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d’autres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variables que des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booléens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lvl="1">
              <a:spcBef>
                <a:spcPts val="1000"/>
              </a:spcBef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spcBef>
                <a:spcPts val="1000"/>
              </a:spcBef>
            </a:pPr>
            <a:r>
              <a:rPr lang="en-US" sz="2000" b="1" dirty="0" err="1">
                <a:solidFill>
                  <a:sysClr val="windowText" lastClr="000000"/>
                </a:solidFill>
                <a:latin typeface="Calibri" panose="020F0502020204030204"/>
              </a:rPr>
              <a:t>Ecriture</a:t>
            </a:r>
            <a:r>
              <a:rPr lang="en-US" sz="2000" b="1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  <a:latin typeface="Calibri" panose="020F0502020204030204"/>
              </a:rPr>
              <a:t>d’article</a:t>
            </a:r>
            <a:r>
              <a:rPr lang="en-US" sz="2000" b="1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/>
              </a:rPr>
              <a:t>(</a:t>
            </a:r>
            <a:r>
              <a:rPr lang="en-US" sz="2000" dirty="0" err="1">
                <a:solidFill>
                  <a:sysClr val="windowText" lastClr="000000"/>
                </a:solidFill>
                <a:latin typeface="Calibri" panose="020F0502020204030204"/>
              </a:rPr>
              <a:t>cf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/>
              </a:rPr>
              <a:t> Overleaf)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F2C957-41CF-4D23-B2FB-B762460E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26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FF1CC0C-2F32-4964-A99A-91FCF2D1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13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FC53-B188-4755-BC78-6BA449A3FA03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D43B4E-FC65-4715-B87A-FDEA637E9DC8}"/>
              </a:ext>
            </a:extLst>
          </p:cNvPr>
          <p:cNvSpPr txBox="1">
            <a:spLocks/>
          </p:cNvSpPr>
          <p:nvPr/>
        </p:nvSpPr>
        <p:spPr>
          <a:xfrm>
            <a:off x="251520" y="1537079"/>
            <a:ext cx="7272808" cy="449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To do (mid-term)</a:t>
            </a:r>
          </a:p>
          <a:p>
            <a:pPr lvl="1">
              <a:spcBef>
                <a:spcPts val="1000"/>
              </a:spcBef>
            </a:pPr>
            <a:r>
              <a:rPr lang="fr-FR" sz="2000" b="1" dirty="0">
                <a:solidFill>
                  <a:sysClr val="windowText" lastClr="000000"/>
                </a:solidFill>
                <a:latin typeface="Calibri" panose="020F0502020204030204"/>
              </a:rPr>
              <a:t>Autres cas d’études</a:t>
            </a: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lvl="1">
              <a:spcBef>
                <a:spcPts val="1000"/>
              </a:spcBef>
            </a:pPr>
            <a:r>
              <a:rPr lang="fr-FR" sz="2000" b="1" dirty="0">
                <a:solidFill>
                  <a:sysClr val="windowText" lastClr="000000"/>
                </a:solidFill>
                <a:latin typeface="Calibri" panose="020F0502020204030204"/>
              </a:rPr>
              <a:t>3. Réification de la surface d’attaque </a:t>
            </a:r>
            <a:r>
              <a:rPr lang="fr-FR" sz="2000" dirty="0">
                <a:solidFill>
                  <a:sysClr val="windowText" lastClr="000000"/>
                </a:solidFill>
                <a:latin typeface="Calibri" panose="020F0502020204030204"/>
              </a:rPr>
              <a:t>– Surface d’attaque explicite pour permettre la modélisation d’attaque. (“Points d’interaction/d’entrée explicites”)</a:t>
            </a:r>
          </a:p>
          <a:p>
            <a:pPr lvl="1">
              <a:spcBef>
                <a:spcPts val="1000"/>
              </a:spcBef>
            </a:pPr>
            <a:r>
              <a:rPr lang="fr-FR" sz="2000" b="1" dirty="0">
                <a:solidFill>
                  <a:sysClr val="windowText" lastClr="000000"/>
                </a:solidFill>
                <a:latin typeface="Calibri" panose="020F0502020204030204"/>
              </a:rPr>
              <a:t>4. Connaissance partielle </a:t>
            </a:r>
            <a:r>
              <a:rPr lang="fr-FR" sz="2000" dirty="0">
                <a:solidFill>
                  <a:sysClr val="windowText" lastClr="000000"/>
                </a:solidFill>
                <a:latin typeface="Calibri" panose="020F0502020204030204"/>
              </a:rPr>
              <a:t>– Modélisation de point de vue lié à un acteur. (“Vision, portée &amp; capacités d’interaction restreintes”)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F2C957-41CF-4D23-B2FB-B762460E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27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FF1CC0C-2F32-4964-A99A-91FCF2D1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76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 err="1"/>
              <a:t>Context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C410-1614-4D63-A61F-67A7F6E27C50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D0A482-C1F0-44FF-A7AA-7A8D7E86818D}"/>
              </a:ext>
            </a:extLst>
          </p:cNvPr>
          <p:cNvSpPr txBox="1">
            <a:spLocks/>
          </p:cNvSpPr>
          <p:nvPr/>
        </p:nvSpPr>
        <p:spPr>
          <a:xfrm>
            <a:off x="251520" y="15370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Executable attack modeling on industrial control systems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characteristics 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Cyber-physical interfaces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Dynamical systems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heterogeneity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Large number of specification and implementation languages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Large number of execution platforms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modeling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trees, DAGs, graphs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Embedded attack strategies (embedded malicious code)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Either very abstract -&gt; decoupled from the technical domain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very concrete -&gt; coupled with the technical domain but low-level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Difficult to perform « execution-based » analysis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88B881-4DE9-4FBA-9A90-187841B5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28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412000B-704F-4A57-9ECA-05ABDAB8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25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 err="1"/>
              <a:t>Research</a:t>
            </a:r>
            <a:r>
              <a:rPr lang="fr-FR" dirty="0"/>
              <a:t> questions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CB48-6724-493E-80C5-A5EB5EE71705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365E57-89B6-4C2E-AD0F-02FC836B4683}"/>
              </a:ext>
            </a:extLst>
          </p:cNvPr>
          <p:cNvSpPr txBox="1">
            <a:spLocks/>
          </p:cNvSpPr>
          <p:nvPr/>
        </p:nvSpPr>
        <p:spPr>
          <a:xfrm>
            <a:off x="179512" y="1589780"/>
            <a:ext cx="8352928" cy="414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capture an abstract operational semantics of the targeted system and compose it with executable attack modeling  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steer the focus towards architecture independent attack modeling 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capture the attack surface of the system-under attack (SUA) 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handle the semantic heterogeneity in the targeted system.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BB537-1550-4D23-A15E-1059A41E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650D7EC-E7E4-43F9-BAD6-18A7992C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/>
              <a:t>Contexte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338F-5AC8-46C5-A008-7C04C3226AFE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D0A482-C1F0-44FF-A7AA-7A8D7E86818D}"/>
              </a:ext>
            </a:extLst>
          </p:cNvPr>
          <p:cNvSpPr txBox="1">
            <a:spLocks/>
          </p:cNvSpPr>
          <p:nvPr/>
        </p:nvSpPr>
        <p:spPr>
          <a:xfrm>
            <a:off x="251520" y="15370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Cyber-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sécurité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systèmes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industriel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Système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de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controle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industriel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Interfaces cyber-physiques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Fonctionnement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dynamique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Nombreux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langages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de specification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Nombreuses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plateforme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d’exécution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Modélisation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d’attaque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trees, DAGs, graphs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très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haut-niveau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découplé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du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technique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très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niveau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proche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du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88B881-4DE9-4FBA-9A90-187841B5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4B9D9A2-D33A-4040-9CF5-75C39487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33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 err="1"/>
              <a:t>Research</a:t>
            </a:r>
            <a:r>
              <a:rPr lang="fr-FR" dirty="0"/>
              <a:t> questions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BAAE-2BAE-46E4-9513-602B7F35F7F7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40A315-EAEE-4746-BF9F-34C5D34C1268}"/>
              </a:ext>
            </a:extLst>
          </p:cNvPr>
          <p:cNvSpPr txBox="1">
            <a:spLocks/>
          </p:cNvSpPr>
          <p:nvPr/>
        </p:nvSpPr>
        <p:spPr>
          <a:xfrm>
            <a:off x="-36512" y="1405969"/>
            <a:ext cx="9001000" cy="4715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Opportunism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The modeling language should allow an opportunism-based iterative refinement approach. The user should be able to detail only the points of interest,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provide very abstract (generic) implementation for the other parts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Cyber-separation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Ideally, the functional system model should be decoupled from the attack/defense actor modeling aspects. Which will enable focused reasoning both on the system aspects, and attack/defense models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surface reification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The attack surface should be exposed explicitly to ease the specification of attack/defense strategies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Incomplete knowledge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The attack/defense actors act on the system having a limited knowledge. As opposed to specification languages which strive to provide an omniscient view on the system, attack discovery and modeling formalism should enable restricting the access to the « system model » to the attack surface.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Execution support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-- The formalism should provide the mechanisms for representing the system dynamics, even in the presence of partial behavior specification.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Multi-level abstraction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mix abstraction levels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heterogeneity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mix different languages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C419A2-A80A-4BEC-97EB-B12730D5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30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D77EC02-DD4D-4DE4-B970-9A72EE27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18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 err="1"/>
              <a:t>Approach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60E7-7029-44B3-BCEB-BF960074CA70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 based on the integration of two correlated processes 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system modeling process – TSM - (captures the « situation »)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Executable attack modeling process – EAM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TSM process enables capturing the semantics of the SUA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EAM process focuses on the specification of attack scenarios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TSM and EAM link is established at the semantic level through the formal definition of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surface operations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(operations exposed from the TSM semantics).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D75AA7-EDBE-4FC8-8F99-BEF229EE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31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ADB512E-A820-4335-B7C3-0C8AC61D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0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/>
              <a:t>Problématique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257C-8AD3-41DE-A312-F50E25C57E55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365E57-89B6-4C2E-AD0F-02FC836B4683}"/>
              </a:ext>
            </a:extLst>
          </p:cNvPr>
          <p:cNvSpPr txBox="1">
            <a:spLocks/>
          </p:cNvSpPr>
          <p:nvPr/>
        </p:nvSpPr>
        <p:spPr>
          <a:xfrm>
            <a:off x="179512" y="1589780"/>
            <a:ext cx="8352928" cy="414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Comment capturer le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système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son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fonctionnement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nominal tout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composant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avec des scenarios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d’attaque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Comment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décorréler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l’architecture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du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système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modélisation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d’attaque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Comment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modéliser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 surface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d’attaque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du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système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Comment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gérer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l’hétérogén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éité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du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système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BB537-1550-4D23-A15E-1059A41E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0BFC466-F8CD-4D98-86F2-9A3F160A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4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/>
              <a:t>Problématique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342D-D2B3-476B-ABB7-C7B300CB7247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40A315-EAEE-4746-BF9F-34C5D34C1268}"/>
              </a:ext>
            </a:extLst>
          </p:cNvPr>
          <p:cNvSpPr txBox="1">
            <a:spLocks/>
          </p:cNvSpPr>
          <p:nvPr/>
        </p:nvSpPr>
        <p:spPr>
          <a:xfrm>
            <a:off x="-36512" y="1405969"/>
            <a:ext cx="9001000" cy="4715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Opportunisme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Degré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sophistication variable pour se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focaliser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sur les points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d’intérêts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. (“</a:t>
            </a:r>
            <a:r>
              <a:rPr lang="en-US" i="1" dirty="0">
                <a:solidFill>
                  <a:sysClr val="windowText" lastClr="000000"/>
                </a:solidFill>
                <a:latin typeface="Calibri" panose="020F0502020204030204"/>
              </a:rPr>
              <a:t>Zoom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”)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Séparation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système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attaque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Modélisation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du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système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indépendamment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modélisation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d’attaque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(“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Comportement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nominal du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système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3. </a:t>
            </a:r>
            <a:r>
              <a:rPr lang="en-US" b="1" dirty="0" err="1">
                <a:solidFill>
                  <a:sysClr val="windowText" lastClr="000000"/>
                </a:solidFill>
                <a:latin typeface="Calibri" panose="020F0502020204030204"/>
              </a:rPr>
              <a:t>Réification</a:t>
            </a: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 de la surface </a:t>
            </a:r>
            <a:r>
              <a:rPr lang="en-US" b="1" dirty="0" err="1">
                <a:solidFill>
                  <a:sysClr val="windowText" lastClr="000000"/>
                </a:solidFill>
                <a:latin typeface="Calibri" panose="020F0502020204030204"/>
              </a:rPr>
              <a:t>d’attaque</a:t>
            </a: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Surface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d’attaque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explicite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pour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permettre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modélisation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d’attaque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(“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Points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d’interaction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d’entrée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explicites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Connaissance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partielle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Modélisation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point de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lié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à un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acteur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(“</a:t>
            </a:r>
            <a:r>
              <a:rPr lang="en-US" i="1" dirty="0">
                <a:solidFill>
                  <a:sysClr val="windowText" lastClr="000000"/>
                </a:solidFill>
                <a:latin typeface="Calibri" panose="020F0502020204030204"/>
              </a:rPr>
              <a:t>Vision, p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ortée</a:t>
            </a:r>
            <a:r>
              <a:rPr lang="en-US" i="1" dirty="0">
                <a:solidFill>
                  <a:sysClr val="windowText" lastClr="000000"/>
                </a:solidFill>
                <a:latin typeface="Calibri" panose="020F0502020204030204"/>
              </a:rPr>
              <a:t> &amp;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capacités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d’interaction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restreintes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</a:t>
            </a:r>
          </a:p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Support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d’exécution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–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Modélisation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exécutable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6. </a:t>
            </a:r>
            <a:r>
              <a:rPr lang="en-US" b="1" dirty="0" err="1">
                <a:solidFill>
                  <a:sysClr val="windowText" lastClr="000000"/>
                </a:solidFill>
                <a:latin typeface="Calibri" panose="020F0502020204030204"/>
              </a:rPr>
              <a:t>Hétérogénéité</a:t>
            </a: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  <a:latin typeface="Calibri" panose="020F0502020204030204"/>
              </a:rPr>
              <a:t>sémantique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–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 de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différents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langages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C419A2-A80A-4BEC-97EB-B12730D5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1A94B81-BAB4-49C8-B53E-1B9FAEAA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2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/>
              <a:t>Approche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6C23-6887-4E7E-8CF8-6C17BD851E10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 based on the integration of two correlated processes 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system modeling process – TSM - (captures the « situation »)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Executable attack modeling process – EAM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TSM process enables capturing the semantics of the system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EAM process focuses on the specification of attack scenarios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TSM and EAM link is established at the semantic level through the formal definition of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surface operations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(operations exposed from the TSM semantics).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D75AA7-EDBE-4FC8-8F99-BEF229EE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6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5389412-21C6-4FA6-896C-602580D6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/>
              <a:t>Approche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62B8-2100-49FD-9D99-F8901852B617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A0E74C0-F8F9-43E0-BE31-D6F6C927AB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95"/>
          <a:stretch/>
        </p:blipFill>
        <p:spPr>
          <a:xfrm>
            <a:off x="8224" y="4221088"/>
            <a:ext cx="9089571" cy="112110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070381-C2FA-4EE9-AAE1-B739CDF689E7}"/>
              </a:ext>
            </a:extLst>
          </p:cNvPr>
          <p:cNvSpPr txBox="1">
            <a:spLocks/>
          </p:cNvSpPr>
          <p:nvPr/>
        </p:nvSpPr>
        <p:spPr>
          <a:xfrm>
            <a:off x="225288" y="1339722"/>
            <a:ext cx="84346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System Modeling Language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[30/06/19]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surface operations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[1/09/19]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modeling language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[15/09/19]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OBP2 adapter, or hand-made simulator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[30/09/19]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Case-study I -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[30/10/19]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8A5A69-D9F2-4337-8F81-D4F63638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7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69A612-949F-402B-921D-A8A79F89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5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  Cyber </a:t>
            </a:r>
            <a:r>
              <a:rPr lang="fr-FR" dirty="0" err="1">
                <a:solidFill>
                  <a:prstClr val="black"/>
                </a:solidFill>
              </a:rPr>
              <a:t>Threat</a:t>
            </a:r>
            <a:r>
              <a:rPr lang="fr-FR" dirty="0">
                <a:solidFill>
                  <a:prstClr val="black"/>
                </a:solidFill>
              </a:rPr>
              <a:t> Application</a:t>
            </a:r>
            <a:br>
              <a:rPr lang="fr-FR" dirty="0"/>
            </a:br>
            <a:r>
              <a:rPr lang="fr-FR" dirty="0" err="1"/>
              <a:t>Requirements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158-A8D5-48C3-8C5E-05F6E2B46896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System modeling for cybersecurity purposes: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Based on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PimCA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[2]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Step-by-step attack scenario execution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[2][5]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Along with cases study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D216ED-7B62-4E6C-9196-5B89B702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8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ED1A531-DB9D-47F2-91DE-0C26CAC1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464653"/>
                </a:solidFill>
              </a:rPr>
              <a:t>[2] Séparation système/attaque</a:t>
            </a:r>
          </a:p>
          <a:p>
            <a:r>
              <a:rPr lang="fr-FR" dirty="0">
                <a:solidFill>
                  <a:srgbClr val="464653"/>
                </a:solidFill>
              </a:rPr>
              <a:t>[5] Support d’exécution</a:t>
            </a:r>
          </a:p>
        </p:txBody>
      </p:sp>
    </p:spTree>
    <p:extLst>
      <p:ext uri="{BB962C8B-B14F-4D97-AF65-F5344CB8AC3E}">
        <p14:creationId xmlns:p14="http://schemas.microsoft.com/office/powerpoint/2010/main" val="51102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 </a:t>
            </a:r>
            <a:r>
              <a:rPr lang="fr-FR" dirty="0">
                <a:solidFill>
                  <a:prstClr val="black"/>
                </a:solidFill>
              </a:rPr>
              <a:t> Cyber </a:t>
            </a:r>
            <a:r>
              <a:rPr lang="fr-FR" dirty="0" err="1">
                <a:solidFill>
                  <a:prstClr val="black"/>
                </a:solidFill>
              </a:rPr>
              <a:t>Threat</a:t>
            </a:r>
            <a:r>
              <a:rPr lang="fr-FR" dirty="0">
                <a:solidFill>
                  <a:prstClr val="black"/>
                </a:solidFill>
              </a:rPr>
              <a:t> Application</a:t>
            </a:r>
            <a:br>
              <a:rPr lang="fr-FR" dirty="0"/>
            </a:br>
            <a:r>
              <a:rPr lang="fr-FR" dirty="0"/>
              <a:t>Rappel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2D31-BB5A-459D-8555-7E9454492997}" type="datetime1">
              <a:rPr lang="fr-FR" smtClean="0">
                <a:solidFill>
                  <a:srgbClr val="464653"/>
                </a:solidFill>
              </a:rPr>
              <a:t>27/08/2019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D43B4E-FC65-4715-B87A-FDEA637E9DC8}"/>
              </a:ext>
            </a:extLst>
          </p:cNvPr>
          <p:cNvSpPr txBox="1">
            <a:spLocks/>
          </p:cNvSpPr>
          <p:nvPr/>
        </p:nvSpPr>
        <p:spPr>
          <a:xfrm>
            <a:off x="251520" y="1537079"/>
            <a:ext cx="7272808" cy="60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OpenFlexo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4AEBDC-07FB-43A9-92C8-65088DFCD308}"/>
              </a:ext>
            </a:extLst>
          </p:cNvPr>
          <p:cNvSpPr txBox="1">
            <a:spLocks/>
          </p:cNvSpPr>
          <p:nvPr/>
        </p:nvSpPr>
        <p:spPr>
          <a:xfrm>
            <a:off x="2915816" y="1537079"/>
            <a:ext cx="7272808" cy="60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ExecutionUnit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66F96C-AE21-4147-BF75-C330F2236BC1}"/>
              </a:ext>
            </a:extLst>
          </p:cNvPr>
          <p:cNvSpPr txBox="1">
            <a:spLocks/>
          </p:cNvSpPr>
          <p:nvPr/>
        </p:nvSpPr>
        <p:spPr>
          <a:xfrm>
            <a:off x="5652120" y="1533682"/>
            <a:ext cx="7272808" cy="60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Guard/Action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85645F-B347-4265-803E-B9A6E0A0F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2327786"/>
            <a:ext cx="2244748" cy="19631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7CA819-601D-4FD5-AE43-382A1D3FA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5035" y="3140968"/>
            <a:ext cx="2477071" cy="235444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8F1D13B-1288-43A3-A375-16A0033501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0458" y="2168373"/>
            <a:ext cx="2900768" cy="174840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4E87E81-CE5C-4E4E-A20C-45CA2A1F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BD8E50E8-3DBB-4E04-A242-B270C050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66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22393</TotalTime>
  <Words>1453</Words>
  <Application>Microsoft Office PowerPoint</Application>
  <PresentationFormat>Affichage à l'écran (4:3)</PresentationFormat>
  <Paragraphs>299</Paragraphs>
  <Slides>31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Bookman Old Style</vt:lpstr>
      <vt:lpstr>Calibri</vt:lpstr>
      <vt:lpstr>Gill Sans MT</vt:lpstr>
      <vt:lpstr>Wingdings</vt:lpstr>
      <vt:lpstr>Wingdings 3</vt:lpstr>
      <vt:lpstr>Origine</vt:lpstr>
      <vt:lpstr>Workshop 27/08/2019 </vt:lpstr>
      <vt:lpstr>Table of contents</vt:lpstr>
      <vt:lpstr>Introduction Contexte</vt:lpstr>
      <vt:lpstr>Introduction Problématique</vt:lpstr>
      <vt:lpstr>Introduction Problématique</vt:lpstr>
      <vt:lpstr>Introduction Approche</vt:lpstr>
      <vt:lpstr>Introduction Approche</vt:lpstr>
      <vt:lpstr>  Cyber Threat Application Requirements</vt:lpstr>
      <vt:lpstr>   Cyber Threat Application Rappel</vt:lpstr>
      <vt:lpstr>   Cyber Threat Application PimCA/Openflexo</vt:lpstr>
      <vt:lpstr>   Cyber Threat Application PimCA/Openflexo</vt:lpstr>
      <vt:lpstr>   Cyber Threat Application PimCA/Openflexo</vt:lpstr>
      <vt:lpstr>   Cyber Threat Application PimCA/Openflexo</vt:lpstr>
      <vt:lpstr>   Cyber Threat Application Top 20</vt:lpstr>
      <vt:lpstr>   Cyber Threat Application Top 20</vt:lpstr>
      <vt:lpstr>   Cyber Threat Application Compromised Remote Site</vt:lpstr>
      <vt:lpstr>   Cyber Threat Application Compromised Remote Site</vt:lpstr>
      <vt:lpstr>   Cyber Threat Application Compromised Remote Site</vt:lpstr>
      <vt:lpstr>   Cyber Threat Application Compromised Remote Site</vt:lpstr>
      <vt:lpstr>   Cyber Threat Application Compromised Remote Site</vt:lpstr>
      <vt:lpstr>   Cyber Threat Application Compromised Remote Site</vt:lpstr>
      <vt:lpstr>   Cyber Threat Application Compromised Remote Site</vt:lpstr>
      <vt:lpstr>Conclusion  Rappel</vt:lpstr>
      <vt:lpstr>Conclusion  Rappel</vt:lpstr>
      <vt:lpstr>Conclusion Rappel</vt:lpstr>
      <vt:lpstr>Conclusion</vt:lpstr>
      <vt:lpstr>Conclusion</vt:lpstr>
      <vt:lpstr>Introduction Context</vt:lpstr>
      <vt:lpstr>Introduction Research questions</vt:lpstr>
      <vt:lpstr>Introduction Research questions</vt:lpstr>
      <vt:lpstr>Introduction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Tithnara SUN (STIC, STIC/SLS)</cp:lastModifiedBy>
  <cp:revision>66</cp:revision>
  <dcterms:created xsi:type="dcterms:W3CDTF">2019-05-03T11:56:44Z</dcterms:created>
  <dcterms:modified xsi:type="dcterms:W3CDTF">2019-08-27T16:51:41Z</dcterms:modified>
</cp:coreProperties>
</file>