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0" r:id="rId4"/>
    <p:sldId id="374" r:id="rId5"/>
    <p:sldId id="261" r:id="rId6"/>
    <p:sldId id="375" r:id="rId7"/>
    <p:sldId id="372" r:id="rId8"/>
    <p:sldId id="367" r:id="rId9"/>
    <p:sldId id="381" r:id="rId10"/>
    <p:sldId id="376" r:id="rId11"/>
    <p:sldId id="378" r:id="rId12"/>
    <p:sldId id="379" r:id="rId13"/>
    <p:sldId id="380" r:id="rId14"/>
    <p:sldId id="377" r:id="rId15"/>
    <p:sldId id="373" r:id="rId16"/>
    <p:sldId id="309" r:id="rId17"/>
    <p:sldId id="366" r:id="rId18"/>
    <p:sldId id="371" r:id="rId19"/>
    <p:sldId id="258" r:id="rId20"/>
    <p:sldId id="31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08/06/2018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08/06/2018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information-security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fr-FR" dirty="0"/>
              <a:t>Modèle système dynamique pour 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Philippe </a:t>
            </a:r>
            <a:r>
              <a:rPr lang="fr-FR" b="1" dirty="0" err="1" smtClean="0"/>
              <a:t>Dhaussy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</a:p>
          <a:p>
            <a:r>
              <a:rPr lang="fr-FR" dirty="0" smtClean="0"/>
              <a:t>Lionel </a:t>
            </a:r>
            <a:r>
              <a:rPr lang="fr-FR" dirty="0"/>
              <a:t>Van </a:t>
            </a:r>
            <a:r>
              <a:rPr lang="fr-FR" dirty="0" err="1"/>
              <a:t>Aertryck</a:t>
            </a:r>
            <a:r>
              <a:rPr lang="fr-FR" dirty="0"/>
              <a:t> (</a:t>
            </a:r>
            <a:r>
              <a:rPr lang="fr-FR" dirty="0" smtClean="0"/>
              <a:t>DGA-MI)</a:t>
            </a:r>
            <a:endParaRPr lang="fr-FR" dirty="0"/>
          </a:p>
          <a:p>
            <a:r>
              <a:rPr lang="fr-FR" dirty="0" smtClean="0"/>
              <a:t>Ciprian </a:t>
            </a:r>
            <a:r>
              <a:rPr lang="fr-FR" dirty="0" err="1" smtClean="0"/>
              <a:t>Teodorov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  <a:endParaRPr lang="fr-FR" dirty="0"/>
          </a:p>
          <a:p>
            <a:r>
              <a:rPr lang="fr-FR" dirty="0" err="1" smtClean="0"/>
              <a:t>Joel</a:t>
            </a:r>
            <a:r>
              <a:rPr lang="fr-FR" dirty="0" smtClean="0"/>
              <a:t> </a:t>
            </a:r>
            <a:r>
              <a:rPr lang="fr-FR" dirty="0" err="1" smtClean="0"/>
              <a:t>Champeau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u="sng" dirty="0" smtClean="0">
                <a:solidFill>
                  <a:prstClr val="black"/>
                </a:solidFill>
              </a:rPr>
              <a:t>Théorie des jeux 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err="1" smtClean="0">
                <a:solidFill>
                  <a:prstClr val="black"/>
                </a:solidFill>
              </a:rPr>
              <a:t>Blabla</a:t>
            </a:r>
            <a:r>
              <a:rPr lang="fr-FR" sz="2800" dirty="0" smtClean="0">
                <a:solidFill>
                  <a:prstClr val="black"/>
                </a:solidFill>
              </a:rPr>
              <a:t> principe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1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u="sng" dirty="0" smtClean="0">
                <a:solidFill>
                  <a:prstClr val="black"/>
                </a:solidFill>
              </a:rPr>
              <a:t>Théorie des jeux 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err="1" smtClean="0">
                <a:solidFill>
                  <a:prstClr val="black"/>
                </a:solidFill>
              </a:rPr>
              <a:t>Blabla</a:t>
            </a:r>
            <a:r>
              <a:rPr lang="fr-FR" sz="2800" dirty="0" smtClean="0">
                <a:solidFill>
                  <a:prstClr val="black"/>
                </a:solidFill>
              </a:rPr>
              <a:t> application cyber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4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u="sng" dirty="0" smtClean="0">
                <a:solidFill>
                  <a:prstClr val="black"/>
                </a:solidFill>
              </a:rPr>
              <a:t>Model </a:t>
            </a:r>
            <a:r>
              <a:rPr lang="fr-FR" sz="4000" u="sng" dirty="0" err="1" smtClean="0">
                <a:solidFill>
                  <a:prstClr val="black"/>
                </a:solidFill>
              </a:rPr>
              <a:t>checking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err="1" smtClean="0">
                <a:solidFill>
                  <a:prstClr val="black"/>
                </a:solidFill>
              </a:rPr>
              <a:t>Blabla</a:t>
            </a:r>
            <a:r>
              <a:rPr lang="fr-FR" sz="2800" dirty="0" smtClean="0">
                <a:solidFill>
                  <a:prstClr val="black"/>
                </a:solidFill>
              </a:rPr>
              <a:t> principe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2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u="sng" dirty="0" smtClean="0">
                <a:solidFill>
                  <a:prstClr val="black"/>
                </a:solidFill>
              </a:rPr>
              <a:t>Model </a:t>
            </a:r>
            <a:r>
              <a:rPr lang="fr-FR" sz="4000" u="sng" dirty="0" err="1" smtClean="0">
                <a:solidFill>
                  <a:prstClr val="black"/>
                </a:solidFill>
              </a:rPr>
              <a:t>checking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4000" u="sng" dirty="0">
              <a:solidFill>
                <a:prstClr val="black"/>
              </a:solidFill>
            </a:endParaRPr>
          </a:p>
          <a:p>
            <a:r>
              <a:rPr lang="fr-FR" sz="2800" dirty="0" err="1" smtClean="0">
                <a:solidFill>
                  <a:prstClr val="black"/>
                </a:solidFill>
              </a:rPr>
              <a:t>Blabla</a:t>
            </a:r>
            <a:r>
              <a:rPr lang="fr-FR" sz="2800" dirty="0" smtClean="0">
                <a:solidFill>
                  <a:prstClr val="black"/>
                </a:solidFill>
              </a:rPr>
              <a:t> application cyber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1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9" y="1124744"/>
            <a:ext cx="796197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7200" u="sng" dirty="0" smtClean="0"/>
              <a:t>Perspectives</a:t>
            </a:r>
            <a:endParaRPr lang="fr-FR" sz="7200" b="1" i="1" u="sng" dirty="0" smtClean="0"/>
          </a:p>
          <a:p>
            <a:pPr>
              <a:spcBef>
                <a:spcPts val="1200"/>
              </a:spcBef>
            </a:pPr>
            <a:r>
              <a:rPr lang="fr-FR" sz="4800" i="1" dirty="0" smtClean="0"/>
              <a:t>A)Réification de la surface d’attaque</a:t>
            </a:r>
            <a:endParaRPr lang="fr-FR" sz="4800" i="1" dirty="0" smtClean="0"/>
          </a:p>
          <a:p>
            <a:pPr>
              <a:spcBef>
                <a:spcPts val="1200"/>
              </a:spcBef>
            </a:pPr>
            <a:r>
              <a:rPr lang="fr-FR" sz="4800" i="1" dirty="0" smtClean="0"/>
              <a:t>B)Aspect dynamique et évolution</a:t>
            </a:r>
          </a:p>
          <a:p>
            <a:pPr>
              <a:spcBef>
                <a:spcPts val="1200"/>
              </a:spcBef>
            </a:pPr>
            <a:r>
              <a:rPr lang="fr-FR" sz="4800" i="1" dirty="0" smtClean="0"/>
              <a:t>C)Premier modèle</a:t>
            </a:r>
            <a:endParaRPr lang="fr-FR" sz="4800" i="1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6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Définitions (Surface d’attaque, Attaquant, Menace, Faille &amp; Attaque)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Arbres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Cyber </a:t>
            </a:r>
            <a:r>
              <a:rPr lang="fr-FR" sz="2000" dirty="0" err="1" smtClean="0">
                <a:solidFill>
                  <a:prstClr val="black"/>
                </a:solidFill>
              </a:rPr>
              <a:t>Threat</a:t>
            </a:r>
            <a:r>
              <a:rPr lang="fr-FR" sz="2000" dirty="0" smtClean="0">
                <a:solidFill>
                  <a:prstClr val="black"/>
                </a:solidFill>
              </a:rPr>
              <a:t> Intelligence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STIX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Aspect dynamique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Théorie des jeux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prstClr val="black"/>
                </a:solidFill>
              </a:rPr>
              <a:t>Defense</a:t>
            </a:r>
            <a:r>
              <a:rPr lang="fr-FR" sz="2000" dirty="0" smtClean="0">
                <a:solidFill>
                  <a:prstClr val="black"/>
                </a:solidFill>
              </a:rPr>
              <a:t>-by-</a:t>
            </a:r>
            <a:r>
              <a:rPr lang="fr-FR" sz="2000" dirty="0" err="1" smtClean="0">
                <a:solidFill>
                  <a:prstClr val="black"/>
                </a:solidFill>
              </a:rPr>
              <a:t>Deception</a:t>
            </a:r>
            <a:endParaRPr lang="fr-FR" sz="2000" dirty="0" smtClean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Moteur d’exécution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Ebauche de concept</a:t>
            </a: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STIX &amp; la surface d’attaque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Asymétrie inhérente à la cyber-sécurité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Initiative de l’attaquant (proactif)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Préparation et/ou remédiation du défenseur (passif/réactif)</a:t>
            </a: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Maquette à raffiner</a:t>
            </a:r>
            <a:endParaRPr lang="fr-FR" sz="36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smtClean="0"/>
              <a:t>Analyse et réduction de la surface d’attaque </a:t>
            </a:r>
            <a:r>
              <a:rPr lang="fr-FR" dirty="0" smtClean="0"/>
              <a:t>/ Mickael </a:t>
            </a:r>
            <a:r>
              <a:rPr lang="fr-FR" dirty="0" err="1" smtClean="0"/>
              <a:t>Dorigny</a:t>
            </a:r>
            <a:r>
              <a:rPr lang="fr-FR" dirty="0"/>
              <a:t> / </a:t>
            </a:r>
            <a:r>
              <a:rPr lang="fr-FR" dirty="0">
                <a:hlinkClick r:id="rId4"/>
              </a:rPr>
              <a:t>https://www.information-security.fr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 / 19 Décembre 2015</a:t>
            </a:r>
            <a:endParaRPr lang="fr-FR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err="1" smtClean="0"/>
              <a:t>Towards</a:t>
            </a:r>
            <a:r>
              <a:rPr lang="fr-FR" i="1" dirty="0" smtClean="0"/>
              <a:t> </a:t>
            </a:r>
            <a:r>
              <a:rPr lang="fr-FR" i="1" dirty="0" err="1" smtClean="0"/>
              <a:t>Threat</a:t>
            </a:r>
            <a:r>
              <a:rPr lang="fr-FR" i="1" dirty="0" smtClean="0"/>
              <a:t>, Attack, and </a:t>
            </a:r>
            <a:r>
              <a:rPr lang="fr-FR" i="1" dirty="0" err="1" smtClean="0"/>
              <a:t>Vulnerability</a:t>
            </a:r>
            <a:r>
              <a:rPr lang="fr-FR" i="1" dirty="0" smtClean="0"/>
              <a:t> Taxonomies </a:t>
            </a:r>
            <a:r>
              <a:rPr lang="fr-FR" dirty="0" smtClean="0"/>
              <a:t>/ Dennis </a:t>
            </a:r>
            <a:r>
              <a:rPr lang="fr-FR" dirty="0" err="1" smtClean="0"/>
              <a:t>Hollingworth</a:t>
            </a:r>
            <a:r>
              <a:rPr lang="fr-FR" dirty="0" smtClean="0"/>
              <a:t> / Network Associates </a:t>
            </a:r>
            <a:r>
              <a:rPr lang="fr-FR" dirty="0" err="1" smtClean="0"/>
              <a:t>laboratories</a:t>
            </a:r>
            <a:r>
              <a:rPr lang="fr-FR" dirty="0" smtClean="0"/>
              <a:t> USA / 2003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 smtClean="0"/>
              <a:t>Trust in Cyberspace </a:t>
            </a:r>
            <a:r>
              <a:rPr lang="fr-FR" dirty="0" smtClean="0"/>
              <a:t>/ Fred B. Schneider / </a:t>
            </a:r>
            <a:r>
              <a:rPr lang="fr-FR" dirty="0" err="1" smtClean="0"/>
              <a:t>Committee</a:t>
            </a:r>
            <a:r>
              <a:rPr lang="fr-FR" dirty="0" smtClean="0"/>
              <a:t> on Information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Trustworthiness</a:t>
            </a:r>
            <a:r>
              <a:rPr lang="fr-FR" dirty="0" smtClean="0"/>
              <a:t>, Washington, D.C. </a:t>
            </a:r>
            <a:r>
              <a:rPr lang="fr-FR" dirty="0"/>
              <a:t> </a:t>
            </a:r>
            <a:r>
              <a:rPr lang="fr-FR" dirty="0" smtClean="0"/>
              <a:t>USA / 1999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[4] </a:t>
            </a:r>
            <a:r>
              <a:rPr lang="fr-FR" i="1" dirty="0"/>
              <a:t>AVOIDIT : A Cyber Attack </a:t>
            </a:r>
            <a:r>
              <a:rPr lang="fr-FR" i="1" dirty="0" err="1"/>
              <a:t>Taxonomy</a:t>
            </a:r>
            <a:r>
              <a:rPr lang="fr-FR" i="1" dirty="0"/>
              <a:t> </a:t>
            </a:r>
            <a:r>
              <a:rPr lang="fr-FR" dirty="0"/>
              <a:t>/ Chris B. Simmons, </a:t>
            </a:r>
            <a:r>
              <a:rPr lang="fr-FR" dirty="0" err="1"/>
              <a:t>Sajjan</a:t>
            </a:r>
            <a:r>
              <a:rPr lang="fr-FR" dirty="0"/>
              <a:t> G. Shiva, </a:t>
            </a:r>
            <a:r>
              <a:rPr lang="fr-FR" dirty="0" err="1"/>
              <a:t>Harkeerat</a:t>
            </a:r>
            <a:r>
              <a:rPr lang="fr-FR" dirty="0"/>
              <a:t> </a:t>
            </a:r>
            <a:r>
              <a:rPr lang="fr-FR" dirty="0" err="1"/>
              <a:t>Bedi</a:t>
            </a:r>
            <a:r>
              <a:rPr lang="fr-FR" dirty="0"/>
              <a:t>, </a:t>
            </a:r>
            <a:r>
              <a:rPr lang="fr-FR" dirty="0" err="1"/>
              <a:t>Dipankar</a:t>
            </a:r>
            <a:r>
              <a:rPr lang="fr-FR" dirty="0"/>
              <a:t> </a:t>
            </a:r>
            <a:r>
              <a:rPr lang="fr-FR" dirty="0" err="1"/>
              <a:t>Dasgupta</a:t>
            </a:r>
            <a:r>
              <a:rPr lang="fr-FR" dirty="0"/>
              <a:t> / </a:t>
            </a:r>
            <a:r>
              <a:rPr lang="fr-FR" dirty="0" err="1"/>
              <a:t>University</a:t>
            </a:r>
            <a:r>
              <a:rPr lang="fr-FR" dirty="0"/>
              <a:t> of Memphis, Memphis, Tennessee, USA / Juin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[5] </a:t>
            </a:r>
            <a:r>
              <a:rPr lang="fr-FR" i="1" dirty="0"/>
              <a:t>Attack </a:t>
            </a:r>
            <a:r>
              <a:rPr lang="fr-FR" i="1" dirty="0" err="1"/>
              <a:t>Modeling</a:t>
            </a:r>
            <a:r>
              <a:rPr lang="fr-FR" i="1" dirty="0"/>
              <a:t> for Information Security and </a:t>
            </a:r>
            <a:r>
              <a:rPr lang="fr-FR" i="1" dirty="0" err="1"/>
              <a:t>Survivability</a:t>
            </a:r>
            <a:r>
              <a:rPr lang="fr-FR" i="1" dirty="0"/>
              <a:t> </a:t>
            </a:r>
            <a:r>
              <a:rPr lang="fr-FR" dirty="0"/>
              <a:t>/ Andrew P. Moore, Robert J. Ellison, Richard C. Linger/ Software Engineering Institute, Carnegie Mellon </a:t>
            </a:r>
            <a:r>
              <a:rPr lang="fr-FR" dirty="0" err="1"/>
              <a:t>University</a:t>
            </a:r>
            <a:r>
              <a:rPr lang="fr-FR" dirty="0"/>
              <a:t>, USA / Mars </a:t>
            </a:r>
            <a:r>
              <a:rPr lang="fr-FR" dirty="0" smtClean="0"/>
              <a:t>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[6] </a:t>
            </a:r>
            <a:r>
              <a:rPr lang="fr-FR" i="1" dirty="0" err="1" smtClean="0"/>
              <a:t>Definitive</a:t>
            </a:r>
            <a:r>
              <a:rPr lang="fr-FR" i="1" dirty="0" smtClean="0"/>
              <a:t> Guide to Cyber </a:t>
            </a:r>
            <a:r>
              <a:rPr lang="fr-FR" i="1" dirty="0" err="1" smtClean="0"/>
              <a:t>Threat</a:t>
            </a:r>
            <a:r>
              <a:rPr lang="fr-FR" i="1" dirty="0" smtClean="0"/>
              <a:t> Intelligence </a:t>
            </a:r>
            <a:r>
              <a:rPr lang="fr-FR" dirty="0" smtClean="0"/>
              <a:t>/ Jon Friedman, Mark Bouchard,  CISSP / </a:t>
            </a:r>
            <a:r>
              <a:rPr lang="fr-FR" dirty="0" err="1" smtClean="0"/>
              <a:t>CyberEdge</a:t>
            </a:r>
            <a:r>
              <a:rPr lang="fr-FR" dirty="0" smtClean="0"/>
              <a:t> Group Annapolis, USA / 2015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/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Réification de la surface d’attaque</a:t>
            </a:r>
            <a:endParaRPr lang="fr-FR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Aspect dynamique et évolution</a:t>
            </a:r>
            <a:endParaRPr lang="fr-FR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Premier modèle</a:t>
            </a:r>
            <a:endParaRPr lang="fr-FR" sz="2400" dirty="0" smtClean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/>
              <a:t>Perspectives</a:t>
            </a:r>
            <a:endParaRPr lang="fr-FR" sz="3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196752"/>
            <a:ext cx="849694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[7] </a:t>
            </a:r>
            <a:r>
              <a:rPr lang="fr-FR" i="1" dirty="0" err="1"/>
              <a:t>Redefining</a:t>
            </a:r>
            <a:r>
              <a:rPr lang="fr-FR" i="1" dirty="0"/>
              <a:t> the Center of </a:t>
            </a:r>
            <a:r>
              <a:rPr lang="fr-FR" i="1" dirty="0" err="1"/>
              <a:t>Gravity</a:t>
            </a:r>
            <a:r>
              <a:rPr lang="fr-FR" i="1" dirty="0"/>
              <a:t> </a:t>
            </a:r>
            <a:r>
              <a:rPr lang="fr-FR" dirty="0"/>
              <a:t>in </a:t>
            </a:r>
            <a:r>
              <a:rPr lang="fr-FR" i="1" dirty="0"/>
              <a:t>Joint Force </a:t>
            </a:r>
            <a:r>
              <a:rPr lang="fr-FR" i="1" dirty="0" err="1"/>
              <a:t>Quarterly</a:t>
            </a:r>
            <a:r>
              <a:rPr lang="fr-FR" i="1" dirty="0"/>
              <a:t> (JFQ) issue 59 </a:t>
            </a:r>
            <a:r>
              <a:rPr lang="fr-FR" dirty="0"/>
              <a:t>/ Dale C. </a:t>
            </a:r>
            <a:r>
              <a:rPr lang="fr-FR" dirty="0" err="1"/>
              <a:t>Eikmeier</a:t>
            </a:r>
            <a:r>
              <a:rPr lang="fr-FR" dirty="0"/>
              <a:t> / Washington D.C. USA / 2010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[8] </a:t>
            </a:r>
            <a:r>
              <a:rPr lang="fr-FR" i="1" dirty="0" err="1"/>
              <a:t>Standardizing</a:t>
            </a:r>
            <a:r>
              <a:rPr lang="fr-FR" i="1" dirty="0"/>
              <a:t> Cyber </a:t>
            </a:r>
            <a:r>
              <a:rPr lang="fr-FR" i="1" dirty="0" err="1"/>
              <a:t>Threat</a:t>
            </a:r>
            <a:r>
              <a:rPr lang="fr-FR" i="1" dirty="0"/>
              <a:t> </a:t>
            </a:r>
            <a:r>
              <a:rPr lang="fr-FR" i="1" dirty="0" err="1"/>
              <a:t>Inteligence</a:t>
            </a:r>
            <a:r>
              <a:rPr lang="fr-FR" i="1" dirty="0"/>
              <a:t> Information </a:t>
            </a:r>
            <a:r>
              <a:rPr lang="fr-FR" i="1" dirty="0" err="1"/>
              <a:t>with</a:t>
            </a:r>
            <a:r>
              <a:rPr lang="fr-FR" i="1" dirty="0"/>
              <a:t> the </a:t>
            </a:r>
            <a:r>
              <a:rPr lang="fr-FR" i="1" dirty="0" err="1"/>
              <a:t>Structured</a:t>
            </a:r>
            <a:r>
              <a:rPr lang="fr-FR" i="1" dirty="0"/>
              <a:t> </a:t>
            </a:r>
            <a:r>
              <a:rPr lang="fr-FR" i="1" dirty="0" err="1"/>
              <a:t>Threat</a:t>
            </a:r>
            <a:r>
              <a:rPr lang="fr-FR" i="1" dirty="0"/>
              <a:t> Information </a:t>
            </a:r>
            <a:r>
              <a:rPr lang="fr-FR" i="1" dirty="0" err="1"/>
              <a:t>eXpression</a:t>
            </a:r>
            <a:r>
              <a:rPr lang="fr-FR" i="1" dirty="0"/>
              <a:t> (STIX) </a:t>
            </a:r>
            <a:r>
              <a:rPr lang="fr-FR" dirty="0"/>
              <a:t>/ Sean Barnum / The MITRE Corporation / 20 Février </a:t>
            </a:r>
            <a:r>
              <a:rPr lang="fr-FR" dirty="0" smtClean="0"/>
              <a:t>2014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[9] </a:t>
            </a:r>
            <a:r>
              <a:rPr lang="en-US" i="1" dirty="0" err="1"/>
              <a:t>CyberWar</a:t>
            </a:r>
            <a:r>
              <a:rPr lang="en-US" i="1" dirty="0"/>
              <a:t> Games: Strategic Jostling </a:t>
            </a:r>
            <a:r>
              <a:rPr lang="en-US" i="1" dirty="0" smtClean="0"/>
              <a:t>Among Traditional Adversaries </a:t>
            </a:r>
            <a:r>
              <a:rPr lang="en-US" dirty="0" smtClean="0"/>
              <a:t>/ Sanjay </a:t>
            </a:r>
            <a:r>
              <a:rPr lang="en-US" dirty="0" err="1" smtClean="0"/>
              <a:t>Goel</a:t>
            </a:r>
            <a:r>
              <a:rPr lang="en-US" dirty="0" smtClean="0"/>
              <a:t>, Yuan Hong / University of New York, </a:t>
            </a:r>
            <a:r>
              <a:rPr lang="en-US" dirty="0"/>
              <a:t>N</a:t>
            </a:r>
            <a:r>
              <a:rPr lang="en-US" dirty="0" smtClean="0"/>
              <a:t>ew York, USA / 2015</a:t>
            </a:r>
            <a:endParaRPr lang="fr-FR" i="1" dirty="0" smtClean="0"/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dirty="0" smtClean="0"/>
              <a:t>[10] </a:t>
            </a:r>
            <a:r>
              <a:rPr lang="en-US" i="1" dirty="0"/>
              <a:t>Attribution, Temptation, and </a:t>
            </a:r>
            <a:r>
              <a:rPr lang="en-US" i="1" dirty="0" smtClean="0"/>
              <a:t>Expectation : A </a:t>
            </a:r>
            <a:r>
              <a:rPr lang="en-US" i="1" dirty="0"/>
              <a:t>Formal Framework for </a:t>
            </a:r>
            <a:r>
              <a:rPr lang="en-US" i="1" dirty="0" smtClean="0"/>
              <a:t>Defense-by-Deception in Cyberwarfare /</a:t>
            </a:r>
            <a:r>
              <a:rPr lang="en-US" dirty="0"/>
              <a:t> </a:t>
            </a:r>
            <a:r>
              <a:rPr lang="en-US" dirty="0" err="1"/>
              <a:t>Ehab</a:t>
            </a:r>
            <a:r>
              <a:rPr lang="en-US" dirty="0"/>
              <a:t> </a:t>
            </a:r>
            <a:r>
              <a:rPr lang="en-US" dirty="0" smtClean="0"/>
              <a:t>Al-</a:t>
            </a:r>
            <a:r>
              <a:rPr lang="en-US" dirty="0" err="1" smtClean="0"/>
              <a:t>Shaer</a:t>
            </a:r>
            <a:r>
              <a:rPr lang="en-US" dirty="0" smtClean="0"/>
              <a:t>, Mohammad </a:t>
            </a:r>
            <a:r>
              <a:rPr lang="en-US" dirty="0" err="1"/>
              <a:t>Ashiqur</a:t>
            </a:r>
            <a:r>
              <a:rPr lang="en-US" dirty="0"/>
              <a:t> </a:t>
            </a:r>
            <a:r>
              <a:rPr lang="en-US" dirty="0" smtClean="0"/>
              <a:t>Rahman / University of North Carolina, Charlotte, USA / 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 smtClean="0"/>
              <a:t>[11] </a:t>
            </a:r>
            <a:r>
              <a:rPr lang="en-US" i="1" dirty="0"/>
              <a:t>Game-Theoretic Foundations for the </a:t>
            </a:r>
            <a:r>
              <a:rPr lang="en-US" i="1" dirty="0" smtClean="0"/>
              <a:t>Strategic Use </a:t>
            </a:r>
            <a:r>
              <a:rPr lang="en-US" i="1" dirty="0"/>
              <a:t>of Honeypots in Network </a:t>
            </a:r>
            <a:r>
              <a:rPr lang="en-US" i="1" dirty="0" smtClean="0"/>
              <a:t>Security </a:t>
            </a:r>
            <a:r>
              <a:rPr lang="en-US" dirty="0"/>
              <a:t>/ Christopher </a:t>
            </a:r>
            <a:r>
              <a:rPr lang="en-US" dirty="0" err="1"/>
              <a:t>Kiekintveld</a:t>
            </a:r>
            <a:r>
              <a:rPr lang="en-US" dirty="0"/>
              <a:t>, </a:t>
            </a:r>
            <a:r>
              <a:rPr lang="en-US" dirty="0" err="1"/>
              <a:t>Viliam</a:t>
            </a:r>
            <a:r>
              <a:rPr lang="en-US" dirty="0"/>
              <a:t> </a:t>
            </a:r>
            <a:r>
              <a:rPr lang="en-US" dirty="0" err="1" smtClean="0"/>
              <a:t>Lisý</a:t>
            </a:r>
            <a:r>
              <a:rPr lang="en-US" dirty="0" smtClean="0"/>
              <a:t>, </a:t>
            </a:r>
            <a:r>
              <a:rPr lang="en-US" dirty="0" err="1" smtClean="0"/>
              <a:t>Radek</a:t>
            </a:r>
            <a:r>
              <a:rPr lang="en-US" dirty="0" smtClean="0"/>
              <a:t> </a:t>
            </a:r>
            <a:r>
              <a:rPr lang="en-US" dirty="0" err="1" smtClean="0"/>
              <a:t>Píbil</a:t>
            </a:r>
            <a:r>
              <a:rPr lang="en-US" dirty="0" smtClean="0"/>
              <a:t> / University </a:t>
            </a:r>
            <a:r>
              <a:rPr lang="en-US" dirty="0"/>
              <a:t>of Texas, El Paso, USA / Czech Technical </a:t>
            </a:r>
            <a:r>
              <a:rPr lang="en-US" dirty="0" smtClean="0"/>
              <a:t>University, Prague</a:t>
            </a:r>
            <a:r>
              <a:rPr lang="en-US" dirty="0"/>
              <a:t>, Czech Republic / </a:t>
            </a:r>
            <a:r>
              <a:rPr lang="en-US" dirty="0" smtClean="0"/>
              <a:t>2015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n-US" dirty="0" smtClean="0"/>
              <a:t>[12] </a:t>
            </a:r>
            <a:r>
              <a:rPr lang="en-US" i="1" dirty="0"/>
              <a:t>Automated Adversary </a:t>
            </a:r>
            <a:r>
              <a:rPr lang="en-US" i="1" dirty="0" smtClean="0"/>
              <a:t>Profiling </a:t>
            </a:r>
            <a:r>
              <a:rPr lang="en-US" dirty="0" smtClean="0"/>
              <a:t>/ Samuel </a:t>
            </a:r>
            <a:r>
              <a:rPr lang="en-US" dirty="0"/>
              <a:t>N</a:t>
            </a:r>
            <a:r>
              <a:rPr lang="en-US" dirty="0" smtClean="0"/>
              <a:t>. Hamilton / Siege Technologies, Manchester, USA / 2015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7200" u="sng" dirty="0" smtClean="0"/>
              <a:t>Sujet de thèse</a:t>
            </a:r>
            <a:endParaRPr lang="fr-FR" sz="7200" b="1" i="1" u="sng" dirty="0" smtClean="0"/>
          </a:p>
          <a:p>
            <a:pPr>
              <a:spcBef>
                <a:spcPts val="1200"/>
              </a:spcBef>
            </a:pPr>
            <a:r>
              <a:rPr lang="fr-FR" sz="4800" i="1" dirty="0" smtClean="0"/>
              <a:t>A)Contexte</a:t>
            </a:r>
            <a:endParaRPr lang="fr-FR" sz="4800" i="1" dirty="0" smtClean="0"/>
          </a:p>
          <a:p>
            <a:pPr>
              <a:spcBef>
                <a:spcPts val="1200"/>
              </a:spcBef>
            </a:pPr>
            <a:r>
              <a:rPr lang="fr-FR" sz="4800" i="1" dirty="0" smtClean="0"/>
              <a:t>B)Problématique</a:t>
            </a:r>
          </a:p>
          <a:p>
            <a:pPr>
              <a:spcBef>
                <a:spcPts val="1200"/>
              </a:spcBef>
            </a:pPr>
            <a:r>
              <a:rPr lang="fr-FR" sz="4800" i="1" dirty="0" smtClean="0"/>
              <a:t>C)Axes de recherche</a:t>
            </a:r>
            <a:endParaRPr lang="fr-FR" sz="4800" i="1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</a:t>
            </a:r>
            <a:r>
              <a:rPr lang="fr-FR" dirty="0" smtClean="0"/>
              <a:t>de </a:t>
            </a:r>
            <a:r>
              <a:rPr lang="fr-FR" dirty="0" smtClean="0"/>
              <a:t>thèse</a:t>
            </a:r>
            <a:br>
              <a:rPr lang="fr-FR" dirty="0" smtClean="0"/>
            </a:br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4400" dirty="0" smtClean="0"/>
              <a:t>Analyse de la menace</a:t>
            </a: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Stratégie attaque-défense</a:t>
            </a: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Théorie de la </a:t>
            </a:r>
            <a:r>
              <a:rPr lang="fr-FR" sz="3600" dirty="0" err="1" smtClean="0"/>
              <a:t>cyber-défense</a:t>
            </a:r>
            <a:endParaRPr lang="fr-FR" sz="3600" dirty="0" smtClean="0"/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Modélisation d’attaque</a:t>
            </a:r>
            <a:endParaRPr lang="fr-FR" sz="36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</a:t>
            </a:r>
            <a:r>
              <a:rPr lang="fr-FR" dirty="0" smtClean="0"/>
              <a:t>de </a:t>
            </a:r>
            <a:r>
              <a:rPr lang="fr-FR" dirty="0" smtClean="0"/>
              <a:t>thèse</a:t>
            </a:r>
            <a:br>
              <a:rPr lang="fr-FR" dirty="0" smtClean="0"/>
            </a:br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Nécessité d’une vue système 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/>
              <a:t>Point de vue 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/>
              <a:t>Ressources hétérogènes</a:t>
            </a:r>
            <a:endParaRPr lang="fr-FR" sz="4000" dirty="0" smtClean="0"/>
          </a:p>
          <a:p>
            <a:pPr marL="285750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4000" dirty="0"/>
              <a:t>Modèle système dynamique pour l’analyse de la </a:t>
            </a:r>
            <a:r>
              <a:rPr lang="fr-FR" sz="4000" dirty="0" smtClean="0"/>
              <a:t>menace</a:t>
            </a:r>
            <a:endParaRPr lang="fr-FR" sz="4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</a:t>
            </a:r>
            <a:r>
              <a:rPr lang="fr-FR" dirty="0" smtClean="0"/>
              <a:t>de </a:t>
            </a:r>
            <a:r>
              <a:rPr lang="fr-FR" dirty="0" smtClean="0"/>
              <a:t>thèse</a:t>
            </a:r>
            <a:br>
              <a:rPr lang="fr-FR" dirty="0" smtClean="0"/>
            </a:br>
            <a:r>
              <a:rPr lang="fr-FR" dirty="0" smtClean="0"/>
              <a:t>Axes de recherche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2400"/>
              </a:spcBef>
            </a:pPr>
            <a:r>
              <a:rPr lang="fr-FR" sz="4400" dirty="0" smtClean="0"/>
              <a:t>Réification </a:t>
            </a:r>
            <a:r>
              <a:rPr lang="fr-FR" sz="4400" dirty="0" smtClean="0"/>
              <a:t>de la surface </a:t>
            </a:r>
            <a:r>
              <a:rPr lang="fr-FR" sz="4400" dirty="0" smtClean="0"/>
              <a:t>d’attaque</a:t>
            </a:r>
          </a:p>
          <a:p>
            <a:pPr lvl="1" algn="ctr">
              <a:spcBef>
                <a:spcPts val="2400"/>
              </a:spcBef>
            </a:pPr>
            <a:endParaRPr lang="fr-FR" sz="4400" dirty="0" smtClean="0"/>
          </a:p>
          <a:p>
            <a:pPr lvl="1" algn="ctr">
              <a:spcBef>
                <a:spcPts val="2400"/>
              </a:spcBef>
            </a:pPr>
            <a:r>
              <a:rPr lang="fr-FR" sz="4400" dirty="0" smtClean="0"/>
              <a:t>Aspect </a:t>
            </a:r>
            <a:r>
              <a:rPr lang="fr-FR" sz="4400" dirty="0" smtClean="0"/>
              <a:t>dynamique</a:t>
            </a:r>
          </a:p>
          <a:p>
            <a:pPr lvl="1" algn="ctr">
              <a:spcBef>
                <a:spcPts val="2400"/>
              </a:spcBef>
            </a:pPr>
            <a:endParaRPr lang="fr-FR" sz="4400" dirty="0" smtClean="0"/>
          </a:p>
          <a:p>
            <a:pPr lvl="1" algn="ctr">
              <a:spcBef>
                <a:spcPts val="2400"/>
              </a:spcBef>
            </a:pPr>
            <a:r>
              <a:rPr lang="fr-FR" sz="4400" dirty="0" smtClean="0"/>
              <a:t>Création d’un moteur d’exécution</a:t>
            </a:r>
            <a:endParaRPr lang="fr-FR" sz="4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6483" y="1340768"/>
            <a:ext cx="8496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7200" u="sng" dirty="0" smtClean="0"/>
              <a:t>Avancement</a:t>
            </a:r>
            <a:endParaRPr lang="fr-FR" sz="7200" b="1" i="1" u="sng" dirty="0" smtClean="0"/>
          </a:p>
          <a:p>
            <a:pPr>
              <a:spcBef>
                <a:spcPts val="1200"/>
              </a:spcBef>
            </a:pPr>
            <a:r>
              <a:rPr lang="fr-FR" sz="4800" i="1" dirty="0" smtClean="0"/>
              <a:t>A)Réification de la surface d’attaque</a:t>
            </a:r>
            <a:endParaRPr lang="fr-FR" sz="4800" i="1" dirty="0" smtClean="0"/>
          </a:p>
          <a:p>
            <a:pPr>
              <a:spcBef>
                <a:spcPts val="1200"/>
              </a:spcBef>
            </a:pPr>
            <a:r>
              <a:rPr lang="fr-FR" sz="4800" i="1" dirty="0" smtClean="0"/>
              <a:t>B)Aspect dynamique et évolution</a:t>
            </a:r>
          </a:p>
          <a:p>
            <a:pPr>
              <a:spcBef>
                <a:spcPts val="1200"/>
              </a:spcBef>
            </a:pPr>
            <a:r>
              <a:rPr lang="fr-FR" sz="4800" i="1" dirty="0" smtClean="0"/>
              <a:t>C)Premier modèle</a:t>
            </a:r>
            <a:endParaRPr lang="fr-FR" sz="4800" i="1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69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Définitions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08790" y="2691313"/>
            <a:ext cx="8411682" cy="347787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Surface d’attaque</a:t>
            </a:r>
            <a:endParaRPr lang="fr-FR" sz="4000" dirty="0" smtClean="0">
              <a:solidFill>
                <a:prstClr val="black"/>
              </a:solidFill>
            </a:endParaRP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Attaquant</a:t>
            </a: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Vulnérabilité</a:t>
            </a:r>
          </a:p>
          <a:p>
            <a:pPr lvl="0">
              <a:spcBef>
                <a:spcPts val="2400"/>
              </a:spcBef>
            </a:pPr>
            <a:endParaRPr lang="fr-FR" sz="4000" dirty="0" smtClean="0">
              <a:solidFill>
                <a:prstClr val="black"/>
              </a:solidFill>
            </a:endParaRP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Attaque</a:t>
            </a: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Menace</a:t>
            </a: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Cyber </a:t>
            </a:r>
            <a:r>
              <a:rPr lang="fr-FR" sz="4000" dirty="0" err="1" smtClean="0">
                <a:solidFill>
                  <a:prstClr val="black"/>
                </a:solidFill>
              </a:rPr>
              <a:t>Threat</a:t>
            </a:r>
            <a:r>
              <a:rPr lang="fr-FR" sz="4000" dirty="0" smtClean="0">
                <a:solidFill>
                  <a:prstClr val="black"/>
                </a:solidFill>
              </a:rPr>
              <a:t> Intelligence</a:t>
            </a:r>
            <a:endParaRPr lang="fr-FR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814637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u="sng" dirty="0" smtClean="0">
                <a:solidFill>
                  <a:prstClr val="black"/>
                </a:solidFill>
              </a:rPr>
              <a:t>Arbres d’attaque </a:t>
            </a:r>
            <a:r>
              <a:rPr lang="fr-FR" sz="4000" u="sng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08790" y="2691313"/>
            <a:ext cx="8411682" cy="347787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Surface d’attaque</a:t>
            </a:r>
            <a:endParaRPr lang="fr-FR" sz="4000" dirty="0" smtClean="0">
              <a:solidFill>
                <a:prstClr val="black"/>
              </a:solidFill>
            </a:endParaRP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Attaquant</a:t>
            </a: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Vulnérabilité</a:t>
            </a:r>
          </a:p>
          <a:p>
            <a:pPr lvl="0">
              <a:spcBef>
                <a:spcPts val="2400"/>
              </a:spcBef>
            </a:pPr>
            <a:endParaRPr lang="fr-FR" sz="4000" dirty="0" smtClean="0">
              <a:solidFill>
                <a:prstClr val="black"/>
              </a:solidFill>
            </a:endParaRP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Attaque</a:t>
            </a: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Menace</a:t>
            </a:r>
          </a:p>
          <a:p>
            <a:pPr lvl="0">
              <a:spcBef>
                <a:spcPts val="2400"/>
              </a:spcBef>
            </a:pPr>
            <a:r>
              <a:rPr lang="fr-FR" sz="4000" dirty="0" smtClean="0">
                <a:solidFill>
                  <a:prstClr val="black"/>
                </a:solidFill>
              </a:rPr>
              <a:t>Cyber </a:t>
            </a:r>
            <a:r>
              <a:rPr lang="fr-FR" sz="4000" dirty="0" err="1" smtClean="0">
                <a:solidFill>
                  <a:prstClr val="black"/>
                </a:solidFill>
              </a:rPr>
              <a:t>Threat</a:t>
            </a:r>
            <a:r>
              <a:rPr lang="fr-FR" sz="4000" dirty="0" smtClean="0">
                <a:solidFill>
                  <a:prstClr val="black"/>
                </a:solidFill>
              </a:rPr>
              <a:t> Intelligence</a:t>
            </a:r>
            <a:endParaRPr lang="fr-FR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27671</TotalTime>
  <Words>657</Words>
  <Application>Microsoft Office PowerPoint</Application>
  <PresentationFormat>Affichage à l'écran (4:3)</PresentationFormat>
  <Paragraphs>150</Paragraphs>
  <Slides>20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Origine</vt:lpstr>
      <vt:lpstr>Modèle système dynamique pour l’analyse de la menace</vt:lpstr>
      <vt:lpstr>Sommaire</vt:lpstr>
      <vt:lpstr>Présentation PowerPoint</vt:lpstr>
      <vt:lpstr>Sujet de thèse Contexte</vt:lpstr>
      <vt:lpstr>Sujet de thèse Problématique</vt:lpstr>
      <vt:lpstr>Sujet de thèse Axes de recherche</vt:lpstr>
      <vt:lpstr>Présentation PowerPoint</vt:lpstr>
      <vt:lpstr>Avancement Réification de la surface d’attaque</vt:lpstr>
      <vt:lpstr>Avancement Réification de la surface d’attaque</vt:lpstr>
      <vt:lpstr>Avancement Aspect dynamique</vt:lpstr>
      <vt:lpstr>Avancement Aspect dynamique</vt:lpstr>
      <vt:lpstr>Avancement Aspect dynamique</vt:lpstr>
      <vt:lpstr>Avancement Aspect dynamique</vt:lpstr>
      <vt:lpstr>Avancement Premier modèle</vt:lpstr>
      <vt:lpstr>Présentation PowerPoint</vt:lpstr>
      <vt:lpstr>Conclusion Bilan</vt:lpstr>
      <vt:lpstr>Conclusion Perspectives</vt:lpstr>
      <vt:lpstr>Présentation PowerPoint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218</cp:revision>
  <dcterms:created xsi:type="dcterms:W3CDTF">2017-11-15T10:26:53Z</dcterms:created>
  <dcterms:modified xsi:type="dcterms:W3CDTF">2018-05-30T12:13:58Z</dcterms:modified>
</cp:coreProperties>
</file>