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6" r:id="rId9"/>
    <p:sldId id="269" r:id="rId10"/>
    <p:sldId id="268" r:id="rId11"/>
    <p:sldId id="267" r:id="rId12"/>
    <p:sldId id="270" r:id="rId13"/>
    <p:sldId id="271" r:id="rId14"/>
    <p:sldId id="275" r:id="rId15"/>
    <p:sldId id="272" r:id="rId16"/>
    <p:sldId id="273" r:id="rId17"/>
    <p:sldId id="274" r:id="rId18"/>
    <p:sldId id="276" r:id="rId19"/>
    <p:sldId id="291" r:id="rId20"/>
    <p:sldId id="292" r:id="rId21"/>
    <p:sldId id="293" r:id="rId22"/>
    <p:sldId id="294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300" r:id="rId31"/>
    <p:sldId id="288" r:id="rId32"/>
    <p:sldId id="289" r:id="rId33"/>
    <p:sldId id="290" r:id="rId34"/>
    <p:sldId id="284" r:id="rId35"/>
    <p:sldId id="285" r:id="rId36"/>
    <p:sldId id="286" r:id="rId37"/>
    <p:sldId id="295" r:id="rId38"/>
    <p:sldId id="297" r:id="rId39"/>
    <p:sldId id="298" r:id="rId40"/>
    <p:sldId id="296" r:id="rId41"/>
    <p:sldId id="299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15" r:id="rId50"/>
    <p:sldId id="309" r:id="rId51"/>
    <p:sldId id="310" r:id="rId52"/>
    <p:sldId id="311" r:id="rId53"/>
    <p:sldId id="301" r:id="rId54"/>
    <p:sldId id="313" r:id="rId55"/>
    <p:sldId id="316" r:id="rId56"/>
    <p:sldId id="314" r:id="rId57"/>
    <p:sldId id="317" r:id="rId5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12" autoAdjust="0"/>
    <p:restoredTop sz="94580" autoAdjust="0"/>
  </p:normalViewPr>
  <p:slideViewPr>
    <p:cSldViewPr>
      <p:cViewPr>
        <p:scale>
          <a:sx n="110" d="100"/>
          <a:sy n="110" d="100"/>
        </p:scale>
        <p:origin x="-51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81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99990-2520-4FC7-ACBB-75073F2B1803}" type="datetimeFigureOut">
              <a:rPr lang="fr-FR" smtClean="0"/>
              <a:t>08/04/2019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A93B1-1CC2-4A5A-8C1C-E0B982C39B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108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050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 splitter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8650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 splitter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8650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 splitter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8650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 splitter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8650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05433" y="3086902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05433" y="4325152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/>
              <a:t>Modifiez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04/04/2019</a:t>
            </a:r>
            <a:endParaRPr lang="fr-FR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891108" y="2848777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00633" y="4248952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891108" y="2848777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00633" y="4248952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space réservé du numéro de diapositive 5"/>
          <p:cNvSpPr txBox="1">
            <a:spLocks/>
          </p:cNvSpPr>
          <p:nvPr userDrawn="1"/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defPPr>
              <a:defRPr lang="fr-FR"/>
            </a:defPPr>
            <a:lvl1pPr marL="0" algn="l" defTabSz="914400" rtl="0" eaLnBrk="1" latinLnBrk="0" hangingPunct="1"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DE0B534-4A47-4AD2-8BAB-CAD041FBAA56}" type="slidenum">
              <a:rPr lang="fr-FR" smtClean="0"/>
              <a:pPr/>
              <a:t>‹N°›</a:t>
            </a:fld>
            <a:r>
              <a:rPr lang="fr-FR" dirty="0" smtClean="0"/>
              <a:t>/57</a:t>
            </a:r>
          </a:p>
        </p:txBody>
      </p:sp>
      <p:sp>
        <p:nvSpPr>
          <p:cNvPr id="40" name="Sous-titre 8"/>
          <p:cNvSpPr txBox="1">
            <a:spLocks/>
          </p:cNvSpPr>
          <p:nvPr userDrawn="1"/>
        </p:nvSpPr>
        <p:spPr>
          <a:xfrm>
            <a:off x="1447800" y="5589240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1" name="Sous-titre 8"/>
          <p:cNvSpPr txBox="1">
            <a:spLocks/>
          </p:cNvSpPr>
          <p:nvPr userDrawn="1"/>
        </p:nvSpPr>
        <p:spPr>
          <a:xfrm>
            <a:off x="1195908" y="5170780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2" name="Rectangle 41"/>
          <p:cNvSpPr/>
          <p:nvPr userDrawn="1"/>
        </p:nvSpPr>
        <p:spPr>
          <a:xfrm>
            <a:off x="891108" y="5085184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3" name="Rectangle 42"/>
          <p:cNvSpPr/>
          <p:nvPr userDrawn="1"/>
        </p:nvSpPr>
        <p:spPr>
          <a:xfrm>
            <a:off x="891108" y="5085184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4" name="Espace réservé du texte 38"/>
          <p:cNvSpPr>
            <a:spLocks noGrp="1"/>
          </p:cNvSpPr>
          <p:nvPr>
            <p:ph type="body" sz="quarter" idx="12"/>
          </p:nvPr>
        </p:nvSpPr>
        <p:spPr>
          <a:xfrm>
            <a:off x="1195908" y="517078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latin typeface="+mj-lt"/>
              </a:defRPr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r>
              <a:rPr lang="fr-FR" dirty="0" smtClean="0"/>
              <a:t> /54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r>
              <a:rPr lang="fr-FR" dirty="0" smtClean="0"/>
              <a:t> /54</a:t>
            </a:r>
            <a:endParaRPr lang="fr-FR" dirty="0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smtClean="0"/>
              <a:t>04/04/2019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EDE0B534-4A47-4AD2-8BAB-CAD041FBAA56}" type="slidenum">
              <a:rPr lang="fr-FR" smtClean="0"/>
              <a:pPr/>
              <a:t>‹N°›</a:t>
            </a:fld>
            <a:r>
              <a:rPr lang="fr-FR" dirty="0" smtClean="0"/>
              <a:t>/54</a:t>
            </a:r>
          </a:p>
          <a:p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smtClean="0"/>
              <a:t>04/04/2019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‹N°›</a:t>
            </a:fld>
            <a:r>
              <a:rPr lang="fr-FR" dirty="0" smtClean="0"/>
              <a:t>/54</a:t>
            </a:r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r>
              <a:rPr lang="fr-FR" dirty="0" smtClean="0"/>
              <a:t> /54</a:t>
            </a:r>
            <a:endParaRPr lang="fr-FR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‹N°›</a:t>
            </a:fld>
            <a:r>
              <a:rPr lang="fr-FR" dirty="0" smtClean="0"/>
              <a:t>/54</a:t>
            </a:r>
            <a:endParaRPr lang="fr-FR" dirty="0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‹N°›</a:t>
            </a:fld>
            <a:r>
              <a:rPr lang="fr-FR" dirty="0" smtClean="0"/>
              <a:t>/54</a:t>
            </a:r>
            <a:endParaRPr lang="fr-FR" dirty="0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r>
              <a:rPr lang="fr-FR" dirty="0" smtClean="0"/>
              <a:t> /54</a:t>
            </a:r>
            <a:endParaRPr lang="fr-FR" dirty="0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Modifiez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04/04/2019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DE0B534-4A47-4AD2-8BAB-CAD041FBAA56}" type="slidenum">
              <a:rPr lang="fr-FR" smtClean="0"/>
              <a:pPr/>
              <a:t>‹N°›</a:t>
            </a:fld>
            <a:r>
              <a:rPr lang="fr-FR" dirty="0" smtClean="0"/>
              <a:t>/54</a:t>
            </a:r>
            <a:endParaRPr lang="fr-FR" dirty="0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7.PNG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22.png"/><Relationship Id="rId4" Type="http://schemas.openxmlformats.org/officeDocument/2006/relationships/image" Target="../media/image6.jpe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jpeg"/><Relationship Id="rId7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6.jpeg"/><Relationship Id="rId7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6.jpeg"/><Relationship Id="rId7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6.jpeg"/><Relationship Id="rId7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6.jpeg"/><Relationship Id="rId7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6.jpeg"/><Relationship Id="rId7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44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6.jpeg"/><Relationship Id="rId7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48.png"/><Relationship Id="rId5" Type="http://schemas.openxmlformats.org/officeDocument/2006/relationships/image" Target="../media/image8.png"/><Relationship Id="rId10" Type="http://schemas.openxmlformats.org/officeDocument/2006/relationships/image" Target="../media/image47.png"/><Relationship Id="rId4" Type="http://schemas.openxmlformats.org/officeDocument/2006/relationships/image" Target="../media/image7.png"/><Relationship Id="rId9" Type="http://schemas.openxmlformats.org/officeDocument/2006/relationships/image" Target="../media/image46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6.jpeg"/><Relationship Id="rId7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6.jpeg"/><Relationship Id="rId7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6.jpeg"/><Relationship Id="rId7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5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5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6.jpeg"/><Relationship Id="rId7" Type="http://schemas.openxmlformats.org/officeDocument/2006/relationships/image" Target="../media/image5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42860" y="2996952"/>
            <a:ext cx="7043154" cy="990600"/>
          </a:xfrm>
        </p:spPr>
        <p:txBody>
          <a:bodyPr>
            <a:noAutofit/>
          </a:bodyPr>
          <a:lstStyle/>
          <a:p>
            <a:r>
              <a:rPr lang="fr-FR" dirty="0"/>
              <a:t>Modèle </a:t>
            </a:r>
            <a:r>
              <a:rPr lang="fr-FR" dirty="0" smtClean="0"/>
              <a:t>dynamique de système pour </a:t>
            </a:r>
            <a:r>
              <a:rPr lang="fr-FR" dirty="0"/>
              <a:t>l’analyse de la menace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800" dirty="0" err="1">
                <a:solidFill>
                  <a:schemeClr val="tx1"/>
                </a:solidFill>
              </a:rPr>
              <a:t>Tithnara</a:t>
            </a:r>
            <a:r>
              <a:rPr lang="fr-FR" sz="2800" dirty="0">
                <a:solidFill>
                  <a:schemeClr val="tx1"/>
                </a:solidFill>
              </a:rPr>
              <a:t> Nicolas SUN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16632"/>
            <a:ext cx="2857500" cy="130492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0"/>
            <a:ext cx="1179388" cy="1421557"/>
          </a:xfrm>
          <a:prstGeom prst="rect">
            <a:avLst/>
          </a:prstGeom>
        </p:spPr>
      </p:pic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440"/>
            <a:ext cx="1368152" cy="141033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808" y="26702"/>
            <a:ext cx="1368152" cy="1368152"/>
          </a:xfrm>
          <a:prstGeom prst="rect">
            <a:avLst/>
          </a:prstGeom>
        </p:spPr>
      </p:pic>
      <p:sp>
        <p:nvSpPr>
          <p:cNvPr id="12" name="Sous-titre 8"/>
          <p:cNvSpPr txBox="1">
            <a:spLocks/>
          </p:cNvSpPr>
          <p:nvPr/>
        </p:nvSpPr>
        <p:spPr>
          <a:xfrm>
            <a:off x="1209675" y="5157192"/>
            <a:ext cx="6858000" cy="533400"/>
          </a:xfrm>
          <a:prstGeom prst="rect">
            <a:avLst/>
          </a:prstGeom>
        </p:spPr>
        <p:txBody>
          <a:bodyPr vert="horz" numCol="2">
            <a:normAutofit fontScale="70000" lnSpcReduction="20000"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tx1"/>
                </a:solidFill>
              </a:rPr>
              <a:t>Philippe </a:t>
            </a:r>
            <a:r>
              <a:rPr lang="fr-FR" dirty="0" err="1">
                <a:solidFill>
                  <a:schemeClr val="tx1"/>
                </a:solidFill>
              </a:rPr>
              <a:t>Dhaussy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Lab</a:t>
            </a:r>
            <a:r>
              <a:rPr lang="fr-FR" dirty="0">
                <a:solidFill>
                  <a:schemeClr val="tx1"/>
                </a:solidFill>
              </a:rPr>
              <a:t>-STICC)</a:t>
            </a:r>
          </a:p>
          <a:p>
            <a:r>
              <a:rPr lang="fr-FR" dirty="0">
                <a:solidFill>
                  <a:schemeClr val="tx1"/>
                </a:solidFill>
              </a:rPr>
              <a:t>Lionel Van </a:t>
            </a:r>
            <a:r>
              <a:rPr lang="fr-FR" dirty="0" err="1">
                <a:solidFill>
                  <a:schemeClr val="tx1"/>
                </a:solidFill>
              </a:rPr>
              <a:t>Aertryck</a:t>
            </a:r>
            <a:r>
              <a:rPr lang="fr-FR" dirty="0">
                <a:solidFill>
                  <a:schemeClr val="tx1"/>
                </a:solidFill>
              </a:rPr>
              <a:t> (DGA-MI)</a:t>
            </a:r>
          </a:p>
          <a:p>
            <a:r>
              <a:rPr lang="fr-FR" dirty="0">
                <a:solidFill>
                  <a:schemeClr val="tx1"/>
                </a:solidFill>
              </a:rPr>
              <a:t>Ciprian </a:t>
            </a:r>
            <a:r>
              <a:rPr lang="fr-FR" dirty="0" err="1">
                <a:solidFill>
                  <a:schemeClr val="tx1"/>
                </a:solidFill>
              </a:rPr>
              <a:t>Teodorov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Lab</a:t>
            </a:r>
            <a:r>
              <a:rPr lang="fr-FR" dirty="0">
                <a:solidFill>
                  <a:schemeClr val="tx1"/>
                </a:solidFill>
              </a:rPr>
              <a:t>-STICC)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68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Image 6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7" t="5749" r="1061" b="1164"/>
          <a:stretch/>
        </p:blipFill>
        <p:spPr>
          <a:xfrm>
            <a:off x="467544" y="2094117"/>
            <a:ext cx="3242843" cy="374767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Problématique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Modélisation d’attaque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10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971600" y="6356350"/>
            <a:ext cx="5432248" cy="365760"/>
          </a:xfrm>
        </p:spPr>
        <p:txBody>
          <a:bodyPr/>
          <a:lstStyle/>
          <a:p>
            <a:r>
              <a:rPr lang="fr-FR" sz="800" smtClean="0"/>
              <a:t>[5] </a:t>
            </a:r>
            <a:r>
              <a:rPr lang="fr-FR" sz="800" i="1" smtClean="0"/>
              <a:t>Attack Modeling for Information Security and Survivability </a:t>
            </a:r>
            <a:r>
              <a:rPr lang="fr-FR" sz="800" smtClean="0"/>
              <a:t>/ Andrew P. Moore, Robert J. Ellison, Richard C. Linger/ Software Engineering Institute, Carnegie Mellon University, USA / Mars 2001</a:t>
            </a:r>
          </a:p>
          <a:p>
            <a:r>
              <a:rPr lang="fr-FR" sz="800" smtClean="0"/>
              <a:t>[6] </a:t>
            </a:r>
            <a:r>
              <a:rPr lang="fr-FR" sz="800" i="1" smtClean="0"/>
              <a:t>Is my attack tree correct? </a:t>
            </a:r>
            <a:r>
              <a:rPr lang="fr-FR" sz="800" smtClean="0"/>
              <a:t>/ Maxime Audinot, Sophie Pinchinat, &amp; Barbara Kordy / IRISA Rennes, University Rennes 1, INSA Rennes, France / Août 2017</a:t>
            </a:r>
          </a:p>
          <a:p>
            <a:endParaRPr lang="fr-FR" sz="700" dirty="0">
              <a:solidFill>
                <a:srgbClr val="464653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5420147" y="1283829"/>
            <a:ext cx="1584176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Atteindre Salle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4075237" y="2228317"/>
            <a:ext cx="1728192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Passer par  Fenêtre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6307485" y="2228317"/>
            <a:ext cx="1728192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Passer par Porte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7452320" y="3337786"/>
            <a:ext cx="1728192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Désactiver</a:t>
            </a:r>
          </a:p>
          <a:p>
            <a:pPr algn="ctr"/>
            <a:r>
              <a:rPr lang="fr-FR" dirty="0">
                <a:solidFill>
                  <a:prstClr val="black"/>
                </a:solidFill>
              </a:rPr>
              <a:t>Caméra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5420147" y="3350759"/>
            <a:ext cx="1728192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Ouvrir</a:t>
            </a:r>
            <a:br>
              <a:rPr lang="fr-FR" dirty="0">
                <a:solidFill>
                  <a:prstClr val="black"/>
                </a:solidFill>
              </a:rPr>
            </a:br>
            <a:r>
              <a:rPr lang="fr-FR" dirty="0">
                <a:solidFill>
                  <a:prstClr val="black"/>
                </a:solidFill>
              </a:rPr>
              <a:t>Verrou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6436643" y="4581128"/>
            <a:ext cx="1728192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Obtenir</a:t>
            </a:r>
          </a:p>
          <a:p>
            <a:pPr algn="ctr"/>
            <a:r>
              <a:rPr lang="fr-FR" dirty="0">
                <a:solidFill>
                  <a:prstClr val="black"/>
                </a:solidFill>
              </a:rPr>
              <a:t>Clé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4378549" y="4581128"/>
            <a:ext cx="1728192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Crocheter</a:t>
            </a:r>
          </a:p>
          <a:p>
            <a:pPr algn="ctr"/>
            <a:r>
              <a:rPr lang="fr-FR" dirty="0">
                <a:solidFill>
                  <a:prstClr val="black"/>
                </a:solidFill>
              </a:rPr>
              <a:t>Serrure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24" name="Connecteur droit 23"/>
          <p:cNvCxnSpPr>
            <a:stCxn id="10" idx="3"/>
            <a:endCxn id="14" idx="0"/>
          </p:cNvCxnSpPr>
          <p:nvPr/>
        </p:nvCxnSpPr>
        <p:spPr>
          <a:xfrm flipH="1">
            <a:off x="4939333" y="1959918"/>
            <a:ext cx="712811" cy="268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10" idx="5"/>
            <a:endCxn id="16" idx="0"/>
          </p:cNvCxnSpPr>
          <p:nvPr/>
        </p:nvCxnSpPr>
        <p:spPr>
          <a:xfrm>
            <a:off x="6772326" y="1959918"/>
            <a:ext cx="399255" cy="268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>
            <a:stCxn id="16" idx="3"/>
            <a:endCxn id="18" idx="0"/>
          </p:cNvCxnSpPr>
          <p:nvPr/>
        </p:nvCxnSpPr>
        <p:spPr>
          <a:xfrm flipH="1">
            <a:off x="6284243" y="2904406"/>
            <a:ext cx="276330" cy="446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16" idx="5"/>
            <a:endCxn id="17" idx="0"/>
          </p:cNvCxnSpPr>
          <p:nvPr/>
        </p:nvCxnSpPr>
        <p:spPr>
          <a:xfrm>
            <a:off x="7782589" y="2904406"/>
            <a:ext cx="533827" cy="433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8" idx="3"/>
            <a:endCxn id="20" idx="0"/>
          </p:cNvCxnSpPr>
          <p:nvPr/>
        </p:nvCxnSpPr>
        <p:spPr>
          <a:xfrm flipH="1">
            <a:off x="5242645" y="4026848"/>
            <a:ext cx="430590" cy="554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8" idx="5"/>
            <a:endCxn id="19" idx="0"/>
          </p:cNvCxnSpPr>
          <p:nvPr/>
        </p:nvCxnSpPr>
        <p:spPr>
          <a:xfrm>
            <a:off x="6895251" y="4026848"/>
            <a:ext cx="405488" cy="554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orme libre 55"/>
          <p:cNvSpPr/>
          <p:nvPr/>
        </p:nvSpPr>
        <p:spPr>
          <a:xfrm>
            <a:off x="5587405" y="4074237"/>
            <a:ext cx="1363084" cy="456424"/>
          </a:xfrm>
          <a:custGeom>
            <a:avLst/>
            <a:gdLst>
              <a:gd name="connsiteX0" fmla="*/ 0 w 1143000"/>
              <a:gd name="connsiteY0" fmla="*/ 66675 h 495704"/>
              <a:gd name="connsiteX1" fmla="*/ 600075 w 1143000"/>
              <a:gd name="connsiteY1" fmla="*/ 495300 h 495704"/>
              <a:gd name="connsiteX2" fmla="*/ 1143000 w 1143000"/>
              <a:gd name="connsiteY2" fmla="*/ 0 h 49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495704">
                <a:moveTo>
                  <a:pt x="0" y="66675"/>
                </a:moveTo>
                <a:cubicBezTo>
                  <a:pt x="204787" y="286543"/>
                  <a:pt x="409575" y="506412"/>
                  <a:pt x="600075" y="495300"/>
                </a:cubicBezTo>
                <a:cubicBezTo>
                  <a:pt x="790575" y="484188"/>
                  <a:pt x="966787" y="242094"/>
                  <a:pt x="1143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57" name="Forme libre 56"/>
          <p:cNvSpPr/>
          <p:nvPr/>
        </p:nvSpPr>
        <p:spPr>
          <a:xfrm>
            <a:off x="5494536" y="4177127"/>
            <a:ext cx="1509787" cy="548017"/>
          </a:xfrm>
          <a:custGeom>
            <a:avLst/>
            <a:gdLst>
              <a:gd name="connsiteX0" fmla="*/ 0 w 1143000"/>
              <a:gd name="connsiteY0" fmla="*/ 66675 h 495704"/>
              <a:gd name="connsiteX1" fmla="*/ 600075 w 1143000"/>
              <a:gd name="connsiteY1" fmla="*/ 495300 h 495704"/>
              <a:gd name="connsiteX2" fmla="*/ 1143000 w 1143000"/>
              <a:gd name="connsiteY2" fmla="*/ 0 h 49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495704">
                <a:moveTo>
                  <a:pt x="0" y="66675"/>
                </a:moveTo>
                <a:cubicBezTo>
                  <a:pt x="204787" y="286543"/>
                  <a:pt x="409575" y="506412"/>
                  <a:pt x="600075" y="495300"/>
                </a:cubicBezTo>
                <a:cubicBezTo>
                  <a:pt x="790575" y="484188"/>
                  <a:pt x="966787" y="242094"/>
                  <a:pt x="1143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58" name="Forme libre 57"/>
          <p:cNvSpPr/>
          <p:nvPr/>
        </p:nvSpPr>
        <p:spPr>
          <a:xfrm>
            <a:off x="5494536" y="1985697"/>
            <a:ext cx="1361207" cy="247852"/>
          </a:xfrm>
          <a:custGeom>
            <a:avLst/>
            <a:gdLst>
              <a:gd name="connsiteX0" fmla="*/ 0 w 1143000"/>
              <a:gd name="connsiteY0" fmla="*/ 66675 h 495704"/>
              <a:gd name="connsiteX1" fmla="*/ 600075 w 1143000"/>
              <a:gd name="connsiteY1" fmla="*/ 495300 h 495704"/>
              <a:gd name="connsiteX2" fmla="*/ 1143000 w 1143000"/>
              <a:gd name="connsiteY2" fmla="*/ 0 h 49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495704">
                <a:moveTo>
                  <a:pt x="0" y="66675"/>
                </a:moveTo>
                <a:cubicBezTo>
                  <a:pt x="204787" y="286543"/>
                  <a:pt x="409575" y="506412"/>
                  <a:pt x="600075" y="495300"/>
                </a:cubicBezTo>
                <a:cubicBezTo>
                  <a:pt x="790575" y="484188"/>
                  <a:pt x="966787" y="242094"/>
                  <a:pt x="1143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59" name="Forme libre 58"/>
          <p:cNvSpPr/>
          <p:nvPr/>
        </p:nvSpPr>
        <p:spPr>
          <a:xfrm>
            <a:off x="5242645" y="2071204"/>
            <a:ext cx="1707844" cy="349684"/>
          </a:xfrm>
          <a:custGeom>
            <a:avLst/>
            <a:gdLst>
              <a:gd name="connsiteX0" fmla="*/ 0 w 1143000"/>
              <a:gd name="connsiteY0" fmla="*/ 66675 h 495704"/>
              <a:gd name="connsiteX1" fmla="*/ 600075 w 1143000"/>
              <a:gd name="connsiteY1" fmla="*/ 495300 h 495704"/>
              <a:gd name="connsiteX2" fmla="*/ 1143000 w 1143000"/>
              <a:gd name="connsiteY2" fmla="*/ 0 h 49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495704">
                <a:moveTo>
                  <a:pt x="0" y="66675"/>
                </a:moveTo>
                <a:cubicBezTo>
                  <a:pt x="204787" y="286543"/>
                  <a:pt x="409575" y="506412"/>
                  <a:pt x="600075" y="495300"/>
                </a:cubicBezTo>
                <a:cubicBezTo>
                  <a:pt x="790575" y="484188"/>
                  <a:pt x="966787" y="242094"/>
                  <a:pt x="1143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cxnSp>
        <p:nvCxnSpPr>
          <p:cNvPr id="61" name="Connecteur droit 60"/>
          <p:cNvCxnSpPr/>
          <p:nvPr/>
        </p:nvCxnSpPr>
        <p:spPr>
          <a:xfrm flipV="1">
            <a:off x="6422408" y="3121096"/>
            <a:ext cx="1613269" cy="6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1624453" y="457981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black"/>
                </a:solidFill>
              </a:rPr>
              <a:t>Salle à atteindre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95536" y="1412776"/>
            <a:ext cx="4896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400"/>
              </a:spcBef>
            </a:pPr>
            <a:r>
              <a:rPr lang="fr-FR" sz="3600" dirty="0">
                <a:solidFill>
                  <a:prstClr val="black"/>
                </a:solidFill>
              </a:rPr>
              <a:t>Arbres d’Attaque </a:t>
            </a:r>
            <a:r>
              <a:rPr lang="fr-FR" sz="4000" dirty="0">
                <a:solidFill>
                  <a:prstClr val="black"/>
                </a:solidFill>
              </a:rPr>
              <a:t>: 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7236296" y="58772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[5][</a:t>
            </a:r>
            <a:r>
              <a:rPr lang="fr-FR" dirty="0"/>
              <a:t>6</a:t>
            </a:r>
            <a:r>
              <a:rPr lang="fr-FR" dirty="0" smtClean="0"/>
              <a:t>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336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Problématique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Stratégie attaque-défense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49694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400"/>
              </a:spcBef>
            </a:pPr>
            <a:r>
              <a:rPr lang="fr-FR" sz="4000" b="1" dirty="0">
                <a:solidFill>
                  <a:prstClr val="black"/>
                </a:solidFill>
              </a:rPr>
              <a:t>RAFT</a:t>
            </a:r>
            <a:endParaRPr lang="fr-FR" sz="4000" dirty="0"/>
          </a:p>
          <a:p>
            <a:pPr marL="742950" lvl="1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b="1" dirty="0">
                <a:solidFill>
                  <a:prstClr val="black"/>
                </a:solidFill>
              </a:rPr>
              <a:t>R</a:t>
            </a:r>
            <a:r>
              <a:rPr lang="fr-FR" sz="3200" dirty="0">
                <a:solidFill>
                  <a:prstClr val="black"/>
                </a:solidFill>
              </a:rPr>
              <a:t>elations</a:t>
            </a:r>
          </a:p>
          <a:p>
            <a:pPr marL="742950" lvl="1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b="1" dirty="0">
                <a:solidFill>
                  <a:prstClr val="black"/>
                </a:solidFill>
              </a:rPr>
              <a:t>A</a:t>
            </a:r>
            <a:r>
              <a:rPr lang="fr-FR" sz="3200" dirty="0">
                <a:solidFill>
                  <a:prstClr val="black"/>
                </a:solidFill>
              </a:rPr>
              <a:t>cteurs</a:t>
            </a:r>
          </a:p>
          <a:p>
            <a:pPr marL="742950" lvl="1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b="1" dirty="0">
                <a:solidFill>
                  <a:prstClr val="black"/>
                </a:solidFill>
              </a:rPr>
              <a:t>F</a:t>
            </a:r>
            <a:r>
              <a:rPr lang="fr-FR" sz="3200" dirty="0">
                <a:solidFill>
                  <a:prstClr val="black"/>
                </a:solidFill>
              </a:rPr>
              <a:t>onctions</a:t>
            </a:r>
          </a:p>
          <a:p>
            <a:pPr marL="742950" lvl="1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b="1" dirty="0">
                <a:solidFill>
                  <a:prstClr val="black"/>
                </a:solidFill>
              </a:rPr>
              <a:t>T</a:t>
            </a:r>
            <a:r>
              <a:rPr lang="fr-FR" sz="3200" dirty="0">
                <a:solidFill>
                  <a:prstClr val="black"/>
                </a:solidFill>
              </a:rPr>
              <a:t>ensions</a:t>
            </a:r>
          </a:p>
          <a:p>
            <a:pPr>
              <a:spcBef>
                <a:spcPts val="2400"/>
              </a:spcBef>
            </a:pPr>
            <a:r>
              <a:rPr lang="fr-FR" sz="4000" b="1" dirty="0" err="1">
                <a:solidFill>
                  <a:prstClr val="black"/>
                </a:solidFill>
              </a:rPr>
              <a:t>Pimca</a:t>
            </a:r>
            <a:endParaRPr lang="fr-FR" sz="3200" dirty="0">
              <a:solidFill>
                <a:prstClr val="black"/>
              </a:solidFill>
            </a:endParaRPr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6" t="13181" r="3169" b="20133"/>
          <a:stretch/>
        </p:blipFill>
        <p:spPr>
          <a:xfrm>
            <a:off x="2987824" y="2074460"/>
            <a:ext cx="6071827" cy="337076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5216224" cy="365760"/>
          </a:xfrm>
        </p:spPr>
        <p:txBody>
          <a:bodyPr/>
          <a:lstStyle/>
          <a:p>
            <a:r>
              <a:rPr lang="fr-FR" sz="1050" smtClean="0"/>
              <a:t>[7] </a:t>
            </a:r>
            <a:r>
              <a:rPr lang="fr-FR" sz="1050" i="1" smtClean="0"/>
              <a:t>Redefining the Center of Gravity </a:t>
            </a:r>
            <a:r>
              <a:rPr lang="fr-FR" sz="1050" smtClean="0"/>
              <a:t>in </a:t>
            </a:r>
            <a:r>
              <a:rPr lang="fr-FR" sz="1050" i="1" smtClean="0"/>
              <a:t>Joint Force Quarterly (JFQ) issue 59 </a:t>
            </a:r>
            <a:r>
              <a:rPr lang="fr-FR" sz="1050" smtClean="0"/>
              <a:t>/ Dale C. Eikmeier / Washington D.C. USA / 2010</a:t>
            </a:r>
          </a:p>
          <a:p>
            <a:endParaRPr lang="fr-FR" sz="1050" dirty="0">
              <a:solidFill>
                <a:srgbClr val="464653"/>
              </a:solidFill>
            </a:endParaRP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11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7740352" y="540457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[7]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525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Problématique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Quelques limites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268760"/>
            <a:ext cx="849694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600" dirty="0">
                <a:solidFill>
                  <a:prstClr val="black"/>
                </a:solidFill>
              </a:rPr>
              <a:t>Modélisation de système</a:t>
            </a:r>
            <a:endParaRPr lang="fr-FR" sz="2400" dirty="0">
              <a:solidFill>
                <a:prstClr val="black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fr-FR" sz="2400" dirty="0">
                <a:solidFill>
                  <a:prstClr val="black"/>
                </a:solidFill>
              </a:rPr>
              <a:t>Modélisation très générique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>
                <a:solidFill>
                  <a:prstClr val="black"/>
                </a:solidFill>
              </a:rPr>
              <a:t>Modélisation dédiée à un cas d’étude ou à un </a:t>
            </a:r>
            <a:r>
              <a:rPr lang="fr-FR" sz="2400" dirty="0" smtClean="0">
                <a:solidFill>
                  <a:prstClr val="black"/>
                </a:solidFill>
              </a:rPr>
              <a:t>domaine</a:t>
            </a:r>
            <a:endParaRPr lang="fr-FR" sz="3600" dirty="0" smtClean="0">
              <a:solidFill>
                <a:prstClr val="black"/>
              </a:solidFill>
            </a:endParaRP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600" dirty="0" smtClean="0">
                <a:solidFill>
                  <a:prstClr val="black"/>
                </a:solidFill>
              </a:rPr>
              <a:t>Modélisation d’attaque</a:t>
            </a:r>
            <a:endParaRPr lang="fr-FR" sz="2400" dirty="0" smtClean="0">
              <a:solidFill>
                <a:prstClr val="black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prstClr val="black"/>
                </a:solidFill>
              </a:rPr>
              <a:t>Statique </a:t>
            </a:r>
            <a:r>
              <a:rPr lang="fr-FR" sz="2400" dirty="0">
                <a:solidFill>
                  <a:prstClr val="black"/>
                </a:solidFill>
              </a:rPr>
              <a:t>par rapport à l’évolution du système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prstClr val="black"/>
                </a:solidFill>
              </a:rPr>
              <a:t>Point de vue partiel</a:t>
            </a:r>
            <a:endParaRPr lang="fr-FR" sz="3600" dirty="0">
              <a:solidFill>
                <a:prstClr val="black"/>
              </a:solidFill>
            </a:endParaRP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600" dirty="0">
                <a:solidFill>
                  <a:prstClr val="black"/>
                </a:solidFill>
              </a:rPr>
              <a:t>Stratégie attaque-défense</a:t>
            </a:r>
            <a:endParaRPr lang="fr-FR" sz="2400" dirty="0">
              <a:solidFill>
                <a:prstClr val="black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fr-FR" sz="2400" dirty="0">
                <a:solidFill>
                  <a:prstClr val="black"/>
                </a:solidFill>
              </a:rPr>
              <a:t>Manque de formalisation (Dessin + langage naturel)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err="1">
                <a:solidFill>
                  <a:prstClr val="black"/>
                </a:solidFill>
              </a:rPr>
              <a:t>PimCA</a:t>
            </a:r>
            <a:r>
              <a:rPr lang="fr-FR" sz="2400" dirty="0">
                <a:solidFill>
                  <a:prstClr val="black"/>
                </a:solidFill>
              </a:rPr>
              <a:t> mieux, mais pas dynamique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>
                <a:solidFill>
                  <a:prstClr val="black"/>
                </a:solidFill>
              </a:rPr>
              <a:t>Subjectif, besoin de standardiser </a:t>
            </a:r>
            <a:endParaRPr lang="fr-FR" sz="2800" dirty="0">
              <a:solidFill>
                <a:prstClr val="black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12</a:t>
            </a:fld>
            <a:endParaRPr lang="fr-FR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3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Problématique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4969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4000" dirty="0" smtClean="0">
                <a:solidFill>
                  <a:prstClr val="black"/>
                </a:solidFill>
              </a:rPr>
              <a:t>Nécessité d’une </a:t>
            </a:r>
            <a:r>
              <a:rPr lang="fr-FR" sz="4000" b="1" dirty="0" smtClean="0">
                <a:solidFill>
                  <a:prstClr val="black"/>
                </a:solidFill>
              </a:rPr>
              <a:t>vue système </a:t>
            </a:r>
            <a:r>
              <a:rPr lang="fr-FR" sz="4000" dirty="0" smtClean="0">
                <a:solidFill>
                  <a:prstClr val="black"/>
                </a:solidFill>
              </a:rPr>
              <a:t>holistique</a:t>
            </a:r>
          </a:p>
          <a:p>
            <a:pPr marL="742950" lvl="1" algn="just">
              <a:buFont typeface="Arial" charset="0"/>
              <a:buChar char="•"/>
            </a:pPr>
            <a:r>
              <a:rPr lang="fr-FR" sz="4000" dirty="0" smtClean="0">
                <a:solidFill>
                  <a:prstClr val="black"/>
                </a:solidFill>
              </a:rPr>
              <a:t>Ressources </a:t>
            </a:r>
            <a:r>
              <a:rPr lang="fr-FR" sz="4000" b="1" dirty="0">
                <a:solidFill>
                  <a:prstClr val="black"/>
                </a:solidFill>
              </a:rPr>
              <a:t>hétérogènes</a:t>
            </a:r>
          </a:p>
          <a:p>
            <a:pPr marL="742950" lvl="1" algn="just">
              <a:buFont typeface="Arial" charset="0"/>
              <a:buChar char="•"/>
            </a:pPr>
            <a:r>
              <a:rPr lang="fr-FR" sz="4000" dirty="0" smtClean="0">
                <a:solidFill>
                  <a:prstClr val="black"/>
                </a:solidFill>
              </a:rPr>
              <a:t>Point </a:t>
            </a:r>
            <a:r>
              <a:rPr lang="fr-FR" sz="4000" dirty="0">
                <a:solidFill>
                  <a:prstClr val="black"/>
                </a:solidFill>
              </a:rPr>
              <a:t>de vue </a:t>
            </a:r>
            <a:r>
              <a:rPr lang="fr-FR" sz="4000" b="1" dirty="0" smtClean="0">
                <a:solidFill>
                  <a:prstClr val="black"/>
                </a:solidFill>
              </a:rPr>
              <a:t>opérationnel</a:t>
            </a:r>
          </a:p>
          <a:p>
            <a:pPr marL="742950" lvl="1" algn="just">
              <a:buFont typeface="Arial" charset="0"/>
              <a:buChar char="•"/>
            </a:pPr>
            <a:r>
              <a:rPr lang="fr-FR" sz="4000" dirty="0" smtClean="0">
                <a:solidFill>
                  <a:prstClr val="black"/>
                </a:solidFill>
              </a:rPr>
              <a:t>Evolution et scénarios d’</a:t>
            </a:r>
            <a:r>
              <a:rPr lang="fr-FR" sz="4000" b="1" dirty="0" smtClean="0">
                <a:solidFill>
                  <a:prstClr val="black"/>
                </a:solidFill>
              </a:rPr>
              <a:t>attaque</a:t>
            </a:r>
          </a:p>
          <a:p>
            <a:pPr>
              <a:spcBef>
                <a:spcPts val="2400"/>
              </a:spcBef>
            </a:pPr>
            <a:r>
              <a:rPr lang="fr-FR" sz="4000" b="1" i="1" dirty="0" smtClean="0">
                <a:solidFill>
                  <a:prstClr val="black"/>
                </a:solidFill>
              </a:rPr>
              <a:t>Modèle dynamique de système pour l’analyse de la menace</a:t>
            </a:r>
            <a:endParaRPr lang="fr-FR" sz="4000" b="1" i="1" dirty="0">
              <a:solidFill>
                <a:prstClr val="black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13</a:t>
            </a:fld>
            <a:endParaRPr lang="fr-FR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35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4" t="6463" r="2341" b="6463"/>
          <a:stretch/>
        </p:blipFill>
        <p:spPr>
          <a:xfrm>
            <a:off x="3707904" y="2924944"/>
            <a:ext cx="5184576" cy="184839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Approche</a:t>
            </a:r>
            <a:br>
              <a:rPr lang="fr-FR" dirty="0" smtClean="0"/>
            </a:br>
            <a:r>
              <a:rPr lang="fr-FR" dirty="0" smtClean="0"/>
              <a:t>Concept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45365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>
                <a:solidFill>
                  <a:prstClr val="black"/>
                </a:solidFill>
              </a:rPr>
              <a:t>Méta-Modèle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endParaRPr lang="fr-FR" sz="3200" dirty="0" smtClean="0">
              <a:solidFill>
                <a:prstClr val="black"/>
              </a:solidFill>
            </a:endParaRP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>
                <a:solidFill>
                  <a:prstClr val="black"/>
                </a:solidFill>
              </a:rPr>
              <a:t>Points de vue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endParaRPr lang="fr-FR" sz="3200" dirty="0" smtClean="0">
              <a:solidFill>
                <a:prstClr val="black"/>
              </a:solidFill>
            </a:endParaRP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>
                <a:solidFill>
                  <a:prstClr val="black"/>
                </a:solidFill>
              </a:rPr>
              <a:t>Exécution &amp; Exploration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14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0" t="5213" r="4140" b="4899"/>
          <a:stretch/>
        </p:blipFill>
        <p:spPr>
          <a:xfrm>
            <a:off x="5266898" y="1201768"/>
            <a:ext cx="2066588" cy="1811619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4" t="4797" r="4548" b="4797"/>
          <a:stretch/>
        </p:blipFill>
        <p:spPr>
          <a:xfrm>
            <a:off x="5469520" y="4713176"/>
            <a:ext cx="1706240" cy="1598929"/>
          </a:xfrm>
          <a:prstGeom prst="rect">
            <a:avLst/>
          </a:prstGeom>
        </p:spPr>
      </p:pic>
      <p:sp>
        <p:nvSpPr>
          <p:cNvPr id="14" name="Virage 13"/>
          <p:cNvSpPr/>
          <p:nvPr/>
        </p:nvSpPr>
        <p:spPr>
          <a:xfrm rot="5400000">
            <a:off x="7563739" y="2348880"/>
            <a:ext cx="459432" cy="50405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Virage 14"/>
          <p:cNvSpPr/>
          <p:nvPr/>
        </p:nvSpPr>
        <p:spPr>
          <a:xfrm rot="10800000">
            <a:off x="7586051" y="5071475"/>
            <a:ext cx="459432" cy="50405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0" t="17582" r="50000" b="16536"/>
          <a:stretch/>
        </p:blipFill>
        <p:spPr>
          <a:xfrm>
            <a:off x="3563888" y="3047254"/>
            <a:ext cx="567267" cy="5334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11" t="-5470" r="4757" b="5470"/>
          <a:stretch/>
        </p:blipFill>
        <p:spPr bwMode="auto">
          <a:xfrm flipH="1">
            <a:off x="8404295" y="3042275"/>
            <a:ext cx="553437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58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Approche</a:t>
            </a:r>
            <a:br>
              <a:rPr lang="fr-FR" dirty="0"/>
            </a:br>
            <a:r>
              <a:rPr lang="fr-FR" dirty="0"/>
              <a:t>Concept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92899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>
                <a:solidFill>
                  <a:prstClr val="black"/>
                </a:solidFill>
              </a:rPr>
              <a:t>Méta-Modèle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prstClr val="black"/>
                </a:solidFill>
              </a:rPr>
              <a:t>Structure statique</a:t>
            </a:r>
            <a:endParaRPr lang="fr-FR" sz="2400" dirty="0">
              <a:solidFill>
                <a:prstClr val="black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prstClr val="black"/>
                </a:solidFill>
              </a:rPr>
              <a:t>Langage d’action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prstClr val="black"/>
                </a:solidFill>
              </a:rPr>
              <a:t>Mécanique d’évolution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15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852936"/>
            <a:ext cx="3168352" cy="277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823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Approche</a:t>
            </a:r>
            <a:br>
              <a:rPr lang="fr-FR" dirty="0"/>
            </a:br>
            <a:r>
              <a:rPr lang="fr-FR" dirty="0"/>
              <a:t>Concept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9289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>
                <a:solidFill>
                  <a:prstClr val="black"/>
                </a:solidFill>
              </a:rPr>
              <a:t>Points </a:t>
            </a:r>
            <a:r>
              <a:rPr lang="fr-FR" sz="3200" dirty="0">
                <a:solidFill>
                  <a:prstClr val="black"/>
                </a:solidFill>
              </a:rPr>
              <a:t>de </a:t>
            </a:r>
            <a:r>
              <a:rPr lang="fr-FR" sz="3200" dirty="0" smtClean="0">
                <a:solidFill>
                  <a:prstClr val="black"/>
                </a:solidFill>
              </a:rPr>
              <a:t>vue</a:t>
            </a:r>
            <a:endParaRPr lang="fr-FR" sz="3200" dirty="0">
              <a:solidFill>
                <a:prstClr val="black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prstClr val="black"/>
                </a:solidFill>
              </a:rPr>
              <a:t>Structurel (</a:t>
            </a:r>
            <a:r>
              <a:rPr lang="fr-FR" sz="2400" dirty="0" err="1" smtClean="0">
                <a:solidFill>
                  <a:prstClr val="black"/>
                </a:solidFill>
              </a:rPr>
              <a:t>ie</a:t>
            </a:r>
            <a:r>
              <a:rPr lang="fr-FR" sz="2400" dirty="0" smtClean="0">
                <a:solidFill>
                  <a:prstClr val="black"/>
                </a:solidFill>
              </a:rPr>
              <a:t> vision)</a:t>
            </a:r>
            <a:endParaRPr lang="fr-FR" sz="2400" dirty="0">
              <a:solidFill>
                <a:prstClr val="black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prstClr val="black"/>
                </a:solidFill>
              </a:rPr>
              <a:t>Comportemental (</a:t>
            </a:r>
            <a:r>
              <a:rPr lang="fr-FR" sz="2400" dirty="0" err="1" smtClean="0">
                <a:solidFill>
                  <a:prstClr val="black"/>
                </a:solidFill>
              </a:rPr>
              <a:t>ie</a:t>
            </a:r>
            <a:r>
              <a:rPr lang="fr-FR" sz="2400" dirty="0" smtClean="0">
                <a:solidFill>
                  <a:prstClr val="black"/>
                </a:solidFill>
              </a:rPr>
              <a:t> zone d’action, portée)</a:t>
            </a:r>
            <a:endParaRPr lang="fr-FR" sz="3200" dirty="0">
              <a:solidFill>
                <a:prstClr val="black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prstClr val="black"/>
                </a:solidFill>
              </a:rPr>
              <a:t>Informationnel (Liens de connaissance)</a:t>
            </a:r>
            <a:endParaRPr lang="fr-FR" sz="2400" dirty="0">
              <a:solidFill>
                <a:prstClr val="black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prstClr val="black"/>
                </a:solidFill>
              </a:rPr>
              <a:t>Décision à travers ces </a:t>
            </a:r>
            <a:r>
              <a:rPr lang="fr-FR" sz="2400" dirty="0" err="1" smtClean="0">
                <a:solidFill>
                  <a:prstClr val="black"/>
                </a:solidFill>
              </a:rPr>
              <a:t>pdvues</a:t>
            </a:r>
            <a:r>
              <a:rPr lang="fr-FR" sz="2400" dirty="0" smtClean="0">
                <a:solidFill>
                  <a:prstClr val="black"/>
                </a:solidFill>
              </a:rPr>
              <a:t> (théorie des jeux ?)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16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983" y="3688432"/>
            <a:ext cx="6833017" cy="2342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822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492896"/>
            <a:ext cx="3672408" cy="3436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Approche</a:t>
            </a:r>
            <a:br>
              <a:rPr lang="fr-FR" dirty="0"/>
            </a:br>
            <a:r>
              <a:rPr lang="fr-FR" dirty="0"/>
              <a:t>Concept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92899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>
                <a:solidFill>
                  <a:prstClr val="black"/>
                </a:solidFill>
              </a:rPr>
              <a:t>Exécution &amp; Exploration</a:t>
            </a:r>
            <a:endParaRPr lang="fr-FR" sz="3200" dirty="0">
              <a:solidFill>
                <a:prstClr val="black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prstClr val="black"/>
                </a:solidFill>
              </a:rPr>
              <a:t>Mécanique d’exécution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prstClr val="black"/>
                </a:solidFill>
              </a:rPr>
              <a:t>Exploration en arbre</a:t>
            </a:r>
            <a:endParaRPr lang="fr-FR" sz="2400" dirty="0">
              <a:solidFill>
                <a:prstClr val="black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prstClr val="black"/>
                </a:solidFill>
              </a:rPr>
              <a:t>OBP2 / UPPAAL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17</a:t>
            </a:fld>
            <a:endParaRPr lang="fr-FR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94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Approche</a:t>
            </a:r>
            <a:br>
              <a:rPr lang="fr-FR" dirty="0"/>
            </a:br>
            <a:r>
              <a:rPr lang="fr-FR" dirty="0" smtClean="0"/>
              <a:t>Application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92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>
                <a:solidFill>
                  <a:prstClr val="black"/>
                </a:solidFill>
              </a:rPr>
              <a:t>Premier méta-modèle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18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" r="644"/>
          <a:stretch/>
        </p:blipFill>
        <p:spPr>
          <a:xfrm>
            <a:off x="110067" y="2332525"/>
            <a:ext cx="8987728" cy="364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17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Approche</a:t>
            </a:r>
            <a:br>
              <a:rPr lang="fr-FR" dirty="0"/>
            </a:br>
            <a:r>
              <a:rPr lang="fr-FR" dirty="0" smtClean="0"/>
              <a:t>Application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92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>
                <a:solidFill>
                  <a:prstClr val="black"/>
                </a:solidFill>
              </a:rPr>
              <a:t>Premier méta-modèle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" r="644"/>
          <a:stretch/>
        </p:blipFill>
        <p:spPr>
          <a:xfrm>
            <a:off x="110067" y="2332525"/>
            <a:ext cx="8987728" cy="364575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067944" y="4437112"/>
            <a:ext cx="3096344" cy="864096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12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928992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>
                <a:solidFill>
                  <a:prstClr val="black"/>
                </a:solidFill>
              </a:rPr>
              <a:t>Contexte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>
                <a:solidFill>
                  <a:prstClr val="black"/>
                </a:solidFill>
              </a:rPr>
              <a:t>Problématique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>
                <a:solidFill>
                  <a:prstClr val="black"/>
                </a:solidFill>
              </a:rPr>
              <a:t>Approche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•"/>
            </a:pPr>
            <a:r>
              <a:rPr lang="fr-FR" sz="3200" dirty="0" smtClean="0">
                <a:solidFill>
                  <a:prstClr val="black"/>
                </a:solidFill>
              </a:rPr>
              <a:t>Concept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•"/>
            </a:pPr>
            <a:r>
              <a:rPr lang="fr-FR" sz="3200" dirty="0" smtClean="0">
                <a:solidFill>
                  <a:prstClr val="black"/>
                </a:solidFill>
              </a:rPr>
              <a:t>Application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•"/>
            </a:pPr>
            <a:r>
              <a:rPr lang="fr-FR" sz="3200" dirty="0" smtClean="0">
                <a:solidFill>
                  <a:prstClr val="black"/>
                </a:solidFill>
              </a:rPr>
              <a:t>Implémentation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>
                <a:solidFill>
                  <a:prstClr val="black"/>
                </a:solidFill>
              </a:rPr>
              <a:t>Discussion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2</a:t>
            </a:fld>
            <a:endParaRPr lang="fr-FR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54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Approche</a:t>
            </a:r>
            <a:br>
              <a:rPr lang="fr-FR" dirty="0"/>
            </a:br>
            <a:r>
              <a:rPr lang="fr-FR" dirty="0" smtClean="0"/>
              <a:t>Application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92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>
                <a:solidFill>
                  <a:prstClr val="black"/>
                </a:solidFill>
              </a:rPr>
              <a:t>Premier méta-modèle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20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" r="644"/>
          <a:stretch/>
        </p:blipFill>
        <p:spPr>
          <a:xfrm>
            <a:off x="110067" y="2332525"/>
            <a:ext cx="8987728" cy="364575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23528" y="4221087"/>
            <a:ext cx="3744416" cy="1757195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7668344" y="3212977"/>
            <a:ext cx="1368152" cy="360040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6799295" y="5445224"/>
            <a:ext cx="1368152" cy="461050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88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Approche</a:t>
            </a:r>
            <a:br>
              <a:rPr lang="fr-FR" dirty="0"/>
            </a:br>
            <a:r>
              <a:rPr lang="fr-FR" dirty="0" smtClean="0"/>
              <a:t>Application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92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>
                <a:solidFill>
                  <a:prstClr val="black"/>
                </a:solidFill>
              </a:rPr>
              <a:t>Premier méta-modèle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21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" r="644"/>
          <a:stretch/>
        </p:blipFill>
        <p:spPr>
          <a:xfrm>
            <a:off x="110067" y="2332525"/>
            <a:ext cx="8987728" cy="364575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4680" y="2420887"/>
            <a:ext cx="1380976" cy="1152129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85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Approche</a:t>
            </a:r>
            <a:br>
              <a:rPr lang="fr-FR" dirty="0"/>
            </a:br>
            <a:r>
              <a:rPr lang="fr-FR" dirty="0" smtClean="0"/>
              <a:t>Application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92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>
                <a:solidFill>
                  <a:prstClr val="black"/>
                </a:solidFill>
              </a:rPr>
              <a:t>Premier méta-modèle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22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" r="644"/>
          <a:stretch/>
        </p:blipFill>
        <p:spPr>
          <a:xfrm>
            <a:off x="110067" y="2332525"/>
            <a:ext cx="8987728" cy="364575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222955" y="3212977"/>
            <a:ext cx="1277037" cy="324036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56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Approche</a:t>
            </a:r>
            <a:br>
              <a:rPr lang="fr-FR" dirty="0"/>
            </a:br>
            <a:r>
              <a:rPr lang="fr-FR" dirty="0" smtClean="0"/>
              <a:t>Application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92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>
                <a:solidFill>
                  <a:prstClr val="black"/>
                </a:solidFill>
              </a:rPr>
              <a:t>Premier méta-modèle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23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5"/>
          <a:stretch/>
        </p:blipFill>
        <p:spPr>
          <a:xfrm>
            <a:off x="20960" y="1984395"/>
            <a:ext cx="9076835" cy="182471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809110"/>
            <a:ext cx="4160474" cy="2270571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33" y="4051102"/>
            <a:ext cx="4572199" cy="178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0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Approche</a:t>
            </a:r>
            <a:br>
              <a:rPr lang="fr-FR" dirty="0"/>
            </a:br>
            <a:r>
              <a:rPr lang="fr-FR" dirty="0" smtClean="0"/>
              <a:t>Application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92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>
                <a:solidFill>
                  <a:prstClr val="black"/>
                </a:solidFill>
              </a:rPr>
              <a:t>Premier méta-modèle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24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868" y="1916832"/>
            <a:ext cx="4987927" cy="433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9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Approche</a:t>
            </a:r>
            <a:br>
              <a:rPr lang="fr-FR" dirty="0"/>
            </a:br>
            <a:r>
              <a:rPr lang="fr-FR" dirty="0" smtClean="0"/>
              <a:t>Implémentation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92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>
                <a:solidFill>
                  <a:prstClr val="black"/>
                </a:solidFill>
              </a:rPr>
              <a:t>Cas d’étude: Alice &amp; Bob en cryptologie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25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1" b="3353"/>
          <a:stretch/>
        </p:blipFill>
        <p:spPr>
          <a:xfrm>
            <a:off x="827584" y="1976674"/>
            <a:ext cx="7594550" cy="432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48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Approche</a:t>
            </a:r>
            <a:br>
              <a:rPr lang="fr-FR" dirty="0"/>
            </a:br>
            <a:r>
              <a:rPr lang="fr-FR" dirty="0" smtClean="0"/>
              <a:t>Implémentation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92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>
                <a:solidFill>
                  <a:prstClr val="black"/>
                </a:solidFill>
              </a:rPr>
              <a:t>Cas d’étude: Alice &amp; Bob en cryptologie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26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" r="644"/>
          <a:stretch/>
        </p:blipFill>
        <p:spPr>
          <a:xfrm>
            <a:off x="395536" y="2564904"/>
            <a:ext cx="8116100" cy="329219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904994" y="2420888"/>
            <a:ext cx="1334020" cy="37702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fr-FR" sz="239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1612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Approche</a:t>
            </a:r>
            <a:br>
              <a:rPr lang="fr-FR" dirty="0"/>
            </a:br>
            <a:r>
              <a:rPr lang="fr-FR" dirty="0" smtClean="0"/>
              <a:t>Implémentation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92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>
                <a:solidFill>
                  <a:prstClr val="black"/>
                </a:solidFill>
              </a:rPr>
              <a:t>Cas d’étude: Alice &amp; Bob en cryptologie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27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366284" y="2276872"/>
            <a:ext cx="45365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</a:pPr>
            <a:r>
              <a:rPr lang="fr-FR" sz="3200" dirty="0" smtClean="0">
                <a:solidFill>
                  <a:prstClr val="black"/>
                </a:solidFill>
              </a:rPr>
              <a:t>Méta-Modèle</a:t>
            </a:r>
          </a:p>
          <a:p>
            <a:pPr marL="285750" indent="-285750" algn="ctr">
              <a:spcBef>
                <a:spcPts val="2400"/>
              </a:spcBef>
              <a:buFont typeface="Arial" charset="0"/>
              <a:buChar char="•"/>
            </a:pPr>
            <a:endParaRPr lang="fr-FR" sz="3200" dirty="0" smtClean="0">
              <a:solidFill>
                <a:prstClr val="black"/>
              </a:solidFill>
            </a:endParaRPr>
          </a:p>
          <a:p>
            <a:pPr algn="ctr">
              <a:spcBef>
                <a:spcPts val="2400"/>
              </a:spcBef>
            </a:pPr>
            <a:r>
              <a:rPr lang="fr-FR" sz="3200" dirty="0" smtClean="0">
                <a:solidFill>
                  <a:prstClr val="black"/>
                </a:solidFill>
              </a:rPr>
              <a:t>Points de vue</a:t>
            </a:r>
          </a:p>
          <a:p>
            <a:pPr marL="285750" indent="-285750" algn="ctr">
              <a:spcBef>
                <a:spcPts val="2400"/>
              </a:spcBef>
              <a:buFont typeface="Arial" charset="0"/>
              <a:buChar char="•"/>
            </a:pPr>
            <a:endParaRPr lang="fr-FR" sz="3200" dirty="0" smtClean="0">
              <a:solidFill>
                <a:prstClr val="black"/>
              </a:solidFill>
            </a:endParaRPr>
          </a:p>
          <a:p>
            <a:pPr algn="ctr">
              <a:spcBef>
                <a:spcPts val="2400"/>
              </a:spcBef>
            </a:pPr>
            <a:r>
              <a:rPr lang="fr-FR" sz="3200" dirty="0" smtClean="0">
                <a:solidFill>
                  <a:prstClr val="black"/>
                </a:solidFill>
              </a:rPr>
              <a:t>Exécution &amp; Exploration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4" name="Flèche vers le bas 3"/>
          <p:cNvSpPr/>
          <p:nvPr/>
        </p:nvSpPr>
        <p:spPr>
          <a:xfrm>
            <a:off x="1259632" y="2348880"/>
            <a:ext cx="484632" cy="37136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Interdiction 15"/>
          <p:cNvSpPr/>
          <p:nvPr/>
        </p:nvSpPr>
        <p:spPr>
          <a:xfrm>
            <a:off x="1044748" y="3573016"/>
            <a:ext cx="914400" cy="914400"/>
          </a:xfrm>
          <a:prstGeom prst="noSmoking">
            <a:avLst/>
          </a:prstGeom>
          <a:solidFill>
            <a:srgbClr val="C0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35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Approche</a:t>
            </a:r>
            <a:br>
              <a:rPr lang="fr-FR" dirty="0"/>
            </a:br>
            <a:r>
              <a:rPr lang="fr-FR" dirty="0" smtClean="0"/>
              <a:t>Implémentation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92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>
                <a:solidFill>
                  <a:prstClr val="black"/>
                </a:solidFill>
              </a:rPr>
              <a:t>Cas d’étude: Alice &amp; Bob en cryptologie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28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366284" y="2276872"/>
            <a:ext cx="45365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</a:pPr>
            <a:r>
              <a:rPr lang="fr-FR" sz="3200" dirty="0" smtClean="0">
                <a:solidFill>
                  <a:prstClr val="black"/>
                </a:solidFill>
              </a:rPr>
              <a:t>Méta-Modèle</a:t>
            </a:r>
          </a:p>
          <a:p>
            <a:pPr marL="285750" indent="-285750" algn="ctr">
              <a:spcBef>
                <a:spcPts val="2400"/>
              </a:spcBef>
              <a:buFont typeface="Arial" charset="0"/>
              <a:buChar char="•"/>
            </a:pPr>
            <a:endParaRPr lang="fr-FR" sz="3200" dirty="0" smtClean="0">
              <a:solidFill>
                <a:prstClr val="black"/>
              </a:solidFill>
            </a:endParaRPr>
          </a:p>
          <a:p>
            <a:pPr algn="ctr">
              <a:spcBef>
                <a:spcPts val="2400"/>
              </a:spcBef>
            </a:pPr>
            <a:r>
              <a:rPr lang="fr-FR" sz="3200" dirty="0" smtClean="0">
                <a:solidFill>
                  <a:prstClr val="black"/>
                </a:solidFill>
              </a:rPr>
              <a:t>Points de vue</a:t>
            </a:r>
          </a:p>
          <a:p>
            <a:pPr marL="285750" indent="-285750" algn="ctr">
              <a:spcBef>
                <a:spcPts val="2400"/>
              </a:spcBef>
              <a:buFont typeface="Arial" charset="0"/>
              <a:buChar char="•"/>
            </a:pPr>
            <a:endParaRPr lang="fr-FR" sz="3200" dirty="0" smtClean="0">
              <a:solidFill>
                <a:prstClr val="black"/>
              </a:solidFill>
            </a:endParaRPr>
          </a:p>
          <a:p>
            <a:pPr algn="ctr">
              <a:spcBef>
                <a:spcPts val="2400"/>
              </a:spcBef>
            </a:pPr>
            <a:r>
              <a:rPr lang="fr-FR" sz="3200" dirty="0" smtClean="0">
                <a:solidFill>
                  <a:prstClr val="black"/>
                </a:solidFill>
              </a:rPr>
              <a:t>Exécution &amp; Exploration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4" name="Flèche vers le bas 3"/>
          <p:cNvSpPr/>
          <p:nvPr/>
        </p:nvSpPr>
        <p:spPr>
          <a:xfrm>
            <a:off x="1259632" y="2348880"/>
            <a:ext cx="484632" cy="37136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 vers le haut 11"/>
          <p:cNvSpPr/>
          <p:nvPr/>
        </p:nvSpPr>
        <p:spPr>
          <a:xfrm>
            <a:off x="7455242" y="2312876"/>
            <a:ext cx="484632" cy="37136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Interdiction 15"/>
          <p:cNvSpPr/>
          <p:nvPr/>
        </p:nvSpPr>
        <p:spPr>
          <a:xfrm>
            <a:off x="1044748" y="3573016"/>
            <a:ext cx="914400" cy="914400"/>
          </a:xfrm>
          <a:prstGeom prst="noSmoking">
            <a:avLst/>
          </a:prstGeom>
          <a:solidFill>
            <a:srgbClr val="C0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279120" y="3090085"/>
            <a:ext cx="88553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9600" b="1" cap="all" dirty="0">
                <a:ln w="0"/>
                <a:solidFill>
                  <a:srgbClr val="C00000"/>
                </a:solidFill>
                <a:effectLst>
                  <a:reflection blurRad="12700" stA="50000" endPos="50000" dist="5000" dir="5400000" sy="-100000" rotWithShape="0"/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8316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Approche</a:t>
            </a:r>
            <a:br>
              <a:rPr lang="fr-FR" dirty="0"/>
            </a:br>
            <a:r>
              <a:rPr lang="fr-FR" dirty="0" smtClean="0"/>
              <a:t>Implémentation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29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96753"/>
            <a:ext cx="7704856" cy="504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86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r>
              <a:rPr lang="fr-FR" dirty="0" smtClean="0"/>
              <a:t>Contexte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44931" y="1412776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>
                <a:solidFill>
                  <a:prstClr val="black"/>
                </a:solidFill>
              </a:rPr>
              <a:t>Cyber sécurité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3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420888"/>
            <a:ext cx="5383181" cy="302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5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Approche</a:t>
            </a:r>
            <a:br>
              <a:rPr lang="fr-FR" dirty="0"/>
            </a:br>
            <a:r>
              <a:rPr lang="fr-FR" dirty="0" smtClean="0"/>
              <a:t>Implémentation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30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07" y="1196752"/>
            <a:ext cx="7762801" cy="5119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288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Discussion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92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>
                <a:solidFill>
                  <a:prstClr val="black"/>
                </a:solidFill>
              </a:rPr>
              <a:t>Limites du méta-modèle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31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" r="644"/>
          <a:stretch/>
        </p:blipFill>
        <p:spPr>
          <a:xfrm>
            <a:off x="395536" y="2564904"/>
            <a:ext cx="8116100" cy="3292193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3311860" y="2589891"/>
            <a:ext cx="3096344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900" b="1" dirty="0" smtClean="0">
                <a:solidFill>
                  <a:srgbClr val="FF0000"/>
                </a:solidFill>
              </a:rPr>
              <a:t>X</a:t>
            </a:r>
            <a:endParaRPr lang="en-GB" sz="239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86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Discussion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9289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>
                <a:solidFill>
                  <a:prstClr val="black"/>
                </a:solidFill>
              </a:rPr>
              <a:t>Limites du méta-modèle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endParaRPr lang="fr-FR" sz="3200" dirty="0" smtClean="0">
              <a:solidFill>
                <a:prstClr val="black"/>
              </a:solidFill>
            </a:endParaRPr>
          </a:p>
          <a:p>
            <a:pPr marL="742950" lvl="1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400" dirty="0" smtClean="0">
                <a:solidFill>
                  <a:prstClr val="black"/>
                </a:solidFill>
              </a:rPr>
              <a:t>Trop vaste, difficilement applicable sur un cas jouet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32</a:t>
            </a:fld>
            <a:endParaRPr lang="fr-FR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96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Discussion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9289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>
                <a:solidFill>
                  <a:prstClr val="black"/>
                </a:solidFill>
              </a:rPr>
              <a:t>Limites du méta-modèle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endParaRPr lang="fr-FR" sz="3200" dirty="0" smtClean="0">
              <a:solidFill>
                <a:prstClr val="black"/>
              </a:solidFill>
            </a:endParaRPr>
          </a:p>
          <a:p>
            <a:pPr marL="742950" lvl="1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400" dirty="0" smtClean="0">
                <a:solidFill>
                  <a:prstClr val="black"/>
                </a:solidFill>
              </a:rPr>
              <a:t>Trop vaste, difficilement applicable sur un cas jouet</a:t>
            </a:r>
          </a:p>
          <a:p>
            <a:pPr marL="742950" lvl="1" indent="-285750">
              <a:spcBef>
                <a:spcPts val="2400"/>
              </a:spcBef>
              <a:buFont typeface="Arial" charset="0"/>
              <a:buChar char="•"/>
            </a:pPr>
            <a:endParaRPr lang="fr-FR" sz="2400" dirty="0" smtClean="0">
              <a:solidFill>
                <a:prstClr val="black"/>
              </a:solidFill>
            </a:endParaRPr>
          </a:p>
          <a:p>
            <a:pPr marL="742950" lvl="1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400" dirty="0" smtClean="0">
                <a:solidFill>
                  <a:prstClr val="black"/>
                </a:solidFill>
              </a:rPr>
              <a:t>Pas clair, mélange de données et de traitements, redondance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33</a:t>
            </a:fld>
            <a:endParaRPr lang="fr-FR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40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Discussion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34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375" y="1340768"/>
            <a:ext cx="6130145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1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Discussion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35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284" y="1268760"/>
            <a:ext cx="4509972" cy="502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65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Discussion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36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" r="1999"/>
          <a:stretch/>
        </p:blipFill>
        <p:spPr>
          <a:xfrm>
            <a:off x="25782" y="2358091"/>
            <a:ext cx="9118218" cy="272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70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Discussion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37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" r="1999"/>
          <a:stretch/>
        </p:blipFill>
        <p:spPr>
          <a:xfrm>
            <a:off x="25782" y="2358091"/>
            <a:ext cx="9118218" cy="272490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555776" y="2564905"/>
            <a:ext cx="2088232" cy="432048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20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Discussion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38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" r="1999"/>
          <a:stretch/>
        </p:blipFill>
        <p:spPr>
          <a:xfrm>
            <a:off x="25782" y="2358091"/>
            <a:ext cx="9118218" cy="272490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788023" y="3356992"/>
            <a:ext cx="4309771" cy="1224136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31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Discussion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39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" r="1999"/>
          <a:stretch/>
        </p:blipFill>
        <p:spPr>
          <a:xfrm>
            <a:off x="25782" y="2358091"/>
            <a:ext cx="9118218" cy="272490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506375" y="3356992"/>
            <a:ext cx="2088233" cy="432048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97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Contexte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408790" y="1460694"/>
            <a:ext cx="84116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2400"/>
              </a:spcBef>
            </a:pPr>
            <a:r>
              <a:rPr lang="fr-FR" sz="4000" b="1" i="1" dirty="0" smtClean="0">
                <a:solidFill>
                  <a:prstClr val="black"/>
                </a:solidFill>
              </a:rPr>
              <a:t>Définitions</a:t>
            </a:r>
            <a:r>
              <a:rPr lang="fr-FR" sz="4000" i="1" dirty="0" smtClean="0">
                <a:solidFill>
                  <a:prstClr val="black"/>
                </a:solidFill>
              </a:rPr>
              <a:t> </a:t>
            </a:r>
            <a:r>
              <a:rPr lang="fr-FR" sz="2000" i="1" dirty="0" smtClean="0">
                <a:solidFill>
                  <a:prstClr val="black"/>
                </a:solidFill>
              </a:rPr>
              <a:t>[1][2][3] </a:t>
            </a:r>
            <a:r>
              <a:rPr lang="fr-FR" sz="4000" dirty="0" smtClean="0">
                <a:solidFill>
                  <a:prstClr val="black"/>
                </a:solidFill>
              </a:rPr>
              <a:t>:</a:t>
            </a:r>
            <a:endParaRPr lang="fr-FR" sz="2800" dirty="0">
              <a:solidFill>
                <a:prstClr val="black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971600" y="6356350"/>
            <a:ext cx="5432248" cy="365760"/>
          </a:xfrm>
        </p:spPr>
        <p:txBody>
          <a:bodyPr/>
          <a:lstStyle/>
          <a:p>
            <a:r>
              <a:rPr lang="fr-FR" sz="700" smtClean="0"/>
              <a:t>[1] </a:t>
            </a:r>
            <a:r>
              <a:rPr lang="fr-FR" sz="700" i="1" smtClean="0"/>
              <a:t>Analyse et réduction de la surface d’attaque </a:t>
            </a:r>
            <a:r>
              <a:rPr lang="fr-FR" sz="700" smtClean="0"/>
              <a:t>/ Mickael Dorigny / https://www.information-security.fr/ / 19 Décembre 2015</a:t>
            </a:r>
          </a:p>
          <a:p>
            <a:r>
              <a:rPr lang="fr-FR" sz="700" smtClean="0"/>
              <a:t>[2] </a:t>
            </a:r>
            <a:r>
              <a:rPr lang="fr-FR" sz="700" i="1" smtClean="0"/>
              <a:t>Towards Threat, Attack, and Vulnerability Taxonomies </a:t>
            </a:r>
            <a:r>
              <a:rPr lang="fr-FR" sz="700" smtClean="0"/>
              <a:t>/ Dennis Hollingworth / Network Associates laboratories USA / 2003</a:t>
            </a:r>
          </a:p>
          <a:p>
            <a:r>
              <a:rPr lang="fr-FR" sz="700" smtClean="0"/>
              <a:t>[3] </a:t>
            </a:r>
            <a:r>
              <a:rPr lang="fr-FR" sz="700" i="1" smtClean="0"/>
              <a:t>Trust in Cyberspace</a:t>
            </a:r>
            <a:r>
              <a:rPr lang="fr-FR" sz="700" smtClean="0"/>
              <a:t> / Fred B. Schneider / Committee on Information Systems Trustworthiness, Washington, D.C.  USA / 1999</a:t>
            </a:r>
          </a:p>
          <a:p>
            <a:endParaRPr lang="fr-FR" sz="700" smtClean="0"/>
          </a:p>
          <a:p>
            <a:endParaRPr lang="fr-FR" sz="70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4</a:t>
            </a:fld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04" t="31621" r="37188" b="25000"/>
          <a:stretch/>
        </p:blipFill>
        <p:spPr>
          <a:xfrm>
            <a:off x="3438524" y="2168580"/>
            <a:ext cx="2305051" cy="297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20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Discussion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40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" r="1999"/>
          <a:stretch/>
        </p:blipFill>
        <p:spPr>
          <a:xfrm>
            <a:off x="25782" y="2358091"/>
            <a:ext cx="9118218" cy="272490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6990" y="3313649"/>
            <a:ext cx="2088232" cy="432048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4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Discussion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41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" r="1999"/>
          <a:stretch/>
        </p:blipFill>
        <p:spPr>
          <a:xfrm>
            <a:off x="179511" y="1340768"/>
            <a:ext cx="3373395" cy="100811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996" y="4581128"/>
            <a:ext cx="2406844" cy="13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ZoneTexte 11"/>
          <p:cNvSpPr txBox="1"/>
          <p:nvPr/>
        </p:nvSpPr>
        <p:spPr>
          <a:xfrm>
            <a:off x="2366284" y="1700808"/>
            <a:ext cx="45365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</a:pPr>
            <a:r>
              <a:rPr lang="fr-FR" sz="3200" dirty="0" smtClean="0">
                <a:solidFill>
                  <a:prstClr val="black"/>
                </a:solidFill>
              </a:rPr>
              <a:t>Méta-Modèle</a:t>
            </a:r>
          </a:p>
          <a:p>
            <a:pPr marL="285750" indent="-285750" algn="ctr">
              <a:spcBef>
                <a:spcPts val="2400"/>
              </a:spcBef>
              <a:buFont typeface="Arial" charset="0"/>
              <a:buChar char="•"/>
            </a:pPr>
            <a:endParaRPr lang="fr-FR" sz="3200" dirty="0" smtClean="0">
              <a:solidFill>
                <a:prstClr val="black"/>
              </a:solidFill>
            </a:endParaRPr>
          </a:p>
          <a:p>
            <a:pPr algn="ctr">
              <a:spcBef>
                <a:spcPts val="2400"/>
              </a:spcBef>
            </a:pPr>
            <a:r>
              <a:rPr lang="fr-FR" sz="3200" dirty="0" smtClean="0">
                <a:solidFill>
                  <a:prstClr val="black"/>
                </a:solidFill>
              </a:rPr>
              <a:t>Points de vue</a:t>
            </a:r>
          </a:p>
          <a:p>
            <a:pPr marL="285750" indent="-285750" algn="ctr">
              <a:spcBef>
                <a:spcPts val="2400"/>
              </a:spcBef>
              <a:buFont typeface="Arial" charset="0"/>
              <a:buChar char="•"/>
            </a:pPr>
            <a:endParaRPr lang="fr-FR" sz="3200" dirty="0" smtClean="0">
              <a:solidFill>
                <a:prstClr val="black"/>
              </a:solidFill>
            </a:endParaRPr>
          </a:p>
          <a:p>
            <a:pPr algn="ctr">
              <a:spcBef>
                <a:spcPts val="2400"/>
              </a:spcBef>
            </a:pPr>
            <a:r>
              <a:rPr lang="fr-FR" sz="3200" dirty="0" smtClean="0">
                <a:solidFill>
                  <a:prstClr val="black"/>
                </a:solidFill>
              </a:rPr>
              <a:t>Exécution &amp; Exploration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15" name="Flèche courbée vers la gauche 14"/>
          <p:cNvSpPr/>
          <p:nvPr/>
        </p:nvSpPr>
        <p:spPr>
          <a:xfrm flipV="1">
            <a:off x="5724128" y="1844824"/>
            <a:ext cx="1178660" cy="31683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0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Discussion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42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70" y="1268760"/>
            <a:ext cx="2928486" cy="230477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2169" y="4509120"/>
            <a:ext cx="2434267" cy="1605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ZoneTexte 11"/>
          <p:cNvSpPr txBox="1"/>
          <p:nvPr/>
        </p:nvSpPr>
        <p:spPr>
          <a:xfrm>
            <a:off x="2366284" y="1700808"/>
            <a:ext cx="45365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</a:pPr>
            <a:r>
              <a:rPr lang="fr-FR" sz="3200" dirty="0" smtClean="0">
                <a:solidFill>
                  <a:prstClr val="black"/>
                </a:solidFill>
              </a:rPr>
              <a:t>Méta-Modèle</a:t>
            </a:r>
          </a:p>
          <a:p>
            <a:pPr marL="285750" indent="-285750" algn="ctr">
              <a:spcBef>
                <a:spcPts val="2400"/>
              </a:spcBef>
              <a:buFont typeface="Arial" charset="0"/>
              <a:buChar char="•"/>
            </a:pPr>
            <a:endParaRPr lang="fr-FR" sz="3200" dirty="0" smtClean="0">
              <a:solidFill>
                <a:prstClr val="black"/>
              </a:solidFill>
            </a:endParaRPr>
          </a:p>
          <a:p>
            <a:pPr algn="ctr">
              <a:spcBef>
                <a:spcPts val="2400"/>
              </a:spcBef>
            </a:pPr>
            <a:r>
              <a:rPr lang="fr-FR" sz="3200" dirty="0" smtClean="0">
                <a:solidFill>
                  <a:prstClr val="black"/>
                </a:solidFill>
              </a:rPr>
              <a:t>Points de vue</a:t>
            </a:r>
          </a:p>
          <a:p>
            <a:pPr marL="285750" indent="-285750" algn="ctr">
              <a:spcBef>
                <a:spcPts val="2400"/>
              </a:spcBef>
              <a:buFont typeface="Arial" charset="0"/>
              <a:buChar char="•"/>
            </a:pPr>
            <a:endParaRPr lang="fr-FR" sz="3200" dirty="0" smtClean="0">
              <a:solidFill>
                <a:prstClr val="black"/>
              </a:solidFill>
            </a:endParaRPr>
          </a:p>
          <a:p>
            <a:pPr algn="ctr">
              <a:spcBef>
                <a:spcPts val="2400"/>
              </a:spcBef>
            </a:pPr>
            <a:r>
              <a:rPr lang="fr-FR" sz="3200" dirty="0" smtClean="0">
                <a:solidFill>
                  <a:prstClr val="black"/>
                </a:solidFill>
              </a:rPr>
              <a:t>Exécution &amp; Exploration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14" name="Flèche courbée vers la gauche 13"/>
          <p:cNvSpPr/>
          <p:nvPr/>
        </p:nvSpPr>
        <p:spPr>
          <a:xfrm flipV="1">
            <a:off x="5724128" y="1844824"/>
            <a:ext cx="1178660" cy="31683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72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Discussion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43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0765"/>
            <a:ext cx="3659785" cy="288032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297360"/>
            <a:ext cx="1667108" cy="496321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9" b="1337"/>
          <a:stretch/>
        </p:blipFill>
        <p:spPr bwMode="auto">
          <a:xfrm>
            <a:off x="5213172" y="2421147"/>
            <a:ext cx="3821251" cy="2401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1187624" y="2132856"/>
            <a:ext cx="1368152" cy="1152128"/>
          </a:xfrm>
          <a:prstGeom prst="rect">
            <a:avLst/>
          </a:prstGeom>
          <a:noFill/>
          <a:ln w="539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75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Discussion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44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0765"/>
            <a:ext cx="3659785" cy="288032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9" b="1337"/>
          <a:stretch/>
        </p:blipFill>
        <p:spPr bwMode="auto">
          <a:xfrm>
            <a:off x="4210333" y="1412776"/>
            <a:ext cx="3821251" cy="2401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2267744" y="3500925"/>
            <a:ext cx="1322676" cy="1296227"/>
          </a:xfrm>
          <a:prstGeom prst="rect">
            <a:avLst/>
          </a:prstGeom>
          <a:noFill/>
          <a:ln w="539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422" y="3861048"/>
            <a:ext cx="38671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61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Discussion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45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0765"/>
            <a:ext cx="3659785" cy="288032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9" b="1337"/>
          <a:stretch/>
        </p:blipFill>
        <p:spPr bwMode="auto">
          <a:xfrm>
            <a:off x="4210333" y="1412776"/>
            <a:ext cx="3821251" cy="2401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2267744" y="3500925"/>
            <a:ext cx="1322676" cy="1296227"/>
          </a:xfrm>
          <a:prstGeom prst="rect">
            <a:avLst/>
          </a:prstGeom>
          <a:noFill/>
          <a:ln w="539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422" y="3861048"/>
            <a:ext cx="38671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7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Discussion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46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0765"/>
            <a:ext cx="3659785" cy="288032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9" b="1337"/>
          <a:stretch/>
        </p:blipFill>
        <p:spPr bwMode="auto">
          <a:xfrm>
            <a:off x="4210333" y="1412776"/>
            <a:ext cx="3821251" cy="2401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2267744" y="3500925"/>
            <a:ext cx="1322676" cy="1296227"/>
          </a:xfrm>
          <a:prstGeom prst="rect">
            <a:avLst/>
          </a:prstGeom>
          <a:noFill/>
          <a:ln w="539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422" y="3865810"/>
            <a:ext cx="38671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9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Discussion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47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0765"/>
            <a:ext cx="3659785" cy="288032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9" b="1337"/>
          <a:stretch/>
        </p:blipFill>
        <p:spPr bwMode="auto">
          <a:xfrm>
            <a:off x="4210333" y="1412776"/>
            <a:ext cx="3821251" cy="2401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2267744" y="3500925"/>
            <a:ext cx="1322676" cy="1296227"/>
          </a:xfrm>
          <a:prstGeom prst="rect">
            <a:avLst/>
          </a:prstGeom>
          <a:noFill/>
          <a:ln w="539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187" y="3865810"/>
            <a:ext cx="3851619" cy="2362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4114799" y="4170204"/>
                <a:ext cx="17695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=1</m:t>
                      </m:r>
                      <m:sSup>
                        <m:sSup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2|3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d>
                        </m:e>
                        <m:sup>
                          <m:r>
                            <a:rPr lang="fr-FR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fr-FR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799" y="4170204"/>
                <a:ext cx="1769523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648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Discussion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48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0765"/>
            <a:ext cx="3659785" cy="288032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9" b="1337"/>
          <a:stretch/>
        </p:blipFill>
        <p:spPr bwMode="auto">
          <a:xfrm>
            <a:off x="4210333" y="1412776"/>
            <a:ext cx="3821251" cy="2401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2267744" y="3500925"/>
            <a:ext cx="1322676" cy="1296227"/>
          </a:xfrm>
          <a:prstGeom prst="rect">
            <a:avLst/>
          </a:prstGeom>
          <a:noFill/>
          <a:ln w="539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511" y="3865810"/>
            <a:ext cx="3662970" cy="2362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4114799" y="4170204"/>
                <a:ext cx="18485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1|2|3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d>
                        </m:e>
                        <m:sup>
                          <m:r>
                            <a:rPr lang="fr-FR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fr-FR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799" y="4170204"/>
                <a:ext cx="1848583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4355976" y="5589240"/>
                <a:ext cx="8765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/>
                        <a:ea typeface="Cambria Math"/>
                      </a:rPr>
                      <m:t>∁</m:t>
                    </m:r>
                    <m:r>
                      <a:rPr lang="fr-FR" b="0" i="1" dirty="0" smtClean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fr-FR" b="0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b="0" i="1" dirty="0" smtClean="0">
                            <a:latin typeface="Cambria Math"/>
                            <a:ea typeface="Cambria Math"/>
                          </a:rPr>
                          <m:t>𝐿</m:t>
                        </m:r>
                      </m:e>
                      <m:sub>
                        <m:r>
                          <a:rPr lang="fr-FR" b="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fr-FR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5589240"/>
                <a:ext cx="876522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4098621" y="3933056"/>
                <a:ext cx="17695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=1</m:t>
                      </m:r>
                      <m:sSup>
                        <m:sSup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2|3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d>
                        </m:e>
                        <m:sup>
                          <m:r>
                            <a:rPr lang="fr-FR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fr-FR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621" y="3933056"/>
                <a:ext cx="1769523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979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Discussion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49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0765"/>
            <a:ext cx="3659785" cy="288032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9" b="1337"/>
          <a:stretch/>
        </p:blipFill>
        <p:spPr bwMode="auto">
          <a:xfrm>
            <a:off x="4210333" y="1412776"/>
            <a:ext cx="3821251" cy="2401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2267744" y="3500925"/>
            <a:ext cx="1322676" cy="1296227"/>
          </a:xfrm>
          <a:prstGeom prst="rect">
            <a:avLst/>
          </a:prstGeom>
          <a:noFill/>
          <a:ln w="539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543" y="3865810"/>
            <a:ext cx="364690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25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Contexte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408790" y="1460694"/>
            <a:ext cx="84116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2400"/>
              </a:spcBef>
            </a:pPr>
            <a:r>
              <a:rPr lang="fr-FR" sz="4000" b="1" i="1" dirty="0" smtClean="0">
                <a:solidFill>
                  <a:prstClr val="black"/>
                </a:solidFill>
              </a:rPr>
              <a:t>Définitions</a:t>
            </a:r>
            <a:r>
              <a:rPr lang="fr-FR" sz="4000" i="1" dirty="0" smtClean="0">
                <a:solidFill>
                  <a:prstClr val="black"/>
                </a:solidFill>
              </a:rPr>
              <a:t> </a:t>
            </a:r>
            <a:r>
              <a:rPr lang="fr-FR" sz="2000" i="1" dirty="0" smtClean="0">
                <a:solidFill>
                  <a:prstClr val="black"/>
                </a:solidFill>
              </a:rPr>
              <a:t>[1][2][3] </a:t>
            </a:r>
            <a:r>
              <a:rPr lang="fr-FR" sz="4000" dirty="0" smtClean="0">
                <a:solidFill>
                  <a:prstClr val="black"/>
                </a:solidFill>
              </a:rPr>
              <a:t>:</a:t>
            </a:r>
            <a:endParaRPr lang="fr-FR" sz="2800" dirty="0">
              <a:solidFill>
                <a:prstClr val="black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971600" y="6356350"/>
            <a:ext cx="5432248" cy="365760"/>
          </a:xfrm>
        </p:spPr>
        <p:txBody>
          <a:bodyPr/>
          <a:lstStyle/>
          <a:p>
            <a:r>
              <a:rPr lang="fr-FR" sz="700" dirty="0" smtClean="0"/>
              <a:t>[1] </a:t>
            </a:r>
            <a:r>
              <a:rPr lang="fr-FR" sz="700" i="1" dirty="0" smtClean="0"/>
              <a:t>Analyse et réduction de la surface d’attaque </a:t>
            </a:r>
            <a:r>
              <a:rPr lang="fr-FR" sz="700" dirty="0" smtClean="0"/>
              <a:t>/ Mickael </a:t>
            </a:r>
            <a:r>
              <a:rPr lang="fr-FR" sz="700" dirty="0" err="1" smtClean="0"/>
              <a:t>Dorigny</a:t>
            </a:r>
            <a:r>
              <a:rPr lang="fr-FR" sz="700" dirty="0" smtClean="0"/>
              <a:t> / https://www.information-security.fr/ / 19 Décembre 2015</a:t>
            </a:r>
          </a:p>
          <a:p>
            <a:r>
              <a:rPr lang="fr-FR" sz="700" dirty="0" smtClean="0"/>
              <a:t>[2] </a:t>
            </a:r>
            <a:r>
              <a:rPr lang="fr-FR" sz="700" i="1" dirty="0" err="1" smtClean="0"/>
              <a:t>Towards</a:t>
            </a:r>
            <a:r>
              <a:rPr lang="fr-FR" sz="700" i="1" dirty="0" smtClean="0"/>
              <a:t> </a:t>
            </a:r>
            <a:r>
              <a:rPr lang="fr-FR" sz="700" i="1" dirty="0" err="1" smtClean="0"/>
              <a:t>Threat</a:t>
            </a:r>
            <a:r>
              <a:rPr lang="fr-FR" sz="700" i="1" dirty="0" smtClean="0"/>
              <a:t>, Attack, and </a:t>
            </a:r>
            <a:r>
              <a:rPr lang="fr-FR" sz="700" i="1" dirty="0" err="1" smtClean="0"/>
              <a:t>Vulnerability</a:t>
            </a:r>
            <a:r>
              <a:rPr lang="fr-FR" sz="700" i="1" dirty="0" smtClean="0"/>
              <a:t> Taxonomies </a:t>
            </a:r>
            <a:r>
              <a:rPr lang="fr-FR" sz="700" dirty="0" smtClean="0"/>
              <a:t>/ Dennis </a:t>
            </a:r>
            <a:r>
              <a:rPr lang="fr-FR" sz="700" dirty="0" err="1" smtClean="0"/>
              <a:t>Hollingworth</a:t>
            </a:r>
            <a:r>
              <a:rPr lang="fr-FR" sz="700" dirty="0" smtClean="0"/>
              <a:t> / Network Associates </a:t>
            </a:r>
            <a:r>
              <a:rPr lang="fr-FR" sz="700" dirty="0" err="1" smtClean="0"/>
              <a:t>laboratories</a:t>
            </a:r>
            <a:r>
              <a:rPr lang="fr-FR" sz="700" dirty="0" smtClean="0"/>
              <a:t> USA / 2003</a:t>
            </a:r>
          </a:p>
          <a:p>
            <a:r>
              <a:rPr lang="fr-FR" sz="700" dirty="0" smtClean="0"/>
              <a:t>[3] </a:t>
            </a:r>
            <a:r>
              <a:rPr lang="fr-FR" sz="700" i="1" dirty="0" smtClean="0"/>
              <a:t>Trust in Cyberspace</a:t>
            </a:r>
            <a:r>
              <a:rPr lang="fr-FR" sz="700" dirty="0" smtClean="0"/>
              <a:t> / Fred B. Schneider / </a:t>
            </a:r>
            <a:r>
              <a:rPr lang="fr-FR" sz="700" dirty="0" err="1" smtClean="0"/>
              <a:t>Committee</a:t>
            </a:r>
            <a:r>
              <a:rPr lang="fr-FR" sz="700" dirty="0" smtClean="0"/>
              <a:t> on Information </a:t>
            </a:r>
            <a:r>
              <a:rPr lang="fr-FR" sz="700" dirty="0" err="1" smtClean="0"/>
              <a:t>Systems</a:t>
            </a:r>
            <a:r>
              <a:rPr lang="fr-FR" sz="700" dirty="0" smtClean="0"/>
              <a:t> </a:t>
            </a:r>
            <a:r>
              <a:rPr lang="fr-FR" sz="700" dirty="0" err="1" smtClean="0"/>
              <a:t>Trustworthiness</a:t>
            </a:r>
            <a:r>
              <a:rPr lang="fr-FR" sz="700" dirty="0" smtClean="0"/>
              <a:t>, Washington, D.C.  USA / 1999</a:t>
            </a:r>
          </a:p>
          <a:p>
            <a:endParaRPr lang="fr-FR" sz="700" dirty="0" smtClean="0"/>
          </a:p>
          <a:p>
            <a:endParaRPr lang="fr-FR" sz="70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5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09" t="31621" r="36250" b="24445"/>
          <a:stretch/>
        </p:blipFill>
        <p:spPr>
          <a:xfrm>
            <a:off x="3448050" y="2168580"/>
            <a:ext cx="2381250" cy="301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5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Discussion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50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0765"/>
            <a:ext cx="3659785" cy="288032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9" b="1337"/>
          <a:stretch/>
        </p:blipFill>
        <p:spPr bwMode="auto">
          <a:xfrm>
            <a:off x="4210333" y="1412776"/>
            <a:ext cx="3821251" cy="2401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2267744" y="3500925"/>
            <a:ext cx="1322676" cy="1296227"/>
          </a:xfrm>
          <a:prstGeom prst="rect">
            <a:avLst/>
          </a:prstGeom>
          <a:noFill/>
          <a:ln w="539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4365104"/>
            <a:ext cx="1329550" cy="146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13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Discussion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51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0765"/>
            <a:ext cx="3659785" cy="288032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9" b="1337"/>
          <a:stretch/>
        </p:blipFill>
        <p:spPr bwMode="auto">
          <a:xfrm>
            <a:off x="4210333" y="1412776"/>
            <a:ext cx="3821251" cy="2401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22837" y="3365459"/>
            <a:ext cx="1440160" cy="1584093"/>
          </a:xfrm>
          <a:prstGeom prst="rect">
            <a:avLst/>
          </a:prstGeom>
          <a:noFill/>
          <a:ln w="539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509120"/>
            <a:ext cx="1328737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777" y="3933056"/>
            <a:ext cx="3852863" cy="236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Flèche droite 11"/>
          <p:cNvSpPr/>
          <p:nvPr/>
        </p:nvSpPr>
        <p:spPr>
          <a:xfrm>
            <a:off x="5250776" y="5229200"/>
            <a:ext cx="545359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76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Discussion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52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" r="1999"/>
          <a:stretch/>
        </p:blipFill>
        <p:spPr>
          <a:xfrm>
            <a:off x="179511" y="1340768"/>
            <a:ext cx="3373395" cy="100811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996" y="4581128"/>
            <a:ext cx="2406844" cy="13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ZoneTexte 11"/>
          <p:cNvSpPr txBox="1"/>
          <p:nvPr/>
        </p:nvSpPr>
        <p:spPr>
          <a:xfrm>
            <a:off x="2366284" y="1700808"/>
            <a:ext cx="45365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</a:pPr>
            <a:r>
              <a:rPr lang="fr-FR" sz="3200" dirty="0" smtClean="0">
                <a:solidFill>
                  <a:prstClr val="black"/>
                </a:solidFill>
              </a:rPr>
              <a:t>Méta-Modèle</a:t>
            </a:r>
          </a:p>
          <a:p>
            <a:pPr marL="285750" indent="-285750" algn="ctr">
              <a:spcBef>
                <a:spcPts val="2400"/>
              </a:spcBef>
              <a:buFont typeface="Arial" charset="0"/>
              <a:buChar char="•"/>
            </a:pPr>
            <a:endParaRPr lang="fr-FR" sz="3200" dirty="0" smtClean="0">
              <a:solidFill>
                <a:prstClr val="black"/>
              </a:solidFill>
            </a:endParaRPr>
          </a:p>
          <a:p>
            <a:pPr algn="ctr">
              <a:spcBef>
                <a:spcPts val="2400"/>
              </a:spcBef>
            </a:pPr>
            <a:r>
              <a:rPr lang="fr-FR" sz="3200" dirty="0" smtClean="0">
                <a:solidFill>
                  <a:prstClr val="black"/>
                </a:solidFill>
              </a:rPr>
              <a:t>Points de vue</a:t>
            </a:r>
          </a:p>
          <a:p>
            <a:pPr marL="285750" indent="-285750" algn="ctr">
              <a:spcBef>
                <a:spcPts val="2400"/>
              </a:spcBef>
              <a:buFont typeface="Arial" charset="0"/>
              <a:buChar char="•"/>
            </a:pPr>
            <a:endParaRPr lang="fr-FR" sz="3200" dirty="0" smtClean="0">
              <a:solidFill>
                <a:prstClr val="black"/>
              </a:solidFill>
            </a:endParaRPr>
          </a:p>
          <a:p>
            <a:pPr algn="ctr">
              <a:spcBef>
                <a:spcPts val="2400"/>
              </a:spcBef>
            </a:pPr>
            <a:r>
              <a:rPr lang="fr-FR" sz="3200" dirty="0" smtClean="0">
                <a:solidFill>
                  <a:prstClr val="black"/>
                </a:solidFill>
              </a:rPr>
              <a:t>Exécution &amp; Exploration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15" name="Flèche courbée vers la gauche 14"/>
          <p:cNvSpPr/>
          <p:nvPr/>
        </p:nvSpPr>
        <p:spPr>
          <a:xfrm flipV="1">
            <a:off x="5724128" y="1844824"/>
            <a:ext cx="1178660" cy="31683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Flèche courbée vers la gauche 15"/>
          <p:cNvSpPr/>
          <p:nvPr/>
        </p:nvSpPr>
        <p:spPr>
          <a:xfrm rot="10800000" flipV="1">
            <a:off x="2267743" y="1852960"/>
            <a:ext cx="1178660" cy="31683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23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èche vers le bas 6"/>
          <p:cNvSpPr/>
          <p:nvPr/>
        </p:nvSpPr>
        <p:spPr>
          <a:xfrm>
            <a:off x="3635896" y="2204864"/>
            <a:ext cx="576064" cy="12241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Discussion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53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" r="1999"/>
          <a:stretch/>
        </p:blipFill>
        <p:spPr>
          <a:xfrm>
            <a:off x="179511" y="1340768"/>
            <a:ext cx="3373395" cy="100811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996" y="4581128"/>
            <a:ext cx="2406844" cy="13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ZoneTexte 11"/>
          <p:cNvSpPr txBox="1"/>
          <p:nvPr/>
        </p:nvSpPr>
        <p:spPr>
          <a:xfrm>
            <a:off x="2366284" y="1700808"/>
            <a:ext cx="45365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</a:pPr>
            <a:r>
              <a:rPr lang="fr-FR" sz="3200" dirty="0" smtClean="0">
                <a:solidFill>
                  <a:prstClr val="black"/>
                </a:solidFill>
              </a:rPr>
              <a:t>Méta-Modèle</a:t>
            </a:r>
          </a:p>
          <a:p>
            <a:pPr marL="285750" indent="-285750" algn="ctr">
              <a:spcBef>
                <a:spcPts val="2400"/>
              </a:spcBef>
              <a:buFont typeface="Arial" charset="0"/>
              <a:buChar char="•"/>
            </a:pPr>
            <a:endParaRPr lang="fr-FR" sz="3200" dirty="0" smtClean="0">
              <a:solidFill>
                <a:prstClr val="black"/>
              </a:solidFill>
            </a:endParaRPr>
          </a:p>
          <a:p>
            <a:pPr algn="ctr">
              <a:spcBef>
                <a:spcPts val="2400"/>
              </a:spcBef>
            </a:pPr>
            <a:r>
              <a:rPr lang="fr-FR" sz="3200" dirty="0" smtClean="0">
                <a:solidFill>
                  <a:prstClr val="black"/>
                </a:solidFill>
              </a:rPr>
              <a:t>Points de vue</a:t>
            </a:r>
          </a:p>
          <a:p>
            <a:pPr marL="285750" indent="-285750" algn="ctr">
              <a:spcBef>
                <a:spcPts val="2400"/>
              </a:spcBef>
              <a:buFont typeface="Arial" charset="0"/>
              <a:buChar char="•"/>
            </a:pPr>
            <a:endParaRPr lang="fr-FR" sz="3200" dirty="0" smtClean="0">
              <a:solidFill>
                <a:prstClr val="black"/>
              </a:solidFill>
            </a:endParaRPr>
          </a:p>
          <a:p>
            <a:pPr algn="ctr">
              <a:spcBef>
                <a:spcPts val="2400"/>
              </a:spcBef>
            </a:pPr>
            <a:r>
              <a:rPr lang="fr-FR" sz="3200" dirty="0" smtClean="0">
                <a:solidFill>
                  <a:prstClr val="black"/>
                </a:solidFill>
              </a:rPr>
              <a:t>Exécution &amp; Exploration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29852" y="2045347"/>
            <a:ext cx="88553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9600" b="1" cap="all" dirty="0">
                <a:ln w="0"/>
                <a:solidFill>
                  <a:srgbClr val="C00000"/>
                </a:solidFill>
                <a:effectLst>
                  <a:reflection blurRad="12700" stA="50000" endPos="50000" dist="5000" dir="5400000" sy="-100000" rotWithShape="0"/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4900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Discussion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54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74" y="1438517"/>
            <a:ext cx="3659785" cy="288032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371600"/>
            <a:ext cx="288607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73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308" y="3745054"/>
            <a:ext cx="967713" cy="106289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Discussion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55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74" y="1438517"/>
            <a:ext cx="3659785" cy="288032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371600"/>
            <a:ext cx="2886075" cy="2057400"/>
          </a:xfrm>
          <a:prstGeom prst="rect">
            <a:avLst/>
          </a:prstGeom>
        </p:spPr>
      </p:pic>
      <p:sp>
        <p:nvSpPr>
          <p:cNvPr id="7" name="Flèche vers le bas 6"/>
          <p:cNvSpPr/>
          <p:nvPr/>
        </p:nvSpPr>
        <p:spPr>
          <a:xfrm>
            <a:off x="5796136" y="3500925"/>
            <a:ext cx="290909" cy="1008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ZoneTexte 12"/>
          <p:cNvSpPr txBox="1"/>
          <p:nvPr/>
        </p:nvSpPr>
        <p:spPr>
          <a:xfrm>
            <a:off x="7047243" y="432897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373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Discussion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56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74" y="1438517"/>
            <a:ext cx="3659785" cy="288032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371600"/>
            <a:ext cx="2886075" cy="2057400"/>
          </a:xfrm>
          <a:prstGeom prst="rect">
            <a:avLst/>
          </a:prstGeom>
        </p:spPr>
      </p:pic>
      <p:sp>
        <p:nvSpPr>
          <p:cNvPr id="7" name="Flèche vers le bas 6"/>
          <p:cNvSpPr/>
          <p:nvPr/>
        </p:nvSpPr>
        <p:spPr>
          <a:xfrm>
            <a:off x="5796136" y="3500925"/>
            <a:ext cx="290909" cy="1008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ZoneTexte 13"/>
          <p:cNvSpPr txBox="1"/>
          <p:nvPr/>
        </p:nvSpPr>
        <p:spPr>
          <a:xfrm>
            <a:off x="1835696" y="4276503"/>
            <a:ext cx="89289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>
                <a:solidFill>
                  <a:prstClr val="black"/>
                </a:solidFill>
              </a:rPr>
              <a:t>Points </a:t>
            </a:r>
            <a:r>
              <a:rPr lang="fr-FR" sz="3200" dirty="0">
                <a:solidFill>
                  <a:prstClr val="black"/>
                </a:solidFill>
              </a:rPr>
              <a:t>de </a:t>
            </a:r>
            <a:r>
              <a:rPr lang="fr-FR" sz="3200" dirty="0" smtClean="0">
                <a:solidFill>
                  <a:prstClr val="black"/>
                </a:solidFill>
              </a:rPr>
              <a:t>vue</a:t>
            </a:r>
            <a:endParaRPr lang="fr-FR" sz="3200" dirty="0">
              <a:solidFill>
                <a:prstClr val="black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prstClr val="black"/>
                </a:solidFill>
              </a:rPr>
              <a:t>Structurel (</a:t>
            </a:r>
            <a:r>
              <a:rPr lang="fr-FR" sz="2400" dirty="0" err="1" smtClean="0">
                <a:solidFill>
                  <a:prstClr val="black"/>
                </a:solidFill>
              </a:rPr>
              <a:t>ie</a:t>
            </a:r>
            <a:r>
              <a:rPr lang="fr-FR" sz="2400" dirty="0" smtClean="0">
                <a:solidFill>
                  <a:prstClr val="black"/>
                </a:solidFill>
              </a:rPr>
              <a:t> vision)</a:t>
            </a:r>
            <a:endParaRPr lang="fr-FR" sz="2400" dirty="0">
              <a:solidFill>
                <a:prstClr val="black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prstClr val="black"/>
                </a:solidFill>
              </a:rPr>
              <a:t>Comportemental (</a:t>
            </a:r>
            <a:r>
              <a:rPr lang="fr-FR" sz="2400" dirty="0" err="1" smtClean="0">
                <a:solidFill>
                  <a:prstClr val="black"/>
                </a:solidFill>
              </a:rPr>
              <a:t>ie</a:t>
            </a:r>
            <a:r>
              <a:rPr lang="fr-FR" sz="2400" dirty="0" smtClean="0">
                <a:solidFill>
                  <a:prstClr val="black"/>
                </a:solidFill>
              </a:rPr>
              <a:t> zone d’action, portée)</a:t>
            </a:r>
            <a:endParaRPr lang="fr-FR" sz="3200" dirty="0">
              <a:solidFill>
                <a:prstClr val="black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prstClr val="black"/>
                </a:solidFill>
              </a:rPr>
              <a:t>Informationnel (Liens de connaissance)</a:t>
            </a:r>
            <a:endParaRPr lang="fr-FR" sz="2400" dirty="0">
              <a:solidFill>
                <a:prstClr val="black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prstClr val="black"/>
                </a:solidFill>
              </a:rPr>
              <a:t>Décision à travers ces </a:t>
            </a:r>
            <a:r>
              <a:rPr lang="fr-FR" sz="2400" dirty="0" err="1" smtClean="0">
                <a:solidFill>
                  <a:prstClr val="black"/>
                </a:solidFill>
              </a:rPr>
              <a:t>pdvues</a:t>
            </a:r>
            <a:r>
              <a:rPr lang="fr-FR" sz="2400" dirty="0" smtClean="0">
                <a:solidFill>
                  <a:prstClr val="black"/>
                </a:solidFill>
              </a:rPr>
              <a:t> (théorie des jeux ?)</a:t>
            </a:r>
            <a:endParaRPr lang="fr-FR" sz="2400" dirty="0">
              <a:solidFill>
                <a:prstClr val="black"/>
              </a:solidFill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308" y="3745054"/>
            <a:ext cx="967713" cy="1062898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7047243" y="432897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6604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81708" y="2723603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</a:pPr>
            <a:r>
              <a:rPr lang="fr-FR" sz="5400" dirty="0" smtClean="0"/>
              <a:t>Merci de votre attention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04/04/2019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57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356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Contexte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408790" y="1460694"/>
            <a:ext cx="84116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2400"/>
              </a:spcBef>
            </a:pPr>
            <a:r>
              <a:rPr lang="fr-FR" sz="4000" b="1" i="1" dirty="0" smtClean="0">
                <a:solidFill>
                  <a:prstClr val="black"/>
                </a:solidFill>
              </a:rPr>
              <a:t>Définitions</a:t>
            </a:r>
            <a:r>
              <a:rPr lang="fr-FR" sz="4000" i="1" dirty="0" smtClean="0">
                <a:solidFill>
                  <a:prstClr val="black"/>
                </a:solidFill>
              </a:rPr>
              <a:t> </a:t>
            </a:r>
            <a:r>
              <a:rPr lang="fr-FR" sz="2000" i="1" dirty="0" smtClean="0">
                <a:solidFill>
                  <a:prstClr val="black"/>
                </a:solidFill>
              </a:rPr>
              <a:t>[1][2][3] </a:t>
            </a:r>
            <a:r>
              <a:rPr lang="fr-FR" sz="4000" dirty="0" smtClean="0">
                <a:solidFill>
                  <a:prstClr val="black"/>
                </a:solidFill>
              </a:rPr>
              <a:t>:</a:t>
            </a:r>
            <a:endParaRPr lang="fr-FR" sz="2800" dirty="0">
              <a:solidFill>
                <a:prstClr val="black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971600" y="6356350"/>
            <a:ext cx="5432248" cy="365760"/>
          </a:xfrm>
        </p:spPr>
        <p:txBody>
          <a:bodyPr/>
          <a:lstStyle/>
          <a:p>
            <a:r>
              <a:rPr lang="fr-FR" sz="700" smtClean="0"/>
              <a:t>[1] </a:t>
            </a:r>
            <a:r>
              <a:rPr lang="fr-FR" sz="700" i="1" smtClean="0"/>
              <a:t>Analyse et réduction de la surface d’attaque </a:t>
            </a:r>
            <a:r>
              <a:rPr lang="fr-FR" sz="700" smtClean="0"/>
              <a:t>/ Mickael Dorigny / https://www.information-security.fr/ / 19 Décembre 2015</a:t>
            </a:r>
          </a:p>
          <a:p>
            <a:r>
              <a:rPr lang="fr-FR" sz="700" smtClean="0"/>
              <a:t>[2] </a:t>
            </a:r>
            <a:r>
              <a:rPr lang="fr-FR" sz="700" i="1" smtClean="0"/>
              <a:t>Towards Threat, Attack, and Vulnerability Taxonomies </a:t>
            </a:r>
            <a:r>
              <a:rPr lang="fr-FR" sz="700" smtClean="0"/>
              <a:t>/ Dennis Hollingworth / Network Associates laboratories USA / 2003</a:t>
            </a:r>
          </a:p>
          <a:p>
            <a:r>
              <a:rPr lang="fr-FR" sz="700" smtClean="0"/>
              <a:t>[3] </a:t>
            </a:r>
            <a:r>
              <a:rPr lang="fr-FR" sz="700" i="1" smtClean="0"/>
              <a:t>Trust in Cyberspace</a:t>
            </a:r>
            <a:r>
              <a:rPr lang="fr-FR" sz="700" smtClean="0"/>
              <a:t> / Fred B. Schneider / Committee on Information Systems Trustworthiness, Washington, D.C.  USA / 1999</a:t>
            </a:r>
          </a:p>
          <a:p>
            <a:endParaRPr lang="fr-FR" sz="700" smtClean="0"/>
          </a:p>
          <a:p>
            <a:endParaRPr lang="fr-FR" sz="70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6</a:t>
            </a:fld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6" t="31621" r="13750" b="24028"/>
          <a:stretch/>
        </p:blipFill>
        <p:spPr>
          <a:xfrm>
            <a:off x="1295400" y="2168580"/>
            <a:ext cx="6591300" cy="304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17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Contexte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408790" y="1460694"/>
            <a:ext cx="84116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2400"/>
              </a:spcBef>
            </a:pPr>
            <a:r>
              <a:rPr lang="fr-FR" sz="4000" b="1" i="1" dirty="0" smtClean="0">
                <a:solidFill>
                  <a:prstClr val="black"/>
                </a:solidFill>
              </a:rPr>
              <a:t>Définitions</a:t>
            </a:r>
            <a:r>
              <a:rPr lang="fr-FR" sz="4000" i="1" dirty="0" smtClean="0">
                <a:solidFill>
                  <a:prstClr val="black"/>
                </a:solidFill>
              </a:rPr>
              <a:t> </a:t>
            </a:r>
            <a:r>
              <a:rPr lang="fr-FR" sz="2000" i="1" dirty="0" smtClean="0">
                <a:solidFill>
                  <a:prstClr val="black"/>
                </a:solidFill>
              </a:rPr>
              <a:t>[1][2][3] </a:t>
            </a:r>
            <a:r>
              <a:rPr lang="fr-FR" sz="4000" dirty="0" smtClean="0">
                <a:solidFill>
                  <a:prstClr val="black"/>
                </a:solidFill>
              </a:rPr>
              <a:t>:</a:t>
            </a:r>
            <a:endParaRPr lang="fr-FR" sz="2800" dirty="0">
              <a:solidFill>
                <a:prstClr val="black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971600" y="6356350"/>
            <a:ext cx="5432248" cy="365760"/>
          </a:xfrm>
        </p:spPr>
        <p:txBody>
          <a:bodyPr/>
          <a:lstStyle/>
          <a:p>
            <a:r>
              <a:rPr lang="fr-FR" sz="700" smtClean="0"/>
              <a:t>[1] </a:t>
            </a:r>
            <a:r>
              <a:rPr lang="fr-FR" sz="700" i="1" smtClean="0"/>
              <a:t>Analyse et réduction de la surface d’attaque </a:t>
            </a:r>
            <a:r>
              <a:rPr lang="fr-FR" sz="700" smtClean="0"/>
              <a:t>/ Mickael Dorigny / https://www.information-security.fr/ / 19 Décembre 2015</a:t>
            </a:r>
          </a:p>
          <a:p>
            <a:r>
              <a:rPr lang="fr-FR" sz="700" smtClean="0"/>
              <a:t>[2] </a:t>
            </a:r>
            <a:r>
              <a:rPr lang="fr-FR" sz="700" i="1" smtClean="0"/>
              <a:t>Towards Threat, Attack, and Vulnerability Taxonomies </a:t>
            </a:r>
            <a:r>
              <a:rPr lang="fr-FR" sz="700" smtClean="0"/>
              <a:t>/ Dennis Hollingworth / Network Associates laboratories USA / 2003</a:t>
            </a:r>
          </a:p>
          <a:p>
            <a:r>
              <a:rPr lang="fr-FR" sz="700" smtClean="0"/>
              <a:t>[3] </a:t>
            </a:r>
            <a:r>
              <a:rPr lang="fr-FR" sz="700" i="1" smtClean="0"/>
              <a:t>Trust in Cyberspace</a:t>
            </a:r>
            <a:r>
              <a:rPr lang="fr-FR" sz="700" smtClean="0"/>
              <a:t> / Fred B. Schneider / Committee on Information Systems Trustworthiness, Washington, D.C.  USA / 1999</a:t>
            </a:r>
          </a:p>
          <a:p>
            <a:endParaRPr lang="fr-FR" sz="700" smtClean="0"/>
          </a:p>
          <a:p>
            <a:endParaRPr lang="fr-FR" sz="70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7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1" t="31621" r="13854" b="22083"/>
          <a:stretch/>
        </p:blipFill>
        <p:spPr>
          <a:xfrm>
            <a:off x="1123950" y="2168580"/>
            <a:ext cx="6753225" cy="317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28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r>
              <a:rPr lang="fr-FR" dirty="0" smtClean="0"/>
              <a:t>Problématique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44931" y="1412776"/>
            <a:ext cx="36724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>
                <a:solidFill>
                  <a:prstClr val="black"/>
                </a:solidFill>
              </a:rPr>
              <a:t>Analyse de la menace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8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900" y="2489994"/>
            <a:ext cx="6198493" cy="309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7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893" y="1988840"/>
            <a:ext cx="4267796" cy="429637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Problématique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Modélisation de système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55299" y="1400476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2400"/>
              </a:spcBef>
            </a:pPr>
            <a:r>
              <a:rPr lang="fr-FR" sz="3600" dirty="0">
                <a:solidFill>
                  <a:prstClr val="black"/>
                </a:solidFill>
              </a:rPr>
              <a:t>Moving Target </a:t>
            </a:r>
            <a:r>
              <a:rPr lang="fr-FR" sz="3600" dirty="0" err="1">
                <a:solidFill>
                  <a:prstClr val="black"/>
                </a:solidFill>
              </a:rPr>
              <a:t>Defense</a:t>
            </a:r>
            <a:r>
              <a:rPr lang="fr-FR" sz="3600" dirty="0">
                <a:solidFill>
                  <a:prstClr val="black"/>
                </a:solidFill>
              </a:rPr>
              <a:t> [4]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5360240" cy="365760"/>
          </a:xfrm>
        </p:spPr>
        <p:txBody>
          <a:bodyPr/>
          <a:lstStyle/>
          <a:p>
            <a:r>
              <a:rPr lang="fr-FR" sz="1050" smtClean="0">
                <a:solidFill>
                  <a:srgbClr val="464653"/>
                </a:solidFill>
              </a:rPr>
              <a:t>[4] </a:t>
            </a:r>
            <a:r>
              <a:rPr lang="fr-FR" sz="1050" i="1" smtClean="0">
                <a:solidFill>
                  <a:srgbClr val="464653"/>
                </a:solidFill>
              </a:rPr>
              <a:t>Towards a Theory of Moving Target Defense </a:t>
            </a:r>
            <a:r>
              <a:rPr lang="fr-FR" sz="1050" smtClean="0">
                <a:solidFill>
                  <a:srgbClr val="464653"/>
                </a:solidFill>
              </a:rPr>
              <a:t>/ Rui Zhuang, Scott A. DeLoach, Xinming Ou /Kansas State University, Manhattan, USA / 2014</a:t>
            </a:r>
            <a:endParaRPr lang="fr-FR" sz="1050" i="1" dirty="0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9</a:t>
            </a:fld>
            <a:endParaRPr lang="fr-FR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9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44843</TotalTime>
  <Words>1052</Words>
  <Application>Microsoft Office PowerPoint</Application>
  <PresentationFormat>Affichage à l'écran (4:3)</PresentationFormat>
  <Paragraphs>332</Paragraphs>
  <Slides>57</Slides>
  <Notes>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57</vt:i4>
      </vt:variant>
    </vt:vector>
  </HeadingPairs>
  <TitlesOfParts>
    <vt:vector size="58" baseType="lpstr">
      <vt:lpstr>Origine</vt:lpstr>
      <vt:lpstr>Modèle dynamique de système pour l’analyse de la menace</vt:lpstr>
      <vt:lpstr>Sommaire</vt:lpstr>
      <vt:lpstr>Contexte</vt:lpstr>
      <vt:lpstr>Contexte</vt:lpstr>
      <vt:lpstr>Contexte</vt:lpstr>
      <vt:lpstr>Contexte</vt:lpstr>
      <vt:lpstr>Contexte</vt:lpstr>
      <vt:lpstr>Problématique</vt:lpstr>
      <vt:lpstr>Problématique Modélisation de système</vt:lpstr>
      <vt:lpstr>Problématique Modélisation d’attaque</vt:lpstr>
      <vt:lpstr>Problématique Stratégie attaque-défense</vt:lpstr>
      <vt:lpstr>Problématique Quelques limites</vt:lpstr>
      <vt:lpstr>Problématique</vt:lpstr>
      <vt:lpstr>Approche Concept</vt:lpstr>
      <vt:lpstr>Approche Concept</vt:lpstr>
      <vt:lpstr>Approche Concept</vt:lpstr>
      <vt:lpstr>Approche Concept</vt:lpstr>
      <vt:lpstr>Approche Application</vt:lpstr>
      <vt:lpstr>Approche Application</vt:lpstr>
      <vt:lpstr>Approche Application</vt:lpstr>
      <vt:lpstr>Approche Application</vt:lpstr>
      <vt:lpstr>Approche Application</vt:lpstr>
      <vt:lpstr>Approche Application</vt:lpstr>
      <vt:lpstr>Approche Application</vt:lpstr>
      <vt:lpstr>Approche Implémentation</vt:lpstr>
      <vt:lpstr>Approche Implémentation</vt:lpstr>
      <vt:lpstr>Approche Implémentation</vt:lpstr>
      <vt:lpstr>Approche Implémentation</vt:lpstr>
      <vt:lpstr>Approche Implémentation</vt:lpstr>
      <vt:lpstr>Approche Implémentation</vt:lpstr>
      <vt:lpstr>Discussion</vt:lpstr>
      <vt:lpstr>Discussion</vt:lpstr>
      <vt:lpstr>Discussion</vt:lpstr>
      <vt:lpstr>Discussion</vt:lpstr>
      <vt:lpstr>Discussion</vt:lpstr>
      <vt:lpstr>Discussion</vt:lpstr>
      <vt:lpstr>Discussion</vt:lpstr>
      <vt:lpstr>Discussion</vt:lpstr>
      <vt:lpstr>Discussion</vt:lpstr>
      <vt:lpstr>Discussion</vt:lpstr>
      <vt:lpstr>Discussion</vt:lpstr>
      <vt:lpstr>Discussion</vt:lpstr>
      <vt:lpstr>Discussion</vt:lpstr>
      <vt:lpstr>Discussion</vt:lpstr>
      <vt:lpstr>Discussion</vt:lpstr>
      <vt:lpstr>Discussion</vt:lpstr>
      <vt:lpstr>Discussion</vt:lpstr>
      <vt:lpstr>Discussion</vt:lpstr>
      <vt:lpstr>Discussion</vt:lpstr>
      <vt:lpstr>Discussion</vt:lpstr>
      <vt:lpstr>Discussion</vt:lpstr>
      <vt:lpstr>Discussion</vt:lpstr>
      <vt:lpstr>Discussion</vt:lpstr>
      <vt:lpstr>Discussion</vt:lpstr>
      <vt:lpstr>Discussion</vt:lpstr>
      <vt:lpstr>Discussion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ensta</dc:creator>
  <cp:lastModifiedBy>ensta</cp:lastModifiedBy>
  <cp:revision>329</cp:revision>
  <dcterms:created xsi:type="dcterms:W3CDTF">2017-11-15T10:26:53Z</dcterms:created>
  <dcterms:modified xsi:type="dcterms:W3CDTF">2019-04-19T08:50:49Z</dcterms:modified>
</cp:coreProperties>
</file>