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55" autoAdjust="0"/>
  </p:normalViewPr>
  <p:slideViewPr>
    <p:cSldViewPr>
      <p:cViewPr varScale="1">
        <p:scale>
          <a:sx n="102" d="100"/>
          <a:sy n="102" d="100"/>
        </p:scale>
        <p:origin x="-1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2AE38-D59F-48A8-9A0F-289367896B14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809D-C2FA-420E-85F2-766FEFD3741C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dirty="0" smtClean="0"/>
              <a:t>1/ If texture RGB = 000, then multiplied result is also 000, so</a:t>
            </a:r>
            <a:r>
              <a:rPr kumimoji="1" lang="en-US" baseline="0" dirty="0" smtClean="0"/>
              <a:t> no problem of false color.</a:t>
            </a:r>
          </a:p>
          <a:p>
            <a:r>
              <a:rPr kumimoji="1" lang="en-US" dirty="0" smtClean="0"/>
              <a:t>2/ RGB</a:t>
            </a:r>
            <a:r>
              <a:rPr kumimoji="1" lang="en-US" baseline="0" dirty="0" smtClean="0"/>
              <a:t> = 000 MUST be done at texture unit, not post multiply. Interpolated color x 0 should not created transparent pixels !</a:t>
            </a:r>
          </a:p>
          <a:p>
            <a:r>
              <a:rPr kumimoji="1" lang="en-US" baseline="0" dirty="0" smtClean="0"/>
              <a:t>3/ Primitive bounding box optimize scanning and memory access.</a:t>
            </a:r>
            <a:br>
              <a:rPr kumimoji="1" lang="en-US" baseline="0" dirty="0" smtClean="0"/>
            </a:br>
            <a:r>
              <a:rPr kumimoji="1" lang="en-US" baseline="0" dirty="0" smtClean="0"/>
              <a:t/>
            </a:r>
            <a:br>
              <a:rPr kumimoji="1" lang="en-US" baseline="0" dirty="0" smtClean="0"/>
            </a:br>
            <a:r>
              <a:rPr kumimoji="1" lang="en-US" baseline="0" dirty="0" smtClean="0"/>
              <a:t>Question :</a:t>
            </a:r>
          </a:p>
          <a:p>
            <a:r>
              <a:rPr kumimoji="1" lang="en-US" baseline="0" dirty="0" smtClean="0"/>
              <a:t>4/ Dithering should happen just before pixel write. (after blending) ??? Do we dither BEFORE blending unit (makes no sense after to do again 888 compute)</a:t>
            </a:r>
          </a:p>
          <a:p>
            <a:r>
              <a:rPr kumimoji="1" lang="en-US" baseline="0" dirty="0" smtClean="0"/>
              <a:t>5/ Clamp post multiply is only checking for overflow post </a:t>
            </a:r>
            <a:r>
              <a:rPr kumimoji="1" lang="en-US" baseline="0" dirty="0" err="1" smtClean="0"/>
              <a:t>Mul</a:t>
            </a:r>
            <a:r>
              <a:rPr kumimoji="1" lang="en-US" baseline="0" dirty="0" smtClean="0"/>
              <a:t> (because interpolate can be up to 511/256)</a:t>
            </a:r>
          </a:p>
          <a:p>
            <a:r>
              <a:rPr kumimoji="1" lang="en-US" baseline="0" dirty="0" smtClean="0"/>
              <a:t>But if we put clamp here, we MUST also have overflow/underflow POST blend (</a:t>
            </a:r>
            <a:r>
              <a:rPr kumimoji="1" lang="en-US" baseline="0" dirty="0" err="1" smtClean="0"/>
              <a:t>ie</a:t>
            </a:r>
            <a:r>
              <a:rPr kumimoji="1" lang="en-US" baseline="0" dirty="0" smtClean="0"/>
              <a:t> additive, </a:t>
            </a:r>
            <a:r>
              <a:rPr kumimoji="1" lang="en-US" baseline="0" dirty="0" err="1" smtClean="0"/>
              <a:t>substractive</a:t>
            </a:r>
            <a:r>
              <a:rPr kumimoji="1" lang="en-US" baseline="0" dirty="0" smtClean="0"/>
              <a:t> result). Do we need Clamp post </a:t>
            </a:r>
            <a:r>
              <a:rPr kumimoji="1" lang="en-US" baseline="0" smtClean="0"/>
              <a:t>reduce ?</a:t>
            </a:r>
            <a:endParaRPr kumimoji="1" lang="en-US" baseline="0" dirty="0" smtClean="0"/>
          </a:p>
          <a:p>
            <a:endParaRPr kumimoji="1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5809D-C2FA-420E-85F2-766FEFD3741C}" type="slidenum">
              <a:rPr kumimoji="1" lang="en-US" smtClean="0"/>
              <a:pPr/>
              <a:t>1</a:t>
            </a:fld>
            <a:endParaRPr kumimoji="1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dirty="0" smtClean="0"/>
              <a:t>Note : SCISSOR (DRAW AREA), STENCIL (MASKING) can do EARLY TEST and generate</a:t>
            </a:r>
            <a:r>
              <a:rPr kumimoji="1" lang="en-US" baseline="0" dirty="0" smtClean="0"/>
              <a:t> single bit L&amp;R directly before this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5809D-C2FA-420E-85F2-766FEFD3741C}" type="slidenum">
              <a:rPr kumimoji="1" lang="en-US" smtClean="0"/>
              <a:pPr/>
              <a:t>3</a:t>
            </a:fld>
            <a:endParaRPr kumimoji="1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smtClean="0"/>
              <a:t>Click to edit Master subtitle style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613D-398D-48F4-958F-9A4A8112E92D}" type="datetimeFigureOut">
              <a:rPr kumimoji="1" lang="en-US" smtClean="0"/>
              <a:pPr/>
              <a:t>10/24/2019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FCE4-2E4D-4176-B9BC-1537BE3365EB}" type="slidenum">
              <a:rPr kumimoji="1" lang="en-US" smtClean="0"/>
              <a:pPr/>
              <a:t>‹#›</a:t>
            </a:fld>
            <a:endParaRPr kumimoji="1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039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UV</a:t>
            </a:r>
            <a:endParaRPr kumimoji="1"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039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Texture</a:t>
            </a:r>
          </a:p>
          <a:p>
            <a:pPr algn="ctr"/>
            <a:r>
              <a:rPr kumimoji="1" lang="en-US" sz="1400" dirty="0" smtClean="0"/>
              <a:t>Unit</a:t>
            </a:r>
            <a:endParaRPr kumimoji="1" lang="en-US" sz="1400" dirty="0"/>
          </a:p>
        </p:txBody>
      </p:sp>
      <p:cxnSp>
        <p:nvCxnSpPr>
          <p:cNvPr id="7" name="Shape 6"/>
          <p:cNvCxnSpPr>
            <a:endCxn id="5" idx="2"/>
          </p:cNvCxnSpPr>
          <p:nvPr/>
        </p:nvCxnSpPr>
        <p:spPr>
          <a:xfrm flipV="1">
            <a:off x="381000" y="2496979"/>
            <a:ext cx="14478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856" y="2675626"/>
            <a:ext cx="1920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No Texture ( -&gt; white + Semi = 0 )</a:t>
            </a:r>
            <a:endParaRPr kumimoji="1" lang="en-US" sz="1000" dirty="0"/>
          </a:p>
        </p:txBody>
      </p:sp>
      <p:sp>
        <p:nvSpPr>
          <p:cNvPr id="9" name="Right Arrow 8"/>
          <p:cNvSpPr/>
          <p:nvPr/>
        </p:nvSpPr>
        <p:spPr>
          <a:xfrm>
            <a:off x="1219200" y="21159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Right Arrow 9"/>
          <p:cNvSpPr/>
          <p:nvPr/>
        </p:nvSpPr>
        <p:spPr>
          <a:xfrm>
            <a:off x="2286000" y="2209800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2209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RGB</a:t>
            </a:r>
          </a:p>
          <a:p>
            <a:pPr algn="ctr"/>
            <a:r>
              <a:rPr kumimoji="1" lang="en-US" sz="1600" dirty="0" smtClean="0"/>
              <a:t>888</a:t>
            </a:r>
            <a:endParaRPr kumimoji="1"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514600" y="3182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RGB</a:t>
            </a:r>
          </a:p>
          <a:p>
            <a:pPr algn="ctr"/>
            <a:r>
              <a:rPr kumimoji="1" lang="en-US" sz="1600" dirty="0" smtClean="0"/>
              <a:t>999</a:t>
            </a:r>
            <a:endParaRPr kumimoji="1"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318277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Interpolate RGB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286000" y="32589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600" y="266700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200" dirty="0" smtClean="0"/>
              <a:t>255=1.0</a:t>
            </a:r>
            <a:endParaRPr kumimoji="1"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28454" y="3612271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200" dirty="0" smtClean="0"/>
              <a:t>256=1.0</a:t>
            </a:r>
          </a:p>
          <a:p>
            <a:r>
              <a:rPr lang="en-US" sz="1200" dirty="0" smtClean="0"/>
              <a:t>max 511</a:t>
            </a:r>
            <a:endParaRPr kumimoji="1"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657600" y="264937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3200" dirty="0" smtClean="0"/>
              <a:t>*</a:t>
            </a:r>
            <a:endParaRPr kumimoji="1" lang="en-US" sz="3200" dirty="0"/>
          </a:p>
        </p:txBody>
      </p:sp>
      <p:sp>
        <p:nvSpPr>
          <p:cNvPr id="18" name="Down Arrow 17"/>
          <p:cNvSpPr/>
          <p:nvPr/>
        </p:nvSpPr>
        <p:spPr>
          <a:xfrm rot="19034306">
            <a:off x="3450353" y="2478128"/>
            <a:ext cx="2286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Down Arrow 18"/>
          <p:cNvSpPr/>
          <p:nvPr/>
        </p:nvSpPr>
        <p:spPr>
          <a:xfrm rot="13524239">
            <a:off x="3449211" y="3089071"/>
            <a:ext cx="2286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Rectangle 19"/>
          <p:cNvSpPr/>
          <p:nvPr/>
        </p:nvSpPr>
        <p:spPr>
          <a:xfrm>
            <a:off x="5029200" y="2649379"/>
            <a:ext cx="76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Clamp ?</a:t>
            </a:r>
            <a:endParaRPr kumimoji="1" lang="en-US" sz="1600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2514600" y="2057400"/>
            <a:ext cx="3352800" cy="210979"/>
          </a:xfrm>
          <a:prstGeom prst="bentConnector3">
            <a:avLst>
              <a:gd name="adj1" fmla="val 52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2240" y="1856508"/>
            <a:ext cx="2358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Semi Flag (force to 0 if opaque command)</a:t>
            </a:r>
            <a:endParaRPr kumimoji="1"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943600" y="2039778"/>
            <a:ext cx="762000" cy="314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Blend</a:t>
            </a:r>
          </a:p>
          <a:p>
            <a:pPr algn="ctr"/>
            <a:r>
              <a:rPr lang="en-US" sz="1400" dirty="0" smtClean="0"/>
              <a:t>Unit</a:t>
            </a:r>
            <a:endParaRPr kumimoji="1" lang="en-US" sz="1400" dirty="0"/>
          </a:p>
        </p:txBody>
      </p:sp>
      <p:cxnSp>
        <p:nvCxnSpPr>
          <p:cNvPr id="41" name="Elbow Connector 40"/>
          <p:cNvCxnSpPr/>
          <p:nvPr/>
        </p:nvCxnSpPr>
        <p:spPr>
          <a:xfrm>
            <a:off x="2514600" y="2133600"/>
            <a:ext cx="3352800" cy="2109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22252" y="2304472"/>
            <a:ext cx="2225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Is Transp</a:t>
            </a:r>
            <a:r>
              <a:rPr lang="en-US" sz="1000" dirty="0" smtClean="0"/>
              <a:t>arent : (RGB==0)  &amp; !</a:t>
            </a:r>
            <a:r>
              <a:rPr lang="en-US" sz="1000" dirty="0" err="1" smtClean="0"/>
              <a:t>SemiFlag</a:t>
            </a:r>
            <a:endParaRPr kumimoji="1" lang="en-US" sz="1000" dirty="0"/>
          </a:p>
        </p:txBody>
      </p:sp>
      <p:sp>
        <p:nvSpPr>
          <p:cNvPr id="44" name="Down Arrow 43"/>
          <p:cNvSpPr/>
          <p:nvPr/>
        </p:nvSpPr>
        <p:spPr>
          <a:xfrm>
            <a:off x="1752600" y="1752600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5" name="Down Arrow 44"/>
          <p:cNvSpPr/>
          <p:nvPr/>
        </p:nvSpPr>
        <p:spPr>
          <a:xfrm>
            <a:off x="5943600" y="1734979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Right Arrow 45"/>
          <p:cNvSpPr/>
          <p:nvPr/>
        </p:nvSpPr>
        <p:spPr>
          <a:xfrm>
            <a:off x="57912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7" name="Down Arrow 46"/>
          <p:cNvSpPr/>
          <p:nvPr/>
        </p:nvSpPr>
        <p:spPr>
          <a:xfrm rot="16200000">
            <a:off x="8724900" y="2687479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Rounded Rectangle 47"/>
          <p:cNvSpPr/>
          <p:nvPr/>
        </p:nvSpPr>
        <p:spPr>
          <a:xfrm>
            <a:off x="381000" y="4478179"/>
            <a:ext cx="685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Blend</a:t>
            </a:r>
          </a:p>
          <a:p>
            <a:pPr algn="ctr"/>
            <a:r>
              <a:rPr lang="en-US" sz="1100" dirty="0" smtClean="0"/>
              <a:t>Mode</a:t>
            </a:r>
            <a:endParaRPr kumimoji="1"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8001000" y="2649379"/>
            <a:ext cx="76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Dither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2200" y="4648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Stencil</a:t>
            </a:r>
            <a:endParaRPr kumimoji="1"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371600" y="3792379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Scissor</a:t>
            </a:r>
            <a:endParaRPr kumimoji="1" lang="en-US" sz="16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90600" y="4173379"/>
            <a:ext cx="4876800" cy="1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124887"/>
            <a:ext cx="1879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Pixel inside Draw Area (SCISSOR)</a:t>
            </a:r>
            <a:endParaRPr kumimoji="1"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6858000" y="264937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Clamp</a:t>
            </a:r>
            <a:endParaRPr kumimoji="1"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76800" y="31065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Min(V,255)</a:t>
            </a:r>
            <a:endParaRPr kumimoji="1"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934200" y="31065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Min(V,255)</a:t>
            </a:r>
            <a:endParaRPr kumimoji="1"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934200" y="3258979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Max(V,0)</a:t>
            </a:r>
            <a:endParaRPr kumimoji="1"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04800" y="6172200"/>
            <a:ext cx="990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sure</a:t>
            </a:r>
            <a:endParaRPr kumimoji="1"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4191000" y="26493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Reduce</a:t>
            </a:r>
            <a:endParaRPr kumimoji="1"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114800" y="310657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17 bit -&gt; 9 bit</a:t>
            </a:r>
          </a:p>
          <a:p>
            <a:r>
              <a:rPr lang="en-US" sz="1000" dirty="0" smtClean="0"/>
              <a:t>             [16:8]</a:t>
            </a:r>
            <a:endParaRPr kumimoji="1"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4989944" y="323819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Clamp -&gt; [7:0]</a:t>
            </a:r>
          </a:p>
          <a:p>
            <a:r>
              <a:rPr lang="en-US" sz="900" dirty="0" smtClean="0"/>
              <a:t>No Clamp -&gt; [8:0]</a:t>
            </a:r>
            <a:endParaRPr lang="en-US" sz="900" dirty="0"/>
          </a:p>
        </p:txBody>
      </p:sp>
      <p:sp>
        <p:nvSpPr>
          <p:cNvPr id="69" name="Right Arrow 68"/>
          <p:cNvSpPr/>
          <p:nvPr/>
        </p:nvSpPr>
        <p:spPr>
          <a:xfrm>
            <a:off x="67056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Right Arrow 69"/>
          <p:cNvSpPr/>
          <p:nvPr/>
        </p:nvSpPr>
        <p:spPr>
          <a:xfrm>
            <a:off x="78486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73" name="Straight Arrow Connector 72"/>
          <p:cNvCxnSpPr>
            <a:stCxn id="48" idx="3"/>
          </p:cNvCxnSpPr>
          <p:nvPr/>
        </p:nvCxnSpPr>
        <p:spPr>
          <a:xfrm flipV="1">
            <a:off x="1066800" y="4630579"/>
            <a:ext cx="480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51596" y="4630579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Inside Primitive command</a:t>
            </a:r>
            <a:endParaRPr kumimoji="1"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8001000" y="3411379"/>
            <a:ext cx="7620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On/Off</a:t>
            </a:r>
          </a:p>
          <a:p>
            <a:pPr algn="ctr"/>
            <a:r>
              <a:rPr lang="en-US" sz="1100" dirty="0" smtClean="0"/>
              <a:t>Dither</a:t>
            </a:r>
            <a:endParaRPr kumimoji="1" lang="en-US" sz="1100" dirty="0"/>
          </a:p>
        </p:txBody>
      </p:sp>
      <p:cxnSp>
        <p:nvCxnSpPr>
          <p:cNvPr id="77" name="Straight Arrow Connector 76"/>
          <p:cNvCxnSpPr>
            <a:stCxn id="75" idx="0"/>
            <a:endCxn id="49" idx="2"/>
          </p:cNvCxnSpPr>
          <p:nvPr/>
        </p:nvCxnSpPr>
        <p:spPr>
          <a:xfrm flipV="1">
            <a:off x="8382000" y="3106579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85800" y="1447800"/>
            <a:ext cx="1066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Tex Window</a:t>
            </a:r>
          </a:p>
          <a:p>
            <a:pPr algn="ctr"/>
            <a:r>
              <a:rPr lang="en-US" sz="1100" dirty="0" err="1" smtClean="0"/>
              <a:t>Reg</a:t>
            </a:r>
            <a:endParaRPr kumimoji="1" lang="en-US" sz="11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600200" y="1828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 rot="16200000">
            <a:off x="266700" y="5676900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4" name="TextBox 83"/>
          <p:cNvSpPr txBox="1"/>
          <p:nvPr/>
        </p:nvSpPr>
        <p:spPr>
          <a:xfrm>
            <a:off x="533400" y="5638800"/>
            <a:ext cx="16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 smtClean="0"/>
              <a:t>RAM read/write</a:t>
            </a:r>
            <a:endParaRPr kumimoji="1"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381000" y="4953000"/>
            <a:ext cx="685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Blend</a:t>
            </a:r>
            <a:br>
              <a:rPr kumimoji="1" lang="en-US" sz="1100" dirty="0" smtClean="0"/>
            </a:br>
            <a:r>
              <a:rPr kumimoji="1" lang="en-US" sz="1100" dirty="0" smtClean="0"/>
              <a:t>On/Off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066800" y="5029200"/>
            <a:ext cx="480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51596" y="5011579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Inside Primitive command</a:t>
            </a:r>
            <a:endParaRPr kumimoji="1"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381000" y="3810000"/>
            <a:ext cx="9906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X0/Y0/X1/Y1 Registers</a:t>
            </a:r>
            <a:endParaRPr kumimoji="1" lang="en-US" sz="1100" dirty="0"/>
          </a:p>
        </p:txBody>
      </p:sp>
      <p:sp>
        <p:nvSpPr>
          <p:cNvPr id="95" name="Rounded Rectangle 94"/>
          <p:cNvSpPr/>
          <p:nvPr/>
        </p:nvSpPr>
        <p:spPr>
          <a:xfrm>
            <a:off x="609600" y="762000"/>
            <a:ext cx="1219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Tex Base X/Y</a:t>
            </a:r>
            <a:br>
              <a:rPr kumimoji="1" lang="en-US" sz="1100" dirty="0" smtClean="0"/>
            </a:br>
            <a:r>
              <a:rPr kumimoji="1" lang="en-US" sz="1100" dirty="0" smtClean="0"/>
              <a:t>Tex Format</a:t>
            </a:r>
            <a:br>
              <a:rPr kumimoji="1" lang="en-US" sz="1100" dirty="0" smtClean="0"/>
            </a:br>
            <a:r>
              <a:rPr kumimoji="1" lang="en-US" sz="1100" dirty="0" smtClean="0"/>
              <a:t>Tex Disable</a:t>
            </a:r>
            <a:br>
              <a:rPr kumimoji="1" lang="en-US" sz="1100" dirty="0" smtClean="0"/>
            </a:br>
            <a:r>
              <a:rPr kumimoji="1" lang="en-US" sz="1100" dirty="0" smtClean="0"/>
              <a:t>Tex X/Y Flip</a:t>
            </a:r>
            <a:endParaRPr kumimoji="1" lang="en-US" sz="1100" dirty="0"/>
          </a:p>
        </p:txBody>
      </p:sp>
      <p:sp>
        <p:nvSpPr>
          <p:cNvPr id="96" name="Rounded Rectangle 95"/>
          <p:cNvSpPr/>
          <p:nvPr/>
        </p:nvSpPr>
        <p:spPr>
          <a:xfrm>
            <a:off x="3124200" y="6096000"/>
            <a:ext cx="12954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Offset X/Y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202712" y="318192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#</a:t>
            </a:r>
            <a:endParaRPr kumimoji="1"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334000" y="6019800"/>
            <a:ext cx="2196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# : Convert 999 to 666 in OLD GPU</a:t>
            </a:r>
            <a:br>
              <a:rPr kumimoji="1" lang="en-US" sz="1100" dirty="0" smtClean="0"/>
            </a:br>
            <a:r>
              <a:rPr kumimoji="1" lang="en-US" sz="1100" dirty="0" smtClean="0"/>
              <a:t>(Basically do 999-&gt;666-&gt;999 here)</a:t>
            </a:r>
            <a:endParaRPr kumimoji="1" lang="en-US" sz="1100" dirty="0"/>
          </a:p>
        </p:txBody>
      </p:sp>
      <p:sp>
        <p:nvSpPr>
          <p:cNvPr id="99" name="Rounded Rectangle 98"/>
          <p:cNvSpPr/>
          <p:nvPr/>
        </p:nvSpPr>
        <p:spPr>
          <a:xfrm>
            <a:off x="6934200" y="4648200"/>
            <a:ext cx="9906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Test On/Off</a:t>
            </a:r>
            <a:br>
              <a:rPr lang="en-US" sz="1100" dirty="0" smtClean="0"/>
            </a:br>
            <a:r>
              <a:rPr lang="en-US" sz="1100" dirty="0" smtClean="0"/>
              <a:t>Write On/Off</a:t>
            </a:r>
            <a:endParaRPr kumimoji="1" lang="en-US" sz="11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6200" y="152400"/>
            <a:ext cx="868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Right Arrow 3"/>
          <p:cNvSpPr/>
          <p:nvPr/>
        </p:nvSpPr>
        <p:spPr>
          <a:xfrm>
            <a:off x="152400" y="3048000"/>
            <a:ext cx="1752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505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 smtClean="0"/>
              <a:t>Interpolate</a:t>
            </a:r>
          </a:p>
          <a:p>
            <a:pPr algn="ctr"/>
            <a:r>
              <a:rPr lang="en-US" sz="1200" dirty="0" smtClean="0"/>
              <a:t>RGB</a:t>
            </a:r>
            <a:endParaRPr kumimoji="1" lang="en-US" sz="1200" dirty="0"/>
          </a:p>
        </p:txBody>
      </p:sp>
      <p:sp>
        <p:nvSpPr>
          <p:cNvPr id="6" name="Right Arrow 5"/>
          <p:cNvSpPr/>
          <p:nvPr/>
        </p:nvSpPr>
        <p:spPr>
          <a:xfrm>
            <a:off x="152400" y="1595735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52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 smtClean="0"/>
              <a:t>Interpolate</a:t>
            </a:r>
          </a:p>
          <a:p>
            <a:pPr algn="ctr"/>
            <a:r>
              <a:rPr lang="en-US" sz="1200" dirty="0" smtClean="0"/>
              <a:t>UV</a:t>
            </a:r>
            <a:endParaRPr kumimoji="1"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443335"/>
            <a:ext cx="381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14478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Rounded Rectangle 9"/>
          <p:cNvSpPr/>
          <p:nvPr/>
        </p:nvSpPr>
        <p:spPr>
          <a:xfrm>
            <a:off x="1066800" y="2667000"/>
            <a:ext cx="9144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/>
              <a:t>Tex Window</a:t>
            </a:r>
          </a:p>
          <a:p>
            <a:pPr algn="ctr"/>
            <a:r>
              <a:rPr lang="en-US" sz="900" dirty="0" err="1" smtClean="0"/>
              <a:t>Reg</a:t>
            </a:r>
            <a:endParaRPr kumimoji="1" lang="en-US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2057400"/>
            <a:ext cx="914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/>
              <a:t>Tex Base X/Y</a:t>
            </a:r>
            <a:br>
              <a:rPr kumimoji="1" lang="en-US" sz="900" dirty="0" smtClean="0"/>
            </a:br>
            <a:r>
              <a:rPr kumimoji="1" lang="en-US" sz="900" dirty="0" smtClean="0"/>
              <a:t>Tex Format</a:t>
            </a:r>
            <a:br>
              <a:rPr kumimoji="1" lang="en-US" sz="900" dirty="0" smtClean="0"/>
            </a:br>
            <a:r>
              <a:rPr kumimoji="1" lang="en-US" sz="900" dirty="0" smtClean="0"/>
              <a:t>Tex Disable</a:t>
            </a:r>
            <a:br>
              <a:rPr kumimoji="1" lang="en-US" sz="900" dirty="0" smtClean="0"/>
            </a:br>
            <a:r>
              <a:rPr kumimoji="1" lang="en-US" sz="900" dirty="0" smtClean="0"/>
              <a:t>Tex X/Y Flip</a:t>
            </a:r>
            <a:endParaRPr kumimoji="1" lang="en-US" sz="9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4690646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26" y="4502090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Valid Pixel</a:t>
            </a:r>
            <a:endParaRPr kumimoji="1"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4690646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800" dirty="0" smtClean="0"/>
              <a:t>Inside Primitive</a:t>
            </a:r>
          </a:p>
          <a:p>
            <a:r>
              <a:rPr lang="en-US" sz="800" dirty="0" smtClean="0"/>
              <a:t>&amp; Stencil OK (no stencil or mask=1)</a:t>
            </a:r>
            <a:endParaRPr kumimoji="1" lang="en-US" sz="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5224046"/>
            <a:ext cx="17526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526" y="503549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Next</a:t>
            </a:r>
            <a:endParaRPr kumimoji="1"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224046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800" dirty="0" smtClean="0"/>
              <a:t>Needed to WAIT for CLUT</a:t>
            </a:r>
          </a:p>
          <a:p>
            <a:r>
              <a:rPr lang="en-US" sz="800" dirty="0" smtClean="0"/>
              <a:t>or TEX CACHE or other (FIFO ? </a:t>
            </a:r>
            <a:r>
              <a:rPr lang="en-US" sz="800" dirty="0" err="1" smtClean="0"/>
              <a:t>WriteBack</a:t>
            </a:r>
            <a:r>
              <a:rPr lang="en-US" sz="800" dirty="0" smtClean="0"/>
              <a:t> ?)</a:t>
            </a:r>
            <a:endParaRPr kumimoji="1"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2057400" y="1447800"/>
            <a:ext cx="228600" cy="2895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990600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TEX$</a:t>
            </a:r>
            <a:endParaRPr kumimoji="1"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" y="44196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526" y="4231044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X[1:0] / Y[1:0] for dither</a:t>
            </a:r>
            <a:endParaRPr kumimoji="1"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810000" y="990600"/>
            <a:ext cx="1371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CLUT$</a:t>
            </a:r>
            <a:endParaRPr kumimoji="1"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19600" y="1447800"/>
            <a:ext cx="228600" cy="1447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Rectangle 26"/>
          <p:cNvSpPr/>
          <p:nvPr/>
        </p:nvSpPr>
        <p:spPr>
          <a:xfrm>
            <a:off x="4419600" y="3048000"/>
            <a:ext cx="2286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TextBox 27"/>
          <p:cNvSpPr txBox="1"/>
          <p:nvPr/>
        </p:nvSpPr>
        <p:spPr>
          <a:xfrm>
            <a:off x="4191000" y="434340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Pipe if TRUE</a:t>
            </a:r>
          </a:p>
          <a:p>
            <a:r>
              <a:rPr lang="en-US" sz="1000" dirty="0" smtClean="0"/>
              <a:t>COLOR</a:t>
            </a:r>
            <a:endParaRPr kumimoji="1"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5638800"/>
            <a:ext cx="3418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400" i="1" dirty="0" smtClean="0"/>
              <a:t>Next = </a:t>
            </a:r>
            <a:r>
              <a:rPr kumimoji="1" lang="en-US" sz="1400" i="1" dirty="0" err="1" smtClean="0"/>
              <a:t>Tex$Hit</a:t>
            </a:r>
            <a:r>
              <a:rPr kumimoji="1" lang="en-US" sz="1400" i="1" dirty="0" smtClean="0"/>
              <a:t> &amp; </a:t>
            </a:r>
            <a:r>
              <a:rPr kumimoji="1" lang="en-US" sz="1400" i="1" dirty="0" err="1" smtClean="0"/>
              <a:t>Clut$Hit</a:t>
            </a:r>
            <a:endParaRPr kumimoji="1" lang="en-US" sz="1400" i="1" dirty="0" smtClean="0"/>
          </a:p>
          <a:p>
            <a:r>
              <a:rPr lang="en-US" sz="1400" i="1" dirty="0" err="1" smtClean="0"/>
              <a:t>Tex$Hit</a:t>
            </a:r>
            <a:r>
              <a:rPr lang="en-US" sz="1400" i="1" dirty="0" smtClean="0"/>
              <a:t> = Real Hit | </a:t>
            </a:r>
            <a:r>
              <a:rPr lang="en-US" sz="1400" i="1" dirty="0" err="1" smtClean="0"/>
              <a:t>TexDisable</a:t>
            </a:r>
            <a:r>
              <a:rPr lang="en-US" sz="1400" i="1" dirty="0" smtClean="0"/>
              <a:t> | Invalid Pixel</a:t>
            </a:r>
          </a:p>
          <a:p>
            <a:r>
              <a:rPr kumimoji="1" lang="en-US" sz="1400" i="1" dirty="0" err="1" smtClean="0"/>
              <a:t>Clut$Hit</a:t>
            </a:r>
            <a:r>
              <a:rPr kumimoji="1" lang="en-US" sz="1400" i="1" dirty="0" smtClean="0"/>
              <a:t> = Real Hit | </a:t>
            </a:r>
            <a:r>
              <a:rPr kumimoji="1" lang="en-US" sz="1400" i="1" dirty="0" err="1" smtClean="0"/>
              <a:t>TrueColor</a:t>
            </a:r>
            <a:r>
              <a:rPr kumimoji="1" lang="en-US" sz="1400" i="1" dirty="0" smtClean="0"/>
              <a:t> | Invalid Pixel</a:t>
            </a:r>
            <a:endParaRPr kumimoji="1" lang="en-US" sz="1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343400" y="5334000"/>
            <a:ext cx="5003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 smtClean="0"/>
              <a:t>1/ If Tex out not found, UV and RGB won’t change</a:t>
            </a:r>
          </a:p>
          <a:p>
            <a:r>
              <a:rPr lang="en-US" dirty="0" smtClean="0"/>
              <a:t>-&gt; Force to read Tex$ until data updated.</a:t>
            </a:r>
          </a:p>
          <a:p>
            <a:r>
              <a:rPr kumimoji="1" lang="en-US" dirty="0" smtClean="0"/>
              <a:t>2/ On Tex$ </a:t>
            </a:r>
            <a:r>
              <a:rPr kumimoji="1" lang="en-US" dirty="0" err="1" smtClean="0"/>
              <a:t>Hit</a:t>
            </a:r>
            <a:r>
              <a:rPr kumimoji="1" lang="en-US" dirty="0" err="1" smtClean="0">
                <a:sym typeface="Wingdings" pitchFamily="2" charset="2"/>
              </a:rPr>
              <a:t>Miss</a:t>
            </a:r>
            <a:r>
              <a:rPr kumimoji="1" lang="en-US" dirty="0" smtClean="0">
                <a:sym typeface="Wingdings" pitchFamily="2" charset="2"/>
              </a:rPr>
              <a:t> Transition for both valid pixel.</a:t>
            </a:r>
          </a:p>
          <a:p>
            <a:r>
              <a:rPr lang="en-US" dirty="0" smtClean="0">
                <a:sym typeface="Wingdings" pitchFamily="2" charset="2"/>
              </a:rPr>
              <a:t>We kick a TEX$ cache update read.</a:t>
            </a:r>
          </a:p>
          <a:p>
            <a:r>
              <a:rPr kumimoji="1" lang="en-US" dirty="0" smtClean="0">
                <a:sym typeface="Wingdings" pitchFamily="2" charset="2"/>
              </a:rPr>
              <a:t>Same with </a:t>
            </a:r>
            <a:r>
              <a:rPr kumimoji="1" lang="en-US" dirty="0" err="1" smtClean="0">
                <a:sym typeface="Wingdings" pitchFamily="2" charset="2"/>
              </a:rPr>
              <a:t>Clut</a:t>
            </a:r>
            <a:r>
              <a:rPr kumimoji="1" lang="en-US" dirty="0" smtClean="0">
                <a:sym typeface="Wingdings" pitchFamily="2" charset="2"/>
              </a:rPr>
              <a:t>$</a:t>
            </a:r>
            <a:endParaRPr kumimoji="1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295401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Tex Unit</a:t>
            </a:r>
            <a:endParaRPr kumimoji="1"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762000"/>
            <a:ext cx="11430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Tex Window</a:t>
            </a:r>
          </a:p>
          <a:p>
            <a:pPr algn="ctr"/>
            <a:r>
              <a:rPr lang="en-US" sz="1100" dirty="0" err="1" smtClean="0"/>
              <a:t>Regs</a:t>
            </a:r>
            <a:endParaRPr kumimoji="1"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76200"/>
            <a:ext cx="1143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Tex Base X/Y</a:t>
            </a:r>
            <a:br>
              <a:rPr kumimoji="1" lang="en-US" sz="1100" dirty="0" smtClean="0"/>
            </a:br>
            <a:r>
              <a:rPr kumimoji="1" lang="en-US" sz="1100" dirty="0" smtClean="0"/>
              <a:t>Tex Format</a:t>
            </a:r>
            <a:br>
              <a:rPr kumimoji="1" lang="en-US" sz="1100" dirty="0" smtClean="0"/>
            </a:br>
            <a:r>
              <a:rPr kumimoji="1" lang="en-US" sz="1100" dirty="0" smtClean="0"/>
              <a:t>Tex Disable</a:t>
            </a:r>
            <a:br>
              <a:rPr kumimoji="1" lang="en-US" sz="1100" dirty="0" smtClean="0"/>
            </a:br>
            <a:r>
              <a:rPr kumimoji="1" lang="en-US" sz="1100" dirty="0" smtClean="0"/>
              <a:t>Tex X/Y Flip</a:t>
            </a:r>
            <a:endParaRPr kumimoji="1" lang="en-US" sz="1100" dirty="0"/>
          </a:p>
        </p:txBody>
      </p:sp>
      <p:sp>
        <p:nvSpPr>
          <p:cNvPr id="7" name="Down Arrow 6"/>
          <p:cNvSpPr/>
          <p:nvPr/>
        </p:nvSpPr>
        <p:spPr>
          <a:xfrm>
            <a:off x="990600" y="1104124"/>
            <a:ext cx="533400" cy="2286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" name="Right Arrow 7"/>
          <p:cNvSpPr/>
          <p:nvPr/>
        </p:nvSpPr>
        <p:spPr>
          <a:xfrm>
            <a:off x="152400" y="1371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TextBox 8"/>
          <p:cNvSpPr txBox="1"/>
          <p:nvPr/>
        </p:nvSpPr>
        <p:spPr>
          <a:xfrm>
            <a:off x="27993" y="1046586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[U,V] P0</a:t>
            </a:r>
          </a:p>
          <a:p>
            <a:r>
              <a:rPr lang="en-US" sz="1100" dirty="0" smtClean="0"/>
              <a:t>[U,V] P1</a:t>
            </a:r>
            <a:endParaRPr kumimoji="1"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2514600" y="1295400"/>
            <a:ext cx="3657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Pipeline L</a:t>
            </a:r>
          </a:p>
          <a:p>
            <a:pPr algn="ctr"/>
            <a:r>
              <a:rPr lang="en-US" sz="1400" dirty="0" smtClean="0"/>
              <a:t>Pipeline R</a:t>
            </a:r>
            <a:endParaRPr kumimoji="1"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1066800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@TEX P0</a:t>
            </a:r>
          </a:p>
          <a:p>
            <a:r>
              <a:rPr lang="en-US" sz="1100" dirty="0" smtClean="0"/>
              <a:t>@TEX P1</a:t>
            </a:r>
            <a:endParaRPr kumimoji="1" lang="en-US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828800" y="13716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Rounded Rectangle 12"/>
          <p:cNvSpPr/>
          <p:nvPr/>
        </p:nvSpPr>
        <p:spPr>
          <a:xfrm>
            <a:off x="3200400" y="914400"/>
            <a:ext cx="10668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/>
              <a:t>Tex Format</a:t>
            </a:r>
            <a:endParaRPr kumimoji="1" lang="en-US" sz="900" dirty="0"/>
          </a:p>
        </p:txBody>
      </p:sp>
      <p:sp>
        <p:nvSpPr>
          <p:cNvPr id="14" name="Down Arrow 13"/>
          <p:cNvSpPr/>
          <p:nvPr/>
        </p:nvSpPr>
        <p:spPr>
          <a:xfrm>
            <a:off x="3429000" y="1143000"/>
            <a:ext cx="533400" cy="2286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Rounded Rectangle 14"/>
          <p:cNvSpPr/>
          <p:nvPr/>
        </p:nvSpPr>
        <p:spPr>
          <a:xfrm>
            <a:off x="3200400" y="685800"/>
            <a:ext cx="10668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 smtClean="0"/>
              <a:t>CLUT REG</a:t>
            </a:r>
            <a:endParaRPr kumimoji="1"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377" y="1877007"/>
            <a:ext cx="2098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[U,V] P0/P1 LSB[1:0] (4/8 bit TEX)</a:t>
            </a:r>
          </a:p>
        </p:txBody>
      </p:sp>
      <p:sp>
        <p:nvSpPr>
          <p:cNvPr id="18" name="Bent Arrow 17"/>
          <p:cNvSpPr/>
          <p:nvPr/>
        </p:nvSpPr>
        <p:spPr>
          <a:xfrm flipV="1">
            <a:off x="304800" y="1524000"/>
            <a:ext cx="2209800" cy="457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2400" y="3032803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297180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No Texture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52400" y="2133600"/>
            <a:ext cx="2362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TextBox 25"/>
          <p:cNvSpPr txBox="1"/>
          <p:nvPr/>
        </p:nvSpPr>
        <p:spPr>
          <a:xfrm>
            <a:off x="130634" y="2248676"/>
            <a:ext cx="2366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Pixel Screen X,X+1,Y LSB[1:0] (dither)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52400" y="2438400"/>
            <a:ext cx="2362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TextBox 27"/>
          <p:cNvSpPr txBox="1"/>
          <p:nvPr/>
        </p:nvSpPr>
        <p:spPr>
          <a:xfrm>
            <a:off x="408993" y="2557790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R/G/B Interp. [9 bit] pix L&amp;R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2400" y="2819400"/>
            <a:ext cx="2362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418" y="2761862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Valid Pixel L&amp;R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2400" y="3352800"/>
            <a:ext cx="23622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2400" y="3429000"/>
            <a:ext cx="23622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5232" y="3252921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Send Next Pixel L&amp;R</a:t>
            </a:r>
            <a:endParaRPr kumimoji="1" lang="en-US" sz="11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2514600" y="37338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TEX$</a:t>
            </a:r>
            <a:endParaRPr kumimoji="1"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19600" y="37338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CLUT$</a:t>
            </a:r>
            <a:endParaRPr kumimoji="1" lang="en-US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5867400" y="2895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Shading R</a:t>
            </a:r>
          </a:p>
        </p:txBody>
      </p:sp>
      <p:sp>
        <p:nvSpPr>
          <p:cNvPr id="38" name="Rectangle 37"/>
          <p:cNvSpPr/>
          <p:nvPr/>
        </p:nvSpPr>
        <p:spPr>
          <a:xfrm rot="5400000">
            <a:off x="58674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Shading L</a:t>
            </a:r>
          </a:p>
        </p:txBody>
      </p:sp>
      <p:sp>
        <p:nvSpPr>
          <p:cNvPr id="39" name="Rectangle 38"/>
          <p:cNvSpPr/>
          <p:nvPr/>
        </p:nvSpPr>
        <p:spPr>
          <a:xfrm rot="5400000">
            <a:off x="62484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Blend L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6248400" y="2895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Blend R</a:t>
            </a:r>
          </a:p>
        </p:txBody>
      </p:sp>
      <p:sp>
        <p:nvSpPr>
          <p:cNvPr id="41" name="Rectangle 40"/>
          <p:cNvSpPr/>
          <p:nvPr/>
        </p:nvSpPr>
        <p:spPr>
          <a:xfrm rot="5400000">
            <a:off x="6629400" y="2895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Dither R</a:t>
            </a:r>
          </a:p>
        </p:txBody>
      </p:sp>
      <p:sp>
        <p:nvSpPr>
          <p:cNvPr id="42" name="Rectangle 41"/>
          <p:cNvSpPr/>
          <p:nvPr/>
        </p:nvSpPr>
        <p:spPr>
          <a:xfrm rot="5400000">
            <a:off x="66294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Dither 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420</Words>
  <Application>Microsoft Office PowerPoint</Application>
  <PresentationFormat>On-screen Show (4:3)</PresentationFormat>
  <Paragraphs>109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LaxerWork</dc:creator>
  <cp:lastModifiedBy>LaxerWork</cp:lastModifiedBy>
  <cp:revision>4</cp:revision>
  <dcterms:created xsi:type="dcterms:W3CDTF">2019-08-25T17:06:22Z</dcterms:created>
  <dcterms:modified xsi:type="dcterms:W3CDTF">2019-10-24T00:20:05Z</dcterms:modified>
</cp:coreProperties>
</file>