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8"/>
  </p:handoutMasterIdLst>
  <p:sldIdLst>
    <p:sldId id="323" r:id="rId2"/>
    <p:sldId id="325" r:id="rId3"/>
    <p:sldId id="328" r:id="rId4"/>
    <p:sldId id="329" r:id="rId5"/>
    <p:sldId id="330" r:id="rId6"/>
    <p:sldId id="331" r:id="rId7"/>
    <p:sldId id="332" r:id="rId8"/>
    <p:sldId id="335" r:id="rId9"/>
    <p:sldId id="333" r:id="rId10"/>
    <p:sldId id="336" r:id="rId11"/>
    <p:sldId id="337" r:id="rId12"/>
    <p:sldId id="338" r:id="rId13"/>
    <p:sldId id="339" r:id="rId14"/>
    <p:sldId id="340" r:id="rId15"/>
    <p:sldId id="341" r:id="rId16"/>
    <p:sldId id="271" r:id="rId1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0808"/>
    <a:srgbClr val="31859C"/>
    <a:srgbClr val="F4A218"/>
    <a:srgbClr val="BDD26B"/>
    <a:srgbClr val="0099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1506"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4/12/2019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04/12/2019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04/12/2019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04/12/2019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04/12/2019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04/12/2019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04/12/2019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04/12/2019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04/12/2019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google.com/document/d/1aEd83aDawZC10MIcwkLf1Ww3hQwgs1E0/edit"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forms/d/18VvM8QVGBkG3rsEc5vvpvSihusQb9ngGS0zB7GZ--zY/prefil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545032" y="1281963"/>
            <a:ext cx="8164090" cy="206323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18000" b="1" dirty="0">
                <a:solidFill>
                  <a:schemeClr val="accent5">
                    <a:lumMod val="75000"/>
                  </a:schemeClr>
                </a:solidFill>
              </a:rPr>
              <a:t>S</a:t>
            </a:r>
            <a:r>
              <a:rPr lang="es-CO" sz="18000" b="1" dirty="0">
                <a:solidFill>
                  <a:schemeClr val="accent5">
                    <a:lumMod val="75000"/>
                  </a:schemeClr>
                </a:solidFill>
              </a:rPr>
              <a:t>GA</a:t>
            </a:r>
          </a:p>
          <a:p>
            <a:pPr algn="l" defTabSz="288000"/>
            <a:endParaRPr lang="es-CO" sz="18000" b="1" dirty="0">
              <a:solidFill>
                <a:schemeClr val="accent5">
                  <a:lumMod val="75000"/>
                </a:schemeClr>
              </a:solidFill>
            </a:endParaRPr>
          </a:p>
        </p:txBody>
      </p:sp>
      <p:sp>
        <p:nvSpPr>
          <p:cNvPr id="12" name="Título 1"/>
          <p:cNvSpPr txBox="1">
            <a:spLocks/>
          </p:cNvSpPr>
          <p:nvPr/>
        </p:nvSpPr>
        <p:spPr>
          <a:xfrm>
            <a:off x="420623"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4800" b="1" dirty="0">
              <a:solidFill>
                <a:schemeClr val="bg1">
                  <a:lumMod val="75000"/>
                </a:schemeClr>
              </a:solidFill>
            </a:endParaRPr>
          </a:p>
        </p:txBody>
      </p:sp>
      <p:sp>
        <p:nvSpPr>
          <p:cNvPr id="3" name="CuadroTexto 2">
            <a:extLst>
              <a:ext uri="{FF2B5EF4-FFF2-40B4-BE49-F238E27FC236}">
                <a16:creationId xmlns="" xmlns:a16="http://schemas.microsoft.com/office/drawing/2014/main" id="{E0FC0B0C-8BF3-4B59-A14D-34DC5FEE6DF0}"/>
              </a:ext>
            </a:extLst>
          </p:cNvPr>
          <p:cNvSpPr txBox="1"/>
          <p:nvPr/>
        </p:nvSpPr>
        <p:spPr>
          <a:xfrm>
            <a:off x="-837028" y="4095517"/>
            <a:ext cx="4037428" cy="1688123"/>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4" name="CuadroTexto 3">
            <a:extLst>
              <a:ext uri="{FF2B5EF4-FFF2-40B4-BE49-F238E27FC236}">
                <a16:creationId xmlns="" xmlns:a16="http://schemas.microsoft.com/office/drawing/2014/main" id="{F7AC8049-8C51-4707-952A-C301A05A1693}"/>
              </a:ext>
            </a:extLst>
          </p:cNvPr>
          <p:cNvSpPr txBox="1"/>
          <p:nvPr/>
        </p:nvSpPr>
        <p:spPr>
          <a:xfrm>
            <a:off x="5627077" y="4601954"/>
            <a:ext cx="4642339" cy="2363372"/>
          </a:xfrm>
          <a:prstGeom prst="rect">
            <a:avLst/>
          </a:prstGeom>
        </p:spPr>
        <p:txBody>
          <a:bodyPr vert="horz" wrap="square" lIns="91440" tIns="45720" rIns="91440" bIns="45720" rtlCol="0" anchor="ctr">
            <a:noAutofit/>
          </a:bodyPr>
          <a:lstStyle/>
          <a:p>
            <a:pPr algn="ctr"/>
            <a:r>
              <a:rPr lang="es-MX" sz="2800" b="1" dirty="0">
                <a:solidFill>
                  <a:srgbClr val="FFFFFF"/>
                </a:solidFill>
              </a:rPr>
              <a:t>Andrés Molina</a:t>
            </a:r>
            <a:br>
              <a:rPr lang="es-MX" sz="2800" b="1" dirty="0">
                <a:solidFill>
                  <a:srgbClr val="FFFFFF"/>
                </a:solidFill>
              </a:rPr>
            </a:br>
            <a:r>
              <a:rPr lang="es-MX" sz="2800" b="1" dirty="0">
                <a:solidFill>
                  <a:srgbClr val="FFFFFF"/>
                </a:solidFill>
              </a:rPr>
              <a:t>Franklin Peña</a:t>
            </a:r>
            <a:br>
              <a:rPr lang="es-MX" sz="2800" b="1" dirty="0">
                <a:solidFill>
                  <a:srgbClr val="FFFFFF"/>
                </a:solidFill>
              </a:rPr>
            </a:br>
            <a:r>
              <a:rPr lang="es-MX" sz="2800" b="1" dirty="0">
                <a:solidFill>
                  <a:srgbClr val="FFFFFF"/>
                </a:solidFill>
              </a:rPr>
              <a:t>Ximena Gaitán </a:t>
            </a:r>
            <a:br>
              <a:rPr lang="es-MX" sz="2800" b="1" dirty="0">
                <a:solidFill>
                  <a:srgbClr val="FFFFFF"/>
                </a:solidFill>
              </a:rPr>
            </a:br>
            <a:r>
              <a:rPr lang="es-MX" sz="2800" b="1" dirty="0">
                <a:solidFill>
                  <a:srgbClr val="FFFFFF"/>
                </a:solidFill>
              </a:rPr>
              <a:t>Laura Gaitán</a:t>
            </a:r>
            <a:br>
              <a:rPr lang="es-MX" sz="2800" b="1" dirty="0">
                <a:solidFill>
                  <a:srgbClr val="FFFFFF"/>
                </a:solidFill>
              </a:rPr>
            </a:br>
            <a:r>
              <a:rPr lang="es-MX" sz="2800" b="1" dirty="0">
                <a:solidFill>
                  <a:srgbClr val="FFFFFF"/>
                </a:solidFill>
              </a:rPr>
              <a:t>David Palacio </a:t>
            </a:r>
            <a:endParaRPr lang="es-CO" sz="2800" b="1" dirty="0">
              <a:solidFill>
                <a:srgbClr val="FFFFFF"/>
              </a:solidFill>
            </a:endParaRP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DE7AEB3D-1EF5-448D-8860-1774D6689E39}"/>
              </a:ext>
            </a:extLst>
          </p:cNvPr>
          <p:cNvSpPr/>
          <p:nvPr/>
        </p:nvSpPr>
        <p:spPr>
          <a:xfrm>
            <a:off x="116115" y="456977"/>
            <a:ext cx="9936983" cy="830997"/>
          </a:xfrm>
          <a:prstGeom prst="rect">
            <a:avLst/>
          </a:prstGeom>
        </p:spPr>
        <p:txBody>
          <a:bodyPr wrap="square">
            <a:spAutoFit/>
          </a:bodyPr>
          <a:lstStyle/>
          <a:p>
            <a:r>
              <a:rPr lang="es-MX" sz="4800" b="1" dirty="0">
                <a:solidFill>
                  <a:srgbClr val="92D050"/>
                </a:solidFill>
              </a:rPr>
              <a:t>REQUERIMIENTOS</a:t>
            </a:r>
            <a:r>
              <a:rPr lang="es-MX" sz="4800" dirty="0"/>
              <a:t> </a:t>
            </a:r>
            <a:r>
              <a:rPr lang="es-MX" sz="4800" b="1" dirty="0">
                <a:solidFill>
                  <a:srgbClr val="92D050"/>
                </a:solidFill>
              </a:rPr>
              <a:t>FUNCIONALES </a:t>
            </a:r>
            <a:endParaRPr lang="es-CO" sz="4800" b="1" dirty="0">
              <a:solidFill>
                <a:srgbClr val="92D050"/>
              </a:solidFill>
            </a:endParaRPr>
          </a:p>
        </p:txBody>
      </p:sp>
      <p:graphicFrame>
        <p:nvGraphicFramePr>
          <p:cNvPr id="3" name="Tabla 3">
            <a:extLst>
              <a:ext uri="{FF2B5EF4-FFF2-40B4-BE49-F238E27FC236}">
                <a16:creationId xmlns="" xmlns:a16="http://schemas.microsoft.com/office/drawing/2014/main" id="{E96FA9FE-C26C-4F86-9E0D-A4D53F95702E}"/>
              </a:ext>
            </a:extLst>
          </p:cNvPr>
          <p:cNvGraphicFramePr>
            <a:graphicFrameLocks noGrp="1"/>
          </p:cNvGraphicFramePr>
          <p:nvPr>
            <p:extLst>
              <p:ext uri="{D42A27DB-BD31-4B8C-83A1-F6EECF244321}">
                <p14:modId xmlns:p14="http://schemas.microsoft.com/office/powerpoint/2010/main" val="2827482072"/>
              </p:ext>
            </p:extLst>
          </p:nvPr>
        </p:nvGraphicFramePr>
        <p:xfrm>
          <a:off x="665871" y="2552115"/>
          <a:ext cx="7155766" cy="3484880"/>
        </p:xfrm>
        <a:graphic>
          <a:graphicData uri="http://schemas.openxmlformats.org/drawingml/2006/table">
            <a:tbl>
              <a:tblPr firstRow="1" bandRow="1">
                <a:tableStyleId>{616DA210-FB5B-4158-B5E0-FEB733F419BA}</a:tableStyleId>
              </a:tblPr>
              <a:tblGrid>
                <a:gridCol w="3273083">
                  <a:extLst>
                    <a:ext uri="{9D8B030D-6E8A-4147-A177-3AD203B41FA5}">
                      <a16:colId xmlns="" xmlns:a16="http://schemas.microsoft.com/office/drawing/2014/main" val="2875248870"/>
                    </a:ext>
                  </a:extLst>
                </a:gridCol>
                <a:gridCol w="3882683">
                  <a:extLst>
                    <a:ext uri="{9D8B030D-6E8A-4147-A177-3AD203B41FA5}">
                      <a16:colId xmlns="" xmlns:a16="http://schemas.microsoft.com/office/drawing/2014/main" val="3626478994"/>
                    </a:ext>
                  </a:extLst>
                </a:gridCol>
              </a:tblGrid>
              <a:tr h="0">
                <a:tc>
                  <a:txBody>
                    <a:bodyPr/>
                    <a:lstStyle/>
                    <a:p>
                      <a:r>
                        <a:rPr lang="es-MX" dirty="0"/>
                        <a:t>Identificación del requerimiento</a:t>
                      </a:r>
                      <a:endParaRPr lang="es-CO" dirty="0"/>
                    </a:p>
                  </a:txBody>
                  <a:tcPr/>
                </a:tc>
                <a:tc>
                  <a:txBody>
                    <a:bodyPr/>
                    <a:lstStyle/>
                    <a:p>
                      <a:r>
                        <a:rPr lang="es-MX" dirty="0"/>
                        <a:t>RF1</a:t>
                      </a:r>
                      <a:endParaRPr lang="es-CO" dirty="0"/>
                    </a:p>
                  </a:txBody>
                  <a:tcPr/>
                </a:tc>
                <a:extLst>
                  <a:ext uri="{0D108BD9-81ED-4DB2-BD59-A6C34878D82A}">
                    <a16:rowId xmlns="" xmlns:a16="http://schemas.microsoft.com/office/drawing/2014/main" val="3815281526"/>
                  </a:ext>
                </a:extLst>
              </a:tr>
              <a:tr h="370840">
                <a:tc>
                  <a:txBody>
                    <a:bodyPr/>
                    <a:lstStyle/>
                    <a:p>
                      <a:r>
                        <a:rPr lang="es-MX" dirty="0"/>
                        <a:t>Nombre del requerimiento</a:t>
                      </a:r>
                      <a:endParaRPr lang="es-CO" dirty="0"/>
                    </a:p>
                  </a:txBody>
                  <a:tcPr/>
                </a:tc>
                <a:tc>
                  <a:txBody>
                    <a:bodyPr/>
                    <a:lstStyle/>
                    <a:p>
                      <a:r>
                        <a:rPr lang="es-MX" dirty="0"/>
                        <a:t>Registrar usuarios</a:t>
                      </a:r>
                      <a:endParaRPr lang="es-CO" dirty="0"/>
                    </a:p>
                  </a:txBody>
                  <a:tcPr/>
                </a:tc>
                <a:extLst>
                  <a:ext uri="{0D108BD9-81ED-4DB2-BD59-A6C34878D82A}">
                    <a16:rowId xmlns="" xmlns:a16="http://schemas.microsoft.com/office/drawing/2014/main" val="376563052"/>
                  </a:ext>
                </a:extLst>
              </a:tr>
              <a:tr h="370840">
                <a:tc>
                  <a:txBody>
                    <a:bodyPr/>
                    <a:lstStyle/>
                    <a:p>
                      <a:r>
                        <a:rPr lang="es-MX" dirty="0"/>
                        <a:t>Características</a:t>
                      </a:r>
                      <a:endParaRPr lang="es-CO" dirty="0"/>
                    </a:p>
                  </a:txBody>
                  <a:tcPr/>
                </a:tc>
                <a:tc>
                  <a:txBody>
                    <a:bodyPr/>
                    <a:lstStyle/>
                    <a:p>
                      <a:r>
                        <a:rPr lang="es-MX" dirty="0"/>
                        <a:t>Los usuarios deben ser registrados en el sistema para poder ingresar a la plataforma y así hacer uso de ella </a:t>
                      </a:r>
                      <a:endParaRPr lang="es-CO" dirty="0"/>
                    </a:p>
                  </a:txBody>
                  <a:tcPr/>
                </a:tc>
                <a:extLst>
                  <a:ext uri="{0D108BD9-81ED-4DB2-BD59-A6C34878D82A}">
                    <a16:rowId xmlns="" xmlns:a16="http://schemas.microsoft.com/office/drawing/2014/main" val="3302308668"/>
                  </a:ext>
                </a:extLst>
              </a:tr>
              <a:tr h="370840">
                <a:tc>
                  <a:txBody>
                    <a:bodyPr/>
                    <a:lstStyle/>
                    <a:p>
                      <a:r>
                        <a:rPr lang="es-MX" dirty="0"/>
                        <a:t>Descripción del requerimiento </a:t>
                      </a:r>
                      <a:endParaRPr lang="es-CO" dirty="0"/>
                    </a:p>
                  </a:txBody>
                  <a:tcPr/>
                </a:tc>
                <a:tc>
                  <a:txBody>
                    <a:bodyPr/>
                    <a:lstStyle/>
                    <a:p>
                      <a:r>
                        <a:rPr lang="es-MX" dirty="0"/>
                        <a:t>El sistema permitirá al administrador, empleado y paciente </a:t>
                      </a:r>
                      <a:r>
                        <a:rPr lang="es-MX" dirty="0" err="1"/>
                        <a:t>loguearse</a:t>
                      </a:r>
                      <a:r>
                        <a:rPr lang="es-MX" dirty="0"/>
                        <a:t> suministrando los siguientes datos:</a:t>
                      </a:r>
                      <a:br>
                        <a:rPr lang="es-MX" dirty="0"/>
                      </a:br>
                      <a:r>
                        <a:rPr lang="es-MX" dirty="0"/>
                        <a:t>Nombre, apellido, email, usuario y contraseña</a:t>
                      </a:r>
                      <a:endParaRPr lang="es-CO" dirty="0"/>
                    </a:p>
                  </a:txBody>
                  <a:tcPr/>
                </a:tc>
                <a:extLst>
                  <a:ext uri="{0D108BD9-81ED-4DB2-BD59-A6C34878D82A}">
                    <a16:rowId xmlns="" xmlns:a16="http://schemas.microsoft.com/office/drawing/2014/main" val="306885043"/>
                  </a:ext>
                </a:extLst>
              </a:tr>
              <a:tr h="370840">
                <a:tc>
                  <a:txBody>
                    <a:bodyPr/>
                    <a:lstStyle/>
                    <a:p>
                      <a:r>
                        <a:rPr lang="es-MX" dirty="0"/>
                        <a:t>Prioridad </a:t>
                      </a:r>
                      <a:endParaRPr lang="es-CO" dirty="0"/>
                    </a:p>
                  </a:txBody>
                  <a:tcPr/>
                </a:tc>
                <a:tc>
                  <a:txBody>
                    <a:bodyPr/>
                    <a:lstStyle/>
                    <a:p>
                      <a:r>
                        <a:rPr lang="es-MX" dirty="0"/>
                        <a:t>Alta</a:t>
                      </a:r>
                      <a:endParaRPr lang="es-CO" dirty="0"/>
                    </a:p>
                  </a:txBody>
                  <a:tcPr/>
                </a:tc>
                <a:extLst>
                  <a:ext uri="{0D108BD9-81ED-4DB2-BD59-A6C34878D82A}">
                    <a16:rowId xmlns="" xmlns:a16="http://schemas.microsoft.com/office/drawing/2014/main" val="2325840082"/>
                  </a:ext>
                </a:extLst>
              </a:tr>
            </a:tbl>
          </a:graphicData>
        </a:graphic>
      </p:graphicFrame>
    </p:spTree>
    <p:extLst>
      <p:ext uri="{BB962C8B-B14F-4D97-AF65-F5344CB8AC3E}">
        <p14:creationId xmlns:p14="http://schemas.microsoft.com/office/powerpoint/2010/main" val="463111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3">
            <a:extLst>
              <a:ext uri="{FF2B5EF4-FFF2-40B4-BE49-F238E27FC236}">
                <a16:creationId xmlns="" xmlns:a16="http://schemas.microsoft.com/office/drawing/2014/main" id="{D3B0EEED-52AA-41ED-98BE-66A128D8F8F1}"/>
              </a:ext>
            </a:extLst>
          </p:cNvPr>
          <p:cNvGraphicFramePr>
            <a:graphicFrameLocks noGrp="1"/>
          </p:cNvGraphicFramePr>
          <p:nvPr>
            <p:extLst>
              <p:ext uri="{D42A27DB-BD31-4B8C-83A1-F6EECF244321}">
                <p14:modId xmlns:p14="http://schemas.microsoft.com/office/powerpoint/2010/main" val="439419549"/>
              </p:ext>
            </p:extLst>
          </p:nvPr>
        </p:nvGraphicFramePr>
        <p:xfrm>
          <a:off x="665871" y="2303195"/>
          <a:ext cx="7155766" cy="2936240"/>
        </p:xfrm>
        <a:graphic>
          <a:graphicData uri="http://schemas.openxmlformats.org/drawingml/2006/table">
            <a:tbl>
              <a:tblPr firstRow="1" bandRow="1">
                <a:tableStyleId>{616DA210-FB5B-4158-B5E0-FEB733F419BA}</a:tableStyleId>
              </a:tblPr>
              <a:tblGrid>
                <a:gridCol w="3273083">
                  <a:extLst>
                    <a:ext uri="{9D8B030D-6E8A-4147-A177-3AD203B41FA5}">
                      <a16:colId xmlns="" xmlns:a16="http://schemas.microsoft.com/office/drawing/2014/main" val="2875248870"/>
                    </a:ext>
                  </a:extLst>
                </a:gridCol>
                <a:gridCol w="3882683">
                  <a:extLst>
                    <a:ext uri="{9D8B030D-6E8A-4147-A177-3AD203B41FA5}">
                      <a16:colId xmlns="" xmlns:a16="http://schemas.microsoft.com/office/drawing/2014/main" val="3626478994"/>
                    </a:ext>
                  </a:extLst>
                </a:gridCol>
              </a:tblGrid>
              <a:tr h="0">
                <a:tc>
                  <a:txBody>
                    <a:bodyPr/>
                    <a:lstStyle/>
                    <a:p>
                      <a:r>
                        <a:rPr lang="es-MX" dirty="0"/>
                        <a:t>Identificación del requerimiento</a:t>
                      </a:r>
                      <a:endParaRPr lang="es-CO" dirty="0"/>
                    </a:p>
                  </a:txBody>
                  <a:tcPr/>
                </a:tc>
                <a:tc>
                  <a:txBody>
                    <a:bodyPr/>
                    <a:lstStyle/>
                    <a:p>
                      <a:r>
                        <a:rPr lang="es-MX" dirty="0"/>
                        <a:t>RF2</a:t>
                      </a:r>
                      <a:endParaRPr lang="es-CO" dirty="0"/>
                    </a:p>
                  </a:txBody>
                  <a:tcPr/>
                </a:tc>
                <a:extLst>
                  <a:ext uri="{0D108BD9-81ED-4DB2-BD59-A6C34878D82A}">
                    <a16:rowId xmlns="" xmlns:a16="http://schemas.microsoft.com/office/drawing/2014/main" val="3815281526"/>
                  </a:ext>
                </a:extLst>
              </a:tr>
              <a:tr h="370840">
                <a:tc>
                  <a:txBody>
                    <a:bodyPr/>
                    <a:lstStyle/>
                    <a:p>
                      <a:r>
                        <a:rPr lang="es-MX" dirty="0"/>
                        <a:t>Nombre del requerimiento</a:t>
                      </a:r>
                      <a:endParaRPr lang="es-CO" dirty="0"/>
                    </a:p>
                  </a:txBody>
                  <a:tcPr/>
                </a:tc>
                <a:tc>
                  <a:txBody>
                    <a:bodyPr/>
                    <a:lstStyle/>
                    <a:p>
                      <a:r>
                        <a:rPr lang="es-MX" dirty="0"/>
                        <a:t>Agendar citas</a:t>
                      </a:r>
                      <a:endParaRPr lang="es-CO" dirty="0"/>
                    </a:p>
                  </a:txBody>
                  <a:tcPr/>
                </a:tc>
                <a:extLst>
                  <a:ext uri="{0D108BD9-81ED-4DB2-BD59-A6C34878D82A}">
                    <a16:rowId xmlns="" xmlns:a16="http://schemas.microsoft.com/office/drawing/2014/main" val="376563052"/>
                  </a:ext>
                </a:extLst>
              </a:tr>
              <a:tr h="370840">
                <a:tc>
                  <a:txBody>
                    <a:bodyPr/>
                    <a:lstStyle/>
                    <a:p>
                      <a:r>
                        <a:rPr lang="es-MX" dirty="0"/>
                        <a:t>Características</a:t>
                      </a:r>
                      <a:endParaRPr lang="es-CO" dirty="0"/>
                    </a:p>
                  </a:txBody>
                  <a:tcPr/>
                </a:tc>
                <a:tc>
                  <a:txBody>
                    <a:bodyPr/>
                    <a:lstStyle/>
                    <a:p>
                      <a:r>
                        <a:rPr lang="es-MX" dirty="0"/>
                        <a:t>Los usuarios podrán programar la fecha y hora de la cita medica</a:t>
                      </a:r>
                      <a:endParaRPr lang="es-CO" dirty="0"/>
                    </a:p>
                  </a:txBody>
                  <a:tcPr/>
                </a:tc>
                <a:extLst>
                  <a:ext uri="{0D108BD9-81ED-4DB2-BD59-A6C34878D82A}">
                    <a16:rowId xmlns="" xmlns:a16="http://schemas.microsoft.com/office/drawing/2014/main" val="3302308668"/>
                  </a:ext>
                </a:extLst>
              </a:tr>
              <a:tr h="370840">
                <a:tc>
                  <a:txBody>
                    <a:bodyPr/>
                    <a:lstStyle/>
                    <a:p>
                      <a:r>
                        <a:rPr lang="es-MX" dirty="0"/>
                        <a:t>Descripción del requerimiento </a:t>
                      </a:r>
                      <a:endParaRPr lang="es-CO" dirty="0"/>
                    </a:p>
                  </a:txBody>
                  <a:tcPr/>
                </a:tc>
                <a:tc>
                  <a:txBody>
                    <a:bodyPr/>
                    <a:lstStyle/>
                    <a:p>
                      <a:r>
                        <a:rPr lang="es-MX" dirty="0"/>
                        <a:t>El sistema permitirá al paciente observar la disponibilidad del especialista para así poder agendar la cita </a:t>
                      </a:r>
                      <a:endParaRPr lang="es-CO" dirty="0"/>
                    </a:p>
                  </a:txBody>
                  <a:tcPr/>
                </a:tc>
                <a:extLst>
                  <a:ext uri="{0D108BD9-81ED-4DB2-BD59-A6C34878D82A}">
                    <a16:rowId xmlns="" xmlns:a16="http://schemas.microsoft.com/office/drawing/2014/main" val="306885043"/>
                  </a:ext>
                </a:extLst>
              </a:tr>
              <a:tr h="370840">
                <a:tc>
                  <a:txBody>
                    <a:bodyPr/>
                    <a:lstStyle/>
                    <a:p>
                      <a:r>
                        <a:rPr lang="es-MX" dirty="0"/>
                        <a:t>Prioridad </a:t>
                      </a:r>
                      <a:endParaRPr lang="es-CO" dirty="0"/>
                    </a:p>
                  </a:txBody>
                  <a:tcPr/>
                </a:tc>
                <a:tc>
                  <a:txBody>
                    <a:bodyPr/>
                    <a:lstStyle/>
                    <a:p>
                      <a:r>
                        <a:rPr lang="es-MX" dirty="0"/>
                        <a:t>Alta</a:t>
                      </a:r>
                      <a:endParaRPr lang="es-CO" dirty="0"/>
                    </a:p>
                  </a:txBody>
                  <a:tcPr/>
                </a:tc>
                <a:extLst>
                  <a:ext uri="{0D108BD9-81ED-4DB2-BD59-A6C34878D82A}">
                    <a16:rowId xmlns="" xmlns:a16="http://schemas.microsoft.com/office/drawing/2014/main" val="2325840082"/>
                  </a:ext>
                </a:extLst>
              </a:tr>
            </a:tbl>
          </a:graphicData>
        </a:graphic>
      </p:graphicFrame>
      <p:sp>
        <p:nvSpPr>
          <p:cNvPr id="3" name="Rectángulo 2">
            <a:extLst>
              <a:ext uri="{FF2B5EF4-FFF2-40B4-BE49-F238E27FC236}">
                <a16:creationId xmlns="" xmlns:a16="http://schemas.microsoft.com/office/drawing/2014/main" id="{9AA37E9C-A0FA-48D1-9D73-97A13A79A991}"/>
              </a:ext>
            </a:extLst>
          </p:cNvPr>
          <p:cNvSpPr/>
          <p:nvPr/>
        </p:nvSpPr>
        <p:spPr>
          <a:xfrm>
            <a:off x="387500" y="410867"/>
            <a:ext cx="8756500" cy="830997"/>
          </a:xfrm>
          <a:prstGeom prst="rect">
            <a:avLst/>
          </a:prstGeom>
        </p:spPr>
        <p:txBody>
          <a:bodyPr wrap="none">
            <a:spAutoFit/>
          </a:bodyPr>
          <a:lstStyle/>
          <a:p>
            <a:r>
              <a:rPr lang="es-MX" sz="4800" b="1" dirty="0">
                <a:solidFill>
                  <a:srgbClr val="92D050"/>
                </a:solidFill>
              </a:rPr>
              <a:t>REQUERIMIENTOS</a:t>
            </a:r>
            <a:r>
              <a:rPr lang="es-MX" sz="4800" dirty="0"/>
              <a:t> </a:t>
            </a:r>
            <a:r>
              <a:rPr lang="es-MX" sz="4800" b="1" dirty="0">
                <a:solidFill>
                  <a:srgbClr val="92D050"/>
                </a:solidFill>
              </a:rPr>
              <a:t>FUNCIONALES </a:t>
            </a:r>
            <a:endParaRPr lang="es-CO" sz="4800" b="1" dirty="0">
              <a:solidFill>
                <a:srgbClr val="92D050"/>
              </a:solidFill>
            </a:endParaRPr>
          </a:p>
        </p:txBody>
      </p:sp>
    </p:spTree>
    <p:extLst>
      <p:ext uri="{BB962C8B-B14F-4D97-AF65-F5344CB8AC3E}">
        <p14:creationId xmlns:p14="http://schemas.microsoft.com/office/powerpoint/2010/main" val="141949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3">
            <a:extLst>
              <a:ext uri="{FF2B5EF4-FFF2-40B4-BE49-F238E27FC236}">
                <a16:creationId xmlns="" xmlns:a16="http://schemas.microsoft.com/office/drawing/2014/main" id="{9599353E-E52B-470B-837F-256EFA17C062}"/>
              </a:ext>
            </a:extLst>
          </p:cNvPr>
          <p:cNvGraphicFramePr>
            <a:graphicFrameLocks noGrp="1"/>
          </p:cNvGraphicFramePr>
          <p:nvPr>
            <p:extLst>
              <p:ext uri="{D42A27DB-BD31-4B8C-83A1-F6EECF244321}">
                <p14:modId xmlns:p14="http://schemas.microsoft.com/office/powerpoint/2010/main" val="18413407"/>
              </p:ext>
            </p:extLst>
          </p:nvPr>
        </p:nvGraphicFramePr>
        <p:xfrm>
          <a:off x="665871" y="2303195"/>
          <a:ext cx="7155766" cy="2661920"/>
        </p:xfrm>
        <a:graphic>
          <a:graphicData uri="http://schemas.openxmlformats.org/drawingml/2006/table">
            <a:tbl>
              <a:tblPr firstRow="1" bandRow="1">
                <a:tableStyleId>{616DA210-FB5B-4158-B5E0-FEB733F419BA}</a:tableStyleId>
              </a:tblPr>
              <a:tblGrid>
                <a:gridCol w="3273083">
                  <a:extLst>
                    <a:ext uri="{9D8B030D-6E8A-4147-A177-3AD203B41FA5}">
                      <a16:colId xmlns="" xmlns:a16="http://schemas.microsoft.com/office/drawing/2014/main" val="2875248870"/>
                    </a:ext>
                  </a:extLst>
                </a:gridCol>
                <a:gridCol w="3882683">
                  <a:extLst>
                    <a:ext uri="{9D8B030D-6E8A-4147-A177-3AD203B41FA5}">
                      <a16:colId xmlns="" xmlns:a16="http://schemas.microsoft.com/office/drawing/2014/main" val="3626478994"/>
                    </a:ext>
                  </a:extLst>
                </a:gridCol>
              </a:tblGrid>
              <a:tr h="0">
                <a:tc>
                  <a:txBody>
                    <a:bodyPr/>
                    <a:lstStyle/>
                    <a:p>
                      <a:r>
                        <a:rPr lang="es-MX" dirty="0"/>
                        <a:t>Identificación del requerimiento</a:t>
                      </a:r>
                      <a:endParaRPr lang="es-CO" dirty="0"/>
                    </a:p>
                  </a:txBody>
                  <a:tcPr/>
                </a:tc>
                <a:tc>
                  <a:txBody>
                    <a:bodyPr/>
                    <a:lstStyle/>
                    <a:p>
                      <a:r>
                        <a:rPr lang="es-MX" dirty="0"/>
                        <a:t>RF3</a:t>
                      </a:r>
                      <a:endParaRPr lang="es-CO" dirty="0"/>
                    </a:p>
                  </a:txBody>
                  <a:tcPr/>
                </a:tc>
                <a:extLst>
                  <a:ext uri="{0D108BD9-81ED-4DB2-BD59-A6C34878D82A}">
                    <a16:rowId xmlns="" xmlns:a16="http://schemas.microsoft.com/office/drawing/2014/main" val="3815281526"/>
                  </a:ext>
                </a:extLst>
              </a:tr>
              <a:tr h="370840">
                <a:tc>
                  <a:txBody>
                    <a:bodyPr/>
                    <a:lstStyle/>
                    <a:p>
                      <a:r>
                        <a:rPr lang="es-MX" dirty="0"/>
                        <a:t>Nombre del requerimiento</a:t>
                      </a:r>
                      <a:endParaRPr lang="es-CO" dirty="0"/>
                    </a:p>
                  </a:txBody>
                  <a:tcPr/>
                </a:tc>
                <a:tc>
                  <a:txBody>
                    <a:bodyPr/>
                    <a:lstStyle/>
                    <a:p>
                      <a:r>
                        <a:rPr lang="es-MX" dirty="0"/>
                        <a:t>Cancelación de citas</a:t>
                      </a:r>
                      <a:endParaRPr lang="es-CO" dirty="0"/>
                    </a:p>
                  </a:txBody>
                  <a:tcPr/>
                </a:tc>
                <a:extLst>
                  <a:ext uri="{0D108BD9-81ED-4DB2-BD59-A6C34878D82A}">
                    <a16:rowId xmlns="" xmlns:a16="http://schemas.microsoft.com/office/drawing/2014/main" val="376563052"/>
                  </a:ext>
                </a:extLst>
              </a:tr>
              <a:tr h="370840">
                <a:tc>
                  <a:txBody>
                    <a:bodyPr/>
                    <a:lstStyle/>
                    <a:p>
                      <a:r>
                        <a:rPr lang="es-MX" dirty="0"/>
                        <a:t>Características</a:t>
                      </a:r>
                      <a:endParaRPr lang="es-CO" dirty="0"/>
                    </a:p>
                  </a:txBody>
                  <a:tcPr/>
                </a:tc>
                <a:tc>
                  <a:txBody>
                    <a:bodyPr/>
                    <a:lstStyle/>
                    <a:p>
                      <a:r>
                        <a:rPr lang="es-MX" dirty="0"/>
                        <a:t>Los usuarios podrán realizar la cancelación de citas previas </a:t>
                      </a:r>
                      <a:r>
                        <a:rPr lang="es-MX" dirty="0" smtClean="0"/>
                        <a:t>programas. </a:t>
                      </a:r>
                      <a:endParaRPr lang="es-CO" dirty="0"/>
                    </a:p>
                  </a:txBody>
                  <a:tcPr/>
                </a:tc>
                <a:extLst>
                  <a:ext uri="{0D108BD9-81ED-4DB2-BD59-A6C34878D82A}">
                    <a16:rowId xmlns="" xmlns:a16="http://schemas.microsoft.com/office/drawing/2014/main" val="3302308668"/>
                  </a:ext>
                </a:extLst>
              </a:tr>
              <a:tr h="370840">
                <a:tc>
                  <a:txBody>
                    <a:bodyPr/>
                    <a:lstStyle/>
                    <a:p>
                      <a:r>
                        <a:rPr lang="es-MX" dirty="0"/>
                        <a:t>Descripción del requerimiento </a:t>
                      </a:r>
                      <a:endParaRPr lang="es-CO" dirty="0"/>
                    </a:p>
                  </a:txBody>
                  <a:tcPr/>
                </a:tc>
                <a:tc>
                  <a:txBody>
                    <a:bodyPr/>
                    <a:lstStyle/>
                    <a:p>
                      <a:r>
                        <a:rPr lang="es-MX" dirty="0"/>
                        <a:t>El sistema permitirá realizar la respectiva cancelación de citas con un tiempo de antelación determinada </a:t>
                      </a:r>
                      <a:endParaRPr lang="es-CO" dirty="0"/>
                    </a:p>
                  </a:txBody>
                  <a:tcPr/>
                </a:tc>
                <a:extLst>
                  <a:ext uri="{0D108BD9-81ED-4DB2-BD59-A6C34878D82A}">
                    <a16:rowId xmlns="" xmlns:a16="http://schemas.microsoft.com/office/drawing/2014/main" val="306885043"/>
                  </a:ext>
                </a:extLst>
              </a:tr>
              <a:tr h="370840">
                <a:tc>
                  <a:txBody>
                    <a:bodyPr/>
                    <a:lstStyle/>
                    <a:p>
                      <a:r>
                        <a:rPr lang="es-MX" dirty="0"/>
                        <a:t>Prioridad </a:t>
                      </a:r>
                      <a:endParaRPr lang="es-CO" dirty="0"/>
                    </a:p>
                  </a:txBody>
                  <a:tcPr/>
                </a:tc>
                <a:tc>
                  <a:txBody>
                    <a:bodyPr/>
                    <a:lstStyle/>
                    <a:p>
                      <a:r>
                        <a:rPr lang="es-MX" dirty="0"/>
                        <a:t>Alta</a:t>
                      </a:r>
                      <a:endParaRPr lang="es-CO" dirty="0"/>
                    </a:p>
                  </a:txBody>
                  <a:tcPr/>
                </a:tc>
                <a:extLst>
                  <a:ext uri="{0D108BD9-81ED-4DB2-BD59-A6C34878D82A}">
                    <a16:rowId xmlns="" xmlns:a16="http://schemas.microsoft.com/office/drawing/2014/main" val="2325840082"/>
                  </a:ext>
                </a:extLst>
              </a:tr>
            </a:tbl>
          </a:graphicData>
        </a:graphic>
      </p:graphicFrame>
      <p:sp>
        <p:nvSpPr>
          <p:cNvPr id="3" name="Rectángulo 2">
            <a:extLst>
              <a:ext uri="{FF2B5EF4-FFF2-40B4-BE49-F238E27FC236}">
                <a16:creationId xmlns="" xmlns:a16="http://schemas.microsoft.com/office/drawing/2014/main" id="{0A0711CA-9E2B-46F7-A681-83ADDAD23921}"/>
              </a:ext>
            </a:extLst>
          </p:cNvPr>
          <p:cNvSpPr/>
          <p:nvPr/>
        </p:nvSpPr>
        <p:spPr>
          <a:xfrm>
            <a:off x="237822" y="380536"/>
            <a:ext cx="8756500" cy="830997"/>
          </a:xfrm>
          <a:prstGeom prst="rect">
            <a:avLst/>
          </a:prstGeom>
        </p:spPr>
        <p:txBody>
          <a:bodyPr wrap="none">
            <a:spAutoFit/>
          </a:bodyPr>
          <a:lstStyle/>
          <a:p>
            <a:r>
              <a:rPr lang="es-MX" sz="4800" b="1" dirty="0">
                <a:solidFill>
                  <a:srgbClr val="92D050"/>
                </a:solidFill>
              </a:rPr>
              <a:t>REQUERIMIENTOS</a:t>
            </a:r>
            <a:r>
              <a:rPr lang="es-MX" sz="4800" dirty="0"/>
              <a:t> </a:t>
            </a:r>
            <a:r>
              <a:rPr lang="es-MX" sz="4800" b="1" dirty="0">
                <a:solidFill>
                  <a:srgbClr val="92D050"/>
                </a:solidFill>
              </a:rPr>
              <a:t>FUNCIONALES </a:t>
            </a:r>
            <a:endParaRPr lang="es-CO" sz="4800" b="1" dirty="0">
              <a:solidFill>
                <a:srgbClr val="92D050"/>
              </a:solidFill>
            </a:endParaRPr>
          </a:p>
        </p:txBody>
      </p:sp>
    </p:spTree>
    <p:extLst>
      <p:ext uri="{BB962C8B-B14F-4D97-AF65-F5344CB8AC3E}">
        <p14:creationId xmlns:p14="http://schemas.microsoft.com/office/powerpoint/2010/main" val="2664381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3">
            <a:extLst>
              <a:ext uri="{FF2B5EF4-FFF2-40B4-BE49-F238E27FC236}">
                <a16:creationId xmlns="" xmlns:a16="http://schemas.microsoft.com/office/drawing/2014/main" id="{04C0971A-1111-4B49-BF65-DC3A1374101E}"/>
              </a:ext>
            </a:extLst>
          </p:cNvPr>
          <p:cNvGraphicFramePr>
            <a:graphicFrameLocks noGrp="1"/>
          </p:cNvGraphicFramePr>
          <p:nvPr>
            <p:extLst>
              <p:ext uri="{D42A27DB-BD31-4B8C-83A1-F6EECF244321}">
                <p14:modId xmlns:p14="http://schemas.microsoft.com/office/powerpoint/2010/main" val="383737086"/>
              </p:ext>
            </p:extLst>
          </p:nvPr>
        </p:nvGraphicFramePr>
        <p:xfrm>
          <a:off x="665871" y="2303195"/>
          <a:ext cx="7155766" cy="4033520"/>
        </p:xfrm>
        <a:graphic>
          <a:graphicData uri="http://schemas.openxmlformats.org/drawingml/2006/table">
            <a:tbl>
              <a:tblPr firstRow="1" bandRow="1">
                <a:tableStyleId>{616DA210-FB5B-4158-B5E0-FEB733F419BA}</a:tableStyleId>
              </a:tblPr>
              <a:tblGrid>
                <a:gridCol w="3273083">
                  <a:extLst>
                    <a:ext uri="{9D8B030D-6E8A-4147-A177-3AD203B41FA5}">
                      <a16:colId xmlns="" xmlns:a16="http://schemas.microsoft.com/office/drawing/2014/main" val="2875248870"/>
                    </a:ext>
                  </a:extLst>
                </a:gridCol>
                <a:gridCol w="3882683">
                  <a:extLst>
                    <a:ext uri="{9D8B030D-6E8A-4147-A177-3AD203B41FA5}">
                      <a16:colId xmlns="" xmlns:a16="http://schemas.microsoft.com/office/drawing/2014/main" val="3626478994"/>
                    </a:ext>
                  </a:extLst>
                </a:gridCol>
              </a:tblGrid>
              <a:tr h="0">
                <a:tc>
                  <a:txBody>
                    <a:bodyPr/>
                    <a:lstStyle/>
                    <a:p>
                      <a:r>
                        <a:rPr lang="es-MX" dirty="0"/>
                        <a:t>Identificación del requerimiento</a:t>
                      </a:r>
                      <a:endParaRPr lang="es-CO" dirty="0"/>
                    </a:p>
                  </a:txBody>
                  <a:tcPr/>
                </a:tc>
                <a:tc>
                  <a:txBody>
                    <a:bodyPr/>
                    <a:lstStyle/>
                    <a:p>
                      <a:r>
                        <a:rPr lang="es-MX" dirty="0"/>
                        <a:t>RF4</a:t>
                      </a:r>
                      <a:endParaRPr lang="es-CO" dirty="0"/>
                    </a:p>
                  </a:txBody>
                  <a:tcPr/>
                </a:tc>
                <a:extLst>
                  <a:ext uri="{0D108BD9-81ED-4DB2-BD59-A6C34878D82A}">
                    <a16:rowId xmlns="" xmlns:a16="http://schemas.microsoft.com/office/drawing/2014/main" val="3815281526"/>
                  </a:ext>
                </a:extLst>
              </a:tr>
              <a:tr h="370840">
                <a:tc>
                  <a:txBody>
                    <a:bodyPr/>
                    <a:lstStyle/>
                    <a:p>
                      <a:r>
                        <a:rPr lang="es-MX" dirty="0"/>
                        <a:t>Nombre del requerimiento</a:t>
                      </a:r>
                      <a:endParaRPr lang="es-CO" dirty="0"/>
                    </a:p>
                  </a:txBody>
                  <a:tcPr/>
                </a:tc>
                <a:tc>
                  <a:txBody>
                    <a:bodyPr/>
                    <a:lstStyle/>
                    <a:p>
                      <a:r>
                        <a:rPr lang="es-MX" dirty="0" smtClean="0"/>
                        <a:t>Registrar</a:t>
                      </a:r>
                      <a:r>
                        <a:rPr lang="es-MX" baseline="0" dirty="0" smtClean="0"/>
                        <a:t> historia clínica</a:t>
                      </a:r>
                      <a:endParaRPr lang="es-CO" dirty="0"/>
                    </a:p>
                  </a:txBody>
                  <a:tcPr/>
                </a:tc>
                <a:extLst>
                  <a:ext uri="{0D108BD9-81ED-4DB2-BD59-A6C34878D82A}">
                    <a16:rowId xmlns="" xmlns:a16="http://schemas.microsoft.com/office/drawing/2014/main" val="376563052"/>
                  </a:ext>
                </a:extLst>
              </a:tr>
              <a:tr h="370840">
                <a:tc>
                  <a:txBody>
                    <a:bodyPr/>
                    <a:lstStyle/>
                    <a:p>
                      <a:r>
                        <a:rPr lang="es-MX" dirty="0"/>
                        <a:t>Características</a:t>
                      </a:r>
                      <a:endParaRPr lang="es-CO" dirty="0"/>
                    </a:p>
                  </a:txBody>
                  <a:tcPr/>
                </a:tc>
                <a:tc>
                  <a:txBody>
                    <a:bodyPr/>
                    <a:lstStyle/>
                    <a:p>
                      <a:r>
                        <a:rPr lang="es-MX" dirty="0" smtClean="0"/>
                        <a:t>El</a:t>
                      </a:r>
                      <a:r>
                        <a:rPr lang="es-MX" baseline="0" dirty="0" smtClean="0"/>
                        <a:t> usuario podrá registrar la historia clínica y podrá registrar los siguientes datos:</a:t>
                      </a:r>
                      <a:br>
                        <a:rPr lang="es-MX" baseline="0" dirty="0" smtClean="0"/>
                      </a:br>
                      <a:r>
                        <a:rPr lang="es-MX" baseline="0" dirty="0" smtClean="0"/>
                        <a:t>Nombres y apellidos </a:t>
                      </a:r>
                      <a:br>
                        <a:rPr lang="es-MX" baseline="0" dirty="0" smtClean="0"/>
                      </a:br>
                      <a:r>
                        <a:rPr lang="es-MX" baseline="0" dirty="0" smtClean="0"/>
                        <a:t>Numero de identificación</a:t>
                      </a:r>
                      <a:br>
                        <a:rPr lang="es-MX" baseline="0" dirty="0" smtClean="0"/>
                      </a:br>
                      <a:r>
                        <a:rPr lang="es-MX" baseline="0" dirty="0" smtClean="0"/>
                        <a:t>Nombre y edad de la mascota</a:t>
                      </a:r>
                      <a:br>
                        <a:rPr lang="es-MX" baseline="0" dirty="0" smtClean="0"/>
                      </a:br>
                      <a:r>
                        <a:rPr lang="es-MX" baseline="0" dirty="0" smtClean="0"/>
                        <a:t>Raza de la mascota.</a:t>
                      </a:r>
                      <a:endParaRPr lang="es-CO" dirty="0"/>
                    </a:p>
                  </a:txBody>
                  <a:tcPr/>
                </a:tc>
                <a:extLst>
                  <a:ext uri="{0D108BD9-81ED-4DB2-BD59-A6C34878D82A}">
                    <a16:rowId xmlns="" xmlns:a16="http://schemas.microsoft.com/office/drawing/2014/main" val="3302308668"/>
                  </a:ext>
                </a:extLst>
              </a:tr>
              <a:tr h="370840">
                <a:tc>
                  <a:txBody>
                    <a:bodyPr/>
                    <a:lstStyle/>
                    <a:p>
                      <a:r>
                        <a:rPr lang="es-MX" dirty="0"/>
                        <a:t>Descripción del requerimiento </a:t>
                      </a:r>
                      <a:endParaRPr lang="es-CO" dirty="0"/>
                    </a:p>
                  </a:txBody>
                  <a:tcPr/>
                </a:tc>
                <a:tc>
                  <a:txBody>
                    <a:bodyPr/>
                    <a:lstStyle/>
                    <a:p>
                      <a:r>
                        <a:rPr lang="es-MX" dirty="0"/>
                        <a:t>El sistema permitirá al usuario acceder, modificar el historial clínico </a:t>
                      </a:r>
                      <a:r>
                        <a:rPr lang="es-MX" dirty="0" smtClean="0"/>
                        <a:t>del paciente.</a:t>
                      </a:r>
                      <a:endParaRPr lang="es-CO" dirty="0"/>
                    </a:p>
                  </a:txBody>
                  <a:tcPr/>
                </a:tc>
                <a:extLst>
                  <a:ext uri="{0D108BD9-81ED-4DB2-BD59-A6C34878D82A}">
                    <a16:rowId xmlns="" xmlns:a16="http://schemas.microsoft.com/office/drawing/2014/main" val="306885043"/>
                  </a:ext>
                </a:extLst>
              </a:tr>
              <a:tr h="370840">
                <a:tc>
                  <a:txBody>
                    <a:bodyPr/>
                    <a:lstStyle/>
                    <a:p>
                      <a:r>
                        <a:rPr lang="es-MX" dirty="0"/>
                        <a:t>Prioridad </a:t>
                      </a:r>
                      <a:endParaRPr lang="es-CO" dirty="0"/>
                    </a:p>
                  </a:txBody>
                  <a:tcPr/>
                </a:tc>
                <a:tc>
                  <a:txBody>
                    <a:bodyPr/>
                    <a:lstStyle/>
                    <a:p>
                      <a:r>
                        <a:rPr lang="es-MX" dirty="0"/>
                        <a:t>Alta</a:t>
                      </a:r>
                      <a:endParaRPr lang="es-CO" dirty="0"/>
                    </a:p>
                  </a:txBody>
                  <a:tcPr/>
                </a:tc>
                <a:extLst>
                  <a:ext uri="{0D108BD9-81ED-4DB2-BD59-A6C34878D82A}">
                    <a16:rowId xmlns="" xmlns:a16="http://schemas.microsoft.com/office/drawing/2014/main" val="2325840082"/>
                  </a:ext>
                </a:extLst>
              </a:tr>
            </a:tbl>
          </a:graphicData>
        </a:graphic>
      </p:graphicFrame>
      <p:sp>
        <p:nvSpPr>
          <p:cNvPr id="3" name="Rectángulo 2">
            <a:extLst>
              <a:ext uri="{FF2B5EF4-FFF2-40B4-BE49-F238E27FC236}">
                <a16:creationId xmlns="" xmlns:a16="http://schemas.microsoft.com/office/drawing/2014/main" id="{753ADF26-BD0D-4104-BD60-CDD0E4BC4EE1}"/>
              </a:ext>
            </a:extLst>
          </p:cNvPr>
          <p:cNvSpPr/>
          <p:nvPr/>
        </p:nvSpPr>
        <p:spPr>
          <a:xfrm>
            <a:off x="270427" y="430162"/>
            <a:ext cx="8756500" cy="830997"/>
          </a:xfrm>
          <a:prstGeom prst="rect">
            <a:avLst/>
          </a:prstGeom>
        </p:spPr>
        <p:txBody>
          <a:bodyPr wrap="none">
            <a:spAutoFit/>
          </a:bodyPr>
          <a:lstStyle/>
          <a:p>
            <a:r>
              <a:rPr lang="es-MX" sz="4800" b="1" dirty="0">
                <a:solidFill>
                  <a:srgbClr val="92D050"/>
                </a:solidFill>
              </a:rPr>
              <a:t>REQUERIMIENTOS</a:t>
            </a:r>
            <a:r>
              <a:rPr lang="es-MX" sz="4800" dirty="0"/>
              <a:t> </a:t>
            </a:r>
            <a:r>
              <a:rPr lang="es-MX" sz="4800" b="1" dirty="0">
                <a:solidFill>
                  <a:srgbClr val="92D050"/>
                </a:solidFill>
              </a:rPr>
              <a:t>FUNCIONALES </a:t>
            </a:r>
            <a:endParaRPr lang="es-CO" sz="4800" b="1" dirty="0">
              <a:solidFill>
                <a:srgbClr val="92D050"/>
              </a:solidFill>
            </a:endParaRPr>
          </a:p>
        </p:txBody>
      </p:sp>
    </p:spTree>
    <p:extLst>
      <p:ext uri="{BB962C8B-B14F-4D97-AF65-F5344CB8AC3E}">
        <p14:creationId xmlns:p14="http://schemas.microsoft.com/office/powerpoint/2010/main" val="1735400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2EAEE548-64F1-40F4-B43C-1D8E84261D59}"/>
              </a:ext>
            </a:extLst>
          </p:cNvPr>
          <p:cNvSpPr/>
          <p:nvPr/>
        </p:nvSpPr>
        <p:spPr>
          <a:xfrm>
            <a:off x="0" y="325176"/>
            <a:ext cx="9320565" cy="800219"/>
          </a:xfrm>
          <a:prstGeom prst="rect">
            <a:avLst/>
          </a:prstGeom>
        </p:spPr>
        <p:txBody>
          <a:bodyPr wrap="none">
            <a:spAutoFit/>
          </a:bodyPr>
          <a:lstStyle/>
          <a:p>
            <a:r>
              <a:rPr lang="es-MX" sz="4600" b="1" dirty="0">
                <a:solidFill>
                  <a:srgbClr val="92D050"/>
                </a:solidFill>
              </a:rPr>
              <a:t>REQUERIMIENTOS</a:t>
            </a:r>
            <a:r>
              <a:rPr lang="es-MX" sz="4600" dirty="0"/>
              <a:t> </a:t>
            </a:r>
            <a:r>
              <a:rPr lang="es-MX" sz="4600" b="1" dirty="0">
                <a:solidFill>
                  <a:srgbClr val="92D050"/>
                </a:solidFill>
              </a:rPr>
              <a:t>NO</a:t>
            </a:r>
            <a:r>
              <a:rPr lang="es-MX" sz="4600" dirty="0"/>
              <a:t> </a:t>
            </a:r>
            <a:r>
              <a:rPr lang="es-MX" sz="4600" b="1" dirty="0">
                <a:solidFill>
                  <a:srgbClr val="92D050"/>
                </a:solidFill>
              </a:rPr>
              <a:t>FUNCIONALES </a:t>
            </a:r>
            <a:endParaRPr lang="es-CO" sz="4600" b="1" dirty="0">
              <a:solidFill>
                <a:srgbClr val="92D050"/>
              </a:solidFill>
            </a:endParaRPr>
          </a:p>
        </p:txBody>
      </p:sp>
    </p:spTree>
    <p:extLst>
      <p:ext uri="{BB962C8B-B14F-4D97-AF65-F5344CB8AC3E}">
        <p14:creationId xmlns:p14="http://schemas.microsoft.com/office/powerpoint/2010/main" val="6950423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F7A10F1D-6CAC-423E-8157-9DF0BB34D082}"/>
              </a:ext>
            </a:extLst>
          </p:cNvPr>
          <p:cNvSpPr/>
          <p:nvPr/>
        </p:nvSpPr>
        <p:spPr>
          <a:xfrm>
            <a:off x="0" y="524805"/>
            <a:ext cx="8879610" cy="830997"/>
          </a:xfrm>
          <a:prstGeom prst="rect">
            <a:avLst/>
          </a:prstGeom>
        </p:spPr>
        <p:txBody>
          <a:bodyPr wrap="none">
            <a:spAutoFit/>
          </a:bodyPr>
          <a:lstStyle/>
          <a:p>
            <a:r>
              <a:rPr lang="es-MX" sz="4800" b="1" dirty="0">
                <a:solidFill>
                  <a:srgbClr val="92D050"/>
                </a:solidFill>
              </a:rPr>
              <a:t>SISTEMA CONTROL DE VERSIONES</a:t>
            </a:r>
            <a:endParaRPr lang="es-CO" sz="4800" b="1" dirty="0">
              <a:solidFill>
                <a:srgbClr val="92D050"/>
              </a:solidFill>
            </a:endParaRPr>
          </a:p>
        </p:txBody>
      </p:sp>
    </p:spTree>
    <p:extLst>
      <p:ext uri="{BB962C8B-B14F-4D97-AF65-F5344CB8AC3E}">
        <p14:creationId xmlns:p14="http://schemas.microsoft.com/office/powerpoint/2010/main" val="996246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ítulo 1"/>
          <p:cNvSpPr txBox="1">
            <a:spLocks/>
          </p:cNvSpPr>
          <p:nvPr/>
        </p:nvSpPr>
        <p:spPr>
          <a:xfrm>
            <a:off x="1446892" y="5740537"/>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6600" b="1" dirty="0">
                <a:solidFill>
                  <a:srgbClr val="FFC000"/>
                </a:solidFill>
              </a:rPr>
              <a:t>GRACIAS</a:t>
            </a:r>
            <a:endParaRPr lang="es-ES" sz="66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73249" y="21626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458271" y="514376"/>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6000" b="1" dirty="0">
                <a:solidFill>
                  <a:schemeClr val="bg1">
                    <a:lumMod val="95000"/>
                  </a:schemeClr>
                </a:solidFill>
              </a:rPr>
              <a:t>O</a:t>
            </a:r>
            <a:r>
              <a:rPr lang="es-CO" sz="6000" b="1" dirty="0">
                <a:solidFill>
                  <a:schemeClr val="bg1">
                    <a:lumMod val="95000"/>
                  </a:schemeClr>
                </a:solidFill>
              </a:rPr>
              <a:t>BJETIVO GENERAL </a:t>
            </a:r>
          </a:p>
        </p:txBody>
      </p:sp>
      <p:sp>
        <p:nvSpPr>
          <p:cNvPr id="4" name="Marcador de contenido 2"/>
          <p:cNvSpPr txBox="1">
            <a:spLocks/>
          </p:cNvSpPr>
          <p:nvPr/>
        </p:nvSpPr>
        <p:spPr>
          <a:xfrm>
            <a:off x="3467284" y="2559695"/>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s-MX" sz="2800" dirty="0">
                <a:solidFill>
                  <a:schemeClr val="tx1">
                    <a:lumMod val="75000"/>
                    <a:lumOff val="25000"/>
                  </a:schemeClr>
                </a:solidFill>
              </a:rPr>
              <a:t>Diseñar y desarrollar un software que permita realizar el agendamiento y la cancelación de citas medicas y administrar las historias clínicas de los pacientes de la veterinaria </a:t>
            </a:r>
            <a:r>
              <a:rPr lang="es-MX" sz="2800" dirty="0" err="1">
                <a:solidFill>
                  <a:schemeClr val="tx1">
                    <a:lumMod val="75000"/>
                    <a:lumOff val="25000"/>
                  </a:schemeClr>
                </a:solidFill>
              </a:rPr>
              <a:t>Pet</a:t>
            </a:r>
            <a:r>
              <a:rPr lang="es-MX" sz="2800" dirty="0">
                <a:solidFill>
                  <a:schemeClr val="tx1">
                    <a:lumMod val="75000"/>
                    <a:lumOff val="25000"/>
                  </a:schemeClr>
                </a:solidFill>
              </a:rPr>
              <a:t> Love &amp; </a:t>
            </a:r>
            <a:r>
              <a:rPr lang="es-MX" sz="2800" dirty="0" err="1">
                <a:solidFill>
                  <a:schemeClr val="tx1">
                    <a:lumMod val="75000"/>
                    <a:lumOff val="25000"/>
                  </a:schemeClr>
                </a:solidFill>
              </a:rPr>
              <a:t>Life</a:t>
            </a:r>
            <a:r>
              <a:rPr lang="es-MX" sz="2800" dirty="0">
                <a:solidFill>
                  <a:schemeClr val="tx1">
                    <a:lumMod val="75000"/>
                    <a:lumOff val="25000"/>
                  </a:schemeClr>
                </a:solidFill>
              </a:rPr>
              <a:t>.</a:t>
            </a:r>
            <a:endParaRPr lang="es-CO" sz="2800" dirty="0">
              <a:solidFill>
                <a:schemeClr val="tx1">
                  <a:lumMod val="75000"/>
                  <a:lumOff val="25000"/>
                </a:schemeClr>
              </a:solidFill>
            </a:endParaRPr>
          </a:p>
        </p:txBody>
      </p:sp>
      <p:pic>
        <p:nvPicPr>
          <p:cNvPr id="7" name="Imagen 6">
            <a:extLst>
              <a:ext uri="{FF2B5EF4-FFF2-40B4-BE49-F238E27FC236}">
                <a16:creationId xmlns="" xmlns:a16="http://schemas.microsoft.com/office/drawing/2014/main" id="{DD53FBD7-0D02-4B59-9025-174A082F3B73}"/>
              </a:ext>
            </a:extLst>
          </p:cNvPr>
          <p:cNvPicPr>
            <a:picLocks noChangeAspect="1"/>
          </p:cNvPicPr>
          <p:nvPr/>
        </p:nvPicPr>
        <p:blipFill>
          <a:blip r:embed="rId2"/>
          <a:stretch>
            <a:fillRect/>
          </a:stretch>
        </p:blipFill>
        <p:spPr>
          <a:xfrm>
            <a:off x="345158" y="2700997"/>
            <a:ext cx="3122126" cy="2363371"/>
          </a:xfrm>
          <a:prstGeom prst="rect">
            <a:avLst/>
          </a:prstGeom>
        </p:spPr>
      </p:pic>
    </p:spTree>
    <p:extLst>
      <p:ext uri="{BB962C8B-B14F-4D97-AF65-F5344CB8AC3E}">
        <p14:creationId xmlns:p14="http://schemas.microsoft.com/office/powerpoint/2010/main" val="4126290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8813DD5A-A5E2-4C1B-AB66-CA78EC5DEA36}"/>
              </a:ext>
            </a:extLst>
          </p:cNvPr>
          <p:cNvPicPr/>
          <p:nvPr/>
        </p:nvPicPr>
        <p:blipFill>
          <a:blip r:embed="rId2">
            <a:extLst>
              <a:ext uri="{BEBA8EAE-BF5A-486C-A8C5-ECC9F3942E4B}">
                <a14:imgProps xmlns:a14="http://schemas.microsoft.com/office/drawing/2010/main">
                  <a14:imgLayer r:embed="rId3">
                    <a14:imgEffect>
                      <a14:backgroundRemoval t="2851" b="99781" l="9539" r="89803">
                        <a14:foregroundMark x1="50329" y1="26316" x2="38816" y2="17325"/>
                        <a14:foregroundMark x1="27303" y1="2851" x2="25987" y2="36404"/>
                        <a14:foregroundMark x1="25987" y1="36404" x2="30592" y2="41447"/>
                        <a14:foregroundMark x1="41118" y1="13816" x2="51974" y2="16009"/>
                        <a14:foregroundMark x1="43421" y1="13158" x2="60526" y2="14035"/>
                        <a14:foregroundMark x1="60526" y1="14035" x2="70724" y2="4167"/>
                        <a14:foregroundMark x1="70724" y1="4167" x2="78289" y2="14254"/>
                        <a14:foregroundMark x1="78681" y1="27572" x2="78947" y2="36623"/>
                        <a14:foregroundMark x1="78522" y1="22149" x2="78536" y2="22632"/>
                        <a14:foregroundMark x1="78509" y1="21711" x2="78522" y2="22149"/>
                        <a14:foregroundMark x1="78502" y1="21491" x2="78509" y2="21711"/>
                        <a14:foregroundMark x1="78483" y1="20833" x2="78502" y2="21491"/>
                        <a14:foregroundMark x1="78459" y1="20033" x2="78483" y2="20833"/>
                        <a14:foregroundMark x1="78289" y1="14254" x2="78444" y2="19518"/>
                        <a14:foregroundMark x1="78947" y1="36623" x2="74013" y2="41667"/>
                        <a14:foregroundMark x1="72469" y1="21491" x2="70066" y2="42325"/>
                        <a14:foregroundMark x1="73026" y1="16667" x2="72469" y2="21491"/>
                        <a14:foregroundMark x1="34868" y1="24123" x2="35526" y2="33991"/>
                        <a14:foregroundMark x1="74013" y1="53289" x2="89145" y2="99781"/>
                        <a14:foregroundMark x1="15789" y1="89912" x2="14803" y2="99781"/>
                        <a14:foregroundMark x1="67105" y1="83772" x2="67105" y2="99781"/>
                        <a14:backgroundMark x1="77961" y1="21491" x2="77961" y2="21491"/>
                        <a14:backgroundMark x1="79605" y1="25658" x2="79934" y2="19737"/>
                        <a14:backgroundMark x1="79276" y1="22588" x2="79276" y2="22588"/>
                        <a14:backgroundMark x1="78618" y1="22807" x2="78618" y2="22807"/>
                        <a14:backgroundMark x1="78618" y1="22149" x2="78618" y2="22149"/>
                        <a14:backgroundMark x1="79276" y1="20833" x2="79276" y2="20833"/>
                        <a14:backgroundMark x1="79276" y1="21711" x2="79276" y2="21711"/>
                        <a14:backgroundMark x1="78618" y1="21711" x2="78618" y2="21711"/>
                        <a14:backgroundMark x1="79276" y1="21711" x2="79276" y2="21711"/>
                        <a14:backgroundMark x1="79605" y1="21930" x2="79276" y2="21491"/>
                        <a14:backgroundMark x1="80592" y1="19518" x2="80592" y2="19518"/>
                        <a14:backgroundMark x1="79605" y1="21491" x2="78947" y2="21053"/>
                        <a14:backgroundMark x1="79276" y1="21491" x2="79605" y2="16886"/>
                        <a14:backgroundMark x1="78289" y1="21711" x2="79276" y2="17982"/>
                      </a14:backgroundRemoval>
                    </a14:imgEffect>
                  </a14:imgLayer>
                </a14:imgProps>
              </a:ext>
            </a:extLst>
          </a:blip>
          <a:stretch>
            <a:fillRect/>
          </a:stretch>
        </p:blipFill>
        <p:spPr>
          <a:xfrm>
            <a:off x="6373836" y="1985243"/>
            <a:ext cx="2895600" cy="4343400"/>
          </a:xfrm>
          <a:prstGeom prst="rect">
            <a:avLst/>
          </a:prstGeom>
        </p:spPr>
      </p:pic>
      <p:sp>
        <p:nvSpPr>
          <p:cNvPr id="2" name="Título 1"/>
          <p:cNvSpPr txBox="1">
            <a:spLocks/>
          </p:cNvSpPr>
          <p:nvPr/>
        </p:nvSpPr>
        <p:spPr>
          <a:xfrm>
            <a:off x="-273249" y="21626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458271" y="514376"/>
            <a:ext cx="8291834"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6000" b="1" dirty="0">
                <a:solidFill>
                  <a:schemeClr val="bg1">
                    <a:lumMod val="95000"/>
                  </a:schemeClr>
                </a:solidFill>
              </a:rPr>
              <a:t>O</a:t>
            </a:r>
            <a:r>
              <a:rPr lang="es-CO" sz="6000" b="1" dirty="0">
                <a:solidFill>
                  <a:schemeClr val="bg1">
                    <a:lumMod val="95000"/>
                  </a:schemeClr>
                </a:solidFill>
              </a:rPr>
              <a:t>BJETIVOS ESPECIFICOS</a:t>
            </a:r>
          </a:p>
        </p:txBody>
      </p:sp>
      <p:sp>
        <p:nvSpPr>
          <p:cNvPr id="4" name="Marcador de contenido 2"/>
          <p:cNvSpPr txBox="1">
            <a:spLocks/>
          </p:cNvSpPr>
          <p:nvPr/>
        </p:nvSpPr>
        <p:spPr>
          <a:xfrm>
            <a:off x="715636" y="2126793"/>
            <a:ext cx="6107195" cy="44999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r>
              <a:rPr lang="es-MX" sz="2000" dirty="0">
                <a:solidFill>
                  <a:schemeClr val="tx1">
                    <a:lumMod val="75000"/>
                    <a:lumOff val="25000"/>
                  </a:schemeClr>
                </a:solidFill>
              </a:rPr>
              <a:t>-Analizar y clasificar la información recolectada en la veterinaria </a:t>
            </a:r>
            <a:r>
              <a:rPr lang="es-MX" sz="2000" dirty="0" err="1">
                <a:solidFill>
                  <a:schemeClr val="tx1">
                    <a:lumMod val="75000"/>
                    <a:lumOff val="25000"/>
                  </a:schemeClr>
                </a:solidFill>
              </a:rPr>
              <a:t>Pet</a:t>
            </a:r>
            <a:r>
              <a:rPr lang="es-MX" sz="2000" dirty="0">
                <a:solidFill>
                  <a:schemeClr val="tx1">
                    <a:lumMod val="75000"/>
                    <a:lumOff val="25000"/>
                  </a:schemeClr>
                </a:solidFill>
              </a:rPr>
              <a:t> Love and </a:t>
            </a:r>
            <a:r>
              <a:rPr lang="es-MX" sz="2000" dirty="0" err="1">
                <a:solidFill>
                  <a:schemeClr val="tx1">
                    <a:lumMod val="75000"/>
                    <a:lumOff val="25000"/>
                  </a:schemeClr>
                </a:solidFill>
              </a:rPr>
              <a:t>Life</a:t>
            </a:r>
            <a:r>
              <a:rPr lang="es-MX" sz="2000" dirty="0">
                <a:solidFill>
                  <a:schemeClr val="tx1">
                    <a:lumMod val="75000"/>
                    <a:lumOff val="25000"/>
                  </a:schemeClr>
                </a:solidFill>
              </a:rPr>
              <a:t>.</a:t>
            </a:r>
          </a:p>
          <a:p>
            <a:pPr marL="0" indent="0" algn="just">
              <a:buFont typeface="Arial"/>
              <a:buNone/>
            </a:pPr>
            <a:endParaRPr lang="es-MX" sz="2000" dirty="0">
              <a:solidFill>
                <a:schemeClr val="tx1">
                  <a:lumMod val="75000"/>
                  <a:lumOff val="25000"/>
                </a:schemeClr>
              </a:solidFill>
            </a:endParaRPr>
          </a:p>
          <a:p>
            <a:pPr marL="0" indent="0" algn="just">
              <a:buNone/>
            </a:pPr>
            <a:r>
              <a:rPr lang="es-MX" sz="2000" dirty="0">
                <a:solidFill>
                  <a:schemeClr val="tx1">
                    <a:lumMod val="75000"/>
                    <a:lumOff val="25000"/>
                  </a:schemeClr>
                </a:solidFill>
              </a:rPr>
              <a:t>-Definir requerimientos del software teniendo en cuenta la información analizada y clasificada obtenida en el levantamiento de la información.</a:t>
            </a:r>
          </a:p>
          <a:p>
            <a:pPr marL="0" indent="0" algn="just">
              <a:buFont typeface="Arial"/>
              <a:buNone/>
            </a:pPr>
            <a:endParaRPr lang="es-MX" sz="2000" dirty="0">
              <a:solidFill>
                <a:schemeClr val="tx1">
                  <a:lumMod val="75000"/>
                  <a:lumOff val="25000"/>
                </a:schemeClr>
              </a:solidFill>
            </a:endParaRPr>
          </a:p>
          <a:p>
            <a:pPr marL="0" indent="0" algn="just">
              <a:buFont typeface="Arial"/>
              <a:buNone/>
            </a:pPr>
            <a:r>
              <a:rPr lang="es-MX" sz="2000" dirty="0">
                <a:solidFill>
                  <a:schemeClr val="tx1">
                    <a:lumMod val="75000"/>
                    <a:lumOff val="25000"/>
                  </a:schemeClr>
                </a:solidFill>
              </a:rPr>
              <a:t>-Diseñar un software que cumpla con los requisitos solicitados por el cliente</a:t>
            </a:r>
          </a:p>
          <a:p>
            <a:pPr marL="0" indent="0">
              <a:buFont typeface="Arial"/>
              <a:buNone/>
            </a:pPr>
            <a:endParaRPr lang="es-MX" sz="2000" dirty="0">
              <a:solidFill>
                <a:schemeClr val="tx1">
                  <a:lumMod val="75000"/>
                  <a:lumOff val="25000"/>
                </a:schemeClr>
              </a:solidFill>
            </a:endParaRPr>
          </a:p>
          <a:p>
            <a:pPr marL="0" indent="0">
              <a:buFont typeface="Arial"/>
              <a:buNone/>
            </a:pPr>
            <a:r>
              <a:rPr lang="es-MX" sz="2000" dirty="0">
                <a:solidFill>
                  <a:schemeClr val="tx1">
                    <a:lumMod val="75000"/>
                    <a:lumOff val="25000"/>
                  </a:schemeClr>
                </a:solidFill>
              </a:rPr>
              <a:t>-Desarrollar el sistema que cumpla con las necesidades y con los requerimientos del cliente</a:t>
            </a:r>
            <a:endParaRPr lang="es-CO" sz="2400" dirty="0">
              <a:solidFill>
                <a:schemeClr val="tx1">
                  <a:lumMod val="75000"/>
                  <a:lumOff val="25000"/>
                </a:schemeClr>
              </a:solidFill>
            </a:endParaRPr>
          </a:p>
        </p:txBody>
      </p:sp>
    </p:spTree>
    <p:extLst>
      <p:ext uri="{BB962C8B-B14F-4D97-AF65-F5344CB8AC3E}">
        <p14:creationId xmlns:p14="http://schemas.microsoft.com/office/powerpoint/2010/main" val="1402427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73248" y="21626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167986" y="266405"/>
            <a:ext cx="8976014"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4800" b="1" dirty="0">
                <a:solidFill>
                  <a:schemeClr val="bg1">
                    <a:lumMod val="95000"/>
                  </a:schemeClr>
                </a:solidFill>
              </a:rPr>
              <a:t>PLANTEAMIENTO DEL PROBLEMA </a:t>
            </a:r>
            <a:endParaRPr lang="es-CO" sz="4800" b="1" dirty="0">
              <a:solidFill>
                <a:schemeClr val="bg1">
                  <a:lumMod val="95000"/>
                </a:schemeClr>
              </a:solidFill>
            </a:endParaRPr>
          </a:p>
        </p:txBody>
      </p:sp>
      <p:sp>
        <p:nvSpPr>
          <p:cNvPr id="4" name="Marcador de contenido 2"/>
          <p:cNvSpPr txBox="1">
            <a:spLocks/>
          </p:cNvSpPr>
          <p:nvPr/>
        </p:nvSpPr>
        <p:spPr>
          <a:xfrm>
            <a:off x="458272" y="2141774"/>
            <a:ext cx="4933350" cy="44999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s-MX" sz="2000" dirty="0">
                <a:solidFill>
                  <a:schemeClr val="tx1">
                    <a:lumMod val="75000"/>
                    <a:lumOff val="25000"/>
                  </a:schemeClr>
                </a:solidFill>
              </a:rPr>
              <a:t>-</a:t>
            </a:r>
            <a:r>
              <a:rPr lang="es-MX" sz="2400" dirty="0">
                <a:solidFill>
                  <a:schemeClr val="tx1">
                    <a:lumMod val="75000"/>
                    <a:lumOff val="25000"/>
                  </a:schemeClr>
                </a:solidFill>
              </a:rPr>
              <a:t>La veterinaria </a:t>
            </a:r>
            <a:r>
              <a:rPr lang="es-MX" sz="2400" dirty="0" err="1">
                <a:solidFill>
                  <a:schemeClr val="tx1">
                    <a:lumMod val="75000"/>
                    <a:lumOff val="25000"/>
                  </a:schemeClr>
                </a:solidFill>
              </a:rPr>
              <a:t>Pet</a:t>
            </a:r>
            <a:r>
              <a:rPr lang="es-MX" sz="2400" dirty="0">
                <a:solidFill>
                  <a:schemeClr val="tx1">
                    <a:lumMod val="75000"/>
                    <a:lumOff val="25000"/>
                  </a:schemeClr>
                </a:solidFill>
              </a:rPr>
              <a:t> Love &amp; </a:t>
            </a:r>
            <a:r>
              <a:rPr lang="es-MX" sz="2400" dirty="0" err="1">
                <a:solidFill>
                  <a:schemeClr val="tx1">
                    <a:lumMod val="75000"/>
                    <a:lumOff val="25000"/>
                  </a:schemeClr>
                </a:solidFill>
              </a:rPr>
              <a:t>Life</a:t>
            </a:r>
            <a:r>
              <a:rPr lang="es-MX" sz="2400" dirty="0">
                <a:solidFill>
                  <a:schemeClr val="tx1">
                    <a:lumMod val="75000"/>
                    <a:lumOff val="25000"/>
                  </a:schemeClr>
                </a:solidFill>
              </a:rPr>
              <a:t>  no cuenta con un sistema que lleve un manejo de datos de agendamiento, cancelación e historial clínico de los pacientes, ya que todo este proceso lo llevan manualmente. Para resolver este problema se propone el desarrollo de un sistema que permita la optimización de los procesos de la veterinaria </a:t>
            </a:r>
            <a:r>
              <a:rPr lang="es-MX" sz="2400" dirty="0" err="1">
                <a:solidFill>
                  <a:schemeClr val="tx1">
                    <a:lumMod val="75000"/>
                    <a:lumOff val="25000"/>
                  </a:schemeClr>
                </a:solidFill>
              </a:rPr>
              <a:t>Pet</a:t>
            </a:r>
            <a:r>
              <a:rPr lang="es-MX" sz="2400" dirty="0">
                <a:solidFill>
                  <a:schemeClr val="tx1">
                    <a:lumMod val="75000"/>
                    <a:lumOff val="25000"/>
                  </a:schemeClr>
                </a:solidFill>
              </a:rPr>
              <a:t> Love &amp; </a:t>
            </a:r>
            <a:r>
              <a:rPr lang="es-MX" sz="2400" dirty="0" err="1">
                <a:solidFill>
                  <a:schemeClr val="tx1">
                    <a:lumMod val="75000"/>
                    <a:lumOff val="25000"/>
                  </a:schemeClr>
                </a:solidFill>
              </a:rPr>
              <a:t>Life</a:t>
            </a:r>
            <a:r>
              <a:rPr lang="es-MX" sz="2400" dirty="0">
                <a:solidFill>
                  <a:schemeClr val="tx1">
                    <a:lumMod val="75000"/>
                    <a:lumOff val="25000"/>
                  </a:schemeClr>
                </a:solidFill>
              </a:rPr>
              <a:t>.</a:t>
            </a:r>
            <a:endParaRPr lang="es-CO" sz="2400" dirty="0">
              <a:solidFill>
                <a:schemeClr val="tx1">
                  <a:lumMod val="75000"/>
                  <a:lumOff val="25000"/>
                </a:schemeClr>
              </a:solidFill>
            </a:endParaRPr>
          </a:p>
        </p:txBody>
      </p:sp>
      <p:pic>
        <p:nvPicPr>
          <p:cNvPr id="6" name="Imagen 5">
            <a:extLst>
              <a:ext uri="{FF2B5EF4-FFF2-40B4-BE49-F238E27FC236}">
                <a16:creationId xmlns="" xmlns:a16="http://schemas.microsoft.com/office/drawing/2014/main" id="{ACB23E8C-0C5A-4929-BD81-AE634B9CDA53}"/>
              </a:ext>
            </a:extLst>
          </p:cNvPr>
          <p:cNvPicPr>
            <a:picLocks noChangeAspect="1"/>
          </p:cNvPicPr>
          <p:nvPr/>
        </p:nvPicPr>
        <p:blipFill>
          <a:blip r:embed="rId2"/>
          <a:stretch>
            <a:fillRect/>
          </a:stretch>
        </p:blipFill>
        <p:spPr>
          <a:xfrm>
            <a:off x="5828228" y="2141774"/>
            <a:ext cx="2857500" cy="2857500"/>
          </a:xfrm>
          <a:prstGeom prst="rect">
            <a:avLst/>
          </a:prstGeom>
        </p:spPr>
      </p:pic>
    </p:spTree>
    <p:extLst>
      <p:ext uri="{BB962C8B-B14F-4D97-AF65-F5344CB8AC3E}">
        <p14:creationId xmlns:p14="http://schemas.microsoft.com/office/powerpoint/2010/main" val="447690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 xmlns:a16="http://schemas.microsoft.com/office/drawing/2014/main" id="{088BC46D-0316-4547-8E2C-2900134303DB}"/>
              </a:ext>
            </a:extLst>
          </p:cNvPr>
          <p:cNvPicPr>
            <a:picLocks noChangeAspect="1"/>
          </p:cNvPicPr>
          <p:nvPr/>
        </p:nvPicPr>
        <p:blipFill>
          <a:blip r:embed="rId2"/>
          <a:stretch>
            <a:fillRect/>
          </a:stretch>
        </p:blipFill>
        <p:spPr>
          <a:xfrm>
            <a:off x="161142" y="1985243"/>
            <a:ext cx="3837652" cy="4552950"/>
          </a:xfrm>
          <a:prstGeom prst="rect">
            <a:avLst/>
          </a:prstGeom>
        </p:spPr>
      </p:pic>
      <p:sp>
        <p:nvSpPr>
          <p:cNvPr id="2" name="Título 1"/>
          <p:cNvSpPr txBox="1">
            <a:spLocks/>
          </p:cNvSpPr>
          <p:nvPr/>
        </p:nvSpPr>
        <p:spPr>
          <a:xfrm>
            <a:off x="-273249" y="216263"/>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3" name="Título 1"/>
          <p:cNvSpPr txBox="1">
            <a:spLocks/>
          </p:cNvSpPr>
          <p:nvPr/>
        </p:nvSpPr>
        <p:spPr>
          <a:xfrm>
            <a:off x="458271" y="514376"/>
            <a:ext cx="8291834"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MX" sz="6000" b="1" dirty="0">
                <a:solidFill>
                  <a:schemeClr val="bg1">
                    <a:lumMod val="95000"/>
                  </a:schemeClr>
                </a:solidFill>
              </a:rPr>
              <a:t>ALCANCE DEL PROYECTO</a:t>
            </a:r>
            <a:r>
              <a:rPr lang="es-MX" b="1" dirty="0">
                <a:solidFill>
                  <a:schemeClr val="bg1">
                    <a:lumMod val="95000"/>
                  </a:schemeClr>
                </a:solidFill>
              </a:rPr>
              <a:t> </a:t>
            </a:r>
            <a:endParaRPr lang="es-CO" b="1" dirty="0">
              <a:solidFill>
                <a:schemeClr val="bg1">
                  <a:lumMod val="95000"/>
                </a:schemeClr>
              </a:solidFill>
            </a:endParaRPr>
          </a:p>
        </p:txBody>
      </p:sp>
      <p:sp>
        <p:nvSpPr>
          <p:cNvPr id="4" name="Marcador de contenido 2"/>
          <p:cNvSpPr txBox="1">
            <a:spLocks/>
          </p:cNvSpPr>
          <p:nvPr/>
        </p:nvSpPr>
        <p:spPr>
          <a:xfrm>
            <a:off x="458272" y="2141774"/>
            <a:ext cx="4933350" cy="44999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a:buNone/>
            </a:pPr>
            <a:endParaRPr lang="es-MX" sz="2400" dirty="0">
              <a:solidFill>
                <a:schemeClr val="tx1">
                  <a:lumMod val="75000"/>
                  <a:lumOff val="25000"/>
                </a:schemeClr>
              </a:solidFill>
            </a:endParaRPr>
          </a:p>
        </p:txBody>
      </p:sp>
      <p:sp>
        <p:nvSpPr>
          <p:cNvPr id="6" name="CuadroTexto 5">
            <a:extLst>
              <a:ext uri="{FF2B5EF4-FFF2-40B4-BE49-F238E27FC236}">
                <a16:creationId xmlns="" xmlns:a16="http://schemas.microsoft.com/office/drawing/2014/main" id="{937EFB8A-D577-4937-9D62-DF1E7176734C}"/>
              </a:ext>
            </a:extLst>
          </p:cNvPr>
          <p:cNvSpPr txBox="1"/>
          <p:nvPr/>
        </p:nvSpPr>
        <p:spPr>
          <a:xfrm>
            <a:off x="4295924" y="2686929"/>
            <a:ext cx="4867422" cy="3656695"/>
          </a:xfrm>
          <a:prstGeom prst="rect">
            <a:avLst/>
          </a:prstGeom>
        </p:spPr>
        <p:txBody>
          <a:bodyPr vert="horz" wrap="square" lIns="91440" tIns="45720" rIns="91440" bIns="45720" rtlCol="0" anchor="ctr">
            <a:noAutofit/>
          </a:bodyPr>
          <a:lstStyle/>
          <a:p>
            <a:r>
              <a:rPr lang="es-MX" sz="2800" dirty="0"/>
              <a:t>Implementar un sistema web mediante el cual se puedan agendar citas medicas, cancelarlas y administrar el historial clínico de los pacientes.</a:t>
            </a:r>
            <a:br>
              <a:rPr lang="es-MX" sz="2800" dirty="0"/>
            </a:br>
            <a:endParaRPr lang="es-MX" dirty="0"/>
          </a:p>
          <a:p>
            <a:pPr algn="l"/>
            <a:endParaRPr lang="es-CO" sz="8000" b="1" dirty="0">
              <a:solidFill>
                <a:srgbClr val="92D050"/>
              </a:solidFill>
            </a:endParaRPr>
          </a:p>
        </p:txBody>
      </p:sp>
    </p:spTree>
    <p:extLst>
      <p:ext uri="{BB962C8B-B14F-4D97-AF65-F5344CB8AC3E}">
        <p14:creationId xmlns:p14="http://schemas.microsoft.com/office/powerpoint/2010/main" val="2713904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9EA7B3C-F81C-4C58-BA56-8090D04F5CFD}"/>
              </a:ext>
            </a:extLst>
          </p:cNvPr>
          <p:cNvSpPr txBox="1"/>
          <p:nvPr/>
        </p:nvSpPr>
        <p:spPr>
          <a:xfrm>
            <a:off x="3910818" y="2039816"/>
            <a:ext cx="4614204" cy="3967089"/>
          </a:xfrm>
          <a:prstGeom prst="rect">
            <a:avLst/>
          </a:prstGeom>
        </p:spPr>
        <p:txBody>
          <a:bodyPr vert="horz" wrap="square" lIns="91440" tIns="45720" rIns="91440" bIns="45720" rtlCol="0" anchor="ctr">
            <a:noAutofit/>
          </a:bodyPr>
          <a:lstStyle/>
          <a:p>
            <a:r>
              <a:rPr lang="es-MX" sz="2800" dirty="0"/>
              <a:t>La veterinaria </a:t>
            </a:r>
            <a:r>
              <a:rPr lang="es-MX" sz="2800" dirty="0" err="1"/>
              <a:t>Pet</a:t>
            </a:r>
            <a:r>
              <a:rPr lang="es-MX" sz="2800" dirty="0"/>
              <a:t> </a:t>
            </a:r>
            <a:r>
              <a:rPr lang="es-MX" sz="2800" dirty="0" err="1"/>
              <a:t>Love</a:t>
            </a:r>
            <a:r>
              <a:rPr lang="es-MX" sz="2800" dirty="0"/>
              <a:t> &amp;</a:t>
            </a:r>
            <a:r>
              <a:rPr lang="es-MX" sz="2800" dirty="0" err="1" smtClean="0"/>
              <a:t>Life</a:t>
            </a:r>
            <a:r>
              <a:rPr lang="es-MX" sz="2800" dirty="0" smtClean="0"/>
              <a:t> </a:t>
            </a:r>
            <a:r>
              <a:rPr lang="es-MX" sz="2800" dirty="0"/>
              <a:t>será beneficiada al tener mejor administración en el historial clínico de sus pacientes, en la  agendación y cancelación de citas medicas. </a:t>
            </a:r>
            <a:endParaRPr lang="es-CO" sz="2800" dirty="0"/>
          </a:p>
        </p:txBody>
      </p:sp>
      <p:sp>
        <p:nvSpPr>
          <p:cNvPr id="3" name="CuadroTexto 2">
            <a:extLst>
              <a:ext uri="{FF2B5EF4-FFF2-40B4-BE49-F238E27FC236}">
                <a16:creationId xmlns="" xmlns:a16="http://schemas.microsoft.com/office/drawing/2014/main" id="{B3B56F40-5D29-42F7-9E4B-4D14C2D3B4D8}"/>
              </a:ext>
            </a:extLst>
          </p:cNvPr>
          <p:cNvSpPr txBox="1"/>
          <p:nvPr/>
        </p:nvSpPr>
        <p:spPr>
          <a:xfrm>
            <a:off x="998805" y="360847"/>
            <a:ext cx="8750105" cy="1041009"/>
          </a:xfrm>
          <a:prstGeom prst="rect">
            <a:avLst/>
          </a:prstGeom>
        </p:spPr>
        <p:txBody>
          <a:bodyPr vert="horz" wrap="square" lIns="91440" tIns="45720" rIns="91440" bIns="45720" rtlCol="0" anchor="ctr">
            <a:noAutofit/>
          </a:bodyPr>
          <a:lstStyle/>
          <a:p>
            <a:pPr algn="l"/>
            <a:r>
              <a:rPr lang="es-MX" sz="6000" b="1" dirty="0">
                <a:solidFill>
                  <a:srgbClr val="92D050"/>
                </a:solidFill>
              </a:rPr>
              <a:t>JUSTIFICACION</a:t>
            </a:r>
            <a:r>
              <a:rPr lang="es-MX" sz="8000" b="1" dirty="0">
                <a:solidFill>
                  <a:srgbClr val="92D050"/>
                </a:solidFill>
              </a:rPr>
              <a:t> </a:t>
            </a:r>
            <a:endParaRPr lang="es-CO" sz="8000" b="1" dirty="0">
              <a:solidFill>
                <a:srgbClr val="92D050"/>
              </a:solidFill>
            </a:endParaRPr>
          </a:p>
        </p:txBody>
      </p:sp>
      <p:pic>
        <p:nvPicPr>
          <p:cNvPr id="4" name="Picture 2" descr="Resultado de imagen para shitzu">
            <a:extLst>
              <a:ext uri="{FF2B5EF4-FFF2-40B4-BE49-F238E27FC236}">
                <a16:creationId xmlns="" xmlns:a16="http://schemas.microsoft.com/office/drawing/2014/main" id="{2338F554-FBBC-4E96-BB62-58D0D531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78" y="2039816"/>
            <a:ext cx="2932332" cy="393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092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9EA7B3C-F81C-4C58-BA56-8090D04F5CFD}"/>
              </a:ext>
            </a:extLst>
          </p:cNvPr>
          <p:cNvSpPr txBox="1"/>
          <p:nvPr/>
        </p:nvSpPr>
        <p:spPr>
          <a:xfrm>
            <a:off x="3910818" y="2039816"/>
            <a:ext cx="4614204" cy="3967089"/>
          </a:xfrm>
          <a:prstGeom prst="rect">
            <a:avLst/>
          </a:prstGeom>
        </p:spPr>
        <p:txBody>
          <a:bodyPr vert="horz" wrap="square" lIns="91440" tIns="45720" rIns="91440" bIns="45720" rtlCol="0" anchor="ctr">
            <a:noAutofit/>
          </a:bodyPr>
          <a:lstStyle/>
          <a:p>
            <a:pPr algn="just"/>
            <a:endParaRPr lang="es-CO" sz="2800" dirty="0"/>
          </a:p>
        </p:txBody>
      </p:sp>
      <p:sp>
        <p:nvSpPr>
          <p:cNvPr id="3" name="CuadroTexto 2">
            <a:extLst>
              <a:ext uri="{FF2B5EF4-FFF2-40B4-BE49-F238E27FC236}">
                <a16:creationId xmlns="" xmlns:a16="http://schemas.microsoft.com/office/drawing/2014/main" id="{B3B56F40-5D29-42F7-9E4B-4D14C2D3B4D8}"/>
              </a:ext>
            </a:extLst>
          </p:cNvPr>
          <p:cNvSpPr txBox="1"/>
          <p:nvPr/>
        </p:nvSpPr>
        <p:spPr>
          <a:xfrm>
            <a:off x="154745" y="407995"/>
            <a:ext cx="8989255" cy="1041009"/>
          </a:xfrm>
          <a:prstGeom prst="rect">
            <a:avLst/>
          </a:prstGeom>
        </p:spPr>
        <p:txBody>
          <a:bodyPr vert="horz" wrap="square" lIns="91440" tIns="45720" rIns="91440" bIns="45720" rtlCol="0" anchor="ctr">
            <a:noAutofit/>
          </a:bodyPr>
          <a:lstStyle/>
          <a:p>
            <a:pPr algn="l"/>
            <a:r>
              <a:rPr lang="es-MX" sz="4800" b="1" dirty="0">
                <a:solidFill>
                  <a:srgbClr val="92D050"/>
                </a:solidFill>
              </a:rPr>
              <a:t>TECNICAS DE LEVANTAMIENTO DE INFORMACION </a:t>
            </a:r>
            <a:endParaRPr lang="es-CO" sz="4800" b="1" dirty="0">
              <a:solidFill>
                <a:srgbClr val="92D050"/>
              </a:solidFill>
            </a:endParaRPr>
          </a:p>
        </p:txBody>
      </p:sp>
      <p:sp>
        <p:nvSpPr>
          <p:cNvPr id="4" name="CuadroTexto 3">
            <a:extLst>
              <a:ext uri="{FF2B5EF4-FFF2-40B4-BE49-F238E27FC236}">
                <a16:creationId xmlns="" xmlns:a16="http://schemas.microsoft.com/office/drawing/2014/main" id="{726612DA-B4A6-4129-BD95-6591350BB3B7}"/>
              </a:ext>
            </a:extLst>
          </p:cNvPr>
          <p:cNvSpPr txBox="1"/>
          <p:nvPr/>
        </p:nvSpPr>
        <p:spPr>
          <a:xfrm>
            <a:off x="372793" y="2813539"/>
            <a:ext cx="5176910" cy="2982351"/>
          </a:xfrm>
          <a:prstGeom prst="rect">
            <a:avLst/>
          </a:prstGeom>
        </p:spPr>
        <p:txBody>
          <a:bodyPr vert="horz" wrap="square" lIns="91440" tIns="45720" rIns="91440" bIns="45720" rtlCol="0" anchor="ctr">
            <a:noAutofit/>
          </a:bodyPr>
          <a:lstStyle/>
          <a:p>
            <a:r>
              <a:rPr lang="es-MX" sz="2400" dirty="0"/>
              <a:t>Tipos de recolección de datos a realizar: </a:t>
            </a:r>
            <a:r>
              <a:rPr lang="es-MX" sz="2400" b="1" dirty="0"/>
              <a:t>ENTREVISTA y ENCUESTA</a:t>
            </a:r>
            <a:endParaRPr lang="es-MX" sz="2400" dirty="0"/>
          </a:p>
          <a:p>
            <a:endParaRPr lang="es-CO" sz="2400" dirty="0"/>
          </a:p>
          <a:p>
            <a:r>
              <a:rPr lang="es-MX" sz="2400" dirty="0"/>
              <a:t>Para realizar la respectiva recolección de datos y levantamiento de información  para identificar los requerimientos del cliente PET LOVE &amp; LIFE. Se utilizará la entrevista luego de ello se realizará una Encuesta en la cual el cliente será participante.</a:t>
            </a:r>
            <a:endParaRPr lang="es-CO" sz="2400" dirty="0"/>
          </a:p>
          <a:p>
            <a:pPr algn="l"/>
            <a:endParaRPr lang="es-CO" sz="3200" b="1" dirty="0">
              <a:solidFill>
                <a:srgbClr val="92D050"/>
              </a:solidFill>
            </a:endParaRPr>
          </a:p>
        </p:txBody>
      </p:sp>
      <p:pic>
        <p:nvPicPr>
          <p:cNvPr id="2050" name="Picture 2" descr="Resultado de imagen para TECNICAS">
            <a:extLst>
              <a:ext uri="{FF2B5EF4-FFF2-40B4-BE49-F238E27FC236}">
                <a16:creationId xmlns="" xmlns:a16="http://schemas.microsoft.com/office/drawing/2014/main" id="{A1AC8BD1-9D73-489B-86D6-A44EA4421C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85" r="15612"/>
          <a:stretch/>
        </p:blipFill>
        <p:spPr bwMode="auto">
          <a:xfrm>
            <a:off x="5816991" y="3191770"/>
            <a:ext cx="2954216" cy="2225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874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4A164B07-D004-4D7F-ABF5-A343D9C9B5F7}"/>
              </a:ext>
            </a:extLst>
          </p:cNvPr>
          <p:cNvSpPr/>
          <p:nvPr/>
        </p:nvSpPr>
        <p:spPr>
          <a:xfrm>
            <a:off x="1650786" y="2180866"/>
            <a:ext cx="2046073" cy="523220"/>
          </a:xfrm>
          <a:prstGeom prst="rect">
            <a:avLst/>
          </a:prstGeom>
        </p:spPr>
        <p:txBody>
          <a:bodyPr wrap="none">
            <a:spAutoFit/>
          </a:bodyPr>
          <a:lstStyle/>
          <a:p>
            <a:r>
              <a:rPr lang="es-CO" sz="2800" b="1" dirty="0"/>
              <a:t>ENTREVISTA</a:t>
            </a:r>
            <a:r>
              <a:rPr lang="es-CO" dirty="0"/>
              <a:t> </a:t>
            </a:r>
          </a:p>
        </p:txBody>
      </p:sp>
      <p:sp>
        <p:nvSpPr>
          <p:cNvPr id="3" name="Rectángulo 2">
            <a:extLst>
              <a:ext uri="{FF2B5EF4-FFF2-40B4-BE49-F238E27FC236}">
                <a16:creationId xmlns="" xmlns:a16="http://schemas.microsoft.com/office/drawing/2014/main" id="{E909212B-341E-4715-965A-93407B90C469}"/>
              </a:ext>
            </a:extLst>
          </p:cNvPr>
          <p:cNvSpPr/>
          <p:nvPr/>
        </p:nvSpPr>
        <p:spPr>
          <a:xfrm>
            <a:off x="380330" y="132193"/>
            <a:ext cx="8644597" cy="1569660"/>
          </a:xfrm>
          <a:prstGeom prst="rect">
            <a:avLst/>
          </a:prstGeom>
        </p:spPr>
        <p:txBody>
          <a:bodyPr wrap="square">
            <a:spAutoFit/>
          </a:bodyPr>
          <a:lstStyle/>
          <a:p>
            <a:r>
              <a:rPr lang="es-CO" sz="4800" b="1" dirty="0">
                <a:solidFill>
                  <a:srgbClr val="92D050"/>
                </a:solidFill>
              </a:rPr>
              <a:t>TECNICAS DE LEVANTAMIENTO DE INFORMACION </a:t>
            </a:r>
          </a:p>
        </p:txBody>
      </p:sp>
      <p:sp>
        <p:nvSpPr>
          <p:cNvPr id="4" name="Rectángulo 3"/>
          <p:cNvSpPr/>
          <p:nvPr/>
        </p:nvSpPr>
        <p:spPr>
          <a:xfrm>
            <a:off x="986971" y="3105835"/>
            <a:ext cx="7300686" cy="954107"/>
          </a:xfrm>
          <a:prstGeom prst="rect">
            <a:avLst/>
          </a:prstGeom>
        </p:spPr>
        <p:txBody>
          <a:bodyPr wrap="square">
            <a:spAutoFit/>
          </a:bodyPr>
          <a:lstStyle/>
          <a:p>
            <a:r>
              <a:rPr lang="es-MX" sz="2800" u="sng" dirty="0">
                <a:solidFill>
                  <a:srgbClr val="000000"/>
                </a:solidFill>
                <a:latin typeface="Calibri" panose="020F0502020204030204" pitchFamily="34" charset="0"/>
                <a:ea typeface="Calibri" panose="020F0502020204030204" pitchFamily="34" charset="0"/>
                <a:hlinkClick r:id="rId2"/>
              </a:rPr>
              <a:t>https://docs.google.com/document/d/1aEd83aDawZC10MIcwkLf1Ww3hQwgs1E0/edit</a:t>
            </a:r>
            <a:endParaRPr lang="es-CO" sz="2800" dirty="0"/>
          </a:p>
        </p:txBody>
      </p:sp>
    </p:spTree>
    <p:extLst>
      <p:ext uri="{BB962C8B-B14F-4D97-AF65-F5344CB8AC3E}">
        <p14:creationId xmlns:p14="http://schemas.microsoft.com/office/powerpoint/2010/main" val="2766597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79EA7B3C-F81C-4C58-BA56-8090D04F5CFD}"/>
              </a:ext>
            </a:extLst>
          </p:cNvPr>
          <p:cNvSpPr txBox="1"/>
          <p:nvPr/>
        </p:nvSpPr>
        <p:spPr>
          <a:xfrm>
            <a:off x="3910818" y="2039816"/>
            <a:ext cx="4614204" cy="3967089"/>
          </a:xfrm>
          <a:prstGeom prst="rect">
            <a:avLst/>
          </a:prstGeom>
        </p:spPr>
        <p:txBody>
          <a:bodyPr vert="horz" wrap="square" lIns="91440" tIns="45720" rIns="91440" bIns="45720" rtlCol="0" anchor="ctr">
            <a:noAutofit/>
          </a:bodyPr>
          <a:lstStyle/>
          <a:p>
            <a:pPr algn="just"/>
            <a:endParaRPr lang="es-CO" sz="2800" dirty="0"/>
          </a:p>
        </p:txBody>
      </p:sp>
      <p:sp>
        <p:nvSpPr>
          <p:cNvPr id="3" name="CuadroTexto 2">
            <a:extLst>
              <a:ext uri="{FF2B5EF4-FFF2-40B4-BE49-F238E27FC236}">
                <a16:creationId xmlns="" xmlns:a16="http://schemas.microsoft.com/office/drawing/2014/main" id="{B3B56F40-5D29-42F7-9E4B-4D14C2D3B4D8}"/>
              </a:ext>
            </a:extLst>
          </p:cNvPr>
          <p:cNvSpPr txBox="1"/>
          <p:nvPr/>
        </p:nvSpPr>
        <p:spPr>
          <a:xfrm>
            <a:off x="393896" y="404449"/>
            <a:ext cx="8989255" cy="1041009"/>
          </a:xfrm>
          <a:prstGeom prst="rect">
            <a:avLst/>
          </a:prstGeom>
        </p:spPr>
        <p:txBody>
          <a:bodyPr vert="horz" wrap="square" lIns="91440" tIns="45720" rIns="91440" bIns="45720" rtlCol="0" anchor="ctr">
            <a:noAutofit/>
          </a:bodyPr>
          <a:lstStyle/>
          <a:p>
            <a:pPr algn="l"/>
            <a:r>
              <a:rPr lang="es-MX" sz="4800" b="1" dirty="0">
                <a:solidFill>
                  <a:srgbClr val="92D050"/>
                </a:solidFill>
              </a:rPr>
              <a:t>TECNICAS DE LEVANTAMIENTO DE INFORMACION </a:t>
            </a:r>
            <a:endParaRPr lang="es-CO" sz="4800" b="1" dirty="0">
              <a:solidFill>
                <a:srgbClr val="92D050"/>
              </a:solidFill>
            </a:endParaRPr>
          </a:p>
        </p:txBody>
      </p:sp>
      <p:sp>
        <p:nvSpPr>
          <p:cNvPr id="5" name="CuadroTexto 4">
            <a:extLst>
              <a:ext uri="{FF2B5EF4-FFF2-40B4-BE49-F238E27FC236}">
                <a16:creationId xmlns="" xmlns:a16="http://schemas.microsoft.com/office/drawing/2014/main" id="{CB179E71-FF89-4D80-9C37-97F7877EEFC7}"/>
              </a:ext>
            </a:extLst>
          </p:cNvPr>
          <p:cNvSpPr txBox="1"/>
          <p:nvPr/>
        </p:nvSpPr>
        <p:spPr>
          <a:xfrm>
            <a:off x="2222695" y="2039816"/>
            <a:ext cx="3615398" cy="520504"/>
          </a:xfrm>
          <a:prstGeom prst="rect">
            <a:avLst/>
          </a:prstGeom>
        </p:spPr>
        <p:txBody>
          <a:bodyPr vert="horz" wrap="square" lIns="91440" tIns="45720" rIns="91440" bIns="45720" rtlCol="0" anchor="ctr">
            <a:noAutofit/>
          </a:bodyPr>
          <a:lstStyle/>
          <a:p>
            <a:pPr algn="l"/>
            <a:r>
              <a:rPr lang="es-MX" sz="2800" b="1" dirty="0"/>
              <a:t>ENCUESTA </a:t>
            </a:r>
            <a:r>
              <a:rPr lang="es-MX" sz="2000" b="1" dirty="0">
                <a:solidFill>
                  <a:srgbClr val="92D050"/>
                </a:solidFill>
              </a:rPr>
              <a:t> </a:t>
            </a:r>
            <a:endParaRPr lang="es-CO" sz="2000" b="1" dirty="0">
              <a:solidFill>
                <a:srgbClr val="92D050"/>
              </a:solidFill>
            </a:endParaRPr>
          </a:p>
        </p:txBody>
      </p:sp>
      <p:sp>
        <p:nvSpPr>
          <p:cNvPr id="6" name="CuadroTexto 5">
            <a:extLst>
              <a:ext uri="{FF2B5EF4-FFF2-40B4-BE49-F238E27FC236}">
                <a16:creationId xmlns="" xmlns:a16="http://schemas.microsoft.com/office/drawing/2014/main" id="{C1F216EA-F091-41C9-95E4-58BA9FDCEFCB}"/>
              </a:ext>
            </a:extLst>
          </p:cNvPr>
          <p:cNvSpPr txBox="1"/>
          <p:nvPr/>
        </p:nvSpPr>
        <p:spPr>
          <a:xfrm>
            <a:off x="393896" y="2032785"/>
            <a:ext cx="7695027" cy="3242605"/>
          </a:xfrm>
          <a:prstGeom prst="rect">
            <a:avLst/>
          </a:prstGeom>
        </p:spPr>
        <p:txBody>
          <a:bodyPr vert="horz" wrap="square" lIns="91440" tIns="45720" rIns="91440" bIns="45720" rtlCol="0" anchor="ctr">
            <a:noAutofit/>
          </a:bodyPr>
          <a:lstStyle/>
          <a:p>
            <a:pPr algn="just"/>
            <a:r>
              <a:rPr lang="es-CO" sz="2800" dirty="0">
                <a:hlinkClick r:id="rId2"/>
              </a:rPr>
              <a:t>https://docs.google.com/forms/d/18VvM8QVGBkG3rsEc5vvpvSihusQb9ngGS0zB7GZ--</a:t>
            </a:r>
            <a:r>
              <a:rPr lang="es-CO" sz="2800" dirty="0" smtClean="0">
                <a:hlinkClick r:id="rId2"/>
              </a:rPr>
              <a:t>zY/prefill</a:t>
            </a:r>
            <a:endParaRPr lang="es-CO" sz="2800" dirty="0" smtClean="0"/>
          </a:p>
        </p:txBody>
      </p:sp>
      <p:sp>
        <p:nvSpPr>
          <p:cNvPr id="7" name="CuadroTexto 6">
            <a:extLst>
              <a:ext uri="{FF2B5EF4-FFF2-40B4-BE49-F238E27FC236}">
                <a16:creationId xmlns="" xmlns:a16="http://schemas.microsoft.com/office/drawing/2014/main" id="{32BB54C5-A380-4D93-9BF6-F1BEC557DF0E}"/>
              </a:ext>
            </a:extLst>
          </p:cNvPr>
          <p:cNvSpPr txBox="1"/>
          <p:nvPr/>
        </p:nvSpPr>
        <p:spPr>
          <a:xfrm>
            <a:off x="829995" y="3221501"/>
            <a:ext cx="7258928" cy="2419643"/>
          </a:xfrm>
          <a:prstGeom prst="rect">
            <a:avLst/>
          </a:prstGeom>
        </p:spPr>
        <p:txBody>
          <a:bodyPr vert="horz" wrap="square" lIns="91440" tIns="45720" rIns="91440" bIns="45720" rtlCol="0" anchor="ctr">
            <a:noAutofit/>
          </a:bodyPr>
          <a:lstStyle/>
          <a:p>
            <a:pPr algn="l"/>
            <a:endParaRPr lang="es-CO" sz="3600" b="1" dirty="0">
              <a:solidFill>
                <a:srgbClr val="92D050"/>
              </a:solidFill>
            </a:endParaRPr>
          </a:p>
        </p:txBody>
      </p:sp>
    </p:spTree>
    <p:extLst>
      <p:ext uri="{BB962C8B-B14F-4D97-AF65-F5344CB8AC3E}">
        <p14:creationId xmlns:p14="http://schemas.microsoft.com/office/powerpoint/2010/main" val="2004773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501</Words>
  <Application>Microsoft Office PowerPoint</Application>
  <PresentationFormat>Presentación en pantalla (4:3)</PresentationFormat>
  <Paragraphs>75</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DAPF</cp:lastModifiedBy>
  <cp:revision>174</cp:revision>
  <dcterms:created xsi:type="dcterms:W3CDTF">2014-06-25T16:18:26Z</dcterms:created>
  <dcterms:modified xsi:type="dcterms:W3CDTF">2019-12-05T00:47:07Z</dcterms:modified>
</cp:coreProperties>
</file>