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7"/>
  </p:notesMasterIdLst>
  <p:handoutMasterIdLst>
    <p:handoutMasterId r:id="rId18"/>
  </p:handoutMasterIdLst>
  <p:sldIdLst>
    <p:sldId id="256" r:id="rId2"/>
    <p:sldId id="269" r:id="rId3"/>
    <p:sldId id="257" r:id="rId4"/>
    <p:sldId id="258" r:id="rId5"/>
    <p:sldId id="262" r:id="rId6"/>
    <p:sldId id="263" r:id="rId7"/>
    <p:sldId id="259" r:id="rId8"/>
    <p:sldId id="264" r:id="rId9"/>
    <p:sldId id="260" r:id="rId10"/>
    <p:sldId id="261" r:id="rId11"/>
    <p:sldId id="268" r:id="rId12"/>
    <p:sldId id="265" r:id="rId13"/>
    <p:sldId id="266"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E665C-F665-42DB-982C-A3E238A1E7EE}" v="72" dt="2022-12-06T04:39:39.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A1907F-51C2-090C-7C63-B5EB67C47C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998195-D039-A08E-F877-42964E7525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AF18D4-AE59-4CC8-9A65-4345ED9D180F}" type="datetimeFigureOut">
              <a:rPr lang="en-US" smtClean="0"/>
              <a:t>12/6/2022</a:t>
            </a:fld>
            <a:endParaRPr lang="en-US"/>
          </a:p>
        </p:txBody>
      </p:sp>
      <p:sp>
        <p:nvSpPr>
          <p:cNvPr id="4" name="Footer Placeholder 3">
            <a:extLst>
              <a:ext uri="{FF2B5EF4-FFF2-40B4-BE49-F238E27FC236}">
                <a16:creationId xmlns:a16="http://schemas.microsoft.com/office/drawing/2014/main" id="{73906F1D-EC7F-BAF2-5D7C-8B6AA18853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B271DF-88AC-1C75-CD4F-A498862821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BE91CD-EA57-4A43-8071-8098A3F1068D}" type="slidenum">
              <a:rPr lang="en-US" smtClean="0"/>
              <a:t>‹#›</a:t>
            </a:fld>
            <a:endParaRPr lang="en-US"/>
          </a:p>
        </p:txBody>
      </p:sp>
    </p:spTree>
    <p:extLst>
      <p:ext uri="{BB962C8B-B14F-4D97-AF65-F5344CB8AC3E}">
        <p14:creationId xmlns:p14="http://schemas.microsoft.com/office/powerpoint/2010/main" val="2739319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A8294-1B71-45B3-93A6-892AF801901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508DF-9834-4FDA-B0CD-A0C7C7E7D91F}" type="slidenum">
              <a:rPr lang="en-US" smtClean="0"/>
              <a:t>‹#›</a:t>
            </a:fld>
            <a:endParaRPr lang="en-US"/>
          </a:p>
        </p:txBody>
      </p:sp>
    </p:spTree>
    <p:extLst>
      <p:ext uri="{BB962C8B-B14F-4D97-AF65-F5344CB8AC3E}">
        <p14:creationId xmlns:p14="http://schemas.microsoft.com/office/powerpoint/2010/main" val="35143201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606C64D-809D-4D09-AD37-84F5CC5030CF}" type="datetime1">
              <a:rPr lang="en-US" smtClean="0"/>
              <a:t>12/6/2022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0C38C08-47C7-4847-B0BE-B9D8DEEB3D1B}" type="slidenum">
              <a:rPr lang="en-US" smtClean="0"/>
              <a:t>‹#›</a:t>
            </a:fld>
            <a:endParaRPr lang="en-US"/>
          </a:p>
        </p:txBody>
      </p:sp>
    </p:spTree>
    <p:extLst>
      <p:ext uri="{BB962C8B-B14F-4D97-AF65-F5344CB8AC3E}">
        <p14:creationId xmlns:p14="http://schemas.microsoft.com/office/powerpoint/2010/main" val="244040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7D147-627B-477F-807F-B2F12E3FF606}"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76678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AA3BD2D-78A5-411C-884E-9B9E70CC8F7A}" type="datetime1">
              <a:rPr lang="en-US" smtClean="0"/>
              <a:t>12/6/2022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0C38C08-47C7-4847-B0BE-B9D8DEEB3D1B}" type="slidenum">
              <a:rPr lang="en-US" smtClean="0"/>
              <a:t>‹#›</a:t>
            </a:fld>
            <a:endParaRPr lang="en-US"/>
          </a:p>
        </p:txBody>
      </p:sp>
    </p:spTree>
    <p:extLst>
      <p:ext uri="{BB962C8B-B14F-4D97-AF65-F5344CB8AC3E}">
        <p14:creationId xmlns:p14="http://schemas.microsoft.com/office/powerpoint/2010/main" val="374968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6BA65-39B1-45FC-BA3A-12FB9C5D90A5}" type="datetime1">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7917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D44BE74-9F82-4089-AE74-7DE964A89E2F}" type="datetime1">
              <a:rPr lang="en-US" smtClean="0"/>
              <a:t>12/6/2022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0C38C08-47C7-4847-B0BE-B9D8DEEB3D1B}" type="slidenum">
              <a:rPr lang="en-US" smtClean="0"/>
              <a:t>‹#›</a:t>
            </a:fld>
            <a:endParaRPr lang="en-US"/>
          </a:p>
        </p:txBody>
      </p:sp>
    </p:spTree>
    <p:extLst>
      <p:ext uri="{BB962C8B-B14F-4D97-AF65-F5344CB8AC3E}">
        <p14:creationId xmlns:p14="http://schemas.microsoft.com/office/powerpoint/2010/main" val="6734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11E2B-F3CC-48E7-9E6C-3384215B4FD0}"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4940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B85E4-AED8-433D-8C20-499800332DD5}" type="datetime1">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3463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85FB7C-2E2D-4240-BB42-BC5EF2DCD9D4}" type="datetime1">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9249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D2A20-0E9F-4D68-964B-9A0B87C05AE9}" type="datetime1">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860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387E0D4-5B8F-46A2-ACC5-4DF4BF9D7DBC}" type="datetime1">
              <a:rPr lang="en-US" smtClean="0"/>
              <a:t>12/6/2022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0C38C08-47C7-4847-B0BE-B9D8DEEB3D1B}" type="slidenum">
              <a:rPr lang="en-US" smtClean="0"/>
              <a:t>‹#›</a:t>
            </a:fld>
            <a:endParaRPr lang="en-US"/>
          </a:p>
        </p:txBody>
      </p:sp>
    </p:spTree>
    <p:extLst>
      <p:ext uri="{BB962C8B-B14F-4D97-AF65-F5344CB8AC3E}">
        <p14:creationId xmlns:p14="http://schemas.microsoft.com/office/powerpoint/2010/main" val="3011446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E7F9C-866C-49C4-9C6F-1AC1CF31989D}" type="datetime1">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7248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5D18413-F734-40BA-8AB0-D166B9912AFC}" type="datetime1">
              <a:rPr lang="en-US" smtClean="0"/>
              <a:t>12/6/2022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0C38C08-47C7-4847-B0BE-B9D8DEEB3D1B}"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034766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Abstract smoke background">
            <a:extLst>
              <a:ext uri="{FF2B5EF4-FFF2-40B4-BE49-F238E27FC236}">
                <a16:creationId xmlns:a16="http://schemas.microsoft.com/office/drawing/2014/main" id="{7F681F87-1288-4DBE-9E60-B7DEAFE51C3C}"/>
              </a:ext>
            </a:extLst>
          </p:cNvPr>
          <p:cNvPicPr>
            <a:picLocks noChangeAspect="1"/>
          </p:cNvPicPr>
          <p:nvPr/>
        </p:nvPicPr>
        <p:blipFill rotWithShape="1">
          <a:blip r:embed="rId2"/>
          <a:srcRect t="6400" b="9014"/>
          <a:stretch/>
        </p:blipFill>
        <p:spPr>
          <a:xfrm>
            <a:off x="21" y="1099065"/>
            <a:ext cx="12191979" cy="6857989"/>
          </a:xfrm>
          <a:prstGeom prst="rect">
            <a:avLst/>
          </a:prstGeom>
        </p:spPr>
      </p:pic>
      <p:sp>
        <p:nvSpPr>
          <p:cNvPr id="3" name="Subtitle 2">
            <a:extLst>
              <a:ext uri="{FF2B5EF4-FFF2-40B4-BE49-F238E27FC236}">
                <a16:creationId xmlns:a16="http://schemas.microsoft.com/office/drawing/2014/main" id="{0AB3BFA8-6BE4-1A64-01ED-3D2B22E9C76E}"/>
              </a:ext>
            </a:extLst>
          </p:cNvPr>
          <p:cNvSpPr>
            <a:spLocks noGrp="1"/>
          </p:cNvSpPr>
          <p:nvPr>
            <p:ph type="subTitle" idx="1"/>
          </p:nvPr>
        </p:nvSpPr>
        <p:spPr>
          <a:xfrm>
            <a:off x="727100" y="1554698"/>
            <a:ext cx="10010188" cy="2006116"/>
          </a:xfrm>
        </p:spPr>
        <p:txBody>
          <a:bodyPr anchor="t">
            <a:normAutofit/>
          </a:bodyPr>
          <a:lstStyle/>
          <a:p>
            <a:r>
              <a:rPr lang="en-US" sz="3600" b="1" dirty="0">
                <a:effectLst/>
                <a:latin typeface="Times New Roman" panose="02020603050405020304" pitchFamily="18" charset="0"/>
                <a:ea typeface="MS Mincho" panose="02020609040205080304" pitchFamily="49" charset="-128"/>
              </a:rPr>
              <a:t>Breast Cancer Prediction Using Machine Learning ALGORITHMS</a:t>
            </a:r>
            <a:endParaRPr lang="en-IN" sz="3600" dirty="0">
              <a:solidFill>
                <a:srgbClr val="FFFFFF"/>
              </a:solidFill>
            </a:endParaRPr>
          </a:p>
        </p:txBody>
      </p:sp>
      <p:sp>
        <p:nvSpPr>
          <p:cNvPr id="5" name="TextBox 4">
            <a:extLst>
              <a:ext uri="{FF2B5EF4-FFF2-40B4-BE49-F238E27FC236}">
                <a16:creationId xmlns:a16="http://schemas.microsoft.com/office/drawing/2014/main" id="{F2855D4D-8973-AD18-68BB-20698E69F6A8}"/>
              </a:ext>
            </a:extLst>
          </p:cNvPr>
          <p:cNvSpPr txBox="1"/>
          <p:nvPr/>
        </p:nvSpPr>
        <p:spPr>
          <a:xfrm>
            <a:off x="4991100" y="5574268"/>
            <a:ext cx="6191250" cy="369332"/>
          </a:xfrm>
          <a:prstGeom prst="rect">
            <a:avLst/>
          </a:prstGeom>
          <a:noFill/>
        </p:spPr>
        <p:txBody>
          <a:bodyPr wrap="square">
            <a:spAutoFit/>
          </a:bodyPr>
          <a:lstStyle/>
          <a:p>
            <a:pPr marL="0" lvl="0" indent="0" algn="r" rtl="0">
              <a:lnSpc>
                <a:spcPct val="100000"/>
              </a:lnSpc>
              <a:spcBef>
                <a:spcPts val="0"/>
              </a:spcBef>
              <a:spcAft>
                <a:spcPts val="0"/>
              </a:spcAft>
              <a:buSzPts val="5200"/>
              <a:buNone/>
            </a:pPr>
            <a:r>
              <a:rPr lang="en-US" sz="1800" dirty="0">
                <a:latin typeface="Roboto Medium"/>
                <a:ea typeface="Roboto Medium"/>
                <a:cs typeface="Roboto Medium"/>
                <a:sym typeface="Roboto Medium"/>
              </a:rPr>
              <a:t>Machine Learning</a:t>
            </a:r>
          </a:p>
        </p:txBody>
      </p:sp>
      <p:cxnSp>
        <p:nvCxnSpPr>
          <p:cNvPr id="6" name="Google Shape;55;p13">
            <a:extLst>
              <a:ext uri="{FF2B5EF4-FFF2-40B4-BE49-F238E27FC236}">
                <a16:creationId xmlns:a16="http://schemas.microsoft.com/office/drawing/2014/main" id="{80C87B0D-DCD1-EFA3-AE49-3C74E21072B6}"/>
              </a:ext>
            </a:extLst>
          </p:cNvPr>
          <p:cNvCxnSpPr/>
          <p:nvPr/>
        </p:nvCxnSpPr>
        <p:spPr>
          <a:xfrm>
            <a:off x="727100" y="5758934"/>
            <a:ext cx="8390700" cy="0"/>
          </a:xfrm>
          <a:prstGeom prst="straightConnector1">
            <a:avLst/>
          </a:prstGeom>
          <a:noFill/>
          <a:ln w="95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276216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A11C-0256-925E-D0F7-C3E287E3D6FC}"/>
              </a:ext>
            </a:extLst>
          </p:cNvPr>
          <p:cNvSpPr>
            <a:spLocks noGrp="1"/>
          </p:cNvSpPr>
          <p:nvPr>
            <p:ph type="title"/>
          </p:nvPr>
        </p:nvSpPr>
        <p:spPr>
          <a:xfrm>
            <a:off x="628650" y="1304927"/>
            <a:ext cx="4497355" cy="438537"/>
          </a:xfrm>
        </p:spPr>
        <p:txBody>
          <a:bodyPr>
            <a:noAutofit/>
          </a:bodyPr>
          <a:lstStyle/>
          <a:p>
            <a:r>
              <a:rPr lang="en-US" dirty="0">
                <a:latin typeface="Calibri" panose="020F0502020204030204" pitchFamily="34" charset="0"/>
                <a:cs typeface="Calibri" panose="020F0502020204030204" pitchFamily="34" charset="0"/>
              </a:rPr>
              <a:t>Proposed Solution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1570691-EDFC-A0DC-C2B3-7E49C8FACA7E}"/>
              </a:ext>
            </a:extLst>
          </p:cNvPr>
          <p:cNvSpPr>
            <a:spLocks noGrp="1"/>
          </p:cNvSpPr>
          <p:nvPr>
            <p:ph idx="1"/>
          </p:nvPr>
        </p:nvSpPr>
        <p:spPr>
          <a:xfrm>
            <a:off x="914399" y="2080727"/>
            <a:ext cx="10363199" cy="4702628"/>
          </a:xfrm>
        </p:spPr>
        <p:txBody>
          <a:bodyPr>
            <a:normAutofit/>
          </a:bodyPr>
          <a:lstStyle/>
          <a:p>
            <a:r>
              <a:rPr lang="en-US" sz="2000" dirty="0">
                <a:latin typeface="Calibri" panose="020F0502020204030204" pitchFamily="34" charset="0"/>
                <a:cs typeface="Calibri" panose="020F0502020204030204" pitchFamily="34" charset="0"/>
              </a:rPr>
              <a:t>In machine learning and statistics, feature selection refers to the process of selecting a subset of relevant characteristics to be used in the creation of a model, as well as the variable selection and attribute selection.</a:t>
            </a:r>
          </a:p>
          <a:p>
            <a:r>
              <a:rPr lang="en-US" sz="2000" dirty="0">
                <a:latin typeface="Calibri" panose="020F0502020204030204" pitchFamily="34" charset="0"/>
                <a:cs typeface="Calibri" panose="020F0502020204030204" pitchFamily="34" charset="0"/>
              </a:rPr>
              <a:t>Using feature projection, data from a high-dimensional space is transformed into a lower-dimensional space (with fewer properties).</a:t>
            </a:r>
          </a:p>
          <a:p>
            <a:r>
              <a:rPr lang="en-US" sz="2000" dirty="0">
                <a:latin typeface="Calibri" panose="020F0502020204030204" pitchFamily="34" charset="0"/>
                <a:cs typeface="Calibri" panose="020F0502020204030204" pitchFamily="34" charset="0"/>
              </a:rPr>
              <a:t>The Dataset will frequently contain features with a diverse range of magnitudes, units, and ranges. However, because most machine learning algorithms compute the Euclidean distance between two data points.</a:t>
            </a:r>
          </a:p>
          <a:p>
            <a:r>
              <a:rPr lang="en-US" sz="2000" dirty="0">
                <a:latin typeface="Calibri" panose="020F0502020204030204" pitchFamily="34" charset="0"/>
                <a:cs typeface="Calibri" panose="020F0502020204030204" pitchFamily="34" charset="0"/>
              </a:rPr>
              <a:t>The model can be trained using historical data and then used to forecast the future using new data. They are classified into regression and classification </a:t>
            </a:r>
          </a:p>
          <a:p>
            <a:r>
              <a:rPr lang="en-US" sz="2000" dirty="0">
                <a:latin typeface="Calibri" panose="020F0502020204030204" pitchFamily="34" charset="0"/>
                <a:cs typeface="Calibri" panose="020F0502020204030204" pitchFamily="34" charset="0"/>
              </a:rPr>
              <a:t>The prediction or inference step is where we get to answer various questions. This is the point at which the value of machine learning becomes apparent.</a:t>
            </a:r>
          </a:p>
        </p:txBody>
      </p:sp>
    </p:spTree>
    <p:extLst>
      <p:ext uri="{BB962C8B-B14F-4D97-AF65-F5344CB8AC3E}">
        <p14:creationId xmlns:p14="http://schemas.microsoft.com/office/powerpoint/2010/main" val="277234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E21E-FAC4-B793-BDF4-904D04D270DA}"/>
              </a:ext>
            </a:extLst>
          </p:cNvPr>
          <p:cNvSpPr>
            <a:spLocks noGrp="1"/>
          </p:cNvSpPr>
          <p:nvPr>
            <p:ph type="title"/>
          </p:nvPr>
        </p:nvSpPr>
        <p:spPr>
          <a:xfrm>
            <a:off x="504825" y="533400"/>
            <a:ext cx="4308337" cy="1314443"/>
          </a:xfrm>
        </p:spPr>
        <p:txBody>
          <a:bodyPr>
            <a:normAutofit/>
          </a:bodyPr>
          <a:lstStyle/>
          <a:p>
            <a:r>
              <a:rPr lang="en-US" dirty="0">
                <a:latin typeface="Calibri" panose="020F0502020204030204" pitchFamily="34" charset="0"/>
                <a:cs typeface="Calibri" panose="020F0502020204030204" pitchFamily="34" charset="0"/>
              </a:rPr>
              <a:t>Data Description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4B64639-D35F-8E15-42E4-BF46049864ED}"/>
              </a:ext>
            </a:extLst>
          </p:cNvPr>
          <p:cNvSpPr>
            <a:spLocks noGrp="1"/>
          </p:cNvSpPr>
          <p:nvPr>
            <p:ph idx="1"/>
          </p:nvPr>
        </p:nvSpPr>
        <p:spPr>
          <a:xfrm>
            <a:off x="885823" y="2148518"/>
            <a:ext cx="5400677" cy="4252281"/>
          </a:xfrm>
        </p:spPr>
        <p:txBody>
          <a:bodyPr>
            <a:normAutofit lnSpcReduction="10000"/>
          </a:bodyPr>
          <a:lstStyle/>
          <a:p>
            <a:pPr algn="just">
              <a:lnSpc>
                <a:spcPct val="110000"/>
              </a:lnSpc>
            </a:pPr>
            <a:r>
              <a:rPr lang="en-US" dirty="0">
                <a:latin typeface="Calibri" panose="020F0502020204030204" pitchFamily="34" charset="0"/>
                <a:cs typeface="Calibri" panose="020F0502020204030204" pitchFamily="34" charset="0"/>
              </a:rPr>
              <a:t>This study makes use of the Wisconsin Breast Cancer (Diagnostic) dataset. Both the dataset and the (CSV) file are available in Ref [15] and the UCI machine learning repository, respectively. MATLAB then converted the (CSV) file to (MAT) format. In brief, the dataset's characterization is provided below. The dataset contains 569 patterns, 357 benign and 212 malignant, divided into three classifications (ID number, benign, and malignant), with 32 columns for characteristics.</a:t>
            </a:r>
          </a:p>
          <a:p>
            <a:pPr algn="just">
              <a:lnSpc>
                <a:spcPct val="110000"/>
              </a:lnSpc>
            </a:pPr>
            <a:r>
              <a:rPr lang="en-US" dirty="0">
                <a:latin typeface="Calibri" panose="020F0502020204030204" pitchFamily="34" charset="0"/>
                <a:cs typeface="Calibri" panose="020F0502020204030204" pitchFamily="34" charset="0"/>
              </a:rPr>
              <a:t>Fig (a) shows the Count of Benign and malignant cancer</a:t>
            </a:r>
          </a:p>
          <a:p>
            <a:pPr algn="just">
              <a:lnSpc>
                <a:spcPct val="110000"/>
              </a:lnSpc>
            </a:pPr>
            <a:r>
              <a:rPr lang="en-US" dirty="0">
                <a:latin typeface="Calibri" panose="020F0502020204030204" pitchFamily="34" charset="0"/>
                <a:cs typeface="Calibri" panose="020F0502020204030204" pitchFamily="34" charset="0"/>
              </a:rPr>
              <a:t>Fig (b) shows the Correlation of features with a threshold &gt; 0.75</a:t>
            </a:r>
          </a:p>
        </p:txBody>
      </p:sp>
      <p:pic>
        <p:nvPicPr>
          <p:cNvPr id="12" name="Picture 11" descr="A picture containing logo&#10;&#10;Description automatically generated">
            <a:extLst>
              <a:ext uri="{FF2B5EF4-FFF2-40B4-BE49-F238E27FC236}">
                <a16:creationId xmlns:a16="http://schemas.microsoft.com/office/drawing/2014/main" id="{882B82EB-6254-BA7A-B8B5-AE38C2A4D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48626" y="2180082"/>
            <a:ext cx="3652849" cy="2497835"/>
          </a:xfrm>
          <a:prstGeom prst="rect">
            <a:avLst/>
          </a:prstGeom>
          <a:noFill/>
        </p:spPr>
      </p:pic>
      <p:pic>
        <p:nvPicPr>
          <p:cNvPr id="13" name="Picture 12" descr="Graphical user interface, application, Teams&#10;&#10;Description automatically generated">
            <a:extLst>
              <a:ext uri="{FF2B5EF4-FFF2-40B4-BE49-F238E27FC236}">
                <a16:creationId xmlns:a16="http://schemas.microsoft.com/office/drawing/2014/main" id="{BE784AD2-15ED-91A4-D0E2-1180C03EE2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566838" y="4126603"/>
            <a:ext cx="2644474" cy="2651102"/>
          </a:xfrm>
          <a:prstGeom prst="rect">
            <a:avLst/>
          </a:prstGeom>
          <a:noFill/>
        </p:spPr>
      </p:pic>
      <p:sp>
        <p:nvSpPr>
          <p:cNvPr id="7" name="TextBox 6">
            <a:extLst>
              <a:ext uri="{FF2B5EF4-FFF2-40B4-BE49-F238E27FC236}">
                <a16:creationId xmlns:a16="http://schemas.microsoft.com/office/drawing/2014/main" id="{D13D83B0-AEE8-FAAE-CF9E-B10F930B3FB5}"/>
              </a:ext>
            </a:extLst>
          </p:cNvPr>
          <p:cNvSpPr txBox="1"/>
          <p:nvPr/>
        </p:nvSpPr>
        <p:spPr>
          <a:xfrm>
            <a:off x="9975050" y="1872305"/>
            <a:ext cx="853111" cy="307777"/>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Fig (a) </a:t>
            </a:r>
            <a:endParaRPr lang="en-US" sz="1400" dirty="0"/>
          </a:p>
        </p:txBody>
      </p:sp>
      <p:sp>
        <p:nvSpPr>
          <p:cNvPr id="9" name="TextBox 8">
            <a:extLst>
              <a:ext uri="{FF2B5EF4-FFF2-40B4-BE49-F238E27FC236}">
                <a16:creationId xmlns:a16="http://schemas.microsoft.com/office/drawing/2014/main" id="{E9A9CF2F-C8B3-4E97-6307-3ABE9831E1F0}"/>
              </a:ext>
            </a:extLst>
          </p:cNvPr>
          <p:cNvSpPr txBox="1"/>
          <p:nvPr/>
        </p:nvSpPr>
        <p:spPr>
          <a:xfrm>
            <a:off x="7139611" y="3757271"/>
            <a:ext cx="790575" cy="307777"/>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Fig (b) </a:t>
            </a:r>
            <a:endParaRPr lang="en-US" sz="1400" dirty="0"/>
          </a:p>
        </p:txBody>
      </p:sp>
    </p:spTree>
    <p:extLst>
      <p:ext uri="{BB962C8B-B14F-4D97-AF65-F5344CB8AC3E}">
        <p14:creationId xmlns:p14="http://schemas.microsoft.com/office/powerpoint/2010/main" val="291721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D5C8-ABB1-42BA-63A3-652C281F4B5F}"/>
              </a:ext>
            </a:extLst>
          </p:cNvPr>
          <p:cNvSpPr>
            <a:spLocks noGrp="1"/>
          </p:cNvSpPr>
          <p:nvPr>
            <p:ph type="title"/>
          </p:nvPr>
        </p:nvSpPr>
        <p:spPr>
          <a:xfrm>
            <a:off x="676275" y="1085851"/>
            <a:ext cx="2696547" cy="699795"/>
          </a:xfrm>
        </p:spPr>
        <p:txBody>
          <a:bodyPr>
            <a:normAutofit/>
          </a:bodyPr>
          <a:lstStyle/>
          <a:p>
            <a:r>
              <a:rPr lang="en-US" dirty="0">
                <a:latin typeface="Calibri" panose="020F0502020204030204" pitchFamily="34" charset="0"/>
                <a:cs typeface="Calibri" panose="020F0502020204030204" pitchFamily="34" charset="0"/>
              </a:rPr>
              <a:t>Results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719D6AE-9BAE-1B36-D59A-B3E8C9E5FB1B}"/>
              </a:ext>
            </a:extLst>
          </p:cNvPr>
          <p:cNvSpPr>
            <a:spLocks noGrp="1"/>
          </p:cNvSpPr>
          <p:nvPr>
            <p:ph idx="1"/>
          </p:nvPr>
        </p:nvSpPr>
        <p:spPr>
          <a:xfrm>
            <a:off x="676275" y="1435748"/>
            <a:ext cx="10363198" cy="3870433"/>
          </a:xfrm>
        </p:spPr>
        <p:txBody>
          <a:bodyPr>
            <a:normAutofit/>
          </a:bodyPr>
          <a:lstStyle/>
          <a:p>
            <a:r>
              <a:rPr lang="en-US" sz="2000" dirty="0">
                <a:latin typeface="Calibri" panose="020F0502020204030204" pitchFamily="34" charset="0"/>
                <a:cs typeface="Calibri" panose="020F0502020204030204" pitchFamily="34" charset="0"/>
              </a:rPr>
              <a:t>Training and testing are divided by 70% and 30% in experimental studies, respectively. JUPITER includes machine learning techniques for pre-processing data, classification, regression, clustering, and association rules. To apply and test our classifiers, we use the 10-fold cross-validation test, a method for evaluating predictive models that divides the original set into a training sample to train the model and a test set to evaluate it.</a:t>
            </a:r>
          </a:p>
          <a:p>
            <a:endParaRPr lang="en-US" sz="2000" dirty="0">
              <a:latin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A50BA3ED-E21B-991A-A9B5-36A184986ECE}"/>
              </a:ext>
            </a:extLst>
          </p:cNvPr>
          <p:cNvGraphicFramePr>
            <a:graphicFrameLocks noGrp="1"/>
          </p:cNvGraphicFramePr>
          <p:nvPr>
            <p:extLst>
              <p:ext uri="{D42A27DB-BD31-4B8C-83A1-F6EECF244321}">
                <p14:modId xmlns:p14="http://schemas.microsoft.com/office/powerpoint/2010/main" val="4160799616"/>
              </p:ext>
            </p:extLst>
          </p:nvPr>
        </p:nvGraphicFramePr>
        <p:xfrm>
          <a:off x="2024548" y="403805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14651108"/>
                    </a:ext>
                  </a:extLst>
                </a:gridCol>
                <a:gridCol w="2709333">
                  <a:extLst>
                    <a:ext uri="{9D8B030D-6E8A-4147-A177-3AD203B41FA5}">
                      <a16:colId xmlns:a16="http://schemas.microsoft.com/office/drawing/2014/main" val="196030823"/>
                    </a:ext>
                  </a:extLst>
                </a:gridCol>
                <a:gridCol w="2709333">
                  <a:extLst>
                    <a:ext uri="{9D8B030D-6E8A-4147-A177-3AD203B41FA5}">
                      <a16:colId xmlns:a16="http://schemas.microsoft.com/office/drawing/2014/main" val="1521863702"/>
                    </a:ext>
                  </a:extLst>
                </a:gridCol>
              </a:tblGrid>
              <a:tr h="370840">
                <a:tc>
                  <a:txBody>
                    <a:bodyPr/>
                    <a:lstStyle/>
                    <a:p>
                      <a:r>
                        <a:rPr lang="en-US" dirty="0">
                          <a:latin typeface="Calibri" panose="020F0502020204030204" pitchFamily="34" charset="0"/>
                          <a:cs typeface="Calibri" panose="020F0502020204030204" pitchFamily="34" charset="0"/>
                        </a:rPr>
                        <a:t>           Method</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        Accuracy %</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      Training Acc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3885763"/>
                  </a:ext>
                </a:extLst>
              </a:tr>
              <a:tr h="370840">
                <a:tc>
                  <a:txBody>
                    <a:bodyPr/>
                    <a:lstStyle/>
                    <a:p>
                      <a:r>
                        <a:rPr lang="en-US" dirty="0">
                          <a:latin typeface="Calibri" panose="020F0502020204030204" pitchFamily="34" charset="0"/>
                          <a:cs typeface="Calibri" panose="020F0502020204030204" pitchFamily="34" charset="0"/>
                        </a:rPr>
                        <a:t>SVM</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97.36</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98.46</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74415508"/>
                  </a:ext>
                </a:extLst>
              </a:tr>
              <a:tr h="370840">
                <a:tc>
                  <a:txBody>
                    <a:bodyPr/>
                    <a:lstStyle/>
                    <a:p>
                      <a:r>
                        <a:rPr lang="en-US" dirty="0">
                          <a:latin typeface="Calibri" panose="020F0502020204030204" pitchFamily="34" charset="0"/>
                          <a:cs typeface="Calibri" panose="020F0502020204030204" pitchFamily="34" charset="0"/>
                        </a:rPr>
                        <a:t>Decision Tree</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94.73</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99.12</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30206334"/>
                  </a:ext>
                </a:extLst>
              </a:tr>
              <a:tr h="370840">
                <a:tc>
                  <a:txBody>
                    <a:bodyPr/>
                    <a:lstStyle/>
                    <a:p>
                      <a:r>
                        <a:rPr lang="en-US" dirty="0">
                          <a:latin typeface="Calibri" panose="020F0502020204030204" pitchFamily="34" charset="0"/>
                          <a:cs typeface="Calibri" panose="020F0502020204030204" pitchFamily="34" charset="0"/>
                        </a:rPr>
                        <a:t>Logistic Regression</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96.49</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98.46</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0094753"/>
                  </a:ext>
                </a:extLst>
              </a:tr>
              <a:tr h="370840">
                <a:tc>
                  <a:txBody>
                    <a:bodyPr/>
                    <a:lstStyle/>
                    <a:p>
                      <a:r>
                        <a:rPr lang="en-US" dirty="0">
                          <a:latin typeface="Calibri" panose="020F0502020204030204" pitchFamily="34" charset="0"/>
                          <a:cs typeface="Calibri" panose="020F0502020204030204" pitchFamily="34" charset="0"/>
                        </a:rPr>
                        <a:t>KNN</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97.36</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97.58</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04643869"/>
                  </a:ext>
                </a:extLst>
              </a:tr>
              <a:tr h="370840">
                <a:tc>
                  <a:txBody>
                    <a:bodyPr/>
                    <a:lstStyle/>
                    <a:p>
                      <a:r>
                        <a:rPr lang="en-US" dirty="0">
                          <a:latin typeface="Calibri" panose="020F0502020204030204" pitchFamily="34" charset="0"/>
                          <a:cs typeface="Calibri" panose="020F0502020204030204" pitchFamily="34" charset="0"/>
                        </a:rPr>
                        <a:t>XG Boost</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98.2</a:t>
                      </a:r>
                      <a:r>
                        <a:rPr lang="en-IN" dirty="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99.78</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285132"/>
                  </a:ext>
                </a:extLst>
              </a:tr>
            </a:tbl>
          </a:graphicData>
        </a:graphic>
      </p:graphicFrame>
      <p:sp>
        <p:nvSpPr>
          <p:cNvPr id="6" name="TextBox 5">
            <a:extLst>
              <a:ext uri="{FF2B5EF4-FFF2-40B4-BE49-F238E27FC236}">
                <a16:creationId xmlns:a16="http://schemas.microsoft.com/office/drawing/2014/main" id="{74021432-198E-E4E2-429B-E2D85C0AF130}"/>
              </a:ext>
            </a:extLst>
          </p:cNvPr>
          <p:cNvSpPr txBox="1"/>
          <p:nvPr/>
        </p:nvSpPr>
        <p:spPr>
          <a:xfrm>
            <a:off x="3495674" y="6263099"/>
            <a:ext cx="5724525"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Table : </a:t>
            </a:r>
            <a:r>
              <a:rPr lang="en-US" sz="1800" dirty="0">
                <a:effectLst/>
                <a:latin typeface="Times New Roman" panose="02020603050405020304" pitchFamily="18" charset="0"/>
                <a:ea typeface="SimSun" panose="02010600030101010101" pitchFamily="2" charset="-122"/>
              </a:rPr>
              <a:t>Accuracy Comparison with other methods </a:t>
            </a:r>
            <a:endParaRPr lang="en-US" sz="1800" dirty="0"/>
          </a:p>
        </p:txBody>
      </p:sp>
    </p:spTree>
    <p:extLst>
      <p:ext uri="{BB962C8B-B14F-4D97-AF65-F5344CB8AC3E}">
        <p14:creationId xmlns:p14="http://schemas.microsoft.com/office/powerpoint/2010/main" val="363627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15FB-E3EC-F1AB-582F-D92D057CCCA4}"/>
              </a:ext>
            </a:extLst>
          </p:cNvPr>
          <p:cNvSpPr>
            <a:spLocks noGrp="1"/>
          </p:cNvSpPr>
          <p:nvPr>
            <p:ph type="title"/>
          </p:nvPr>
        </p:nvSpPr>
        <p:spPr>
          <a:xfrm>
            <a:off x="657225" y="916171"/>
            <a:ext cx="9899780" cy="80243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1284730-9926-DF64-78BF-4302366E27E1}"/>
              </a:ext>
            </a:extLst>
          </p:cNvPr>
          <p:cNvSpPr>
            <a:spLocks noGrp="1"/>
          </p:cNvSpPr>
          <p:nvPr>
            <p:ph idx="1"/>
          </p:nvPr>
        </p:nvSpPr>
        <p:spPr>
          <a:xfrm>
            <a:off x="998375" y="2174033"/>
            <a:ext cx="10279223" cy="3767796"/>
          </a:xfrm>
        </p:spPr>
        <p:txBody>
          <a:bodyPr>
            <a:normAutofit/>
          </a:bodyPr>
          <a:lstStyle/>
          <a:p>
            <a:r>
              <a:rPr lang="en-IN" sz="1200" dirty="0">
                <a:latin typeface="Calibri" panose="020F0502020204030204" pitchFamily="34" charset="0"/>
                <a:cs typeface="Calibri" panose="020F0502020204030204" pitchFamily="34" charset="0"/>
              </a:rPr>
              <a:t>[1] Wang, D. Zhang and Y. H. Huang “Breast Cancer Prediction Using Machine Learning” (2018), Vol. 66, NO. 7. </a:t>
            </a:r>
          </a:p>
          <a:p>
            <a:r>
              <a:rPr lang="en-IN" sz="1200" dirty="0">
                <a:latin typeface="Calibri" panose="020F0502020204030204" pitchFamily="34" charset="0"/>
                <a:cs typeface="Calibri" panose="020F0502020204030204" pitchFamily="34" charset="0"/>
              </a:rPr>
              <a:t>[2] B. Akbugday, "Classification of Breast Cancer Data Using Machine Learning Algorithms," 2019 Medical Technologies Congress (TIPTEKNO), Izmir, Turkey, 2019, pp. 1-4.</a:t>
            </a:r>
          </a:p>
          <a:p>
            <a:r>
              <a:rPr lang="en-IN" sz="1200" dirty="0">
                <a:latin typeface="Calibri" panose="020F0502020204030204" pitchFamily="34" charset="0"/>
                <a:cs typeface="Calibri" panose="020F0502020204030204" pitchFamily="34" charset="0"/>
              </a:rPr>
              <a:t> [3] Keles, M. Kaya, "Breast Cancer Prediction and Detection Using Data Mining Classification Algorithms: A Comparative Study." Tehnicki Vjesnik - Technical Gazette, vol. 26, no. 1, 2019, p. 149+. </a:t>
            </a:r>
          </a:p>
          <a:p>
            <a:r>
              <a:rPr lang="en-IN" sz="1200" dirty="0">
                <a:latin typeface="Calibri" panose="020F0502020204030204" pitchFamily="34" charset="0"/>
                <a:cs typeface="Calibri" panose="020F0502020204030204" pitchFamily="34" charset="0"/>
              </a:rPr>
              <a:t>[4] V. Chaurasia and S. Pal, “Data Mining Techniques: To Predict and Resolve Breast Cancer Survivability”, IJCSMC, Vol. 3, Issue. 1, January 2014, pg.10 – 22. </a:t>
            </a:r>
          </a:p>
          <a:p>
            <a:r>
              <a:rPr lang="en-IN" sz="1200" dirty="0">
                <a:latin typeface="Calibri" panose="020F0502020204030204" pitchFamily="34" charset="0"/>
                <a:cs typeface="Calibri" panose="020F0502020204030204" pitchFamily="34" charset="0"/>
              </a:rPr>
              <a:t>[5] Delen, D.; Walker, G.; Kadam, A. Predicting breast cancer survivability: A comparison of three data mining methods. Artif. Intell. Med. 2005, 34, 113–127. </a:t>
            </a:r>
          </a:p>
          <a:p>
            <a:r>
              <a:rPr lang="en-IN" sz="1200" dirty="0">
                <a:latin typeface="Calibri" panose="020F0502020204030204" pitchFamily="34" charset="0"/>
                <a:cs typeface="Calibri" panose="020F0502020204030204" pitchFamily="34" charset="0"/>
              </a:rPr>
              <a:t>[6] R. K. Kavitha1, D. D. Rangasamy, “Breast Cancer Survivability Using Adaptive Voting Ensemble Machine Learning Algorithm Adaboost and CART Algorithm” Volume 3, Special Issue 1, February 2014</a:t>
            </a:r>
          </a:p>
          <a:p>
            <a:r>
              <a:rPr lang="en-IN" sz="1200" dirty="0">
                <a:latin typeface="Calibri" panose="020F0502020204030204" pitchFamily="34" charset="0"/>
                <a:cs typeface="Calibri" panose="020F0502020204030204" pitchFamily="34" charset="0"/>
              </a:rPr>
              <a:t> [7] P. Sinthia, R. Devi, S. Gayathri and R. Sivasankari, “Breast Cancer detection using PCPCET and ADEWNN”, CIEEE’ 17, p.63-65</a:t>
            </a:r>
          </a:p>
          <a:p>
            <a:r>
              <a:rPr lang="en-IN" sz="1200" dirty="0">
                <a:latin typeface="Calibri" panose="020F0502020204030204" pitchFamily="34" charset="0"/>
                <a:cs typeface="Calibri" panose="020F0502020204030204" pitchFamily="34" charset="0"/>
              </a:rPr>
              <a:t> [8] Vikas Chaurasia and S.Pal, “Using Machine Learning Algorithms for Breast Cancer Risk Prediction and Diagnosis” (FAMS 2016) 83 ( 2016 ) 1064 – 1069</a:t>
            </a:r>
          </a:p>
          <a:p>
            <a:r>
              <a:rPr lang="en-IN" sz="1200" dirty="0">
                <a:latin typeface="Calibri" panose="020F0502020204030204" pitchFamily="34" charset="0"/>
                <a:cs typeface="Calibri" panose="020F0502020204030204" pitchFamily="34" charset="0"/>
              </a:rPr>
              <a:t> [9] N. Khuriwal, N. Mishra. “A Review on Breast Cancer Diagnosis in Mammography Images Using Deep Learning Techniques”, (2018), Vol. 1, No. 1.</a:t>
            </a:r>
          </a:p>
          <a:p>
            <a:r>
              <a:rPr lang="en-IN" sz="1200" dirty="0">
                <a:latin typeface="Calibri" panose="020F0502020204030204" pitchFamily="34" charset="0"/>
                <a:cs typeface="Calibri" panose="020F0502020204030204" pitchFamily="34" charset="0"/>
              </a:rPr>
              <a:t> [10] Y. Khourdifi and M. Bahaj, "Feature Selection with Fast CorrelationBased Filter for Breast Cancer Prediction and Classification Using Machine Learning Algorithms," 2018 International Symposium on Advanced Electrical and Communication Technologies (ISAECT), Rabat, Morocco, 2018, pp. 1-6</a:t>
            </a:r>
          </a:p>
        </p:txBody>
      </p:sp>
    </p:spTree>
    <p:extLst>
      <p:ext uri="{BB962C8B-B14F-4D97-AF65-F5344CB8AC3E}">
        <p14:creationId xmlns:p14="http://schemas.microsoft.com/office/powerpoint/2010/main" val="389904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EAAF-B581-3B64-E3A3-99CC9EA7F8B6}"/>
              </a:ext>
            </a:extLst>
          </p:cNvPr>
          <p:cNvSpPr>
            <a:spLocks noGrp="1"/>
          </p:cNvSpPr>
          <p:nvPr>
            <p:ph type="title"/>
          </p:nvPr>
        </p:nvSpPr>
        <p:spPr>
          <a:xfrm>
            <a:off x="647700" y="1019175"/>
            <a:ext cx="9591869" cy="690465"/>
          </a:xfrm>
        </p:spPr>
        <p:txBody>
          <a:bodyPr>
            <a:normAutofit/>
          </a:bodyPr>
          <a:lstStyle/>
          <a:p>
            <a:r>
              <a:rPr lang="en-US" dirty="0">
                <a:latin typeface="Calibri" panose="020F0502020204030204" pitchFamily="34" charset="0"/>
                <a:cs typeface="Calibri" panose="020F0502020204030204" pitchFamily="34" charset="0"/>
              </a:rPr>
              <a:t>References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478D28-FA99-F07A-866D-9714B2F2315B}"/>
              </a:ext>
            </a:extLst>
          </p:cNvPr>
          <p:cNvSpPr>
            <a:spLocks noGrp="1"/>
          </p:cNvSpPr>
          <p:nvPr>
            <p:ph idx="1"/>
          </p:nvPr>
        </p:nvSpPr>
        <p:spPr>
          <a:xfrm>
            <a:off x="1046195" y="2805015"/>
            <a:ext cx="9926605" cy="3498980"/>
          </a:xfrm>
        </p:spPr>
        <p:txBody>
          <a:bodyPr>
            <a:noAutofit/>
          </a:bodyPr>
          <a:lstStyle/>
          <a:p>
            <a:r>
              <a:rPr lang="en-IN" sz="1200" dirty="0">
                <a:latin typeface="Calibri" panose="020F0502020204030204" pitchFamily="34" charset="0"/>
                <a:cs typeface="Calibri" panose="020F0502020204030204" pitchFamily="34" charset="0"/>
              </a:rPr>
              <a:t> [11] R. M. Mohana, R. Delshi Howsalya Devi, Anita Bai, “Lung Cancer Detection using Nearest Neighbour Classifier”, International Journal of Recent Technology and Engineering (IJRTE), Volume-8, Issue-2S11, September 2019</a:t>
            </a:r>
          </a:p>
          <a:p>
            <a:r>
              <a:rPr lang="en-IN" sz="1200" dirty="0">
                <a:latin typeface="Calibri" panose="020F0502020204030204" pitchFamily="34" charset="0"/>
                <a:cs typeface="Calibri" panose="020F0502020204030204" pitchFamily="34" charset="0"/>
              </a:rPr>
              <a:t> [12] Ch. Shravya, K. Pravalika, Shaik Subhani, “Prediction of Breast Cancer Using Supervised Machine Learning Techniques”, International Journal of Innovative Technology and Exploring Engineering (IJITEE), Volume8 Issue-6, April 2019.</a:t>
            </a:r>
          </a:p>
          <a:p>
            <a:r>
              <a:rPr lang="en-IN" sz="1200" dirty="0">
                <a:latin typeface="Calibri" panose="020F0502020204030204" pitchFamily="34" charset="0"/>
                <a:cs typeface="Calibri" panose="020F0502020204030204" pitchFamily="34" charset="0"/>
              </a:rPr>
              <a:t> [13] Haifeng Wang and Sang Won Yoon, “Breast Cancer Prediction Using Data Mining Method”, Proceedings of the 2015 Industrial and Systems Engineering Research Conference, </a:t>
            </a:r>
          </a:p>
          <a:p>
            <a:r>
              <a:rPr lang="en-IN" sz="1200" dirty="0">
                <a:latin typeface="Calibri" panose="020F0502020204030204" pitchFamily="34" charset="0"/>
                <a:cs typeface="Calibri" panose="020F0502020204030204" pitchFamily="34" charset="0"/>
              </a:rPr>
              <a:t>[14] Abdelghani Bellaachia, Erhan Guven, “Predicting Breast Cancer Survivability Using Data Mining Techniques”</a:t>
            </a:r>
          </a:p>
          <a:p>
            <a:r>
              <a:rPr lang="en-IN" sz="1200" dirty="0">
                <a:latin typeface="Calibri" panose="020F0502020204030204" pitchFamily="34" charset="0"/>
                <a:cs typeface="Calibri" panose="020F0502020204030204" pitchFamily="34" charset="0"/>
              </a:rPr>
              <a:t> [15] Juhyeon Kim, Hyunjung Shin, Breast cancer survivability prediction using labeled, unlabeled, and pseudo-labeled patient data, Journal of the American Medical Informatics Association, Volume 20, Issue 4, July 2013, Pages 613–618.</a:t>
            </a:r>
          </a:p>
          <a:p>
            <a:r>
              <a:rPr lang="en-IN" sz="1200" dirty="0">
                <a:latin typeface="Calibri" panose="020F0502020204030204" pitchFamily="34" charset="0"/>
                <a:cs typeface="Calibri" panose="020F0502020204030204" pitchFamily="34" charset="0"/>
              </a:rPr>
              <a:t> [16] N. Khuriwal and N. Mishra, "Breast cancer diagnosis using adaptive voting ensemble machine learning algorithm," 2018 IEEMA Engineer Infinite Conference (eTechNxT), New Delhi, 2018, pp. 1-5. </a:t>
            </a:r>
          </a:p>
          <a:p>
            <a:r>
              <a:rPr lang="en-IN" sz="1200" dirty="0">
                <a:latin typeface="Calibri" panose="020F0502020204030204" pitchFamily="34" charset="0"/>
                <a:cs typeface="Calibri" panose="020F0502020204030204" pitchFamily="34" charset="0"/>
              </a:rPr>
              <a:t>[17] M. Amrane, S. Oukid, I. Gagaoua, and T. Ensarİ, "Breast cancer classification using machine learning," 2018 Electric Electronics, Computer Science, Biomedical Engineerings' Meeting (EBBT), Istanbul, 2018, pp. 1-4. </a:t>
            </a:r>
          </a:p>
          <a:p>
            <a:r>
              <a:rPr lang="en-IN" sz="1200" dirty="0">
                <a:latin typeface="Calibri" panose="020F0502020204030204" pitchFamily="34" charset="0"/>
                <a:cs typeface="Calibri" panose="020F0502020204030204" pitchFamily="34" charset="0"/>
              </a:rPr>
              <a:t>[18] M. R. Al-</a:t>
            </a:r>
            <a:r>
              <a:rPr lang="en-IN" sz="1200" dirty="0" err="1">
                <a:latin typeface="Calibri" panose="020F0502020204030204" pitchFamily="34" charset="0"/>
                <a:cs typeface="Calibri" panose="020F0502020204030204" pitchFamily="34" charset="0"/>
              </a:rPr>
              <a:t>Hadidi</a:t>
            </a:r>
            <a:r>
              <a:rPr lang="en-IN" sz="1200" dirty="0">
                <a:latin typeface="Calibri" panose="020F0502020204030204" pitchFamily="34" charset="0"/>
                <a:cs typeface="Calibri" panose="020F0502020204030204" pitchFamily="34" charset="0"/>
              </a:rPr>
              <a:t>, A. Alarabeyyat, and M. Alhanahnah, "Breast Cancer Detection Using K-Nearest Neighbor Machine Learning Algorithm," 2016 9th International Conference on Developments in eSystems Engineering (DeSE), Liverpool, 2016, pp. 35-39.</a:t>
            </a:r>
          </a:p>
          <a:p>
            <a:r>
              <a:rPr lang="en-IN" sz="1200" dirty="0">
                <a:latin typeface="Calibri" panose="020F0502020204030204" pitchFamily="34" charset="0"/>
                <a:cs typeface="Calibri" panose="020F0502020204030204" pitchFamily="34" charset="0"/>
              </a:rPr>
              <a:t> [19] Kibeom Jang, Minsoon Kim, Candace A Gilbert, Fiona Simpkins, Tan A Ince, Joyce M Slingerland “WEGFA activates an epigenetic pathway regulating ovarian cancer-initiating cells” Embo Molecular Medicines Volume 9 Issue 3 (2017) </a:t>
            </a:r>
          </a:p>
          <a:p>
            <a:r>
              <a:rPr lang="en-IN" sz="1200" dirty="0">
                <a:latin typeface="Calibri" panose="020F0502020204030204" pitchFamily="34" charset="0"/>
                <a:cs typeface="Calibri" panose="020F0502020204030204" pitchFamily="34" charset="0"/>
              </a:rPr>
              <a:t>[20] SA Medjahed, TA Saadi, A Benyettou “Breast cancer diagnosis by using k-nearest neighbor with different distances and classification rules” International Journal of Computer Applications 62 (1), 2013</a:t>
            </a:r>
          </a:p>
          <a:p>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24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E409-9F7F-4938-62DE-971845263F48}"/>
              </a:ext>
            </a:extLst>
          </p:cNvPr>
          <p:cNvSpPr>
            <a:spLocks noGrp="1"/>
          </p:cNvSpPr>
          <p:nvPr>
            <p:ph type="title"/>
          </p:nvPr>
        </p:nvSpPr>
        <p:spPr>
          <a:xfrm>
            <a:off x="581192" y="702155"/>
            <a:ext cx="11029616" cy="5746269"/>
          </a:xfrm>
        </p:spPr>
        <p:txBody>
          <a:bodyPr/>
          <a:lstStyle/>
          <a:p>
            <a:endParaRPr lang="en-US" dirty="0"/>
          </a:p>
        </p:txBody>
      </p:sp>
      <p:sp>
        <p:nvSpPr>
          <p:cNvPr id="3" name="Content Placeholder 2">
            <a:extLst>
              <a:ext uri="{FF2B5EF4-FFF2-40B4-BE49-F238E27FC236}">
                <a16:creationId xmlns:a16="http://schemas.microsoft.com/office/drawing/2014/main" id="{CB5CA9F6-B381-6F30-369F-6D5D7246BC84}"/>
              </a:ext>
            </a:extLst>
          </p:cNvPr>
          <p:cNvSpPr>
            <a:spLocks noGrp="1"/>
          </p:cNvSpPr>
          <p:nvPr>
            <p:ph idx="1"/>
          </p:nvPr>
        </p:nvSpPr>
        <p:spPr>
          <a:xfrm>
            <a:off x="581193" y="2142396"/>
            <a:ext cx="11029615" cy="3678303"/>
          </a:xfrm>
        </p:spPr>
        <p:txBody>
          <a:bodyPr>
            <a:normAutofit/>
          </a:bodyPr>
          <a:lstStyle/>
          <a:p>
            <a:pPr marL="0" indent="0" algn="ctr">
              <a:buNone/>
            </a:pPr>
            <a:r>
              <a:rPr lang="en-US" sz="8800" dirty="0">
                <a:solidFill>
                  <a:schemeClr val="bg1"/>
                </a:solidFill>
                <a:highlight>
                  <a:srgbClr val="800000"/>
                </a:highlight>
              </a:rPr>
              <a:t>Thank you </a:t>
            </a:r>
          </a:p>
        </p:txBody>
      </p:sp>
    </p:spTree>
    <p:extLst>
      <p:ext uri="{BB962C8B-B14F-4D97-AF65-F5344CB8AC3E}">
        <p14:creationId xmlns:p14="http://schemas.microsoft.com/office/powerpoint/2010/main" val="170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488-DFC9-ACEE-2F98-3E2A8303233A}"/>
              </a:ext>
            </a:extLst>
          </p:cNvPr>
          <p:cNvSpPr>
            <a:spLocks noGrp="1"/>
          </p:cNvSpPr>
          <p:nvPr>
            <p:ph type="title"/>
          </p:nvPr>
        </p:nvSpPr>
        <p:spPr/>
        <p:txBody>
          <a:bodyPr/>
          <a:lstStyle/>
          <a:p>
            <a:r>
              <a:rPr lang="en-US" sz="2800" b="1" dirty="0">
                <a:latin typeface="Calibri" panose="020F0502020204030204" pitchFamily="34" charset="0"/>
                <a:ea typeface="Fira Sans Extra Condensed"/>
                <a:cs typeface="Calibri" panose="020F0502020204030204" pitchFamily="34" charset="0"/>
                <a:sym typeface="Fira Sans Extra Condensed"/>
              </a:rPr>
              <a:t>Agenda</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CC61CC-9F4E-85AF-3359-D458125A0B0F}"/>
              </a:ext>
            </a:extLst>
          </p:cNvPr>
          <p:cNvSpPr>
            <a:spLocks noGrp="1"/>
          </p:cNvSpPr>
          <p:nvPr>
            <p:ph idx="1"/>
          </p:nvPr>
        </p:nvSpPr>
        <p:spPr/>
        <p:txBody>
          <a:bodyPr>
            <a:normAutofit lnSpcReduction="10000"/>
          </a:bodyPr>
          <a:lstStyle/>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Group Member Information</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Role/Responsibilities and Contribution in project</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Motivation</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Objectives</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Related work</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Problem Statement</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Proposed Solution</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Results/Simulations</a:t>
            </a:r>
          </a:p>
          <a:p>
            <a:pPr marL="82550" lvl="0" algn="l" rtl="0">
              <a:lnSpc>
                <a:spcPct val="150000"/>
              </a:lnSpc>
              <a:spcBef>
                <a:spcPts val="0"/>
              </a:spcBef>
              <a:spcAft>
                <a:spcPts val="0"/>
              </a:spcAft>
              <a:buSzPts val="2300"/>
            </a:pPr>
            <a:r>
              <a:rPr lang="en-US" sz="1800" b="1" dirty="0">
                <a:latin typeface="+mj-lt"/>
                <a:ea typeface="Fira Sans Extra Condensed"/>
                <a:cs typeface="Fira Sans Extra Condensed"/>
                <a:sym typeface="Fira Sans Extra Condensed"/>
              </a:rPr>
              <a:t>References</a:t>
            </a:r>
          </a:p>
          <a:p>
            <a:endParaRPr lang="en-US" dirty="0"/>
          </a:p>
        </p:txBody>
      </p:sp>
    </p:spTree>
    <p:extLst>
      <p:ext uri="{BB962C8B-B14F-4D97-AF65-F5344CB8AC3E}">
        <p14:creationId xmlns:p14="http://schemas.microsoft.com/office/powerpoint/2010/main" val="160834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1E00-EC16-4E41-A074-12EEDCBFE19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Group Members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3B0A9-7BC6-EEFD-172A-2648DAE9EB84}"/>
              </a:ext>
            </a:extLst>
          </p:cNvPr>
          <p:cNvSpPr>
            <a:spLocks noGrp="1"/>
          </p:cNvSpPr>
          <p:nvPr>
            <p:ph idx="1"/>
          </p:nvPr>
        </p:nvSpPr>
        <p:spPr/>
        <p:txBody>
          <a:bodyPr>
            <a:normAutofit/>
          </a:bodyPr>
          <a:lstStyle/>
          <a:p>
            <a:pPr indent="0" algn="ctr">
              <a:spcBef>
                <a:spcPts val="1800"/>
              </a:spcBef>
              <a:spcAft>
                <a:spcPts val="200"/>
              </a:spcAft>
              <a:buNone/>
            </a:pPr>
            <a:endParaRPr lang="en-IN" sz="2000" dirty="0">
              <a:effectLst/>
              <a:latin typeface="Calibri" panose="020F0502020204030204" pitchFamily="34" charset="0"/>
              <a:ea typeface="SimSun" panose="02010600030101010101" pitchFamily="2" charset="-122"/>
              <a:cs typeface="Calibri" panose="020F0502020204030204" pitchFamily="34" charset="0"/>
            </a:endParaRPr>
          </a:p>
          <a:p>
            <a:r>
              <a:rPr lang="en-US" sz="2000" dirty="0">
                <a:effectLst/>
                <a:latin typeface="Calibri" panose="020F0502020204030204" pitchFamily="34" charset="0"/>
                <a:ea typeface="SimSun" panose="02010600030101010101" pitchFamily="2" charset="-122"/>
                <a:cs typeface="Calibri" panose="020F0502020204030204" pitchFamily="34" charset="0"/>
              </a:rPr>
              <a:t>Gayathri </a:t>
            </a:r>
            <a:r>
              <a:rPr lang="en-US" sz="2000" dirty="0" err="1">
                <a:effectLst/>
                <a:latin typeface="Calibri" panose="020F0502020204030204" pitchFamily="34" charset="0"/>
                <a:ea typeface="SimSun" panose="02010600030101010101" pitchFamily="2" charset="-122"/>
                <a:cs typeface="Calibri" panose="020F0502020204030204" pitchFamily="34" charset="0"/>
              </a:rPr>
              <a:t>Keshamoni</a:t>
            </a:r>
            <a:r>
              <a:rPr lang="en-US" sz="2000" dirty="0">
                <a:effectLst/>
                <a:latin typeface="Calibri" panose="020F0502020204030204" pitchFamily="34" charset="0"/>
                <a:ea typeface="SimSun" panose="02010600030101010101" pitchFamily="2" charset="-122"/>
                <a:cs typeface="Calibri" panose="020F0502020204030204" pitchFamily="34" charset="0"/>
              </a:rPr>
              <a:t> 	- </a:t>
            </a:r>
            <a:r>
              <a:rPr lang="en-US" sz="1800" dirty="0">
                <a:effectLst/>
                <a:latin typeface="Calibri" panose="020F0502020204030204" pitchFamily="34" charset="0"/>
                <a:ea typeface="Calibri" panose="020F0502020204030204" pitchFamily="34" charset="0"/>
              </a:rPr>
              <a:t>GXK24880</a:t>
            </a:r>
            <a:endParaRPr lang="en-US" sz="2000" dirty="0">
              <a:effectLst/>
              <a:latin typeface="Calibri" panose="020F0502020204030204" pitchFamily="34" charset="0"/>
              <a:ea typeface="SimSun" panose="02010600030101010101" pitchFamily="2" charset="-122"/>
              <a:cs typeface="Calibri" panose="020F0502020204030204" pitchFamily="34" charset="0"/>
            </a:endParaRPr>
          </a:p>
          <a:p>
            <a:r>
              <a:rPr lang="en-US" sz="2000" dirty="0">
                <a:latin typeface="Calibri" panose="020F0502020204030204" pitchFamily="34" charset="0"/>
                <a:ea typeface="SimSun" panose="02010600030101010101" pitchFamily="2" charset="-122"/>
                <a:cs typeface="Calibri" panose="020F0502020204030204" pitchFamily="34" charset="0"/>
              </a:rPr>
              <a:t>Laxman Reddy Nalla 	- </a:t>
            </a:r>
            <a:r>
              <a:rPr lang="en-US" sz="1800" dirty="0">
                <a:effectLst/>
                <a:latin typeface="Calibri" panose="020F0502020204030204" pitchFamily="34" charset="0"/>
                <a:ea typeface="Calibri" panose="020F0502020204030204" pitchFamily="34" charset="0"/>
              </a:rPr>
              <a:t>LXN20710</a:t>
            </a:r>
            <a:endParaRPr lang="en-US" sz="2000" dirty="0">
              <a:latin typeface="Calibri" panose="020F0502020204030204" pitchFamily="34" charset="0"/>
              <a:ea typeface="SimSun" panose="02010600030101010101" pitchFamily="2" charset="-122"/>
              <a:cs typeface="Calibri" panose="020F0502020204030204" pitchFamily="34" charset="0"/>
            </a:endParaRPr>
          </a:p>
          <a:p>
            <a:r>
              <a:rPr lang="en-US" sz="2000" dirty="0">
                <a:latin typeface="Calibri" panose="020F0502020204030204" pitchFamily="34" charset="0"/>
                <a:ea typeface="SimSun" panose="02010600030101010101" pitchFamily="2" charset="-122"/>
                <a:cs typeface="Calibri" panose="020F0502020204030204" pitchFamily="34" charset="0"/>
              </a:rPr>
              <a:t>Uday Kumar Kuppam 	- </a:t>
            </a:r>
            <a:r>
              <a:rPr lang="en-US" sz="1800" dirty="0">
                <a:effectLst/>
                <a:latin typeface="Calibri" panose="020F0502020204030204" pitchFamily="34" charset="0"/>
                <a:ea typeface="Calibri" panose="020F0502020204030204" pitchFamily="34" charset="0"/>
              </a:rPr>
              <a:t>UXK97680</a:t>
            </a:r>
            <a:endParaRPr lang="en-US" sz="2000" dirty="0">
              <a:latin typeface="Calibri" panose="020F0502020204030204" pitchFamily="34" charset="0"/>
              <a:ea typeface="SimSun" panose="02010600030101010101" pitchFamily="2" charset="-122"/>
              <a:cs typeface="Calibri" panose="020F0502020204030204" pitchFamily="34" charset="0"/>
            </a:endParaRPr>
          </a:p>
          <a:p>
            <a:r>
              <a:rPr lang="en-US" sz="2000" dirty="0">
                <a:latin typeface="Calibri" panose="020F0502020204030204" pitchFamily="34" charset="0"/>
                <a:ea typeface="SimSun" panose="02010600030101010101" pitchFamily="2" charset="-122"/>
                <a:cs typeface="Calibri" panose="020F0502020204030204" pitchFamily="34" charset="0"/>
              </a:rPr>
              <a:t>Vinay Kumar </a:t>
            </a:r>
            <a:r>
              <a:rPr lang="en-US" sz="2000" dirty="0" err="1">
                <a:latin typeface="Calibri" panose="020F0502020204030204" pitchFamily="34" charset="0"/>
                <a:ea typeface="SimSun" panose="02010600030101010101" pitchFamily="2" charset="-122"/>
                <a:cs typeface="Calibri" panose="020F0502020204030204" pitchFamily="34" charset="0"/>
              </a:rPr>
              <a:t>Avirneni</a:t>
            </a:r>
            <a:r>
              <a:rPr lang="en-US" sz="2000" dirty="0">
                <a:latin typeface="Calibri" panose="020F0502020204030204" pitchFamily="34" charset="0"/>
                <a:ea typeface="SimSun" panose="02010600030101010101" pitchFamily="2" charset="-122"/>
                <a:cs typeface="Calibri" panose="020F0502020204030204" pitchFamily="34" charset="0"/>
              </a:rPr>
              <a:t> 	- </a:t>
            </a:r>
            <a:r>
              <a:rPr lang="en-US" sz="1800" dirty="0">
                <a:effectLst/>
                <a:latin typeface="Calibri" panose="020F0502020204030204" pitchFamily="34" charset="0"/>
                <a:ea typeface="Calibri" panose="020F0502020204030204" pitchFamily="34" charset="0"/>
              </a:rPr>
              <a:t>VXA45490</a:t>
            </a:r>
            <a:endParaRPr lang="en-US" sz="2000" dirty="0">
              <a:latin typeface="Calibri" panose="020F0502020204030204" pitchFamily="34" charset="0"/>
              <a:ea typeface="SimSun" panose="02010600030101010101" pitchFamily="2" charset="-122"/>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08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FCA6-029F-AE66-F8FB-A2673E569D4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Responsibilities and Contribution in project</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96005FA-1ACE-07B8-145E-D4AB50B92EBE}"/>
              </a:ext>
            </a:extLst>
          </p:cNvPr>
          <p:cNvSpPr>
            <a:spLocks noGrp="1"/>
          </p:cNvSpPr>
          <p:nvPr>
            <p:ph idx="1"/>
          </p:nvPr>
        </p:nvSpPr>
        <p:spPr/>
        <p:txBody>
          <a:bodyPr/>
          <a:lstStyle/>
          <a:p>
            <a:pPr algn="just"/>
            <a:r>
              <a:rPr lang="en-US" dirty="0">
                <a:latin typeface="Calibri" panose="020F0502020204030204" pitchFamily="34" charset="0"/>
                <a:cs typeface="Calibri" panose="020F0502020204030204" pitchFamily="34" charset="0"/>
              </a:rPr>
              <a:t>Uday and Gayathri have spent time evaluating and deciding on machine learning algorithms by referring to various papers and articles.</a:t>
            </a:r>
          </a:p>
          <a:p>
            <a:pPr algn="just"/>
            <a:r>
              <a:rPr lang="en-US" dirty="0">
                <a:latin typeface="Calibri" panose="020F0502020204030204" pitchFamily="34" charset="0"/>
                <a:cs typeface="Calibri" panose="020F0502020204030204" pitchFamily="34" charset="0"/>
              </a:rPr>
              <a:t>Laxma Reddy and Vinay oversaw dataset collection, preprocessing, EDA, and algorithm and ML model implementation.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288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BA50-5EFB-88F4-386D-79A7061174DC}"/>
              </a:ext>
            </a:extLst>
          </p:cNvPr>
          <p:cNvSpPr>
            <a:spLocks noGrp="1"/>
          </p:cNvSpPr>
          <p:nvPr>
            <p:ph type="title"/>
          </p:nvPr>
        </p:nvSpPr>
        <p:spPr>
          <a:xfrm>
            <a:off x="657225" y="1028700"/>
            <a:ext cx="9685176" cy="718457"/>
          </a:xfrm>
        </p:spPr>
        <p:txBody>
          <a:bodyPr/>
          <a:lstStyle/>
          <a:p>
            <a:r>
              <a:rPr lang="en-US" dirty="0">
                <a:latin typeface="Calibri" panose="020F0502020204030204" pitchFamily="34" charset="0"/>
                <a:cs typeface="Calibri" panose="020F0502020204030204" pitchFamily="34" charset="0"/>
              </a:rPr>
              <a:t>Motivation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EE33B84-E56D-3855-CAF0-71EC6A0EB659}"/>
              </a:ext>
            </a:extLst>
          </p:cNvPr>
          <p:cNvSpPr>
            <a:spLocks noGrp="1"/>
          </p:cNvSpPr>
          <p:nvPr>
            <p:ph idx="1"/>
          </p:nvPr>
        </p:nvSpPr>
        <p:spPr>
          <a:xfrm>
            <a:off x="1017037" y="2015412"/>
            <a:ext cx="10260562" cy="3926417"/>
          </a:xfrm>
        </p:spPr>
        <p:txBody>
          <a:bodyPr>
            <a:normAutofit fontScale="92500" lnSpcReduction="10000"/>
          </a:bodyPr>
          <a:lstStyle/>
          <a:p>
            <a:pPr algn="just"/>
            <a:r>
              <a:rPr lang="en-US" sz="2000" dirty="0">
                <a:latin typeface="Calibri" panose="020F0502020204030204" pitchFamily="34" charset="0"/>
                <a:cs typeface="Calibri" panose="020F0502020204030204" pitchFamily="34" charset="0"/>
              </a:rPr>
              <a:t>Breast cancer is the most common disease in women worldwide. In 2016, 246,660 new cases of invasive breast cancer are expected to be diagnosed in women in the United States, with 40,450 women expected to die. </a:t>
            </a:r>
            <a:r>
              <a:rPr lang="en-IN" sz="2000" dirty="0">
                <a:latin typeface="Calibri" panose="020F0502020204030204" pitchFamily="34" charset="0"/>
                <a:cs typeface="Calibri" panose="020F0502020204030204" pitchFamily="34" charset="0"/>
              </a:rPr>
              <a:t>The UCI Wisconsin Machine Learning Repository Breast Cancer Dataset attracted many patients with multivariate attributes that were taken as a sample set.</a:t>
            </a:r>
          </a:p>
          <a:p>
            <a:pPr algn="just"/>
            <a:r>
              <a:rPr lang="en-US" sz="2000" dirty="0">
                <a:latin typeface="Calibri" panose="020F0502020204030204" pitchFamily="34" charset="0"/>
                <a:cs typeface="Calibri" panose="020F0502020204030204" pitchFamily="34" charset="0"/>
              </a:rPr>
              <a:t>Machine learning for medical diagnostic methods and diagnostic accuracy will be a major change in medical care in the future, and it is an unavoidable trend. In 2019, an estimated 268,600 cases of invasive breast cancer were diagnosed in women, with 2,670 cases diagnosed in men.</a:t>
            </a:r>
          </a:p>
          <a:p>
            <a:pPr algn="just"/>
            <a:r>
              <a:rPr lang="en-US" sz="2100" dirty="0">
                <a:latin typeface="Calibri" panose="020F0502020204030204" pitchFamily="34" charset="0"/>
                <a:cs typeface="Calibri" panose="020F0502020204030204" pitchFamily="34" charset="0"/>
              </a:rPr>
              <a:t>We propose a comparison of ML classification algorithms that can accurately predict the type of cancer in this Machine Learning Project.</a:t>
            </a:r>
          </a:p>
          <a:p>
            <a:pPr algn="just"/>
            <a:r>
              <a:rPr lang="en-US" sz="2100" dirty="0">
                <a:latin typeface="Calibri" panose="020F0502020204030204" pitchFamily="34" charset="0"/>
                <a:cs typeface="Calibri" panose="020F0502020204030204" pitchFamily="34" charset="0"/>
              </a:rPr>
              <a:t>We were captivated by the progression of breast cancer and its prognosis. A sizable number of patients with multivariate variables were drawn to the UCI Wisconsin Machine Learning Repository Breast Cancer Dataset and used as a sample set.</a:t>
            </a:r>
          </a:p>
        </p:txBody>
      </p:sp>
    </p:spTree>
    <p:extLst>
      <p:ext uri="{BB962C8B-B14F-4D97-AF65-F5344CB8AC3E}">
        <p14:creationId xmlns:p14="http://schemas.microsoft.com/office/powerpoint/2010/main" val="222010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1E23-0652-6E3E-B67C-4BD7D084BCE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Objectives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5373B7-BA4D-063E-5C3B-4D3691C48E28}"/>
              </a:ext>
            </a:extLst>
          </p:cNvPr>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The goal of this research is to propose a rule-based classification method using machine learning techniques for predicting different types of breast cancer survival.</a:t>
            </a:r>
          </a:p>
          <a:p>
            <a:r>
              <a:rPr lang="en-US" sz="2000" dirty="0">
                <a:latin typeface="Calibri" panose="020F0502020204030204" pitchFamily="34" charset="0"/>
                <a:cs typeface="Calibri" panose="020F0502020204030204" pitchFamily="34" charset="0"/>
              </a:rPr>
              <a:t>Compare the accuracy of various classification algorithms for the breast cancer prediction problem.</a:t>
            </a:r>
          </a:p>
          <a:p>
            <a:r>
              <a:rPr lang="en-US" sz="2000" dirty="0">
                <a:latin typeface="Calibri" panose="020F0502020204030204" pitchFamily="34" charset="0"/>
                <a:cs typeface="Calibri" panose="020F0502020204030204" pitchFamily="34" charset="0"/>
              </a:rPr>
              <a:t>Examine various classification algorithms that provide high accuracy for the breast cancer prediction problem.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387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303E-F255-11A5-E4DD-CD9C8224F71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Related work</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1156B7C-14F3-7C3E-9349-9B9BF8795F20}"/>
              </a:ext>
            </a:extLst>
          </p:cNvPr>
          <p:cNvSpPr>
            <a:spLocks noGrp="1"/>
          </p:cNvSpPr>
          <p:nvPr>
            <p:ph idx="1"/>
          </p:nvPr>
        </p:nvSpPr>
        <p:spPr>
          <a:xfrm>
            <a:off x="914399" y="2276669"/>
            <a:ext cx="10363200" cy="3665160"/>
          </a:xfrm>
        </p:spPr>
        <p:txBody>
          <a:bodyPr>
            <a:normAutofit/>
          </a:bodyPr>
          <a:lstStyle/>
          <a:p>
            <a:r>
              <a:rPr lang="en-US" sz="2000" dirty="0">
                <a:latin typeface="Calibri" panose="020F0502020204030204" pitchFamily="34" charset="0"/>
                <a:cs typeface="Calibri" panose="020F0502020204030204" pitchFamily="34" charset="0"/>
              </a:rPr>
              <a:t>A substantial amount of work has already been done in determining breast cancer using various methods. The researcher developed a new technique to aid in the detection of breast cancer. They propose Bayesian Networks and Support Vector Machines to aid in breast cancer detection. Machine Learning classifiers were compared in support of Breast Cancer treatment based on the quantity chosen method. One of the causes of breast cancer is a DNA alteration or mutation. The experimental results show that the SVM-RBF kernel outperforms other classifiers in terms of accuracy, with a score of 96.84% in the Wisconsin Breast Cancer (original) datasets. As classification techniques, we used SVM, KNN, Random Forest, Naive Bayes, and ANN.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494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B321-491F-6E04-E34D-C5F34A057A3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Problem Statement</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C4B2728-2990-EB1D-AE68-ECDAD03DBB0D}"/>
              </a:ext>
            </a:extLst>
          </p:cNvPr>
          <p:cNvSpPr>
            <a:spLocks noGrp="1"/>
          </p:cNvSpPr>
          <p:nvPr>
            <p:ph idx="1"/>
          </p:nvPr>
        </p:nvSpPr>
        <p:spPr>
          <a:xfrm>
            <a:off x="979713" y="2183363"/>
            <a:ext cx="10297885" cy="3758466"/>
          </a:xfrm>
        </p:spPr>
        <p:txBody>
          <a:bodyPr>
            <a:normAutofit/>
          </a:bodyPr>
          <a:lstStyle/>
          <a:p>
            <a:r>
              <a:rPr lang="en-US" sz="2000" dirty="0">
                <a:latin typeface="Calibri" panose="020F0502020204030204" pitchFamily="34" charset="0"/>
                <a:cs typeface="Calibri" panose="020F0502020204030204" pitchFamily="34" charset="0"/>
              </a:rPr>
              <a:t>Breast cancer is one of the most common cancers in many countries, including India. Even though the endurance rate is high - with early diagnosis, 97% of women can live for more than 5 years - Statistically, the death toll from this disease has risen dramatically in recent decades. The main issue with its treatment is early detection. As a result, in addition to medicinal solutions, some Data Science solutions must be integrated to address the death-causing issue. </a:t>
            </a:r>
          </a:p>
          <a:p>
            <a:r>
              <a:rPr lang="en-US" sz="2000" dirty="0">
                <a:latin typeface="Calibri" panose="020F0502020204030204" pitchFamily="34" charset="0"/>
                <a:cs typeface="Calibri" panose="020F0502020204030204" pitchFamily="34" charset="0"/>
              </a:rPr>
              <a:t>This analysis seeks to determine which features are most useful in predicting malignant or benign cancer, as well as to identify general trends that may aid us in model and hyperparameter selection. The objective is to determine whether the breast cancer is benign or malignant. To accomplish this, I used machine learning classification methods to fit a function that can predict the discrete class of new input.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2310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F016-D65E-3FCC-38C7-3B5971E37B83}"/>
              </a:ext>
            </a:extLst>
          </p:cNvPr>
          <p:cNvSpPr>
            <a:spLocks noGrp="1"/>
          </p:cNvSpPr>
          <p:nvPr>
            <p:ph type="title"/>
          </p:nvPr>
        </p:nvSpPr>
        <p:spPr>
          <a:xfrm>
            <a:off x="538027" y="676275"/>
            <a:ext cx="4766661" cy="1852323"/>
          </a:xfrm>
        </p:spPr>
        <p:txBody>
          <a:bodyPr>
            <a:normAutofit/>
          </a:bodyPr>
          <a:lstStyle/>
          <a:p>
            <a:pPr>
              <a:lnSpc>
                <a:spcPct val="90000"/>
              </a:lnSpc>
            </a:pPr>
            <a:r>
              <a:rPr lang="en-US" dirty="0">
                <a:latin typeface="Calibri" panose="020F0502020204030204" pitchFamily="34" charset="0"/>
                <a:cs typeface="Calibri" panose="020F0502020204030204" pitchFamily="34" charset="0"/>
              </a:rPr>
              <a:t>Proposed Solution</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AD15CA71-9646-5976-2F28-682C6D822D9B}"/>
              </a:ext>
            </a:extLst>
          </p:cNvPr>
          <p:cNvSpPr>
            <a:spLocks noGrp="1"/>
          </p:cNvSpPr>
          <p:nvPr>
            <p:ph idx="1"/>
          </p:nvPr>
        </p:nvSpPr>
        <p:spPr>
          <a:xfrm>
            <a:off x="914400" y="1968763"/>
            <a:ext cx="4766661" cy="3973068"/>
          </a:xfrm>
        </p:spPr>
        <p:txBody>
          <a:bodyPr>
            <a:normAutofit/>
          </a:bodyPr>
          <a:lstStyle/>
          <a:p>
            <a:pPr>
              <a:lnSpc>
                <a:spcPct val="110000"/>
              </a:lnSpc>
            </a:pPr>
            <a:r>
              <a:rPr lang="en-US" sz="2000" dirty="0">
                <a:latin typeface="Calibri" panose="020F0502020204030204" pitchFamily="34" charset="0"/>
                <a:cs typeface="Calibri" panose="020F0502020204030204" pitchFamily="34" charset="0"/>
              </a:rPr>
              <a:t>Data pre-processing is a data mining technique that involves converting raw data into a readable format. Real-world data is frequently insufficient, untrustworthy, and prone to errors. </a:t>
            </a:r>
          </a:p>
          <a:p>
            <a:pPr>
              <a:lnSpc>
                <a:spcPct val="110000"/>
              </a:lnSpc>
            </a:pPr>
            <a:r>
              <a:rPr lang="en-US" sz="2000" dirty="0">
                <a:latin typeface="Calibri" panose="020F0502020204030204" pitchFamily="34" charset="0"/>
                <a:cs typeface="Calibri" panose="020F0502020204030204" pitchFamily="34" charset="0"/>
              </a:rPr>
              <a:t>Data preparation refers to the process of loading our data into the appropriate location and preparing it for use in machine-learning training.</a:t>
            </a:r>
          </a:p>
          <a:p>
            <a:pPr>
              <a:lnSpc>
                <a:spcPct val="110000"/>
              </a:lnSpc>
            </a:pPr>
            <a:endParaRPr lang="en-US" sz="2000" dirty="0">
              <a:latin typeface="Calibri" panose="020F0502020204030204" pitchFamily="34" charset="0"/>
              <a:cs typeface="Calibri" panose="020F0502020204030204" pitchFamily="34" charset="0"/>
            </a:endParaRPr>
          </a:p>
        </p:txBody>
      </p:sp>
      <p:pic>
        <p:nvPicPr>
          <p:cNvPr id="3" name="Picture 2" descr="Diagram&#10;&#10;Description automatically generated with low confidence">
            <a:extLst>
              <a:ext uri="{FF2B5EF4-FFF2-40B4-BE49-F238E27FC236}">
                <a16:creationId xmlns:a16="http://schemas.microsoft.com/office/drawing/2014/main" id="{C73541B9-B8F5-F6EE-8DC0-E6FD70D4CFE8}"/>
              </a:ext>
            </a:extLst>
          </p:cNvPr>
          <p:cNvPicPr>
            <a:picLocks noChangeAspect="1"/>
          </p:cNvPicPr>
          <p:nvPr/>
        </p:nvPicPr>
        <p:blipFill rotWithShape="1">
          <a:blip r:embed="rId2"/>
          <a:srcRect l="1719" r="6170" b="1"/>
          <a:stretch/>
        </p:blipFill>
        <p:spPr>
          <a:xfrm>
            <a:off x="6349013" y="1847551"/>
            <a:ext cx="5252970" cy="4305599"/>
          </a:xfrm>
          <a:prstGeom prst="rect">
            <a:avLst/>
          </a:prstGeom>
        </p:spPr>
      </p:pic>
    </p:spTree>
    <p:extLst>
      <p:ext uri="{BB962C8B-B14F-4D97-AF65-F5344CB8AC3E}">
        <p14:creationId xmlns:p14="http://schemas.microsoft.com/office/powerpoint/2010/main" val="5593607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329</TotalTime>
  <Words>1879</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Gill Sans MT</vt:lpstr>
      <vt:lpstr>Roboto Medium</vt:lpstr>
      <vt:lpstr>Times New Roman</vt:lpstr>
      <vt:lpstr>Wingdings 2</vt:lpstr>
      <vt:lpstr>Dividend</vt:lpstr>
      <vt:lpstr>PowerPoint Presentation</vt:lpstr>
      <vt:lpstr>Agenda</vt:lpstr>
      <vt:lpstr>Group Members</vt:lpstr>
      <vt:lpstr>Responsibilities and Contribution in project</vt:lpstr>
      <vt:lpstr>Motivation</vt:lpstr>
      <vt:lpstr>Objectives</vt:lpstr>
      <vt:lpstr>Related work</vt:lpstr>
      <vt:lpstr>Problem Statement</vt:lpstr>
      <vt:lpstr>Proposed Solution  </vt:lpstr>
      <vt:lpstr>Proposed Solution</vt:lpstr>
      <vt:lpstr>Data Description</vt:lpstr>
      <vt:lpstr>Results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avirneni5566@gmail.com</dc:creator>
  <cp:lastModifiedBy>Uday Kuppam</cp:lastModifiedBy>
  <cp:revision>3</cp:revision>
  <dcterms:created xsi:type="dcterms:W3CDTF">2022-12-05T20:33:31Z</dcterms:created>
  <dcterms:modified xsi:type="dcterms:W3CDTF">2022-12-06T05:16:36Z</dcterms:modified>
</cp:coreProperties>
</file>