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64C674-92E0-4A28-FEBD-91501CD8E276}" v="204" dt="2024-07-25T11:17:29.544"/>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484"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7/25/2024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7/25/2024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7/25/2024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7/25/2024</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7/25/2024</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axman-Chincholakar/VOIS---Connecting-Dream-Foundation-Internship-Power-BI-Project"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90261" y="3844633"/>
            <a:ext cx="5332966" cy="1121692"/>
          </a:xfrm>
        </p:spPr>
        <p:txBody>
          <a:bodyPr vert="horz" lIns="91440" tIns="45720" rIns="91440" bIns="45720" rtlCol="0" anchor="t">
            <a:normAutofit/>
          </a:bodyPr>
          <a:lstStyle/>
          <a:p>
            <a:r>
              <a:rPr lang="en-US" b="0" dirty="0">
                <a:solidFill>
                  <a:schemeClr val="tx1"/>
                </a:solidFill>
              </a:rPr>
              <a:t>Name:- Laxman Gangadhar Chincholakar</a:t>
            </a:r>
          </a:p>
          <a:p>
            <a:r>
              <a:rPr lang="en-US" b="0" dirty="0">
                <a:solidFill>
                  <a:schemeClr val="tx1"/>
                </a:solidFill>
              </a:rPr>
              <a:t>AICTE ID: </a:t>
            </a:r>
            <a:r>
              <a:rPr lang="en-US" b="0" dirty="0">
                <a:solidFill>
                  <a:schemeClr val="tx1"/>
                </a:solidFill>
                <a:ea typeface="+mj-lt"/>
                <a:cs typeface="+mj-lt"/>
              </a:rPr>
              <a:t>STU6661a1ceba02f1717674446</a:t>
            </a:r>
            <a:r>
              <a:rPr lang="en-US" b="0" dirty="0">
                <a:solidFill>
                  <a:schemeClr val="tx1"/>
                </a:solidFill>
              </a:rPr>
              <a:t> </a:t>
            </a:r>
            <a:endParaRPr lang="en-US" b="0" dirty="0">
              <a:solidFill>
                <a:schemeClr val="tx1"/>
              </a:solidFill>
              <a:ea typeface="+mj-lt"/>
              <a:cs typeface="+mj-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054749" y="2050553"/>
            <a:ext cx="6355451" cy="743448"/>
          </a:xfrm>
        </p:spPr>
        <p:txBody>
          <a:bodyPr>
            <a:normAutofit fontScale="90000"/>
          </a:bodyPr>
          <a:lstStyle/>
          <a:p>
            <a:r>
              <a:rPr lang="en-GB" sz="3200" dirty="0"/>
              <a:t>Real Time Analysis Of Bank Customer  </a:t>
            </a:r>
            <a:endParaRPr lang="en-US"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vert="horz" lIns="91440" tIns="45720" rIns="91440" bIns="45720" rtlCol="0" anchor="t">
            <a:normAutofit/>
          </a:bodyPr>
          <a:lstStyle/>
          <a:p>
            <a:pPr>
              <a:lnSpc>
                <a:spcPct val="150000"/>
              </a:lnSpc>
            </a:pPr>
            <a:r>
              <a:rPr lang="en-IN" sz="2800" dirty="0" err="1">
                <a:ea typeface="+mn-lt"/>
                <a:cs typeface="+mn-lt"/>
              </a:rPr>
              <a:t>Analyzing</a:t>
            </a:r>
            <a:r>
              <a:rPr lang="en-IN" sz="2800" dirty="0">
                <a:ea typeface="+mn-lt"/>
                <a:cs typeface="+mn-lt"/>
              </a:rPr>
              <a:t> Bank Customer Data to Enhance Customer Segmentation and Financial Services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8984" y="805213"/>
            <a:ext cx="6257524" cy="5105631"/>
          </a:xfrm>
        </p:spPr>
        <p:txBody>
          <a:bodyPr vert="horz" lIns="91440" tIns="45720" rIns="91440" bIns="45720" rtlCol="0" anchor="t">
            <a:noAutofit/>
          </a:bodyPr>
          <a:lstStyle/>
          <a:p>
            <a:pPr algn="just"/>
            <a:r>
              <a:rPr lang="en-GB" sz="2400" b="0" dirty="0">
                <a:ea typeface="+mj-lt"/>
                <a:cs typeface="+mj-lt"/>
              </a:rPr>
              <a:t>In today's competitive banking environment, understanding customer demographics and their financial </a:t>
            </a:r>
            <a:r>
              <a:rPr lang="en-GB" sz="2400" b="0" err="1">
                <a:ea typeface="+mj-lt"/>
                <a:cs typeface="+mj-lt"/>
              </a:rPr>
              <a:t>behaviors</a:t>
            </a:r>
            <a:r>
              <a:rPr lang="en-GB" sz="2400" b="0" dirty="0">
                <a:ea typeface="+mj-lt"/>
                <a:cs typeface="+mj-lt"/>
              </a:rPr>
              <a:t> is crucial for delivering personalized services, improving customer satisfaction, and optimizing marketing strategies. However, banks often face challenges in effectively </a:t>
            </a:r>
            <a:r>
              <a:rPr lang="en-GB" sz="2400" b="0" err="1">
                <a:ea typeface="+mj-lt"/>
                <a:cs typeface="+mj-lt"/>
              </a:rPr>
              <a:t>analyzing</a:t>
            </a:r>
            <a:r>
              <a:rPr lang="en-GB" sz="2400" b="0" dirty="0">
                <a:ea typeface="+mj-lt"/>
                <a:cs typeface="+mj-lt"/>
              </a:rPr>
              <a:t> and interpreting vast amounts of customer data. This project aims to address these challenges by developing a comprehensive Power BI dashboard to </a:t>
            </a:r>
            <a:r>
              <a:rPr lang="en-GB" sz="2400" b="0" err="1">
                <a:ea typeface="+mj-lt"/>
                <a:cs typeface="+mj-lt"/>
              </a:rPr>
              <a:t>analyze</a:t>
            </a:r>
            <a:r>
              <a:rPr lang="en-GB" sz="2400" b="0" dirty="0">
                <a:ea typeface="+mj-lt"/>
                <a:cs typeface="+mj-lt"/>
              </a:rPr>
              <a:t> key aspects of a bank's customer base.</a:t>
            </a:r>
            <a:endParaRPr lang="en-US" sz="240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vert="horz" lIns="91440" tIns="45720" rIns="91440" bIns="45720" rtlCol="0" anchor="t">
            <a:normAutofit fontScale="55000" lnSpcReduction="20000"/>
          </a:bodyPr>
          <a:lstStyle/>
          <a:p>
            <a:pPr marL="0" indent="0" algn="just">
              <a:buNone/>
            </a:pPr>
            <a:r>
              <a:rPr lang="en-IN" sz="3600" dirty="0">
                <a:ea typeface="+mn-lt"/>
                <a:cs typeface="+mn-lt"/>
              </a:rPr>
              <a:t>The end users of this Power BI dashboard are:</a:t>
            </a:r>
            <a:endParaRPr lang="en-IN" sz="3600" dirty="0"/>
          </a:p>
          <a:p>
            <a:pPr algn="just"/>
            <a:r>
              <a:rPr lang="en-IN" sz="3600" dirty="0">
                <a:ea typeface="+mn-lt"/>
                <a:cs typeface="+mn-lt"/>
              </a:rPr>
              <a:t>Bank Executives: To make strategic decisions based on customer demographics and financial </a:t>
            </a:r>
            <a:r>
              <a:rPr lang="en-IN" sz="3600" err="1">
                <a:ea typeface="+mn-lt"/>
                <a:cs typeface="+mn-lt"/>
              </a:rPr>
              <a:t>behavior</a:t>
            </a:r>
            <a:r>
              <a:rPr lang="en-IN" sz="3600" dirty="0">
                <a:ea typeface="+mn-lt"/>
                <a:cs typeface="+mn-lt"/>
              </a:rPr>
              <a:t> insights.</a:t>
            </a:r>
            <a:endParaRPr lang="en-IN" dirty="0"/>
          </a:p>
          <a:p>
            <a:pPr algn="just"/>
            <a:endParaRPr lang="en-IN" sz="3600" dirty="0">
              <a:ea typeface="+mn-lt"/>
              <a:cs typeface="+mn-lt"/>
            </a:endParaRPr>
          </a:p>
          <a:p>
            <a:pPr algn="just"/>
            <a:r>
              <a:rPr lang="en-IN" sz="3600" dirty="0">
                <a:ea typeface="+mn-lt"/>
                <a:cs typeface="+mn-lt"/>
              </a:rPr>
              <a:t>Marketing Teams: To design targeted marketing campaigns and improve customer acquisition strategies.</a:t>
            </a:r>
            <a:endParaRPr lang="en-IN" dirty="0"/>
          </a:p>
          <a:p>
            <a:pPr algn="just"/>
            <a:endParaRPr lang="en-IN" sz="3600" dirty="0">
              <a:ea typeface="+mn-lt"/>
              <a:cs typeface="+mn-lt"/>
            </a:endParaRPr>
          </a:p>
          <a:p>
            <a:pPr algn="just"/>
            <a:r>
              <a:rPr lang="en-IN" sz="3600" dirty="0">
                <a:ea typeface="+mn-lt"/>
                <a:cs typeface="+mn-lt"/>
              </a:rPr>
              <a:t>Customer Relationship Managers: To provide personalized services and enhance customer satisfaction.</a:t>
            </a:r>
            <a:endParaRPr lang="en-IN" dirty="0"/>
          </a:p>
          <a:p>
            <a:pPr algn="just"/>
            <a:endParaRPr lang="en-IN" sz="3600" dirty="0">
              <a:ea typeface="+mn-lt"/>
              <a:cs typeface="+mn-lt"/>
            </a:endParaRPr>
          </a:p>
          <a:p>
            <a:pPr algn="just"/>
            <a:r>
              <a:rPr lang="en-IN" sz="3600" dirty="0">
                <a:ea typeface="+mn-lt"/>
                <a:cs typeface="+mn-lt"/>
              </a:rPr>
              <a:t>Financial Analysts: To </a:t>
            </a:r>
            <a:r>
              <a:rPr lang="en-IN" sz="3600" dirty="0" err="1">
                <a:ea typeface="+mn-lt"/>
                <a:cs typeface="+mn-lt"/>
              </a:rPr>
              <a:t>analyze</a:t>
            </a:r>
            <a:r>
              <a:rPr lang="en-IN" sz="3600" dirty="0">
                <a:ea typeface="+mn-lt"/>
                <a:cs typeface="+mn-lt"/>
              </a:rPr>
              <a:t> customer data trends and patterns for better financial planning and forecasting.</a:t>
            </a:r>
            <a:endParaRPr lang="en-IN"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1000"/>
                                        <p:tgtEl>
                                          <p:spTgt spid="2">
                                            <p:txEl>
                                              <p:pRg st="7" end="7"/>
                                            </p:txEl>
                                          </p:spTgt>
                                        </p:tgtEl>
                                      </p:cBhvr>
                                    </p:animEffect>
                                    <p:anim calcmode="lin" valueType="num">
                                      <p:cBhvr>
                                        <p:cTn id="43"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vert="horz" lIns="91440" tIns="45720" rIns="91440" bIns="45720" rtlCol="0" anchor="t">
            <a:normAutofit/>
          </a:bodyPr>
          <a:lstStyle/>
          <a:p>
            <a:pPr marL="742950" indent="-285750"/>
            <a:r>
              <a:rPr lang="en-IN" dirty="0"/>
              <a:t> </a:t>
            </a:r>
            <a:r>
              <a:rPr lang="en-IN" dirty="0">
                <a:ea typeface="+mn-lt"/>
                <a:cs typeface="+mn-lt"/>
              </a:rPr>
              <a:t>Power BI: For data visualization and dashboard creation.</a:t>
            </a:r>
            <a:endParaRPr lang="en-IN" dirty="0"/>
          </a:p>
          <a:p>
            <a:pPr lvl="1">
              <a:lnSpc>
                <a:spcPct val="150000"/>
              </a:lnSpc>
            </a:pPr>
            <a:r>
              <a:rPr lang="en-IN" dirty="0">
                <a:ea typeface="+mn-lt"/>
                <a:cs typeface="+mn-lt"/>
              </a:rPr>
              <a:t>Data Sources: The bank's customer data, including demographics, account balances, Date Joined etc.</a:t>
            </a:r>
            <a:endParaRPr lang="en-IN" dirty="0"/>
          </a:p>
          <a:p>
            <a:pPr lvl="1">
              <a:lnSpc>
                <a:spcPct val="150000"/>
              </a:lnSpc>
            </a:pPr>
            <a:r>
              <a:rPr lang="en-IN" dirty="0">
                <a:ea typeface="+mn-lt"/>
                <a:cs typeface="+mn-lt"/>
              </a:rPr>
              <a:t>ETL Processes: To extract, transform, and load data into Power BI for analysis.</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322835" y="82516"/>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830370"/>
            <a:ext cx="11772521" cy="830997"/>
          </a:xfrm>
          <a:prstGeom prst="rect">
            <a:avLst/>
          </a:prstGeom>
        </p:spPr>
        <p:txBody>
          <a:bodyPr vert="horz" lIns="91440" tIns="45720" rIns="91440" bIns="45720" rtlCol="0" anchor="t">
            <a:normAutofit fontScale="9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sz="2000" b="0" u="sng" dirty="0">
              <a:solidFill>
                <a:schemeClr val="accent2">
                  <a:lumMod val="76000"/>
                </a:schemeClr>
              </a:solidFill>
            </a:endParaRPr>
          </a:p>
          <a:p>
            <a:r>
              <a:rPr lang="en-GB" sz="2000" b="0" u="sng" dirty="0">
                <a:solidFill>
                  <a:schemeClr val="accent2">
                    <a:lumMod val="76000"/>
                  </a:schemeClr>
                </a:solidFill>
                <a:hlinkClick r:id="rId3" action="ppaction://hlinkfile">
                  <a:extLst>
                    <a:ext uri="{A12FA001-AC4F-418D-AE19-62706E023703}">
                      <ahyp:hlinkClr xmlns:ahyp="http://schemas.microsoft.com/office/drawing/2018/hyperlinkcolor" val="tx"/>
                    </a:ext>
                  </a:extLst>
                </a:hlinkClick>
              </a:rPr>
              <a:t>GitHub Link</a:t>
            </a:r>
            <a:r>
              <a:rPr lang="en-GB" sz="2000" b="0" u="sng" dirty="0">
                <a:solidFill>
                  <a:schemeClr val="accent2">
                    <a:lumMod val="76000"/>
                  </a:schemeClr>
                </a:solidFill>
                <a:hlinkClick r:id="rId3">
                  <a:extLst>
                    <a:ext uri="{A12FA001-AC4F-418D-AE19-62706E023703}">
                      <ahyp:hlinkClr xmlns:ahyp="http://schemas.microsoft.com/office/drawing/2018/hyperlinkcolor" val="tx"/>
                    </a:ext>
                  </a:extLst>
                </a:hlinkClick>
              </a:rPr>
              <a:t>:  </a:t>
            </a:r>
            <a:r>
              <a:rPr lang="en-GB" sz="2000" b="0" u="sng" dirty="0">
                <a:solidFill>
                  <a:schemeClr val="accent2">
                    <a:lumMod val="76000"/>
                  </a:schemeClr>
                </a:solidFill>
                <a:ea typeface="+mj-lt"/>
                <a:cs typeface="+mj-lt"/>
                <a:hlinkClick r:id="rId3">
                  <a:extLst>
                    <a:ext uri="{A12FA001-AC4F-418D-AE19-62706E023703}">
                      <ahyp:hlinkClr xmlns:ahyp="http://schemas.microsoft.com/office/drawing/2018/hyperlinkcolor" val="tx"/>
                    </a:ext>
                  </a:extLst>
                </a:hlinkClick>
              </a:rPr>
              <a:t>https://github.com/Laxman-Chincholakar/VOIS---Connecting-Dream-Foundation-Internship-Power-BI-Project</a:t>
            </a:r>
            <a:endParaRPr lang="en-IN" b="0" u="sng">
              <a:solidFill>
                <a:schemeClr val="accent2">
                  <a:lumMod val="76000"/>
                </a:schemeClr>
              </a:solidFill>
            </a:endParaRPr>
          </a:p>
        </p:txBody>
      </p:sp>
      <p:pic>
        <p:nvPicPr>
          <p:cNvPr id="11" name="Picture 10" descr="A screenshot of a data analysis&#10;&#10;Description automatically generated">
            <a:extLst>
              <a:ext uri="{FF2B5EF4-FFF2-40B4-BE49-F238E27FC236}">
                <a16:creationId xmlns:a16="http://schemas.microsoft.com/office/drawing/2014/main" id="{8A26E356-9E51-EC9A-3F6E-C9D179D11E77}"/>
              </a:ext>
            </a:extLst>
          </p:cNvPr>
          <p:cNvPicPr>
            <a:picLocks noChangeAspect="1"/>
          </p:cNvPicPr>
          <p:nvPr/>
        </p:nvPicPr>
        <p:blipFill>
          <a:blip r:embed="rId4"/>
          <a:stretch>
            <a:fillRect/>
          </a:stretch>
        </p:blipFill>
        <p:spPr>
          <a:xfrm>
            <a:off x="1654098" y="795228"/>
            <a:ext cx="9134706" cy="516532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0390" y="315672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549</TotalTime>
  <Words>36</Words>
  <Application>Microsoft Office PowerPoint</Application>
  <PresentationFormat>Widescreen</PresentationFormat>
  <Paragraphs>13</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Facet</vt:lpstr>
      <vt:lpstr>Real Time Analysis Of Bank Customer  </vt:lpstr>
      <vt:lpstr>PROBLEM  STATEMENT</vt:lpstr>
      <vt:lpstr>In today's competitive banking environment, understanding customer demographics and their financial behaviors is crucial for delivering personalized services, improving customer satisfaction, and optimizing marketing strategies. However, banks often face challenges in effectively analyzing and interpreting vast amounts of customer data. This project aims to address these challenges by developing a comprehensive Power BI dashboard to analyze key aspects of a bank's customer base.</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172</cp:revision>
  <dcterms:created xsi:type="dcterms:W3CDTF">2021-07-11T13:13:15Z</dcterms:created>
  <dcterms:modified xsi:type="dcterms:W3CDTF">2024-07-25T11:17:31Z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