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9" r:id="rId1"/>
  </p:sldMasterIdLst>
  <p:notesMasterIdLst>
    <p:notesMasterId r:id="rId9"/>
  </p:notesMasterIdLst>
  <p:sldIdLst>
    <p:sldId id="256" r:id="rId2"/>
    <p:sldId id="257" r:id="rId3"/>
    <p:sldId id="258"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1"/>
  </p:normalViewPr>
  <p:slideViewPr>
    <p:cSldViewPr snapToGrid="0" snapToObjects="1">
      <p:cViewPr varScale="1">
        <p:scale>
          <a:sx n="81" d="100"/>
          <a:sy n="81" d="100"/>
        </p:scale>
        <p:origin x="3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3F531-B366-4925-97F7-1EDFCE0C1524}" type="datetimeFigureOut">
              <a:rPr lang="en-US" smtClean="0"/>
              <a:t>4/6/2020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10144-349C-47B4-B202-30D208B38372}" type="slidenum">
              <a:rPr lang="en-US" smtClean="0"/>
              <a:t>‹#›</a:t>
            </a:fld>
            <a:endParaRPr lang="en-US"/>
          </a:p>
        </p:txBody>
      </p:sp>
    </p:spTree>
    <p:extLst>
      <p:ext uri="{BB962C8B-B14F-4D97-AF65-F5344CB8AC3E}">
        <p14:creationId xmlns:p14="http://schemas.microsoft.com/office/powerpoint/2010/main" val="307876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610144-349C-47B4-B202-30D208B38372}" type="slidenum">
              <a:rPr lang="en-US" smtClean="0"/>
              <a:t>1</a:t>
            </a:fld>
            <a:endParaRPr lang="en-US"/>
          </a:p>
        </p:txBody>
      </p:sp>
    </p:spTree>
    <p:extLst>
      <p:ext uri="{BB962C8B-B14F-4D97-AF65-F5344CB8AC3E}">
        <p14:creationId xmlns:p14="http://schemas.microsoft.com/office/powerpoint/2010/main" val="3014906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610144-349C-47B4-B202-30D208B38372}" type="slidenum">
              <a:rPr lang="en-US" smtClean="0"/>
              <a:t>4</a:t>
            </a:fld>
            <a:endParaRPr lang="en-US"/>
          </a:p>
        </p:txBody>
      </p:sp>
    </p:spTree>
    <p:extLst>
      <p:ext uri="{BB962C8B-B14F-4D97-AF65-F5344CB8AC3E}">
        <p14:creationId xmlns:p14="http://schemas.microsoft.com/office/powerpoint/2010/main" val="3075496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6AD16-2542-A244-879A-0D220E8F82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1272E7-F22F-D749-B48F-E40CCD05F0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8ACBE0-A041-1444-ACDF-B0F5CE3872C3}"/>
              </a:ext>
            </a:extLst>
          </p:cNvPr>
          <p:cNvSpPr>
            <a:spLocks noGrp="1"/>
          </p:cNvSpPr>
          <p:nvPr>
            <p:ph type="dt" sz="half" idx="10"/>
          </p:nvPr>
        </p:nvSpPr>
        <p:spPr/>
        <p:txBody>
          <a:bodyPr/>
          <a:lstStyle/>
          <a:p>
            <a:fld id="{9184DA70-C731-4C70-880D-CCD4705E623C}" type="datetime1">
              <a:rPr lang="en-US" smtClean="0"/>
              <a:t>4/6/2020</a:t>
            </a:fld>
            <a:endParaRPr lang="en-US" dirty="0"/>
          </a:p>
        </p:txBody>
      </p:sp>
      <p:sp>
        <p:nvSpPr>
          <p:cNvPr id="5" name="Footer Placeholder 4">
            <a:extLst>
              <a:ext uri="{FF2B5EF4-FFF2-40B4-BE49-F238E27FC236}">
                <a16:creationId xmlns:a16="http://schemas.microsoft.com/office/drawing/2014/main" id="{216698BA-1E1E-2846-B09D-4C9AA0B1E8E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9100976-9926-324C-A107-795EFCA208B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219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67850-1A84-0E44-839E-561C4276C9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9D2B10-5E7E-BB47-9482-DE1C0E6461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DA9245-4712-7B40-A8FA-745FFF816652}"/>
              </a:ext>
            </a:extLst>
          </p:cNvPr>
          <p:cNvSpPr>
            <a:spLocks noGrp="1"/>
          </p:cNvSpPr>
          <p:nvPr>
            <p:ph type="dt" sz="half" idx="10"/>
          </p:nvPr>
        </p:nvSpPr>
        <p:spPr/>
        <p:txBody>
          <a:bodyPr/>
          <a:lstStyle/>
          <a:p>
            <a:fld id="{B612A279-0833-481D-8C56-F67FD0AC6C50}" type="datetime1">
              <a:rPr lang="en-US" smtClean="0"/>
              <a:t>4/6/2020</a:t>
            </a:fld>
            <a:endParaRPr lang="en-US" dirty="0"/>
          </a:p>
        </p:txBody>
      </p:sp>
      <p:sp>
        <p:nvSpPr>
          <p:cNvPr id="5" name="Footer Placeholder 4">
            <a:extLst>
              <a:ext uri="{FF2B5EF4-FFF2-40B4-BE49-F238E27FC236}">
                <a16:creationId xmlns:a16="http://schemas.microsoft.com/office/drawing/2014/main" id="{7DCB4D59-770B-5248-8292-8597B1C2B8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C4D34C-877F-7845-96AA-F075569BDD3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6608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3EB75E-E77B-D548-81E6-B91217C9D0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9C7967-F58B-1B40-8C62-B489D33C5A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EB89C1-DFD6-A844-976F-DD46AEBA33DB}"/>
              </a:ext>
            </a:extLst>
          </p:cNvPr>
          <p:cNvSpPr>
            <a:spLocks noGrp="1"/>
          </p:cNvSpPr>
          <p:nvPr>
            <p:ph type="dt" sz="half" idx="10"/>
          </p:nvPr>
        </p:nvSpPr>
        <p:spPr/>
        <p:txBody>
          <a:bodyPr/>
          <a:lstStyle/>
          <a:p>
            <a:fld id="{6587DA83-5663-4C9C-B9AA-0B40A3DAFF81}" type="datetime1">
              <a:rPr lang="en-US" smtClean="0"/>
              <a:t>4/6/2020</a:t>
            </a:fld>
            <a:endParaRPr lang="en-US" dirty="0"/>
          </a:p>
        </p:txBody>
      </p:sp>
      <p:sp>
        <p:nvSpPr>
          <p:cNvPr id="5" name="Footer Placeholder 4">
            <a:extLst>
              <a:ext uri="{FF2B5EF4-FFF2-40B4-BE49-F238E27FC236}">
                <a16:creationId xmlns:a16="http://schemas.microsoft.com/office/drawing/2014/main" id="{E61E996E-14B8-A148-AF4B-310E6D22C7C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DCDED6-D041-BA44-941C-3499257E9EC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2051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1CC04-C793-404C-934A-D060271A3D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1FE850-0294-CC4B-9C57-9162E963C2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282545-31ED-CB4B-AA6D-1902D5DBD5BB}"/>
              </a:ext>
            </a:extLst>
          </p:cNvPr>
          <p:cNvSpPr>
            <a:spLocks noGrp="1"/>
          </p:cNvSpPr>
          <p:nvPr>
            <p:ph type="dt" sz="half" idx="10"/>
          </p:nvPr>
        </p:nvSpPr>
        <p:spPr/>
        <p:txBody>
          <a:bodyPr/>
          <a:lstStyle/>
          <a:p>
            <a:fld id="{4BE1D723-8F53-4F53-90B0-1982A396982E}" type="datetime1">
              <a:rPr lang="en-US" smtClean="0"/>
              <a:t>4/6/2020</a:t>
            </a:fld>
            <a:endParaRPr lang="en-US" dirty="0"/>
          </a:p>
        </p:txBody>
      </p:sp>
      <p:sp>
        <p:nvSpPr>
          <p:cNvPr id="5" name="Footer Placeholder 4">
            <a:extLst>
              <a:ext uri="{FF2B5EF4-FFF2-40B4-BE49-F238E27FC236}">
                <a16:creationId xmlns:a16="http://schemas.microsoft.com/office/drawing/2014/main" id="{AD9AE818-84A3-BD49-8DC3-2E6FC0B2BF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830E70-CF6E-F442-A493-6B15F82DDDD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433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AD984-EE11-8F4C-AB0E-48569DA8D5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BE4418-B75E-8C4A-A304-F190979E9E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2990D2-385B-184C-A268-CD6E981B35D4}"/>
              </a:ext>
            </a:extLst>
          </p:cNvPr>
          <p:cNvSpPr>
            <a:spLocks noGrp="1"/>
          </p:cNvSpPr>
          <p:nvPr>
            <p:ph type="dt" sz="half" idx="10"/>
          </p:nvPr>
        </p:nvSpPr>
        <p:spPr/>
        <p:txBody>
          <a:bodyPr/>
          <a:lstStyle/>
          <a:p>
            <a:fld id="{97669AF7-7BEB-44E4-9852-375E34362B5B}" type="datetime1">
              <a:rPr lang="en-US" smtClean="0"/>
              <a:t>4/6/2020</a:t>
            </a:fld>
            <a:endParaRPr lang="en-US" dirty="0"/>
          </a:p>
        </p:txBody>
      </p:sp>
      <p:sp>
        <p:nvSpPr>
          <p:cNvPr id="5" name="Footer Placeholder 4">
            <a:extLst>
              <a:ext uri="{FF2B5EF4-FFF2-40B4-BE49-F238E27FC236}">
                <a16:creationId xmlns:a16="http://schemas.microsoft.com/office/drawing/2014/main" id="{7C3093DA-6F9C-7A41-834F-8DAE80E4A7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B8F96B9-40AD-F945-A786-B7BE1BF9CEC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9487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D9D01-44F1-7944-93A2-8CEA638920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083567-B959-3F4C-BCB0-AB1CF50BB9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1DD0B0-C54D-C444-8F94-B6AA8BD965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E239A2-48ED-6B4D-B74A-D77E1C2BC9FD}"/>
              </a:ext>
            </a:extLst>
          </p:cNvPr>
          <p:cNvSpPr>
            <a:spLocks noGrp="1"/>
          </p:cNvSpPr>
          <p:nvPr>
            <p:ph type="dt" sz="half" idx="10"/>
          </p:nvPr>
        </p:nvSpPr>
        <p:spPr/>
        <p:txBody>
          <a:bodyPr/>
          <a:lstStyle/>
          <a:p>
            <a:fld id="{BAAAC38D-0552-4C82-B593-E6124DFADBE2}" type="datetime1">
              <a:rPr lang="en-US" smtClean="0"/>
              <a:t>4/6/2020</a:t>
            </a:fld>
            <a:endParaRPr lang="en-US" dirty="0"/>
          </a:p>
        </p:txBody>
      </p:sp>
      <p:sp>
        <p:nvSpPr>
          <p:cNvPr id="6" name="Footer Placeholder 5">
            <a:extLst>
              <a:ext uri="{FF2B5EF4-FFF2-40B4-BE49-F238E27FC236}">
                <a16:creationId xmlns:a16="http://schemas.microsoft.com/office/drawing/2014/main" id="{92FDFB5B-BD48-BE4D-840F-A518D8226A9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7659B88-181B-284C-BB25-E63900E30E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685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43E2-A557-F343-8AAE-35570E6D01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211D3E-7DDD-DA41-89E9-5511BC64FB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E6AD6E-F968-534C-8944-333BF739DB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56FC66-1DB9-4144-93B6-9C5FE70E2D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C22EF9-3B16-8F49-B94A-405104D718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02C1B9-AD4F-9D49-A2C5-5A137103B328}"/>
              </a:ext>
            </a:extLst>
          </p:cNvPr>
          <p:cNvSpPr>
            <a:spLocks noGrp="1"/>
          </p:cNvSpPr>
          <p:nvPr>
            <p:ph type="dt" sz="half" idx="10"/>
          </p:nvPr>
        </p:nvSpPr>
        <p:spPr/>
        <p:txBody>
          <a:bodyPr/>
          <a:lstStyle/>
          <a:p>
            <a:fld id="{D9DF0F1C-5577-4ACB-BB62-DF8F3C494C7E}" type="datetime1">
              <a:rPr lang="en-US" smtClean="0"/>
              <a:t>4/6/2020</a:t>
            </a:fld>
            <a:endParaRPr lang="en-US" dirty="0"/>
          </a:p>
        </p:txBody>
      </p:sp>
      <p:sp>
        <p:nvSpPr>
          <p:cNvPr id="8" name="Footer Placeholder 7">
            <a:extLst>
              <a:ext uri="{FF2B5EF4-FFF2-40B4-BE49-F238E27FC236}">
                <a16:creationId xmlns:a16="http://schemas.microsoft.com/office/drawing/2014/main" id="{7A7E4D01-FA8D-734E-8F43-4F6FAB5FAB0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AE7E93E-80F0-514F-9E56-B3A33BAED9D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62267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325A-5AF6-0A4E-8895-616FFF4148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D9A17D-2DAE-0442-8374-9277C801EB53}"/>
              </a:ext>
            </a:extLst>
          </p:cNvPr>
          <p:cNvSpPr>
            <a:spLocks noGrp="1"/>
          </p:cNvSpPr>
          <p:nvPr>
            <p:ph type="dt" sz="half" idx="10"/>
          </p:nvPr>
        </p:nvSpPr>
        <p:spPr/>
        <p:txBody>
          <a:bodyPr/>
          <a:lstStyle/>
          <a:p>
            <a:fld id="{1775B394-D9F9-4F0C-B15D-605F45CB9E9F}" type="datetime1">
              <a:rPr lang="en-US" smtClean="0"/>
              <a:t>4/6/2020</a:t>
            </a:fld>
            <a:endParaRPr lang="en-US" dirty="0"/>
          </a:p>
        </p:txBody>
      </p:sp>
      <p:sp>
        <p:nvSpPr>
          <p:cNvPr id="4" name="Footer Placeholder 3">
            <a:extLst>
              <a:ext uri="{FF2B5EF4-FFF2-40B4-BE49-F238E27FC236}">
                <a16:creationId xmlns:a16="http://schemas.microsoft.com/office/drawing/2014/main" id="{B40FC89E-043C-674C-904F-28161D2CBE0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9C0456C-E354-3646-9B59-5423CC7A009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444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F9DFA4-DDDD-E44B-9CA7-B13BB409315D}"/>
              </a:ext>
            </a:extLst>
          </p:cNvPr>
          <p:cNvSpPr>
            <a:spLocks noGrp="1"/>
          </p:cNvSpPr>
          <p:nvPr>
            <p:ph type="dt" sz="half" idx="10"/>
          </p:nvPr>
        </p:nvSpPr>
        <p:spPr/>
        <p:txBody>
          <a:bodyPr/>
          <a:lstStyle/>
          <a:p>
            <a:fld id="{39667345-2558-425A-8533-9BFDBCE15005}" type="datetime1">
              <a:rPr lang="en-US" smtClean="0"/>
              <a:t>4/6/2020</a:t>
            </a:fld>
            <a:endParaRPr lang="en-US" dirty="0"/>
          </a:p>
        </p:txBody>
      </p:sp>
      <p:sp>
        <p:nvSpPr>
          <p:cNvPr id="3" name="Footer Placeholder 2">
            <a:extLst>
              <a:ext uri="{FF2B5EF4-FFF2-40B4-BE49-F238E27FC236}">
                <a16:creationId xmlns:a16="http://schemas.microsoft.com/office/drawing/2014/main" id="{D01397AE-0748-7141-8293-A3D11021962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5907414-C89A-624D-97D3-B39A3F5EE15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2410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2F73E-94AD-734A-B2D1-6C333CE733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ED0718-9DCB-1641-AA75-F29D1D724C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DC7C61-7D31-0941-89D2-DEDB4B9E08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5E085-9CCB-904C-854E-EEC9D925FA9E}"/>
              </a:ext>
            </a:extLst>
          </p:cNvPr>
          <p:cNvSpPr>
            <a:spLocks noGrp="1"/>
          </p:cNvSpPr>
          <p:nvPr>
            <p:ph type="dt" sz="half" idx="10"/>
          </p:nvPr>
        </p:nvSpPr>
        <p:spPr/>
        <p:txBody>
          <a:bodyPr/>
          <a:lstStyle/>
          <a:p>
            <a:fld id="{92BEA474-078D-4E9B-9B14-09A87B19DC46}" type="datetime1">
              <a:rPr lang="en-US" smtClean="0"/>
              <a:t>4/6/2020</a:t>
            </a:fld>
            <a:endParaRPr lang="en-US" dirty="0"/>
          </a:p>
        </p:txBody>
      </p:sp>
      <p:sp>
        <p:nvSpPr>
          <p:cNvPr id="6" name="Footer Placeholder 5">
            <a:extLst>
              <a:ext uri="{FF2B5EF4-FFF2-40B4-BE49-F238E27FC236}">
                <a16:creationId xmlns:a16="http://schemas.microsoft.com/office/drawing/2014/main" id="{2FD6E09C-418F-294B-A815-95B27B7C61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FB588C5-D742-3445-9B4D-57CD01EE4FF4}"/>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71516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0A55F-BA65-4243-9BAC-712864122E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0E5289-C87A-A64F-9ECF-56A3F2114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EE8CF5-C162-9C4C-A385-E148D6B7A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848D3B-5F57-2649-927C-1CDBA586434F}"/>
              </a:ext>
            </a:extLst>
          </p:cNvPr>
          <p:cNvSpPr>
            <a:spLocks noGrp="1"/>
          </p:cNvSpPr>
          <p:nvPr>
            <p:ph type="dt" sz="half" idx="10"/>
          </p:nvPr>
        </p:nvSpPr>
        <p:spPr/>
        <p:txBody>
          <a:bodyPr/>
          <a:lstStyle/>
          <a:p>
            <a:fld id="{4907D986-8816-4272-A432-0437A28A9828}" type="datetime1">
              <a:rPr lang="en-US" smtClean="0"/>
              <a:t>4/6/2020</a:t>
            </a:fld>
            <a:endParaRPr lang="en-US" dirty="0"/>
          </a:p>
        </p:txBody>
      </p:sp>
      <p:sp>
        <p:nvSpPr>
          <p:cNvPr id="6" name="Footer Placeholder 5">
            <a:extLst>
              <a:ext uri="{FF2B5EF4-FFF2-40B4-BE49-F238E27FC236}">
                <a16:creationId xmlns:a16="http://schemas.microsoft.com/office/drawing/2014/main" id="{189AD0F2-3774-1F40-9FF3-2EACAA0816F2}"/>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E10667D1-F4AA-FA42-AB50-4983B3DCCE0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7816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C825D7-8CCA-FD46-BC8B-DADACB2288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118A76-933B-364A-A086-558FDC4537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9E8882-18F0-3347-8A21-8FBA5EA2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4/6/2020</a:t>
            </a:fld>
            <a:endParaRPr lang="en-US" dirty="0"/>
          </a:p>
        </p:txBody>
      </p:sp>
      <p:sp>
        <p:nvSpPr>
          <p:cNvPr id="5" name="Footer Placeholder 4">
            <a:extLst>
              <a:ext uri="{FF2B5EF4-FFF2-40B4-BE49-F238E27FC236}">
                <a16:creationId xmlns:a16="http://schemas.microsoft.com/office/drawing/2014/main" id="{E43F2142-C78A-3345-9A4B-2A502FEB43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FEB4C36-7C31-DC4E-A52F-77A1A9A097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72468755"/>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hina reforms laws on generic medicines">
            <a:extLst>
              <a:ext uri="{FF2B5EF4-FFF2-40B4-BE49-F238E27FC236}">
                <a16:creationId xmlns:a16="http://schemas.microsoft.com/office/drawing/2014/main" id="{5862DF6F-75C1-40FB-9D0D-1FA27EA984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35" r="18011" b="524"/>
          <a:stretch/>
        </p:blipFill>
        <p:spPr bwMode="auto">
          <a:xfrm>
            <a:off x="2945080" y="10"/>
            <a:ext cx="9246919"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6025EB-3B04-3743-BCFB-DB23098D2F41}"/>
              </a:ext>
            </a:extLst>
          </p:cNvPr>
          <p:cNvSpPr>
            <a:spLocks noGrp="1"/>
          </p:cNvSpPr>
          <p:nvPr>
            <p:ph type="ctrTitle"/>
          </p:nvPr>
        </p:nvSpPr>
        <p:spPr>
          <a:xfrm>
            <a:off x="481029" y="947251"/>
            <a:ext cx="3977640" cy="2755192"/>
          </a:xfrm>
        </p:spPr>
        <p:txBody>
          <a:bodyPr vert="horz" lIns="91440" tIns="45720" rIns="91440" bIns="45720" rtlCol="0" anchor="b">
            <a:normAutofit/>
          </a:bodyPr>
          <a:lstStyle/>
          <a:p>
            <a:pPr algn="l"/>
            <a:r>
              <a:rPr lang="en-US" sz="4800" dirty="0"/>
              <a:t>Sentiment Analysis of Drug review data</a:t>
            </a:r>
          </a:p>
        </p:txBody>
      </p:sp>
      <p:sp>
        <p:nvSpPr>
          <p:cNvPr id="3" name="Subtitle 2">
            <a:extLst>
              <a:ext uri="{FF2B5EF4-FFF2-40B4-BE49-F238E27FC236}">
                <a16:creationId xmlns:a16="http://schemas.microsoft.com/office/drawing/2014/main" id="{EE2E6F0C-C868-3143-9B15-C65C9061BBA9}"/>
              </a:ext>
            </a:extLst>
          </p:cNvPr>
          <p:cNvSpPr>
            <a:spLocks noGrp="1"/>
          </p:cNvSpPr>
          <p:nvPr>
            <p:ph type="subTitle" idx="1"/>
          </p:nvPr>
        </p:nvSpPr>
        <p:spPr>
          <a:xfrm>
            <a:off x="620484" y="5812331"/>
            <a:ext cx="6065324" cy="839971"/>
          </a:xfrm>
        </p:spPr>
        <p:txBody>
          <a:bodyPr vert="horz" lIns="0" tIns="45720" rIns="0" bIns="45720" rtlCol="0">
            <a:normAutofit/>
          </a:bodyPr>
          <a:lstStyle/>
          <a:p>
            <a:pPr algn="l"/>
            <a:r>
              <a:rPr lang="en-US" sz="1600" dirty="0">
                <a:cs typeface="AngsanaUPC" panose="020B0502040204020203" pitchFamily="18" charset="-34"/>
              </a:rPr>
              <a:t>TEAM MEMBERS:</a:t>
            </a:r>
          </a:p>
          <a:p>
            <a:pPr algn="l"/>
            <a:r>
              <a:rPr lang="en-US" sz="1600" dirty="0">
                <a:cs typeface="AngsanaUPC" panose="020B0502040204020203" pitchFamily="18" charset="-34"/>
              </a:rPr>
              <a:t>HARSHITA ASNANI | LAXMAN KUMAR | HITESH THADHANI</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5F9DFF65-42E3-4EA9-B40D-9EA215365992}"/>
              </a:ext>
            </a:extLst>
          </p:cNvPr>
          <p:cNvSpPr txBox="1"/>
          <p:nvPr/>
        </p:nvSpPr>
        <p:spPr>
          <a:xfrm>
            <a:off x="481029" y="3853956"/>
            <a:ext cx="2233945" cy="646331"/>
          </a:xfrm>
          <a:prstGeom prst="rect">
            <a:avLst/>
          </a:prstGeom>
          <a:noFill/>
        </p:spPr>
        <p:txBody>
          <a:bodyPr wrap="none" rtlCol="0">
            <a:spAutoFit/>
          </a:bodyPr>
          <a:lstStyle/>
          <a:p>
            <a:r>
              <a:rPr lang="en-IN" dirty="0"/>
              <a:t>IST 736 TEXT MINING</a:t>
            </a:r>
          </a:p>
          <a:p>
            <a:r>
              <a:rPr lang="en-IN" dirty="0"/>
              <a:t>PROFESSOR YINGYA LI</a:t>
            </a:r>
            <a:endParaRPr lang="en-US" dirty="0"/>
          </a:p>
        </p:txBody>
      </p:sp>
    </p:spTree>
    <p:extLst>
      <p:ext uri="{BB962C8B-B14F-4D97-AF65-F5344CB8AC3E}">
        <p14:creationId xmlns:p14="http://schemas.microsoft.com/office/powerpoint/2010/main" val="293903215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60AB53-378C-AB4F-811C-24D8207FC57A}"/>
              </a:ext>
            </a:extLst>
          </p:cNvPr>
          <p:cNvSpPr>
            <a:spLocks noGrp="1"/>
          </p:cNvSpPr>
          <p:nvPr>
            <p:ph type="title"/>
          </p:nvPr>
        </p:nvSpPr>
        <p:spPr>
          <a:xfrm>
            <a:off x="943276" y="712268"/>
            <a:ext cx="10410524" cy="1193533"/>
          </a:xfrm>
        </p:spPr>
        <p:txBody>
          <a:bodyPr>
            <a:normAutofit/>
          </a:bodyPr>
          <a:lstStyle/>
          <a:p>
            <a:r>
              <a:rPr lang="en-US" dirty="0">
                <a:solidFill>
                  <a:srgbClr val="FFFFFF"/>
                </a:solidFill>
              </a:rPr>
              <a:t>About the data</a:t>
            </a:r>
          </a:p>
        </p:txBody>
      </p:sp>
      <p:cxnSp>
        <p:nvCxnSpPr>
          <p:cNvPr id="28" name="Straight Connector 27">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AA774F2-5A94-954C-AEC2-10B013C60223}"/>
              </a:ext>
            </a:extLst>
          </p:cNvPr>
          <p:cNvSpPr>
            <a:spLocks noGrp="1"/>
          </p:cNvSpPr>
          <p:nvPr>
            <p:ph idx="1"/>
          </p:nvPr>
        </p:nvSpPr>
        <p:spPr>
          <a:xfrm>
            <a:off x="943276" y="2050181"/>
            <a:ext cx="10706418" cy="1464915"/>
          </a:xfrm>
        </p:spPr>
        <p:txBody>
          <a:bodyPr>
            <a:normAutofit/>
          </a:bodyPr>
          <a:lstStyle/>
          <a:p>
            <a:pPr marL="0" indent="0" fontAlgn="base">
              <a:buNone/>
            </a:pPr>
            <a:r>
              <a:rPr lang="en-US" sz="2100" dirty="0">
                <a:solidFill>
                  <a:srgbClr val="FFFFFF"/>
                </a:solidFill>
              </a:rPr>
              <a:t>This data contains the reviews of different Drugs which are prescribed for different condition. The data also consists rating for different combination of drug and condition along with the count of users who found the review useful.</a:t>
            </a:r>
          </a:p>
          <a:p>
            <a:pPr marL="0" indent="0" fontAlgn="base">
              <a:buNone/>
            </a:pPr>
            <a:r>
              <a:rPr lang="en-US" sz="2100" dirty="0">
                <a:solidFill>
                  <a:srgbClr val="FFFFFF"/>
                </a:solidFill>
              </a:rPr>
              <a:t>We have total 1,60,000 reviews with 3436 different drugs and 885 different conditions.</a:t>
            </a:r>
          </a:p>
          <a:p>
            <a:pPr marL="0" indent="0" fontAlgn="base">
              <a:buNone/>
            </a:pPr>
            <a:endParaRPr lang="en-US" sz="2100" dirty="0">
              <a:solidFill>
                <a:srgbClr val="FFFFFF"/>
              </a:solidFill>
            </a:endParaRPr>
          </a:p>
          <a:p>
            <a:pPr marL="0" indent="0">
              <a:buNone/>
            </a:pPr>
            <a:endParaRPr lang="en-US" sz="2100" dirty="0">
              <a:solidFill>
                <a:srgbClr val="FFFFFF"/>
              </a:solidFill>
            </a:endParaRPr>
          </a:p>
        </p:txBody>
      </p:sp>
      <p:sp>
        <p:nvSpPr>
          <p:cNvPr id="4" name="Rectangle 3">
            <a:extLst>
              <a:ext uri="{FF2B5EF4-FFF2-40B4-BE49-F238E27FC236}">
                <a16:creationId xmlns:a16="http://schemas.microsoft.com/office/drawing/2014/main" id="{EFC41320-DE56-4495-A506-4E7A2A8621E0}"/>
              </a:ext>
            </a:extLst>
          </p:cNvPr>
          <p:cNvSpPr/>
          <p:nvPr/>
        </p:nvSpPr>
        <p:spPr>
          <a:xfrm>
            <a:off x="1062030" y="3659476"/>
            <a:ext cx="6466926" cy="2308324"/>
          </a:xfrm>
          <a:prstGeom prst="rect">
            <a:avLst/>
          </a:prstGeom>
        </p:spPr>
        <p:txBody>
          <a:bodyPr wrap="square">
            <a:spAutoFit/>
          </a:bodyPr>
          <a:lstStyle/>
          <a:p>
            <a:pPr fontAlgn="base"/>
            <a:r>
              <a:rPr lang="en-US" b="1" dirty="0">
                <a:solidFill>
                  <a:srgbClr val="FFFFFF"/>
                </a:solidFill>
              </a:rPr>
              <a:t>Data Attributes</a:t>
            </a:r>
          </a:p>
          <a:p>
            <a:pPr marL="285750" indent="-285750" fontAlgn="base">
              <a:buFont typeface="Arial" panose="020B0604020202020204" pitchFamily="34" charset="0"/>
              <a:buChar char="•"/>
            </a:pPr>
            <a:r>
              <a:rPr lang="en-US" dirty="0" err="1">
                <a:solidFill>
                  <a:srgbClr val="FFFFFF"/>
                </a:solidFill>
              </a:rPr>
              <a:t>uniqueID</a:t>
            </a:r>
            <a:r>
              <a:rPr lang="en-US" dirty="0">
                <a:solidFill>
                  <a:srgbClr val="FFFFFF"/>
                </a:solidFill>
              </a:rPr>
              <a:t> - Unique ID</a:t>
            </a:r>
          </a:p>
          <a:p>
            <a:pPr marL="285750" indent="-285750" fontAlgn="base">
              <a:buFont typeface="Arial" panose="020B0604020202020204" pitchFamily="34" charset="0"/>
              <a:buChar char="•"/>
            </a:pPr>
            <a:r>
              <a:rPr lang="en-US" dirty="0" err="1">
                <a:solidFill>
                  <a:srgbClr val="FFFFFF"/>
                </a:solidFill>
              </a:rPr>
              <a:t>drugName</a:t>
            </a:r>
            <a:r>
              <a:rPr lang="en-US" dirty="0">
                <a:solidFill>
                  <a:srgbClr val="FFFFFF"/>
                </a:solidFill>
              </a:rPr>
              <a:t> - Name of drug</a:t>
            </a:r>
          </a:p>
          <a:p>
            <a:pPr marL="285750" indent="-285750" fontAlgn="base">
              <a:buFont typeface="Arial" panose="020B0604020202020204" pitchFamily="34" charset="0"/>
              <a:buChar char="•"/>
            </a:pPr>
            <a:r>
              <a:rPr lang="en-US" dirty="0">
                <a:solidFill>
                  <a:srgbClr val="FFFFFF"/>
                </a:solidFill>
              </a:rPr>
              <a:t>condition - Name of condition</a:t>
            </a:r>
          </a:p>
          <a:p>
            <a:pPr marL="285750" indent="-285750" fontAlgn="base">
              <a:buFont typeface="Arial" panose="020B0604020202020204" pitchFamily="34" charset="0"/>
              <a:buChar char="•"/>
            </a:pPr>
            <a:r>
              <a:rPr lang="en-US" dirty="0" err="1">
                <a:solidFill>
                  <a:srgbClr val="FFFFFF"/>
                </a:solidFill>
              </a:rPr>
              <a:t>reviewPatient</a:t>
            </a:r>
            <a:r>
              <a:rPr lang="en-US" dirty="0">
                <a:solidFill>
                  <a:srgbClr val="FFFFFF"/>
                </a:solidFill>
              </a:rPr>
              <a:t> – review text</a:t>
            </a:r>
          </a:p>
          <a:p>
            <a:pPr marL="285750" indent="-285750" fontAlgn="base">
              <a:buFont typeface="Arial" panose="020B0604020202020204" pitchFamily="34" charset="0"/>
              <a:buChar char="•"/>
            </a:pPr>
            <a:r>
              <a:rPr lang="en-US" dirty="0">
                <a:solidFill>
                  <a:srgbClr val="FFFFFF"/>
                </a:solidFill>
              </a:rPr>
              <a:t>rating - 10 star patient rating</a:t>
            </a:r>
          </a:p>
          <a:p>
            <a:pPr marL="285750" indent="-285750" fontAlgn="base">
              <a:buFont typeface="Arial" panose="020B0604020202020204" pitchFamily="34" charset="0"/>
              <a:buChar char="•"/>
            </a:pPr>
            <a:r>
              <a:rPr lang="en-US" dirty="0">
                <a:solidFill>
                  <a:srgbClr val="FFFFFF"/>
                </a:solidFill>
              </a:rPr>
              <a:t>date - Date of review entry</a:t>
            </a:r>
          </a:p>
          <a:p>
            <a:pPr marL="285750" indent="-285750" fontAlgn="base">
              <a:buFont typeface="Arial" panose="020B0604020202020204" pitchFamily="34" charset="0"/>
              <a:buChar char="•"/>
            </a:pPr>
            <a:r>
              <a:rPr lang="en-US" dirty="0" err="1">
                <a:solidFill>
                  <a:srgbClr val="FFFFFF"/>
                </a:solidFill>
              </a:rPr>
              <a:t>usefulCount</a:t>
            </a:r>
            <a:r>
              <a:rPr lang="en-US" dirty="0">
                <a:solidFill>
                  <a:srgbClr val="FFFFFF"/>
                </a:solidFill>
              </a:rPr>
              <a:t> - Number of users who found review useful</a:t>
            </a:r>
          </a:p>
        </p:txBody>
      </p:sp>
    </p:spTree>
    <p:extLst>
      <p:ext uri="{BB962C8B-B14F-4D97-AF65-F5344CB8AC3E}">
        <p14:creationId xmlns:p14="http://schemas.microsoft.com/office/powerpoint/2010/main" val="335674984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A pill capsule. ">
            <a:extLst>
              <a:ext uri="{FF2B5EF4-FFF2-40B4-BE49-F238E27FC236}">
                <a16:creationId xmlns:a16="http://schemas.microsoft.com/office/drawing/2014/main" id="{DA7274EE-8012-42C1-8888-0C7491CF81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497" r="9091" b="59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Shape 70">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1A908F-50C7-184D-89E0-7FDCA99C3596}"/>
              </a:ext>
            </a:extLst>
          </p:cNvPr>
          <p:cNvSpPr>
            <a:spLocks noGrp="1"/>
          </p:cNvSpPr>
          <p:nvPr>
            <p:ph type="title"/>
          </p:nvPr>
        </p:nvSpPr>
        <p:spPr>
          <a:xfrm>
            <a:off x="375121" y="409411"/>
            <a:ext cx="4858978" cy="570072"/>
          </a:xfrm>
        </p:spPr>
        <p:txBody>
          <a:bodyPr vert="horz" lIns="91440" tIns="45720" rIns="91440" bIns="45720" rtlCol="0" anchor="ctr">
            <a:normAutofit fontScale="90000"/>
          </a:bodyPr>
          <a:lstStyle/>
          <a:p>
            <a:r>
              <a:rPr lang="en-US" sz="3600" dirty="0"/>
              <a:t>Problem Statement -1 </a:t>
            </a:r>
          </a:p>
        </p:txBody>
      </p:sp>
      <p:sp>
        <p:nvSpPr>
          <p:cNvPr id="5" name="Freeform: Shape 4">
            <a:extLst>
              <a:ext uri="{FF2B5EF4-FFF2-40B4-BE49-F238E27FC236}">
                <a16:creationId xmlns:a16="http://schemas.microsoft.com/office/drawing/2014/main" id="{A4F0DA35-4DB7-4A38-BB56-3058A253FE2A}"/>
              </a:ext>
            </a:extLst>
          </p:cNvPr>
          <p:cNvSpPr/>
          <p:nvPr/>
        </p:nvSpPr>
        <p:spPr>
          <a:xfrm>
            <a:off x="665395" y="1019730"/>
            <a:ext cx="4108486" cy="4150601"/>
          </a:xfrm>
          <a:custGeom>
            <a:avLst/>
            <a:gdLst>
              <a:gd name="connsiteX0" fmla="*/ 0 w 3847489"/>
              <a:gd name="connsiteY0" fmla="*/ 0 h 2308493"/>
              <a:gd name="connsiteX1" fmla="*/ 3847489 w 3847489"/>
              <a:gd name="connsiteY1" fmla="*/ 0 h 2308493"/>
              <a:gd name="connsiteX2" fmla="*/ 3847489 w 3847489"/>
              <a:gd name="connsiteY2" fmla="*/ 2308493 h 2308493"/>
              <a:gd name="connsiteX3" fmla="*/ 0 w 3847489"/>
              <a:gd name="connsiteY3" fmla="*/ 2308493 h 2308493"/>
              <a:gd name="connsiteX4" fmla="*/ 0 w 3847489"/>
              <a:gd name="connsiteY4" fmla="*/ 0 h 2308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7489" h="2308493">
                <a:moveTo>
                  <a:pt x="0" y="0"/>
                </a:moveTo>
                <a:lnTo>
                  <a:pt x="3847489" y="0"/>
                </a:lnTo>
                <a:lnTo>
                  <a:pt x="3847489" y="2308493"/>
                </a:lnTo>
                <a:lnTo>
                  <a:pt x="0" y="2308493"/>
                </a:lnTo>
                <a:lnTo>
                  <a:pt x="0" y="0"/>
                </a:lnTo>
                <a:close/>
              </a:path>
            </a:pathLst>
          </a:custGeom>
          <a:noFill/>
          <a:ln>
            <a:noFill/>
          </a:ln>
        </p:spPr>
        <p:style>
          <a:lnRef idx="0">
            <a:scrgbClr r="0" g="0" b="0"/>
          </a:lnRef>
          <a:fillRef idx="0">
            <a:scrgbClr r="0" g="0" b="0"/>
          </a:fillRef>
          <a:effectRef idx="0">
            <a:scrgbClr r="0" g="0" b="0"/>
          </a:effectRef>
          <a:fontRef idx="minor">
            <a:schemeClr val="dk1"/>
          </a:fontRef>
        </p:style>
        <p:txBody>
          <a:bodyPr spcFirstLastPara="0" vert="horz" lIns="91440" tIns="45720" rIns="91440" bIns="45720" numCol="1" spcCol="1270" rtlCol="0" anchor="t" anchorCtr="0">
            <a:normAutofit fontScale="92500" lnSpcReduction="10000"/>
          </a:bodyPr>
          <a:lstStyle/>
          <a:p>
            <a:pPr marL="0" lvl="0" indent="-228600">
              <a:lnSpc>
                <a:spcPct val="90000"/>
              </a:lnSpc>
              <a:spcBef>
                <a:spcPct val="0"/>
              </a:spcBef>
              <a:spcAft>
                <a:spcPct val="35000"/>
              </a:spcAft>
              <a:buFont typeface="Arial" panose="020B0604020202020204" pitchFamily="34" charset="0"/>
              <a:buChar char="•"/>
            </a:pPr>
            <a:r>
              <a:rPr lang="en-US" sz="2400" dirty="0">
                <a:solidFill>
                  <a:schemeClr val="tx1"/>
                </a:solidFill>
              </a:rPr>
              <a:t>While buying drugs from a store, it is difficult to decide and chose a drug that would be most effective for a given condition. Since there are hundreds of alternative drugs present for a condition</a:t>
            </a:r>
          </a:p>
          <a:p>
            <a:pPr marL="0" lvl="0" indent="-228600">
              <a:lnSpc>
                <a:spcPct val="90000"/>
              </a:lnSpc>
              <a:spcBef>
                <a:spcPct val="0"/>
              </a:spcBef>
              <a:spcAft>
                <a:spcPct val="35000"/>
              </a:spcAft>
              <a:buFont typeface="Arial" panose="020B0604020202020204" pitchFamily="34" charset="0"/>
              <a:buChar char="•"/>
            </a:pPr>
            <a:r>
              <a:rPr lang="en-US" sz="2400" dirty="0">
                <a:solidFill>
                  <a:schemeClr val="tx1"/>
                </a:solidFill>
              </a:rPr>
              <a:t>Generating a overall rating for a drug per condition will help consumers to choose a better drug</a:t>
            </a:r>
          </a:p>
          <a:p>
            <a:pPr marL="0" lvl="0" indent="-228600">
              <a:lnSpc>
                <a:spcPct val="90000"/>
              </a:lnSpc>
              <a:spcBef>
                <a:spcPct val="0"/>
              </a:spcBef>
              <a:spcAft>
                <a:spcPct val="35000"/>
              </a:spcAft>
              <a:buFont typeface="Arial" panose="020B0604020202020204" pitchFamily="34" charset="0"/>
              <a:buChar char="•"/>
            </a:pPr>
            <a:r>
              <a:rPr lang="en-US" sz="2400" dirty="0">
                <a:solidFill>
                  <a:schemeClr val="tx1"/>
                </a:solidFill>
              </a:rPr>
              <a:t>This will be our Regression problem.</a:t>
            </a:r>
          </a:p>
          <a:p>
            <a:pPr marL="0" lvl="0" indent="-228600">
              <a:lnSpc>
                <a:spcPct val="90000"/>
              </a:lnSpc>
              <a:spcBef>
                <a:spcPct val="0"/>
              </a:spcBef>
              <a:spcAft>
                <a:spcPct val="35000"/>
              </a:spcAft>
              <a:buFont typeface="Arial" panose="020B0604020202020204" pitchFamily="34" charset="0"/>
              <a:buChar char="•"/>
            </a:pPr>
            <a:endParaRPr lang="en-US" sz="2400" dirty="0">
              <a:solidFill>
                <a:schemeClr val="tx1"/>
              </a:solidFill>
            </a:endParaRPr>
          </a:p>
        </p:txBody>
      </p:sp>
    </p:spTree>
    <p:extLst>
      <p:ext uri="{BB962C8B-B14F-4D97-AF65-F5344CB8AC3E}">
        <p14:creationId xmlns:p14="http://schemas.microsoft.com/office/powerpoint/2010/main" val="2278792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A908F-50C7-184D-89E0-7FDCA99C3596}"/>
              </a:ext>
            </a:extLst>
          </p:cNvPr>
          <p:cNvSpPr>
            <a:spLocks noGrp="1"/>
          </p:cNvSpPr>
          <p:nvPr>
            <p:ph type="title"/>
          </p:nvPr>
        </p:nvSpPr>
        <p:spPr>
          <a:xfrm>
            <a:off x="481013" y="3752849"/>
            <a:ext cx="3290887" cy="2452687"/>
          </a:xfrm>
        </p:spPr>
        <p:txBody>
          <a:bodyPr vert="horz" lIns="91440" tIns="45720" rIns="91440" bIns="45720" rtlCol="0" anchor="ctr">
            <a:normAutofit/>
          </a:bodyPr>
          <a:lstStyle/>
          <a:p>
            <a:r>
              <a:rPr lang="en-US" sz="3600"/>
              <a:t>Problem Statement -2 </a:t>
            </a:r>
            <a:endParaRPr lang="en-US" sz="3600" dirty="0"/>
          </a:p>
        </p:txBody>
      </p:sp>
      <p:pic>
        <p:nvPicPr>
          <p:cNvPr id="3074" name="Picture 2" descr="Various Pills Assorted In Pill Box, Health, Drugs And Supplements, 10 Drugs Can Cause Memory Loss ">
            <a:extLst>
              <a:ext uri="{FF2B5EF4-FFF2-40B4-BE49-F238E27FC236}">
                <a16:creationId xmlns:a16="http://schemas.microsoft.com/office/drawing/2014/main" id="{4318927F-6439-41B5-9C72-935048C8EC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796" b="24274"/>
          <a:stretch/>
        </p:blipFill>
        <p:spPr bwMode="auto">
          <a:xfrm>
            <a:off x="20" y="10"/>
            <a:ext cx="12191980" cy="4149959"/>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5" name="Freeform: Shape 4">
            <a:extLst>
              <a:ext uri="{FF2B5EF4-FFF2-40B4-BE49-F238E27FC236}">
                <a16:creationId xmlns:a16="http://schemas.microsoft.com/office/drawing/2014/main" id="{A4F0DA35-4DB7-4A38-BB56-3058A253FE2A}"/>
              </a:ext>
            </a:extLst>
          </p:cNvPr>
          <p:cNvSpPr/>
          <p:nvPr/>
        </p:nvSpPr>
        <p:spPr>
          <a:xfrm>
            <a:off x="3491346" y="4364416"/>
            <a:ext cx="8218050" cy="1531669"/>
          </a:xfrm>
          <a:custGeom>
            <a:avLst/>
            <a:gdLst>
              <a:gd name="connsiteX0" fmla="*/ 0 w 3847489"/>
              <a:gd name="connsiteY0" fmla="*/ 0 h 2308493"/>
              <a:gd name="connsiteX1" fmla="*/ 3847489 w 3847489"/>
              <a:gd name="connsiteY1" fmla="*/ 0 h 2308493"/>
              <a:gd name="connsiteX2" fmla="*/ 3847489 w 3847489"/>
              <a:gd name="connsiteY2" fmla="*/ 2308493 h 2308493"/>
              <a:gd name="connsiteX3" fmla="*/ 0 w 3847489"/>
              <a:gd name="connsiteY3" fmla="*/ 2308493 h 2308493"/>
              <a:gd name="connsiteX4" fmla="*/ 0 w 3847489"/>
              <a:gd name="connsiteY4" fmla="*/ 0 h 2308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7489" h="2308493">
                <a:moveTo>
                  <a:pt x="0" y="0"/>
                </a:moveTo>
                <a:lnTo>
                  <a:pt x="3847489" y="0"/>
                </a:lnTo>
                <a:lnTo>
                  <a:pt x="3847489" y="2308493"/>
                </a:lnTo>
                <a:lnTo>
                  <a:pt x="0" y="2308493"/>
                </a:lnTo>
                <a:lnTo>
                  <a:pt x="0" y="0"/>
                </a:lnTo>
                <a:close/>
              </a:path>
            </a:pathLst>
          </a:custGeom>
        </p:spPr>
        <p:style>
          <a:lnRef idx="0">
            <a:scrgbClr r="0" g="0" b="0"/>
          </a:lnRef>
          <a:fillRef idx="0">
            <a:scrgbClr r="0" g="0" b="0"/>
          </a:fillRef>
          <a:effectRef idx="0">
            <a:scrgbClr r="0" g="0" b="0"/>
          </a:effectRef>
          <a:fontRef idx="minor">
            <a:schemeClr val="dk1"/>
          </a:fontRef>
        </p:style>
        <p:txBody>
          <a:bodyPr spcFirstLastPara="0" vert="horz" lIns="91440" tIns="45720" rIns="91440" bIns="45720" numCol="1" spcCol="1270" rtlCol="0" anchor="ctr" anchorCtr="0">
            <a:normAutofit/>
          </a:bodyPr>
          <a:lstStyle/>
          <a:p>
            <a:pPr marL="0" lvl="0" indent="-228600">
              <a:lnSpc>
                <a:spcPct val="90000"/>
              </a:lnSpc>
              <a:spcBef>
                <a:spcPct val="0"/>
              </a:spcBef>
              <a:spcAft>
                <a:spcPct val="35000"/>
              </a:spcAft>
              <a:buFont typeface="Arial" panose="020B0604020202020204" pitchFamily="34" charset="0"/>
              <a:buChar char="•"/>
            </a:pPr>
            <a:r>
              <a:rPr lang="en-US" sz="2400" dirty="0">
                <a:solidFill>
                  <a:schemeClr val="tx1"/>
                </a:solidFill>
              </a:rPr>
              <a:t>Our second problem statement will be predicting the patient’s condition based on the drug consumed or bought by him</a:t>
            </a:r>
          </a:p>
          <a:p>
            <a:pPr marL="0" lvl="0" indent="-228600">
              <a:lnSpc>
                <a:spcPct val="90000"/>
              </a:lnSpc>
              <a:spcBef>
                <a:spcPct val="0"/>
              </a:spcBef>
              <a:spcAft>
                <a:spcPct val="35000"/>
              </a:spcAft>
              <a:buFont typeface="Arial" panose="020B0604020202020204" pitchFamily="34" charset="0"/>
              <a:buChar char="•"/>
            </a:pPr>
            <a:r>
              <a:rPr lang="en-US" sz="2400" dirty="0">
                <a:solidFill>
                  <a:schemeClr val="tx1"/>
                </a:solidFill>
              </a:rPr>
              <a:t>This will be our classification problem.</a:t>
            </a:r>
          </a:p>
        </p:txBody>
      </p:sp>
    </p:spTree>
    <p:extLst>
      <p:ext uri="{BB962C8B-B14F-4D97-AF65-F5344CB8AC3E}">
        <p14:creationId xmlns:p14="http://schemas.microsoft.com/office/powerpoint/2010/main" val="201040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sentiment_analysis_innoplexus_hackathon">
            <a:extLst>
              <a:ext uri="{FF2B5EF4-FFF2-40B4-BE49-F238E27FC236}">
                <a16:creationId xmlns:a16="http://schemas.microsoft.com/office/drawing/2014/main" id="{F913F943-67F0-4ADE-964E-910F0EF53782}"/>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6109" r="5890" b="-1"/>
          <a:stretch/>
        </p:blipFill>
        <p:spPr bwMode="auto">
          <a:xfrm>
            <a:off x="20" y="0"/>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1A908F-50C7-184D-89E0-7FDCA99C3596}"/>
              </a:ext>
            </a:extLst>
          </p:cNvPr>
          <p:cNvSpPr>
            <a:spLocks noGrp="1"/>
          </p:cNvSpPr>
          <p:nvPr>
            <p:ph type="title"/>
          </p:nvPr>
        </p:nvSpPr>
        <p:spPr>
          <a:xfrm>
            <a:off x="838201" y="1065862"/>
            <a:ext cx="3313164" cy="4726276"/>
          </a:xfrm>
        </p:spPr>
        <p:txBody>
          <a:bodyPr vert="horz" lIns="91440" tIns="45720" rIns="91440" bIns="45720" rtlCol="0" anchor="ctr">
            <a:normAutofit/>
          </a:bodyPr>
          <a:lstStyle/>
          <a:p>
            <a:pPr algn="r"/>
            <a:r>
              <a:rPr lang="en-US" sz="4000">
                <a:solidFill>
                  <a:srgbClr val="FFFFFF"/>
                </a:solidFill>
              </a:rPr>
              <a:t>Problem Statement -3 </a:t>
            </a:r>
            <a:endParaRPr lang="en-US" sz="4000" dirty="0">
              <a:solidFill>
                <a:srgbClr val="FFFFFF"/>
              </a:solidFill>
            </a:endParaRPr>
          </a:p>
        </p:txBody>
      </p:sp>
      <p:cxnSp>
        <p:nvCxnSpPr>
          <p:cNvPr id="73" name="Straight Connector 7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Freeform: Shape 4">
            <a:extLst>
              <a:ext uri="{FF2B5EF4-FFF2-40B4-BE49-F238E27FC236}">
                <a16:creationId xmlns:a16="http://schemas.microsoft.com/office/drawing/2014/main" id="{A4F0DA35-4DB7-4A38-BB56-3058A253FE2A}"/>
              </a:ext>
            </a:extLst>
          </p:cNvPr>
          <p:cNvSpPr/>
          <p:nvPr/>
        </p:nvSpPr>
        <p:spPr>
          <a:xfrm>
            <a:off x="5168300" y="2220684"/>
            <a:ext cx="6185499" cy="2416629"/>
          </a:xfrm>
          <a:custGeom>
            <a:avLst/>
            <a:gdLst>
              <a:gd name="connsiteX0" fmla="*/ 0 w 3847489"/>
              <a:gd name="connsiteY0" fmla="*/ 0 h 2308493"/>
              <a:gd name="connsiteX1" fmla="*/ 3847489 w 3847489"/>
              <a:gd name="connsiteY1" fmla="*/ 0 h 2308493"/>
              <a:gd name="connsiteX2" fmla="*/ 3847489 w 3847489"/>
              <a:gd name="connsiteY2" fmla="*/ 2308493 h 2308493"/>
              <a:gd name="connsiteX3" fmla="*/ 0 w 3847489"/>
              <a:gd name="connsiteY3" fmla="*/ 2308493 h 2308493"/>
              <a:gd name="connsiteX4" fmla="*/ 0 w 3847489"/>
              <a:gd name="connsiteY4" fmla="*/ 0 h 2308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7489" h="2308493">
                <a:moveTo>
                  <a:pt x="0" y="0"/>
                </a:moveTo>
                <a:lnTo>
                  <a:pt x="3847489" y="0"/>
                </a:lnTo>
                <a:lnTo>
                  <a:pt x="3847489" y="2308493"/>
                </a:lnTo>
                <a:lnTo>
                  <a:pt x="0" y="2308493"/>
                </a:lnTo>
                <a:lnTo>
                  <a:pt x="0" y="0"/>
                </a:lnTo>
                <a:close/>
              </a:path>
            </a:pathLst>
          </a:custGeom>
        </p:spPr>
        <p:style>
          <a:lnRef idx="0">
            <a:scrgbClr r="0" g="0" b="0"/>
          </a:lnRef>
          <a:fillRef idx="0">
            <a:scrgbClr r="0" g="0" b="0"/>
          </a:fillRef>
          <a:effectRef idx="0">
            <a:scrgbClr r="0" g="0" b="0"/>
          </a:effectRef>
          <a:fontRef idx="minor">
            <a:schemeClr val="dk1"/>
          </a:fontRef>
        </p:style>
        <p:txBody>
          <a:bodyPr spcFirstLastPara="0" vert="horz" lIns="91440" tIns="45720" rIns="91440" bIns="45720" numCol="1" spcCol="1270" rtlCol="0" anchor="ctr" anchorCtr="0">
            <a:normAutofit/>
          </a:bodyPr>
          <a:lstStyle/>
          <a:p>
            <a:pPr lvl="0" indent="-228600">
              <a:lnSpc>
                <a:spcPct val="90000"/>
              </a:lnSpc>
              <a:spcBef>
                <a:spcPct val="0"/>
              </a:spcBef>
              <a:spcAft>
                <a:spcPct val="35000"/>
              </a:spcAft>
              <a:buFont typeface="Arial" panose="020B0604020202020204" pitchFamily="34" charset="0"/>
              <a:buChar char="•"/>
            </a:pPr>
            <a:r>
              <a:rPr lang="en-US" sz="2400" dirty="0">
                <a:solidFill>
                  <a:srgbClr val="FFFFFF"/>
                </a:solidFill>
              </a:rPr>
              <a:t>What elements of a review make it more helpful to others? Which patients tend to have more negative reviews? Can you determine if a review is positive, neutral, or negative?</a:t>
            </a:r>
          </a:p>
          <a:p>
            <a:pPr lvl="0" indent="-228600">
              <a:lnSpc>
                <a:spcPct val="90000"/>
              </a:lnSpc>
              <a:spcBef>
                <a:spcPct val="0"/>
              </a:spcBef>
              <a:spcAft>
                <a:spcPct val="35000"/>
              </a:spcAft>
              <a:buFont typeface="Arial" panose="020B0604020202020204" pitchFamily="34" charset="0"/>
              <a:buChar char="•"/>
            </a:pPr>
            <a:r>
              <a:rPr lang="en-US" sz="2400" dirty="0">
                <a:solidFill>
                  <a:srgbClr val="FFFFFF"/>
                </a:solidFill>
              </a:rPr>
              <a:t>This will be our sentimental analysis problem</a:t>
            </a:r>
          </a:p>
        </p:txBody>
      </p:sp>
    </p:spTree>
    <p:extLst>
      <p:ext uri="{BB962C8B-B14F-4D97-AF65-F5344CB8AC3E}">
        <p14:creationId xmlns:p14="http://schemas.microsoft.com/office/powerpoint/2010/main" val="69159799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descr="A close up of a map&#10;&#10;Description automatically generated">
            <a:extLst>
              <a:ext uri="{FF2B5EF4-FFF2-40B4-BE49-F238E27FC236}">
                <a16:creationId xmlns:a16="http://schemas.microsoft.com/office/drawing/2014/main" id="{466C34D5-ED35-49FC-ABA9-0387299828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071" r="5285" b="808"/>
          <a:stretch/>
        </p:blipFill>
        <p:spPr bwMode="auto">
          <a:xfrm>
            <a:off x="3654093" y="-1"/>
            <a:ext cx="8475023" cy="6858001"/>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1A908F-50C7-184D-89E0-7FDCA99C3596}"/>
              </a:ext>
            </a:extLst>
          </p:cNvPr>
          <p:cNvSpPr>
            <a:spLocks noGrp="1"/>
          </p:cNvSpPr>
          <p:nvPr>
            <p:ph type="title"/>
          </p:nvPr>
        </p:nvSpPr>
        <p:spPr>
          <a:xfrm>
            <a:off x="470799" y="629266"/>
            <a:ext cx="3651467" cy="487015"/>
          </a:xfrm>
        </p:spPr>
        <p:txBody>
          <a:bodyPr vert="horz" lIns="91440" tIns="45720" rIns="91440" bIns="45720" rtlCol="0" anchor="ctr">
            <a:normAutofit/>
          </a:bodyPr>
          <a:lstStyle/>
          <a:p>
            <a:r>
              <a:rPr lang="en-US" sz="2800" dirty="0"/>
              <a:t>Problem Statement -4 </a:t>
            </a:r>
          </a:p>
        </p:txBody>
      </p:sp>
      <p:sp>
        <p:nvSpPr>
          <p:cNvPr id="5" name="Freeform: Shape 4">
            <a:extLst>
              <a:ext uri="{FF2B5EF4-FFF2-40B4-BE49-F238E27FC236}">
                <a16:creationId xmlns:a16="http://schemas.microsoft.com/office/drawing/2014/main" id="{A4F0DA35-4DB7-4A38-BB56-3058A253FE2A}"/>
              </a:ext>
            </a:extLst>
          </p:cNvPr>
          <p:cNvSpPr/>
          <p:nvPr/>
        </p:nvSpPr>
        <p:spPr>
          <a:xfrm>
            <a:off x="648931" y="1428997"/>
            <a:ext cx="3651466" cy="3785419"/>
          </a:xfrm>
          <a:custGeom>
            <a:avLst/>
            <a:gdLst>
              <a:gd name="connsiteX0" fmla="*/ 0 w 3847489"/>
              <a:gd name="connsiteY0" fmla="*/ 0 h 2308493"/>
              <a:gd name="connsiteX1" fmla="*/ 3847489 w 3847489"/>
              <a:gd name="connsiteY1" fmla="*/ 0 h 2308493"/>
              <a:gd name="connsiteX2" fmla="*/ 3847489 w 3847489"/>
              <a:gd name="connsiteY2" fmla="*/ 2308493 h 2308493"/>
              <a:gd name="connsiteX3" fmla="*/ 0 w 3847489"/>
              <a:gd name="connsiteY3" fmla="*/ 2308493 h 2308493"/>
              <a:gd name="connsiteX4" fmla="*/ 0 w 3847489"/>
              <a:gd name="connsiteY4" fmla="*/ 0 h 2308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7489" h="2308493">
                <a:moveTo>
                  <a:pt x="0" y="0"/>
                </a:moveTo>
                <a:lnTo>
                  <a:pt x="3847489" y="0"/>
                </a:lnTo>
                <a:lnTo>
                  <a:pt x="3847489" y="2308493"/>
                </a:lnTo>
                <a:lnTo>
                  <a:pt x="0" y="2308493"/>
                </a:lnTo>
                <a:lnTo>
                  <a:pt x="0" y="0"/>
                </a:lnTo>
                <a:close/>
              </a:path>
            </a:pathLst>
          </a:custGeom>
        </p:spPr>
        <p:style>
          <a:lnRef idx="0">
            <a:scrgbClr r="0" g="0" b="0"/>
          </a:lnRef>
          <a:fillRef idx="0">
            <a:scrgbClr r="0" g="0" b="0"/>
          </a:fillRef>
          <a:effectRef idx="0">
            <a:scrgbClr r="0" g="0" b="0"/>
          </a:effectRef>
          <a:fontRef idx="minor">
            <a:schemeClr val="dk1"/>
          </a:fontRef>
        </p:style>
        <p:txBody>
          <a:bodyPr spcFirstLastPara="0" vert="horz" lIns="91440" tIns="45720" rIns="91440" bIns="45720" numCol="1" spcCol="1270" rtlCol="0" anchorCtr="0">
            <a:normAutofit/>
          </a:bodyPr>
          <a:lstStyle/>
          <a:p>
            <a:pPr lvl="0" indent="-228600">
              <a:lnSpc>
                <a:spcPct val="90000"/>
              </a:lnSpc>
              <a:spcBef>
                <a:spcPct val="0"/>
              </a:spcBef>
              <a:spcAft>
                <a:spcPct val="35000"/>
              </a:spcAft>
              <a:buFont typeface="Arial" panose="020B0604020202020204" pitchFamily="34" charset="0"/>
              <a:buChar char="•"/>
            </a:pPr>
            <a:r>
              <a:rPr lang="en-US" sz="2400" dirty="0">
                <a:solidFill>
                  <a:schemeClr val="tx1"/>
                </a:solidFill>
              </a:rPr>
              <a:t>What kind of drugs are there? What sorts of conditions do these patients have?</a:t>
            </a:r>
          </a:p>
          <a:p>
            <a:pPr lvl="0" indent="-228600">
              <a:lnSpc>
                <a:spcPct val="90000"/>
              </a:lnSpc>
              <a:spcBef>
                <a:spcPct val="0"/>
              </a:spcBef>
              <a:spcAft>
                <a:spcPct val="35000"/>
              </a:spcAft>
              <a:buFont typeface="Arial" panose="020B0604020202020204" pitchFamily="34" charset="0"/>
              <a:buChar char="•"/>
            </a:pPr>
            <a:r>
              <a:rPr lang="en-US" sz="2400" dirty="0">
                <a:solidFill>
                  <a:schemeClr val="tx1"/>
                </a:solidFill>
              </a:rPr>
              <a:t>We will generate visualizations to solve this problems. </a:t>
            </a:r>
          </a:p>
        </p:txBody>
      </p:sp>
    </p:spTree>
    <p:extLst>
      <p:ext uri="{BB962C8B-B14F-4D97-AF65-F5344CB8AC3E}">
        <p14:creationId xmlns:p14="http://schemas.microsoft.com/office/powerpoint/2010/main" val="1667137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drugs in a brain">
            <a:extLst>
              <a:ext uri="{FF2B5EF4-FFF2-40B4-BE49-F238E27FC236}">
                <a16:creationId xmlns:a16="http://schemas.microsoft.com/office/drawing/2014/main" id="{5C965FAB-4F11-40BB-B279-18EED8AEE844}"/>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2667"/>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AEED918-0FCC-4C50-ABED-83D91029967A}"/>
              </a:ext>
            </a:extLst>
          </p:cNvPr>
          <p:cNvSpPr/>
          <p:nvPr/>
        </p:nvSpPr>
        <p:spPr>
          <a:xfrm>
            <a:off x="4387349" y="1200152"/>
            <a:ext cx="6897171" cy="445769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8000" b="0" cap="none" spc="0">
                <a:ln w="0"/>
                <a:solidFill>
                  <a:srgbClr val="FFFFFF"/>
                </a:solidFill>
                <a:effectLst>
                  <a:outerShdw blurRad="38100" dist="19050" dir="2700000" algn="tl" rotWithShape="0">
                    <a:schemeClr val="dk1">
                      <a:alpha val="40000"/>
                    </a:schemeClr>
                  </a:outerShdw>
                </a:effectLst>
                <a:latin typeface="+mj-lt"/>
                <a:ea typeface="+mj-ea"/>
                <a:cs typeface="+mj-cs"/>
              </a:rPr>
              <a:t>Thank you</a:t>
            </a:r>
          </a:p>
        </p:txBody>
      </p:sp>
      <p:cxnSp>
        <p:nvCxnSpPr>
          <p:cNvPr id="73" name="Straight Connector 72">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78282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295</Words>
  <Application>Microsoft Office PowerPoint</Application>
  <PresentationFormat>Widescreen</PresentationFormat>
  <Paragraphs>32</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Sentiment Analysis of Drug review data</vt:lpstr>
      <vt:lpstr>About the data</vt:lpstr>
      <vt:lpstr>Problem Statement -1 </vt:lpstr>
      <vt:lpstr>Problem Statement -2 </vt:lpstr>
      <vt:lpstr>Problem Statement -3 </vt:lpstr>
      <vt:lpstr>Problem Statement -4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Drug review data</dc:title>
  <dc:creator>laxman prajapat</dc:creator>
  <cp:lastModifiedBy>laxman prajapat</cp:lastModifiedBy>
  <cp:revision>2</cp:revision>
  <dcterms:created xsi:type="dcterms:W3CDTF">2020-04-07T02:49:18Z</dcterms:created>
  <dcterms:modified xsi:type="dcterms:W3CDTF">2020-04-07T02:55:43Z</dcterms:modified>
</cp:coreProperties>
</file>