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 id="2147483772" r:id="rId2"/>
  </p:sldMasterIdLst>
  <p:notesMasterIdLst>
    <p:notesMasterId r:id="rId29"/>
  </p:notesMasterIdLst>
  <p:sldIdLst>
    <p:sldId id="256" r:id="rId3"/>
    <p:sldId id="257" r:id="rId4"/>
    <p:sldId id="265" r:id="rId5"/>
    <p:sldId id="266" r:id="rId6"/>
    <p:sldId id="290" r:id="rId7"/>
    <p:sldId id="267" r:id="rId8"/>
    <p:sldId id="268" r:id="rId9"/>
    <p:sldId id="258" r:id="rId10"/>
    <p:sldId id="269" r:id="rId11"/>
    <p:sldId id="275" r:id="rId12"/>
    <p:sldId id="276" r:id="rId13"/>
    <p:sldId id="270" r:id="rId14"/>
    <p:sldId id="277" r:id="rId15"/>
    <p:sldId id="261" r:id="rId16"/>
    <p:sldId id="286" r:id="rId17"/>
    <p:sldId id="287" r:id="rId18"/>
    <p:sldId id="288" r:id="rId19"/>
    <p:sldId id="289" r:id="rId20"/>
    <p:sldId id="262" r:id="rId21"/>
    <p:sldId id="282" r:id="rId22"/>
    <p:sldId id="283" r:id="rId23"/>
    <p:sldId id="259" r:id="rId24"/>
    <p:sldId id="260" r:id="rId25"/>
    <p:sldId id="284" r:id="rId26"/>
    <p:sldId id="285"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79967" autoAdjust="0"/>
  </p:normalViewPr>
  <p:slideViewPr>
    <p:cSldViewPr snapToGrid="0" snapToObjects="1">
      <p:cViewPr varScale="1">
        <p:scale>
          <a:sx n="58" d="100"/>
          <a:sy n="58"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37A96-1AC7-4C83-8209-C46F7CF115F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97B815A-09DF-48C5-8157-E15B06525222}">
      <dgm:prSet/>
      <dgm:spPr/>
      <dgm:t>
        <a:bodyPr/>
        <a:lstStyle/>
        <a:p>
          <a:r>
            <a:rPr lang="en-IN" dirty="0"/>
            <a:t>Rows with unstructured information were removed. In condition column, rows with “Not Listed” and some garbage html data were removed from the column</a:t>
          </a:r>
          <a:endParaRPr lang="en-US" dirty="0"/>
        </a:p>
      </dgm:t>
    </dgm:pt>
    <dgm:pt modelId="{903364E1-F046-4FF9-8B10-F0C19C3CA3F9}" type="parTrans" cxnId="{156E673B-20E3-4E05-9563-61B22B94FB1C}">
      <dgm:prSet/>
      <dgm:spPr/>
      <dgm:t>
        <a:bodyPr/>
        <a:lstStyle/>
        <a:p>
          <a:endParaRPr lang="en-US"/>
        </a:p>
      </dgm:t>
    </dgm:pt>
    <dgm:pt modelId="{68BB0570-7950-4698-A52A-060C467D8531}" type="sibTrans" cxnId="{156E673B-20E3-4E05-9563-61B22B94FB1C}">
      <dgm:prSet/>
      <dgm:spPr/>
      <dgm:t>
        <a:bodyPr/>
        <a:lstStyle/>
        <a:p>
          <a:endParaRPr lang="en-US"/>
        </a:p>
      </dgm:t>
    </dgm:pt>
    <dgm:pt modelId="{C9A5C4E7-12D9-4095-A853-537A02BFF52B}">
      <dgm:prSet/>
      <dgm:spPr/>
      <dgm:t>
        <a:bodyPr/>
        <a:lstStyle/>
        <a:p>
          <a:r>
            <a:rPr lang="en-IN"/>
            <a:t>Unnecessary columns like Unique Id and index were dropped.</a:t>
          </a:r>
          <a:endParaRPr lang="en-US"/>
        </a:p>
      </dgm:t>
    </dgm:pt>
    <dgm:pt modelId="{54B11299-1EF1-4FC5-9B6E-81007AF0EDCE}" type="parTrans" cxnId="{76DBD6A9-AC1C-406E-A94E-D9B698D9D9F8}">
      <dgm:prSet/>
      <dgm:spPr/>
      <dgm:t>
        <a:bodyPr/>
        <a:lstStyle/>
        <a:p>
          <a:endParaRPr lang="en-US"/>
        </a:p>
      </dgm:t>
    </dgm:pt>
    <dgm:pt modelId="{683F2622-98B9-4EA6-91D3-E3DC109CD71C}" type="sibTrans" cxnId="{76DBD6A9-AC1C-406E-A94E-D9B698D9D9F8}">
      <dgm:prSet/>
      <dgm:spPr/>
      <dgm:t>
        <a:bodyPr/>
        <a:lstStyle/>
        <a:p>
          <a:endParaRPr lang="en-US"/>
        </a:p>
      </dgm:t>
    </dgm:pt>
    <dgm:pt modelId="{4AF33257-6DF4-4EDA-8D1B-469CB87E1923}">
      <dgm:prSet/>
      <dgm:spPr/>
      <dgm:t>
        <a:bodyPr/>
        <a:lstStyle/>
        <a:p>
          <a:r>
            <a:rPr lang="en-IN"/>
            <a:t>All the rows with drug count less than 2 were dropped. </a:t>
          </a:r>
          <a:endParaRPr lang="en-US"/>
        </a:p>
      </dgm:t>
    </dgm:pt>
    <dgm:pt modelId="{E5500601-8D86-4D46-AFA8-B49C13963A6A}" type="parTrans" cxnId="{0F3AFDCA-CC57-4BF9-8BF8-2E50927FA095}">
      <dgm:prSet/>
      <dgm:spPr/>
      <dgm:t>
        <a:bodyPr/>
        <a:lstStyle/>
        <a:p>
          <a:endParaRPr lang="en-US"/>
        </a:p>
      </dgm:t>
    </dgm:pt>
    <dgm:pt modelId="{702AAB88-459E-4B83-B09C-551447303A15}" type="sibTrans" cxnId="{0F3AFDCA-CC57-4BF9-8BF8-2E50927FA095}">
      <dgm:prSet/>
      <dgm:spPr/>
      <dgm:t>
        <a:bodyPr/>
        <a:lstStyle/>
        <a:p>
          <a:endParaRPr lang="en-US"/>
        </a:p>
      </dgm:t>
    </dgm:pt>
    <dgm:pt modelId="{3953BAE2-5210-450F-9390-DC1A493E31DA}">
      <dgm:prSet/>
      <dgm:spPr/>
      <dgm:t>
        <a:bodyPr/>
        <a:lstStyle/>
        <a:p>
          <a:r>
            <a:rPr lang="en-IN"/>
            <a:t>All the rows with condition count less than 2 were dropped.</a:t>
          </a:r>
          <a:endParaRPr lang="en-US"/>
        </a:p>
      </dgm:t>
    </dgm:pt>
    <dgm:pt modelId="{C458A4DC-90FD-4687-AC53-A554365B3AA6}" type="parTrans" cxnId="{7700445B-64EF-4F70-889A-AA3A7329FC0C}">
      <dgm:prSet/>
      <dgm:spPr/>
      <dgm:t>
        <a:bodyPr/>
        <a:lstStyle/>
        <a:p>
          <a:endParaRPr lang="en-US"/>
        </a:p>
      </dgm:t>
    </dgm:pt>
    <dgm:pt modelId="{E64B63ED-7899-442D-B5FB-C1F7C9EB49E3}" type="sibTrans" cxnId="{7700445B-64EF-4F70-889A-AA3A7329FC0C}">
      <dgm:prSet/>
      <dgm:spPr/>
      <dgm:t>
        <a:bodyPr/>
        <a:lstStyle/>
        <a:p>
          <a:endParaRPr lang="en-US"/>
        </a:p>
      </dgm:t>
    </dgm:pt>
    <dgm:pt modelId="{5828AB8B-E519-4A4A-A781-1304DE4CFA95}">
      <dgm:prSet/>
      <dgm:spPr/>
      <dgm:t>
        <a:bodyPr/>
        <a:lstStyle/>
        <a:p>
          <a:r>
            <a:rPr lang="en-IN"/>
            <a:t>At the end review data were cleaned using regex.</a:t>
          </a:r>
          <a:endParaRPr lang="en-US"/>
        </a:p>
      </dgm:t>
    </dgm:pt>
    <dgm:pt modelId="{40C7FA23-78BD-4113-ADEA-F361673A18E0}" type="parTrans" cxnId="{6758A256-25FB-4675-BD8A-32EE356F18B6}">
      <dgm:prSet/>
      <dgm:spPr/>
      <dgm:t>
        <a:bodyPr/>
        <a:lstStyle/>
        <a:p>
          <a:endParaRPr lang="en-US"/>
        </a:p>
      </dgm:t>
    </dgm:pt>
    <dgm:pt modelId="{265C3EEE-536B-4335-86B6-DE4F09469B53}" type="sibTrans" cxnId="{6758A256-25FB-4675-BD8A-32EE356F18B6}">
      <dgm:prSet/>
      <dgm:spPr/>
      <dgm:t>
        <a:bodyPr/>
        <a:lstStyle/>
        <a:p>
          <a:endParaRPr lang="en-US"/>
        </a:p>
      </dgm:t>
    </dgm:pt>
    <dgm:pt modelId="{79D2B4E7-D5D1-4FA2-91C0-550E7E6F97A8}" type="pres">
      <dgm:prSet presAssocID="{3C037A96-1AC7-4C83-8209-C46F7CF115F3}" presName="linear" presStyleCnt="0">
        <dgm:presLayoutVars>
          <dgm:animLvl val="lvl"/>
          <dgm:resizeHandles val="exact"/>
        </dgm:presLayoutVars>
      </dgm:prSet>
      <dgm:spPr/>
    </dgm:pt>
    <dgm:pt modelId="{81183951-0B56-47FB-9B71-F96FC7A584D4}" type="pres">
      <dgm:prSet presAssocID="{E97B815A-09DF-48C5-8157-E15B06525222}" presName="parentText" presStyleLbl="node1" presStyleIdx="0" presStyleCnt="5">
        <dgm:presLayoutVars>
          <dgm:chMax val="0"/>
          <dgm:bulletEnabled val="1"/>
        </dgm:presLayoutVars>
      </dgm:prSet>
      <dgm:spPr/>
    </dgm:pt>
    <dgm:pt modelId="{3FC1021B-C11D-43E2-BE6A-ACC1E50B43EC}" type="pres">
      <dgm:prSet presAssocID="{68BB0570-7950-4698-A52A-060C467D8531}" presName="spacer" presStyleCnt="0"/>
      <dgm:spPr/>
    </dgm:pt>
    <dgm:pt modelId="{F6C9C648-80B1-4F71-985B-9D0D3D6FD505}" type="pres">
      <dgm:prSet presAssocID="{C9A5C4E7-12D9-4095-A853-537A02BFF52B}" presName="parentText" presStyleLbl="node1" presStyleIdx="1" presStyleCnt="5">
        <dgm:presLayoutVars>
          <dgm:chMax val="0"/>
          <dgm:bulletEnabled val="1"/>
        </dgm:presLayoutVars>
      </dgm:prSet>
      <dgm:spPr/>
    </dgm:pt>
    <dgm:pt modelId="{094EC082-546D-47C3-B708-6641D1B1FC56}" type="pres">
      <dgm:prSet presAssocID="{683F2622-98B9-4EA6-91D3-E3DC109CD71C}" presName="spacer" presStyleCnt="0"/>
      <dgm:spPr/>
    </dgm:pt>
    <dgm:pt modelId="{8D013C4D-C0D2-467A-9556-866AD57EBEA8}" type="pres">
      <dgm:prSet presAssocID="{4AF33257-6DF4-4EDA-8D1B-469CB87E1923}" presName="parentText" presStyleLbl="node1" presStyleIdx="2" presStyleCnt="5">
        <dgm:presLayoutVars>
          <dgm:chMax val="0"/>
          <dgm:bulletEnabled val="1"/>
        </dgm:presLayoutVars>
      </dgm:prSet>
      <dgm:spPr/>
    </dgm:pt>
    <dgm:pt modelId="{07664E72-EB25-486F-8841-7E3F083DCAE2}" type="pres">
      <dgm:prSet presAssocID="{702AAB88-459E-4B83-B09C-551447303A15}" presName="spacer" presStyleCnt="0"/>
      <dgm:spPr/>
    </dgm:pt>
    <dgm:pt modelId="{1AD4E938-31C7-4EA4-BC64-0988A45CCB82}" type="pres">
      <dgm:prSet presAssocID="{3953BAE2-5210-450F-9390-DC1A493E31DA}" presName="parentText" presStyleLbl="node1" presStyleIdx="3" presStyleCnt="5">
        <dgm:presLayoutVars>
          <dgm:chMax val="0"/>
          <dgm:bulletEnabled val="1"/>
        </dgm:presLayoutVars>
      </dgm:prSet>
      <dgm:spPr/>
    </dgm:pt>
    <dgm:pt modelId="{862CBDC6-2615-4E16-A896-A57E30EE29CA}" type="pres">
      <dgm:prSet presAssocID="{E64B63ED-7899-442D-B5FB-C1F7C9EB49E3}" presName="spacer" presStyleCnt="0"/>
      <dgm:spPr/>
    </dgm:pt>
    <dgm:pt modelId="{78FB2F6E-DC44-41ED-A4E8-F2F6E3709654}" type="pres">
      <dgm:prSet presAssocID="{5828AB8B-E519-4A4A-A781-1304DE4CFA95}" presName="parentText" presStyleLbl="node1" presStyleIdx="4" presStyleCnt="5">
        <dgm:presLayoutVars>
          <dgm:chMax val="0"/>
          <dgm:bulletEnabled val="1"/>
        </dgm:presLayoutVars>
      </dgm:prSet>
      <dgm:spPr/>
    </dgm:pt>
  </dgm:ptLst>
  <dgm:cxnLst>
    <dgm:cxn modelId="{156E673B-20E3-4E05-9563-61B22B94FB1C}" srcId="{3C037A96-1AC7-4C83-8209-C46F7CF115F3}" destId="{E97B815A-09DF-48C5-8157-E15B06525222}" srcOrd="0" destOrd="0" parTransId="{903364E1-F046-4FF9-8B10-F0C19C3CA3F9}" sibTransId="{68BB0570-7950-4698-A52A-060C467D8531}"/>
    <dgm:cxn modelId="{7700445B-64EF-4F70-889A-AA3A7329FC0C}" srcId="{3C037A96-1AC7-4C83-8209-C46F7CF115F3}" destId="{3953BAE2-5210-450F-9390-DC1A493E31DA}" srcOrd="3" destOrd="0" parTransId="{C458A4DC-90FD-4687-AC53-A554365B3AA6}" sibTransId="{E64B63ED-7899-442D-B5FB-C1F7C9EB49E3}"/>
    <dgm:cxn modelId="{B3A39D67-13B0-43F8-B4A7-74CD66637250}" type="presOf" srcId="{E97B815A-09DF-48C5-8157-E15B06525222}" destId="{81183951-0B56-47FB-9B71-F96FC7A584D4}" srcOrd="0" destOrd="0" presId="urn:microsoft.com/office/officeart/2005/8/layout/vList2"/>
    <dgm:cxn modelId="{4DC7ED4E-2629-4BEA-BFBD-759A2558A744}" type="presOf" srcId="{4AF33257-6DF4-4EDA-8D1B-469CB87E1923}" destId="{8D013C4D-C0D2-467A-9556-866AD57EBEA8}" srcOrd="0" destOrd="0" presId="urn:microsoft.com/office/officeart/2005/8/layout/vList2"/>
    <dgm:cxn modelId="{6758A256-25FB-4675-BD8A-32EE356F18B6}" srcId="{3C037A96-1AC7-4C83-8209-C46F7CF115F3}" destId="{5828AB8B-E519-4A4A-A781-1304DE4CFA95}" srcOrd="4" destOrd="0" parTransId="{40C7FA23-78BD-4113-ADEA-F361673A18E0}" sibTransId="{265C3EEE-536B-4335-86B6-DE4F09469B53}"/>
    <dgm:cxn modelId="{76DBD6A9-AC1C-406E-A94E-D9B698D9D9F8}" srcId="{3C037A96-1AC7-4C83-8209-C46F7CF115F3}" destId="{C9A5C4E7-12D9-4095-A853-537A02BFF52B}" srcOrd="1" destOrd="0" parTransId="{54B11299-1EF1-4FC5-9B6E-81007AF0EDCE}" sibTransId="{683F2622-98B9-4EA6-91D3-E3DC109CD71C}"/>
    <dgm:cxn modelId="{0F3AFDCA-CC57-4BF9-8BF8-2E50927FA095}" srcId="{3C037A96-1AC7-4C83-8209-C46F7CF115F3}" destId="{4AF33257-6DF4-4EDA-8D1B-469CB87E1923}" srcOrd="2" destOrd="0" parTransId="{E5500601-8D86-4D46-AFA8-B49C13963A6A}" sibTransId="{702AAB88-459E-4B83-B09C-551447303A15}"/>
    <dgm:cxn modelId="{143A19D1-FFAD-4194-B8F0-FE27FA00BF3C}" type="presOf" srcId="{5828AB8B-E519-4A4A-A781-1304DE4CFA95}" destId="{78FB2F6E-DC44-41ED-A4E8-F2F6E3709654}" srcOrd="0" destOrd="0" presId="urn:microsoft.com/office/officeart/2005/8/layout/vList2"/>
    <dgm:cxn modelId="{D63BF6E0-5A2D-4D4F-8DC3-3B6404EFCFD1}" type="presOf" srcId="{3C037A96-1AC7-4C83-8209-C46F7CF115F3}" destId="{79D2B4E7-D5D1-4FA2-91C0-550E7E6F97A8}" srcOrd="0" destOrd="0" presId="urn:microsoft.com/office/officeart/2005/8/layout/vList2"/>
    <dgm:cxn modelId="{420048E6-5B29-47ED-A7DF-F266E19B0B8D}" type="presOf" srcId="{C9A5C4E7-12D9-4095-A853-537A02BFF52B}" destId="{F6C9C648-80B1-4F71-985B-9D0D3D6FD505}" srcOrd="0" destOrd="0" presId="urn:microsoft.com/office/officeart/2005/8/layout/vList2"/>
    <dgm:cxn modelId="{129FABF4-2584-47DD-A9A1-AD202583557D}" type="presOf" srcId="{3953BAE2-5210-450F-9390-DC1A493E31DA}" destId="{1AD4E938-31C7-4EA4-BC64-0988A45CCB82}" srcOrd="0" destOrd="0" presId="urn:microsoft.com/office/officeart/2005/8/layout/vList2"/>
    <dgm:cxn modelId="{75E2FDF8-CC9F-4276-92D5-53E6B975FF75}" type="presParOf" srcId="{79D2B4E7-D5D1-4FA2-91C0-550E7E6F97A8}" destId="{81183951-0B56-47FB-9B71-F96FC7A584D4}" srcOrd="0" destOrd="0" presId="urn:microsoft.com/office/officeart/2005/8/layout/vList2"/>
    <dgm:cxn modelId="{B80F9485-2A2C-4448-937D-1A65801B2B5D}" type="presParOf" srcId="{79D2B4E7-D5D1-4FA2-91C0-550E7E6F97A8}" destId="{3FC1021B-C11D-43E2-BE6A-ACC1E50B43EC}" srcOrd="1" destOrd="0" presId="urn:microsoft.com/office/officeart/2005/8/layout/vList2"/>
    <dgm:cxn modelId="{21D86C92-87A5-4156-9F06-7012F327ABBF}" type="presParOf" srcId="{79D2B4E7-D5D1-4FA2-91C0-550E7E6F97A8}" destId="{F6C9C648-80B1-4F71-985B-9D0D3D6FD505}" srcOrd="2" destOrd="0" presId="urn:microsoft.com/office/officeart/2005/8/layout/vList2"/>
    <dgm:cxn modelId="{E6C988B8-85E7-490A-8C9B-0C57D19784D3}" type="presParOf" srcId="{79D2B4E7-D5D1-4FA2-91C0-550E7E6F97A8}" destId="{094EC082-546D-47C3-B708-6641D1B1FC56}" srcOrd="3" destOrd="0" presId="urn:microsoft.com/office/officeart/2005/8/layout/vList2"/>
    <dgm:cxn modelId="{86DB3399-97F1-4B94-9E77-961F3AF15836}" type="presParOf" srcId="{79D2B4E7-D5D1-4FA2-91C0-550E7E6F97A8}" destId="{8D013C4D-C0D2-467A-9556-866AD57EBEA8}" srcOrd="4" destOrd="0" presId="urn:microsoft.com/office/officeart/2005/8/layout/vList2"/>
    <dgm:cxn modelId="{04BE3CAC-8DF9-4CFE-A928-60A8527BC7BB}" type="presParOf" srcId="{79D2B4E7-D5D1-4FA2-91C0-550E7E6F97A8}" destId="{07664E72-EB25-486F-8841-7E3F083DCAE2}" srcOrd="5" destOrd="0" presId="urn:microsoft.com/office/officeart/2005/8/layout/vList2"/>
    <dgm:cxn modelId="{79ABE559-E49B-46E2-894D-28A7A275AE42}" type="presParOf" srcId="{79D2B4E7-D5D1-4FA2-91C0-550E7E6F97A8}" destId="{1AD4E938-31C7-4EA4-BC64-0988A45CCB82}" srcOrd="6" destOrd="0" presId="urn:microsoft.com/office/officeart/2005/8/layout/vList2"/>
    <dgm:cxn modelId="{2FB721D4-65EA-45B3-B546-8FD624A2574D}" type="presParOf" srcId="{79D2B4E7-D5D1-4FA2-91C0-550E7E6F97A8}" destId="{862CBDC6-2615-4E16-A896-A57E30EE29CA}" srcOrd="7" destOrd="0" presId="urn:microsoft.com/office/officeart/2005/8/layout/vList2"/>
    <dgm:cxn modelId="{13ECD2D2-109C-48F9-AEFD-6828BBDEF5A0}" type="presParOf" srcId="{79D2B4E7-D5D1-4FA2-91C0-550E7E6F97A8}" destId="{78FB2F6E-DC44-41ED-A4E8-F2F6E370965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83951-0B56-47FB-9B71-F96FC7A584D4}">
      <dsp:nvSpPr>
        <dsp:cNvPr id="0" name=""/>
        <dsp:cNvSpPr/>
      </dsp:nvSpPr>
      <dsp:spPr>
        <a:xfrm>
          <a:off x="0" y="83671"/>
          <a:ext cx="6588691" cy="1099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Rows with unstructured information were removed. In condition column, rows with “Not Listed” and some garbage html data were removed from the column</a:t>
          </a:r>
          <a:endParaRPr lang="en-US" sz="2000" kern="1200" dirty="0"/>
        </a:p>
      </dsp:txBody>
      <dsp:txXfrm>
        <a:off x="53688" y="137359"/>
        <a:ext cx="6481315" cy="992424"/>
      </dsp:txXfrm>
    </dsp:sp>
    <dsp:sp modelId="{F6C9C648-80B1-4F71-985B-9D0D3D6FD505}">
      <dsp:nvSpPr>
        <dsp:cNvPr id="0" name=""/>
        <dsp:cNvSpPr/>
      </dsp:nvSpPr>
      <dsp:spPr>
        <a:xfrm>
          <a:off x="0" y="1241071"/>
          <a:ext cx="6588691" cy="10998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Unnecessary columns like Unique Id and index were dropped.</a:t>
          </a:r>
          <a:endParaRPr lang="en-US" sz="2000" kern="1200"/>
        </a:p>
      </dsp:txBody>
      <dsp:txXfrm>
        <a:off x="53688" y="1294759"/>
        <a:ext cx="6481315" cy="992424"/>
      </dsp:txXfrm>
    </dsp:sp>
    <dsp:sp modelId="{8D013C4D-C0D2-467A-9556-866AD57EBEA8}">
      <dsp:nvSpPr>
        <dsp:cNvPr id="0" name=""/>
        <dsp:cNvSpPr/>
      </dsp:nvSpPr>
      <dsp:spPr>
        <a:xfrm>
          <a:off x="0" y="2398471"/>
          <a:ext cx="6588691" cy="10998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All the rows with drug count less than 2 were dropped. </a:t>
          </a:r>
          <a:endParaRPr lang="en-US" sz="2000" kern="1200"/>
        </a:p>
      </dsp:txBody>
      <dsp:txXfrm>
        <a:off x="53688" y="2452159"/>
        <a:ext cx="6481315" cy="992424"/>
      </dsp:txXfrm>
    </dsp:sp>
    <dsp:sp modelId="{1AD4E938-31C7-4EA4-BC64-0988A45CCB82}">
      <dsp:nvSpPr>
        <dsp:cNvPr id="0" name=""/>
        <dsp:cNvSpPr/>
      </dsp:nvSpPr>
      <dsp:spPr>
        <a:xfrm>
          <a:off x="0" y="3555871"/>
          <a:ext cx="6588691" cy="10998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All the rows with condition count less than 2 were dropped.</a:t>
          </a:r>
          <a:endParaRPr lang="en-US" sz="2000" kern="1200"/>
        </a:p>
      </dsp:txBody>
      <dsp:txXfrm>
        <a:off x="53688" y="3609559"/>
        <a:ext cx="6481315" cy="992424"/>
      </dsp:txXfrm>
    </dsp:sp>
    <dsp:sp modelId="{78FB2F6E-DC44-41ED-A4E8-F2F6E3709654}">
      <dsp:nvSpPr>
        <dsp:cNvPr id="0" name=""/>
        <dsp:cNvSpPr/>
      </dsp:nvSpPr>
      <dsp:spPr>
        <a:xfrm>
          <a:off x="0" y="4713271"/>
          <a:ext cx="6588691" cy="1099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At the end review data were cleaned using regex.</a:t>
          </a:r>
          <a:endParaRPr lang="en-US" sz="2000" kern="1200"/>
        </a:p>
      </dsp:txBody>
      <dsp:txXfrm>
        <a:off x="53688" y="4766959"/>
        <a:ext cx="6481315" cy="992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8T01:14:45.011"/>
    </inkml:context>
    <inkml:brush xml:id="br0">
      <inkml:brushProperty name="width" value="0.05" units="cm"/>
      <inkml:brushProperty name="height" value="0.05" units="cm"/>
      <inkml:brushProperty name="color" value="#E71224"/>
    </inkml:brush>
  </inkml:definitions>
  <inkml:trace contextRef="#ctx0" brushRef="#br0">1 94 24575,'25'0'0,"6"0"0,0 0 0,14 0 0,-6 0 0,13 0 0,-13 0 0,6 0 0,-8 0 0,0 0 0,8 0 0,2 0 0,-1 0 0,-1 0 0,0 0 0,-6 0 0,6-6 0,-1 5 0,-5-4 0,6-1 0,-8 5 0,8-11 0,-6 10 0,6-4 0,-8 1 0,0 3 0,0-3 0,-6 0 0,5 3 0,-18-3 0,10 5 0,-11 0 0,0 0 0,5 0 0,-11 0 0,5 0 0,-6-4 0,0 3 0,1-4 0,4 5 0,-3 0 0,4 0 0,-6 0 0,0 0 0,1 0 0,-1 0 0,0-5 0,0 4 0,0-3 0,1 4 0,-1 0 0,0 0 0,0 0 0,1 0 0,-1 0 0,0 0 0,0 0 0,1 0 0,-1 0 0,0 0 0,6 0 0,-5 0 0,10 0 0,-10 0 0,3 0 0,-4 0 0,-1 0 0,1 0 0,0 0 0,0 0 0,0 0 0,0 0 0,0 0 0,1 0 0,-1 0 0,0 0 0,0 0 0,1 0 0,-1 0 0,0 0 0,0 0 0,0 0 0,0 0 0,0 0 0,0 0 0,0 0 0,0 0 0,0 0 0,0 0 0,0 0 0,0 0 0,0 0 0,1 0 0,-1 0 0,0 0 0,0 0 0,0-5 0,1 4 0,-1-4 0,0 5 0,0 0 0,1 0 0,-1 0 0,-1 0 0,1 0 0,-5 4 0,0 1 0,-5 5 0,0 0 0,0 0 0,0 0 0,0 0 0,0 0 0,4 1 0,-3-1 0,8 0 0,-8 0 0,9 0 0,-9 1 0,8-1 0,-8 6 0,3-5 0,1 5 0,-4-6 0,4 6 0,-1-4 0,-3 3 0,4 1 0,-5-4 0,0 3 0,4-4 0,-2-1 0,2 0 0,-4 0 0,0 1 0,0-1 0,0 0 0,5 0 0,-4 1 0,3-1 0,-4 0 0,0 6 0,0-5 0,0 5 0,0-6 0,5 6 0,-3-4 0,3 3 0,-5-4 0,0-1 0,0 0 0,0 6 0,0-5 0,0 5 0,0 0 0,0-4 0,0 3 0,0-4 0,0-1 0,0 0 0,0 0 0,0 0 0,0 1 0,0-1 0,4 0 0,-3 0 0,4 1 0,-5-1 0,0 0 0,0 0 0,0 1 0,0-1 0,0 0 0,0 0 0,0 0 0,0 0 0,0 0 0,0 0 0,0 0 0,0 0 0,0 0 0,0 0 0,0 0 0,0 0 0,0 0 0,0 0 0,0 0 0,4 0 0,-2 0 0,2 1 0,-4-2 0,0 2 0,0-1 0,0 0 0,0 0 0,0 1 0,0-1 0,0 0 0,0 0 0,0 0 0,0 0 0,0 0 0,0 1 0,5-1 0,-4 0 0,3 0 0,-4 1 0,0 4 0,0-3 0,0 4 0,0-1 0,0-3 0,0 4 0,5-1 0,-3-3 0,3 4 0,-5 0 0,0-5 0,0 5 0,0-6 0,0 0 0,0 1 0,0-1 0,0 0 0,0 0 0,0 1 0,0-1 0,0 0 0,4 0 0,-3 0 0,4 1 0,-5-1 0,0 0 0,0 0 0,0 1 0,0-1 0,5 0 0,-4 0 0,3 1 0,-4-1 0,0 0 0,0 0 0,0 1 0,0-1 0,0 0 0,0 0 0,0 0 0,0 1 0,0-1 0,0 0 0,5 0 0,-4 0 0,3 0 0,-4 0 0,0-8 0,-10 1 0,8-7 0,-8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8T01:14:48.589"/>
    </inkml:context>
    <inkml:brush xml:id="br0">
      <inkml:brushProperty name="width" value="0.05" units="cm"/>
      <inkml:brushProperty name="height" value="0.05" units="cm"/>
      <inkml:brushProperty name="color" value="#E71224"/>
    </inkml:brush>
  </inkml:definitions>
  <inkml:trace contextRef="#ctx0" brushRef="#br0">1 1 24575,'7'0'0,"-4"0"0,21 0 0,-7 0 0,-1 7 0,2 2 0,-1 8 0,-1 1 0,0-2 0,2 1 0,-1-1 0,-1 0 0,1 2 0,-1-1 0,2-1 0,-10 1 0,7-8 0,-5 6 0,6-5 0,2 6 0,-1 1 0,-1 1 0,0-2 0,-6 1 0,5-1 0,-5-6 0,6 5 0,-6-6 0,5 8 0,-7-7 0,2 4 0,5-5 0,-6 7 0,0 0 0,5 1 0,-5-1 0,0 1 0,6-1 0,-13 0 0,13-6 0,-14 3 0,14-11 0,-13-2 0,12-8 0,-5-9 0,7 1 0,0 0 0,2-2 0,-1 1 0,-1 7 0,-6-4 0,5 4 0,-7-7 0,2 1 0,5 6 0,-14-5 0,14 14 0,-5-14 0,-2 7 0,7-2 0,-5-5 0,-1 5 0,6 1 0,-5-6 0,-2 5 0,7-6 0,-5-1 0,6 7 0,-6-4 0,5 4 0,-14-7 0,14 7 0,-13-9 0,6 1 0,-1-5 0,2 0 0,8 13 0,-9-5 0,7 5 0,-5-6 0,6 8 0,-8-7 0,-1 13 0,-7-6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3F531-B366-4925-97F7-1EDFCE0C1524}"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10144-349C-47B4-B202-30D208B38372}" type="slidenum">
              <a:rPr lang="en-US" smtClean="0"/>
              <a:t>‹#›</a:t>
            </a:fld>
            <a:endParaRPr lang="en-US"/>
          </a:p>
        </p:txBody>
      </p:sp>
    </p:spTree>
    <p:extLst>
      <p:ext uri="{BB962C8B-B14F-4D97-AF65-F5344CB8AC3E}">
        <p14:creationId xmlns:p14="http://schemas.microsoft.com/office/powerpoint/2010/main" val="30787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1</a:t>
            </a:fld>
            <a:endParaRPr lang="en-US"/>
          </a:p>
        </p:txBody>
      </p:sp>
    </p:spTree>
    <p:extLst>
      <p:ext uri="{BB962C8B-B14F-4D97-AF65-F5344CB8AC3E}">
        <p14:creationId xmlns:p14="http://schemas.microsoft.com/office/powerpoint/2010/main" val="301490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-&gt; Some of the rows were having data without any relevance like.. In condition column the data was not properly structured.</a:t>
            </a:r>
          </a:p>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3</a:t>
            </a:fld>
            <a:endParaRPr lang="en-US"/>
          </a:p>
        </p:txBody>
      </p:sp>
    </p:spTree>
    <p:extLst>
      <p:ext uri="{BB962C8B-B14F-4D97-AF65-F5344CB8AC3E}">
        <p14:creationId xmlns:p14="http://schemas.microsoft.com/office/powerpoint/2010/main" val="412772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above </a:t>
            </a:r>
            <a:r>
              <a:rPr lang="en-US" dirty="0" err="1"/>
              <a:t>wordcloud</a:t>
            </a:r>
            <a:r>
              <a:rPr lang="en-US" dirty="0"/>
              <a:t>, we can notice that the word "Side Effect" is the largest followed by 'birth control' and 'started taking'. The word 'Side effect' is quite contradictory since we have more than 50% of reviews with 8 or greater than 8 rating (30% </a:t>
            </a:r>
            <a:r>
              <a:rPr lang="en-US" dirty="0" err="1"/>
              <a:t>revies</a:t>
            </a:r>
            <a:r>
              <a:rPr lang="en-US" dirty="0"/>
              <a:t> with 10 rating). Despite the data with higher number of positive rating, the word 'side effect' is the largest in the </a:t>
            </a:r>
            <a:r>
              <a:rPr lang="en-US" dirty="0" err="1"/>
              <a:t>worcloud</a:t>
            </a:r>
            <a:r>
              <a:rPr lang="en-US" dirty="0"/>
              <a:t> which means side effect has higher frequency than any other word. The word 'birth control' seems to be in proper place since birth control has about 18% of total reviews and third highest unique drug available. Words like 'started taking', 'mood swing', 'two week' are also relevant to the drugs reviews.</a:t>
            </a:r>
          </a:p>
        </p:txBody>
      </p:sp>
      <p:sp>
        <p:nvSpPr>
          <p:cNvPr id="4" name="Slide Number Placeholder 3"/>
          <p:cNvSpPr>
            <a:spLocks noGrp="1"/>
          </p:cNvSpPr>
          <p:nvPr>
            <p:ph type="sldNum" sz="quarter" idx="5"/>
          </p:nvPr>
        </p:nvSpPr>
        <p:spPr/>
        <p:txBody>
          <a:bodyPr/>
          <a:lstStyle/>
          <a:p>
            <a:fld id="{04610144-349C-47B4-B202-30D208B38372}" type="slidenum">
              <a:rPr lang="en-US" smtClean="0"/>
              <a:t>6</a:t>
            </a:fld>
            <a:endParaRPr lang="en-US"/>
          </a:p>
        </p:txBody>
      </p:sp>
    </p:spTree>
    <p:extLst>
      <p:ext uri="{BB962C8B-B14F-4D97-AF65-F5344CB8AC3E}">
        <p14:creationId xmlns:p14="http://schemas.microsoft.com/office/powerpoint/2010/main" val="55863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had prepared 5 models</a:t>
            </a:r>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9</a:t>
            </a:fld>
            <a:endParaRPr lang="en-US"/>
          </a:p>
        </p:txBody>
      </p:sp>
    </p:spTree>
    <p:extLst>
      <p:ext uri="{BB962C8B-B14F-4D97-AF65-F5344CB8AC3E}">
        <p14:creationId xmlns:p14="http://schemas.microsoft.com/office/powerpoint/2010/main" val="347266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10</a:t>
            </a:fld>
            <a:endParaRPr lang="en-US"/>
          </a:p>
        </p:txBody>
      </p:sp>
    </p:spTree>
    <p:extLst>
      <p:ext uri="{BB962C8B-B14F-4D97-AF65-F5344CB8AC3E}">
        <p14:creationId xmlns:p14="http://schemas.microsoft.com/office/powerpoint/2010/main" val="118453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10144-349C-47B4-B202-30D208B38372}" type="slidenum">
              <a:rPr lang="en-US" smtClean="0"/>
              <a:t>14</a:t>
            </a:fld>
            <a:endParaRPr lang="en-US"/>
          </a:p>
        </p:txBody>
      </p:sp>
    </p:spTree>
    <p:extLst>
      <p:ext uri="{BB962C8B-B14F-4D97-AF65-F5344CB8AC3E}">
        <p14:creationId xmlns:p14="http://schemas.microsoft.com/office/powerpoint/2010/main" val="307549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a3dcdaf3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a3dcdaf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AD16-2542-A244-879A-0D220E8F8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272E7-F22F-D749-B48F-E40CCD05F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ACBE0-A041-1444-ACDF-B0F5CE3872C3}"/>
              </a:ext>
            </a:extLst>
          </p:cNvPr>
          <p:cNvSpPr>
            <a:spLocks noGrp="1"/>
          </p:cNvSpPr>
          <p:nvPr>
            <p:ph type="dt" sz="half" idx="10"/>
          </p:nvPr>
        </p:nvSpPr>
        <p:spPr/>
        <p:txBody>
          <a:bodyPr/>
          <a:lstStyle/>
          <a:p>
            <a:fld id="{9184DA70-C731-4C70-880D-CCD4705E623C}" type="datetime1">
              <a:rPr lang="en-US" smtClean="0"/>
              <a:t>4/28/2020</a:t>
            </a:fld>
            <a:endParaRPr lang="en-US" dirty="0"/>
          </a:p>
        </p:txBody>
      </p:sp>
      <p:sp>
        <p:nvSpPr>
          <p:cNvPr id="5" name="Footer Placeholder 4">
            <a:extLst>
              <a:ext uri="{FF2B5EF4-FFF2-40B4-BE49-F238E27FC236}">
                <a16:creationId xmlns:a16="http://schemas.microsoft.com/office/drawing/2014/main" id="{216698BA-1E1E-2846-B09D-4C9AA0B1E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100976-9926-324C-A107-795EFCA208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19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7850-1A84-0E44-839E-561C4276C9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9D2B10-5E7E-BB47-9482-DE1C0E646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A9245-4712-7B40-A8FA-745FFF816652}"/>
              </a:ext>
            </a:extLst>
          </p:cNvPr>
          <p:cNvSpPr>
            <a:spLocks noGrp="1"/>
          </p:cNvSpPr>
          <p:nvPr>
            <p:ph type="dt" sz="half" idx="10"/>
          </p:nvPr>
        </p:nvSpPr>
        <p:spPr/>
        <p:txBody>
          <a:bodyPr/>
          <a:lstStyle/>
          <a:p>
            <a:fld id="{B612A279-0833-481D-8C56-F67FD0AC6C50}" type="datetime1">
              <a:rPr lang="en-US" smtClean="0"/>
              <a:t>4/28/2020</a:t>
            </a:fld>
            <a:endParaRPr lang="en-US" dirty="0"/>
          </a:p>
        </p:txBody>
      </p:sp>
      <p:sp>
        <p:nvSpPr>
          <p:cNvPr id="5" name="Footer Placeholder 4">
            <a:extLst>
              <a:ext uri="{FF2B5EF4-FFF2-40B4-BE49-F238E27FC236}">
                <a16:creationId xmlns:a16="http://schemas.microsoft.com/office/drawing/2014/main" id="{7DCB4D59-770B-5248-8292-8597B1C2B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4D34C-877F-7845-96AA-F075569BDD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60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EB75E-E77B-D548-81E6-B91217C9D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C7967-F58B-1B40-8C62-B489D33C5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B89C1-DFD6-A844-976F-DD46AEBA33DB}"/>
              </a:ext>
            </a:extLst>
          </p:cNvPr>
          <p:cNvSpPr>
            <a:spLocks noGrp="1"/>
          </p:cNvSpPr>
          <p:nvPr>
            <p:ph type="dt" sz="half" idx="10"/>
          </p:nvPr>
        </p:nvSpPr>
        <p:spPr/>
        <p:txBody>
          <a:bodyPr/>
          <a:lstStyle/>
          <a:p>
            <a:fld id="{6587DA83-5663-4C9C-B9AA-0B40A3DAFF81}" type="datetime1">
              <a:rPr lang="en-US" smtClean="0"/>
              <a:t>4/28/2020</a:t>
            </a:fld>
            <a:endParaRPr lang="en-US" dirty="0"/>
          </a:p>
        </p:txBody>
      </p:sp>
      <p:sp>
        <p:nvSpPr>
          <p:cNvPr id="5" name="Footer Placeholder 4">
            <a:extLst>
              <a:ext uri="{FF2B5EF4-FFF2-40B4-BE49-F238E27FC236}">
                <a16:creationId xmlns:a16="http://schemas.microsoft.com/office/drawing/2014/main" id="{E61E996E-14B8-A148-AF4B-310E6D22C7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DCDED6-D041-BA44-941C-3499257E9EC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2051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2128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599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709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7441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1296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8139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0516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62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CC04-C793-404C-934A-D060271A3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FE850-0294-CC4B-9C57-9162E963C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82545-31ED-CB4B-AA6D-1902D5DBD5BB}"/>
              </a:ext>
            </a:extLst>
          </p:cNvPr>
          <p:cNvSpPr>
            <a:spLocks noGrp="1"/>
          </p:cNvSpPr>
          <p:nvPr>
            <p:ph type="dt" sz="half" idx="10"/>
          </p:nvPr>
        </p:nvSpPr>
        <p:spPr/>
        <p:txBody>
          <a:bodyPr/>
          <a:lstStyle/>
          <a:p>
            <a:fld id="{4BE1D723-8F53-4F53-90B0-1982A396982E}" type="datetime1">
              <a:rPr lang="en-US" smtClean="0"/>
              <a:t>4/28/2020</a:t>
            </a:fld>
            <a:endParaRPr lang="en-US" dirty="0"/>
          </a:p>
        </p:txBody>
      </p:sp>
      <p:sp>
        <p:nvSpPr>
          <p:cNvPr id="5" name="Footer Placeholder 4">
            <a:extLst>
              <a:ext uri="{FF2B5EF4-FFF2-40B4-BE49-F238E27FC236}">
                <a16:creationId xmlns:a16="http://schemas.microsoft.com/office/drawing/2014/main" id="{AD9AE818-84A3-BD49-8DC3-2E6FC0B2BF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30E70-CF6E-F442-A493-6B15F82DDD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4332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4229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23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0414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972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D984-EE11-8F4C-AB0E-48569DA8D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E4418-B75E-8C4A-A304-F190979E9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990D2-385B-184C-A268-CD6E981B35D4}"/>
              </a:ext>
            </a:extLst>
          </p:cNvPr>
          <p:cNvSpPr>
            <a:spLocks noGrp="1"/>
          </p:cNvSpPr>
          <p:nvPr>
            <p:ph type="dt" sz="half" idx="10"/>
          </p:nvPr>
        </p:nvSpPr>
        <p:spPr/>
        <p:txBody>
          <a:bodyPr/>
          <a:lstStyle/>
          <a:p>
            <a:fld id="{97669AF7-7BEB-44E4-9852-375E34362B5B}" type="datetime1">
              <a:rPr lang="en-US" smtClean="0"/>
              <a:t>4/28/2020</a:t>
            </a:fld>
            <a:endParaRPr lang="en-US" dirty="0"/>
          </a:p>
        </p:txBody>
      </p:sp>
      <p:sp>
        <p:nvSpPr>
          <p:cNvPr id="5" name="Footer Placeholder 4">
            <a:extLst>
              <a:ext uri="{FF2B5EF4-FFF2-40B4-BE49-F238E27FC236}">
                <a16:creationId xmlns:a16="http://schemas.microsoft.com/office/drawing/2014/main" id="{7C3093DA-6F9C-7A41-834F-8DAE80E4A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8F96B9-40AD-F945-A786-B7BE1BF9CEC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48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9D01-44F1-7944-93A2-8CEA63892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83567-B959-3F4C-BCB0-AB1CF50BB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DD0B0-C54D-C444-8F94-B6AA8BD96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239A2-48ED-6B4D-B74A-D77E1C2BC9FD}"/>
              </a:ext>
            </a:extLst>
          </p:cNvPr>
          <p:cNvSpPr>
            <a:spLocks noGrp="1"/>
          </p:cNvSpPr>
          <p:nvPr>
            <p:ph type="dt" sz="half" idx="10"/>
          </p:nvPr>
        </p:nvSpPr>
        <p:spPr/>
        <p:txBody>
          <a:bodyPr/>
          <a:lstStyle/>
          <a:p>
            <a:fld id="{BAAAC38D-0552-4C82-B593-E6124DFADBE2}" type="datetime1">
              <a:rPr lang="en-US" smtClean="0"/>
              <a:t>4/28/2020</a:t>
            </a:fld>
            <a:endParaRPr lang="en-US" dirty="0"/>
          </a:p>
        </p:txBody>
      </p:sp>
      <p:sp>
        <p:nvSpPr>
          <p:cNvPr id="6" name="Footer Placeholder 5">
            <a:extLst>
              <a:ext uri="{FF2B5EF4-FFF2-40B4-BE49-F238E27FC236}">
                <a16:creationId xmlns:a16="http://schemas.microsoft.com/office/drawing/2014/main" id="{92FDFB5B-BD48-BE4D-840F-A518D8226A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659B88-181B-284C-BB25-E63900E30E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8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43E2-A557-F343-8AAE-35570E6D0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211D3E-7DDD-DA41-89E9-5511BC64F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6AD6E-F968-534C-8944-333BF739D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56FC66-1DB9-4144-93B6-9C5FE70E2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22EF9-3B16-8F49-B94A-405104D71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2C1B9-AD4F-9D49-A2C5-5A137103B328}"/>
              </a:ext>
            </a:extLst>
          </p:cNvPr>
          <p:cNvSpPr>
            <a:spLocks noGrp="1"/>
          </p:cNvSpPr>
          <p:nvPr>
            <p:ph type="dt" sz="half" idx="10"/>
          </p:nvPr>
        </p:nvSpPr>
        <p:spPr/>
        <p:txBody>
          <a:bodyPr/>
          <a:lstStyle/>
          <a:p>
            <a:fld id="{D9DF0F1C-5577-4ACB-BB62-DF8F3C494C7E}" type="datetime1">
              <a:rPr lang="en-US" smtClean="0"/>
              <a:t>4/28/2020</a:t>
            </a:fld>
            <a:endParaRPr lang="en-US" dirty="0"/>
          </a:p>
        </p:txBody>
      </p:sp>
      <p:sp>
        <p:nvSpPr>
          <p:cNvPr id="8" name="Footer Placeholder 7">
            <a:extLst>
              <a:ext uri="{FF2B5EF4-FFF2-40B4-BE49-F238E27FC236}">
                <a16:creationId xmlns:a16="http://schemas.microsoft.com/office/drawing/2014/main" id="{7A7E4D01-FA8D-734E-8F43-4F6FAB5FAB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AE7E93E-80F0-514F-9E56-B3A33BAED9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22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325A-5AF6-0A4E-8895-616FFF414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9A17D-2DAE-0442-8374-9277C801EB53}"/>
              </a:ext>
            </a:extLst>
          </p:cNvPr>
          <p:cNvSpPr>
            <a:spLocks noGrp="1"/>
          </p:cNvSpPr>
          <p:nvPr>
            <p:ph type="dt" sz="half" idx="10"/>
          </p:nvPr>
        </p:nvSpPr>
        <p:spPr/>
        <p:txBody>
          <a:bodyPr/>
          <a:lstStyle/>
          <a:p>
            <a:fld id="{1775B394-D9F9-4F0C-B15D-605F45CB9E9F}" type="datetime1">
              <a:rPr lang="en-US" smtClean="0"/>
              <a:t>4/28/2020</a:t>
            </a:fld>
            <a:endParaRPr lang="en-US" dirty="0"/>
          </a:p>
        </p:txBody>
      </p:sp>
      <p:sp>
        <p:nvSpPr>
          <p:cNvPr id="4" name="Footer Placeholder 3">
            <a:extLst>
              <a:ext uri="{FF2B5EF4-FFF2-40B4-BE49-F238E27FC236}">
                <a16:creationId xmlns:a16="http://schemas.microsoft.com/office/drawing/2014/main" id="{B40FC89E-043C-674C-904F-28161D2CBE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9C0456C-E354-3646-9B59-5423CC7A00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9DFA4-DDDD-E44B-9CA7-B13BB409315D}"/>
              </a:ext>
            </a:extLst>
          </p:cNvPr>
          <p:cNvSpPr>
            <a:spLocks noGrp="1"/>
          </p:cNvSpPr>
          <p:nvPr>
            <p:ph type="dt" sz="half" idx="10"/>
          </p:nvPr>
        </p:nvSpPr>
        <p:spPr/>
        <p:txBody>
          <a:bodyPr/>
          <a:lstStyle/>
          <a:p>
            <a:fld id="{39667345-2558-425A-8533-9BFDBCE15005}" type="datetime1">
              <a:rPr lang="en-US" smtClean="0"/>
              <a:t>4/28/2020</a:t>
            </a:fld>
            <a:endParaRPr lang="en-US" dirty="0"/>
          </a:p>
        </p:txBody>
      </p:sp>
      <p:sp>
        <p:nvSpPr>
          <p:cNvPr id="3" name="Footer Placeholder 2">
            <a:extLst>
              <a:ext uri="{FF2B5EF4-FFF2-40B4-BE49-F238E27FC236}">
                <a16:creationId xmlns:a16="http://schemas.microsoft.com/office/drawing/2014/main" id="{D01397AE-0748-7141-8293-A3D11021962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907414-C89A-624D-97D3-B39A3F5EE15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41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F73E-94AD-734A-B2D1-6C333CE73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D0718-9DCB-1641-AA75-F29D1D724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C7C61-7D31-0941-89D2-DEDB4B9E0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5E085-9CCB-904C-854E-EEC9D925FA9E}"/>
              </a:ext>
            </a:extLst>
          </p:cNvPr>
          <p:cNvSpPr>
            <a:spLocks noGrp="1"/>
          </p:cNvSpPr>
          <p:nvPr>
            <p:ph type="dt" sz="half" idx="10"/>
          </p:nvPr>
        </p:nvSpPr>
        <p:spPr/>
        <p:txBody>
          <a:bodyPr/>
          <a:lstStyle/>
          <a:p>
            <a:fld id="{92BEA474-078D-4E9B-9B14-09A87B19DC46}" type="datetime1">
              <a:rPr lang="en-US" smtClean="0"/>
              <a:t>4/28/2020</a:t>
            </a:fld>
            <a:endParaRPr lang="en-US" dirty="0"/>
          </a:p>
        </p:txBody>
      </p:sp>
      <p:sp>
        <p:nvSpPr>
          <p:cNvPr id="6" name="Footer Placeholder 5">
            <a:extLst>
              <a:ext uri="{FF2B5EF4-FFF2-40B4-BE49-F238E27FC236}">
                <a16:creationId xmlns:a16="http://schemas.microsoft.com/office/drawing/2014/main" id="{2FD6E09C-418F-294B-A815-95B27B7C61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B588C5-D742-3445-9B4D-57CD01EE4FF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151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A55F-BA65-4243-9BAC-712864122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0E5289-C87A-A64F-9ECF-56A3F2114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E8CF5-C162-9C4C-A385-E148D6B7A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8D3B-5F57-2649-927C-1CDBA586434F}"/>
              </a:ext>
            </a:extLst>
          </p:cNvPr>
          <p:cNvSpPr>
            <a:spLocks noGrp="1"/>
          </p:cNvSpPr>
          <p:nvPr>
            <p:ph type="dt" sz="half" idx="10"/>
          </p:nvPr>
        </p:nvSpPr>
        <p:spPr/>
        <p:txBody>
          <a:bodyPr/>
          <a:lstStyle/>
          <a:p>
            <a:fld id="{4907D986-8816-4272-A432-0437A28A9828}" type="datetime1">
              <a:rPr lang="en-US" smtClean="0"/>
              <a:t>4/28/2020</a:t>
            </a:fld>
            <a:endParaRPr lang="en-US" dirty="0"/>
          </a:p>
        </p:txBody>
      </p:sp>
      <p:sp>
        <p:nvSpPr>
          <p:cNvPr id="6" name="Footer Placeholder 5">
            <a:extLst>
              <a:ext uri="{FF2B5EF4-FFF2-40B4-BE49-F238E27FC236}">
                <a16:creationId xmlns:a16="http://schemas.microsoft.com/office/drawing/2014/main" id="{189AD0F2-3774-1F40-9FF3-2EACAA0816F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10667D1-F4AA-FA42-AB50-4983B3DCCE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781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825D7-8CCA-FD46-BC8B-DADACB228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118A76-933B-364A-A086-558FDC453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E8882-18F0-3347-8A21-8FBA5EA2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4/28/2020</a:t>
            </a:fld>
            <a:endParaRPr lang="en-US" dirty="0"/>
          </a:p>
        </p:txBody>
      </p:sp>
      <p:sp>
        <p:nvSpPr>
          <p:cNvPr id="5" name="Footer Placeholder 4">
            <a:extLst>
              <a:ext uri="{FF2B5EF4-FFF2-40B4-BE49-F238E27FC236}">
                <a16:creationId xmlns:a16="http://schemas.microsoft.com/office/drawing/2014/main" id="{E43F2142-C78A-3345-9A4B-2A502FEB4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FEB4C36-7C31-DC4E-A52F-77A1A9A09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46875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8258977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1.emf"/><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20.emf"/><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image" Target="../media/image28.tif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image" Target="../media/image30.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ina reforms laws on generic medicines">
            <a:extLst>
              <a:ext uri="{FF2B5EF4-FFF2-40B4-BE49-F238E27FC236}">
                <a16:creationId xmlns:a16="http://schemas.microsoft.com/office/drawing/2014/main" id="{5862DF6F-75C1-40FB-9D0D-1FA27EA984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5" r="18011" b="524"/>
          <a:stretch/>
        </p:blipFill>
        <p:spPr bwMode="auto">
          <a:xfrm>
            <a:off x="2945081" y="18298"/>
            <a:ext cx="924691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6025EB-3B04-3743-BCFB-DB23098D2F41}"/>
              </a:ext>
            </a:extLst>
          </p:cNvPr>
          <p:cNvSpPr>
            <a:spLocks noGrp="1"/>
          </p:cNvSpPr>
          <p:nvPr>
            <p:ph type="ctrTitle"/>
          </p:nvPr>
        </p:nvSpPr>
        <p:spPr>
          <a:xfrm>
            <a:off x="481029" y="947251"/>
            <a:ext cx="3977640" cy="1837038"/>
          </a:xfrm>
        </p:spPr>
        <p:txBody>
          <a:bodyPr vert="horz" lIns="91440" tIns="45720" rIns="91440" bIns="45720" rtlCol="0" anchor="b">
            <a:normAutofit fontScale="90000"/>
          </a:bodyPr>
          <a:lstStyle/>
          <a:p>
            <a:pPr algn="l"/>
            <a:r>
              <a:rPr lang="en-US" sz="4800" dirty="0"/>
              <a:t>Analysis of Drug review data</a:t>
            </a:r>
          </a:p>
        </p:txBody>
      </p:sp>
      <p:sp>
        <p:nvSpPr>
          <p:cNvPr id="3" name="Subtitle 2">
            <a:extLst>
              <a:ext uri="{FF2B5EF4-FFF2-40B4-BE49-F238E27FC236}">
                <a16:creationId xmlns:a16="http://schemas.microsoft.com/office/drawing/2014/main" id="{EE2E6F0C-C868-3143-9B15-C65C9061BBA9}"/>
              </a:ext>
            </a:extLst>
          </p:cNvPr>
          <p:cNvSpPr>
            <a:spLocks noGrp="1"/>
          </p:cNvSpPr>
          <p:nvPr>
            <p:ph type="subTitle" idx="1"/>
          </p:nvPr>
        </p:nvSpPr>
        <p:spPr>
          <a:xfrm>
            <a:off x="620484" y="5812331"/>
            <a:ext cx="6065324" cy="839971"/>
          </a:xfrm>
        </p:spPr>
        <p:txBody>
          <a:bodyPr vert="horz" lIns="0" tIns="45720" rIns="0" bIns="45720" rtlCol="0">
            <a:normAutofit/>
          </a:bodyPr>
          <a:lstStyle/>
          <a:p>
            <a:pPr algn="l"/>
            <a:r>
              <a:rPr lang="en-US" sz="1600" dirty="0">
                <a:cs typeface="AngsanaUPC" panose="020B0502040204020203" pitchFamily="18" charset="-34"/>
              </a:rPr>
              <a:t>TEAM MEMBERS:</a:t>
            </a:r>
          </a:p>
          <a:p>
            <a:pPr algn="l"/>
            <a:r>
              <a:rPr lang="en-US" sz="1600" dirty="0">
                <a:cs typeface="AngsanaUPC" panose="020B0502040204020203" pitchFamily="18" charset="-34"/>
              </a:rPr>
              <a:t>HARSHITA ASNANI | LAXMAN KUMAR | HITESH THADHANI</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F9DFF65-42E3-4EA9-B40D-9EA215365992}"/>
              </a:ext>
            </a:extLst>
          </p:cNvPr>
          <p:cNvSpPr txBox="1"/>
          <p:nvPr/>
        </p:nvSpPr>
        <p:spPr>
          <a:xfrm>
            <a:off x="481029" y="3853956"/>
            <a:ext cx="2233945" cy="646331"/>
          </a:xfrm>
          <a:prstGeom prst="rect">
            <a:avLst/>
          </a:prstGeom>
          <a:noFill/>
        </p:spPr>
        <p:txBody>
          <a:bodyPr wrap="none" rtlCol="0">
            <a:spAutoFit/>
          </a:bodyPr>
          <a:lstStyle/>
          <a:p>
            <a:r>
              <a:rPr lang="en-IN" dirty="0"/>
              <a:t>IST 736 TEXT MINING</a:t>
            </a:r>
          </a:p>
          <a:p>
            <a:r>
              <a:rPr lang="en-IN" dirty="0"/>
              <a:t>PROFESSOR YINGYA LI</a:t>
            </a:r>
            <a:endParaRPr lang="en-US" dirty="0"/>
          </a:p>
        </p:txBody>
      </p:sp>
    </p:spTree>
    <p:extLst>
      <p:ext uri="{BB962C8B-B14F-4D97-AF65-F5344CB8AC3E}">
        <p14:creationId xmlns:p14="http://schemas.microsoft.com/office/powerpoint/2010/main" val="29390321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0B7C-384D-48CE-B6C3-A353573D35DE}"/>
              </a:ext>
            </a:extLst>
          </p:cNvPr>
          <p:cNvSpPr>
            <a:spLocks noGrp="1"/>
          </p:cNvSpPr>
          <p:nvPr>
            <p:ph type="title"/>
          </p:nvPr>
        </p:nvSpPr>
        <p:spPr>
          <a:xfrm>
            <a:off x="838200" y="365125"/>
            <a:ext cx="10871192" cy="1372235"/>
          </a:xfrm>
        </p:spPr>
        <p:txBody>
          <a:bodyPr>
            <a:normAutofit/>
          </a:bodyPr>
          <a:lstStyle/>
          <a:p>
            <a:r>
              <a:rPr lang="en-IN" sz="3600" dirty="0"/>
              <a:t>Comparing features of SVM Bernoulli NB and Multinomial Naïve Bayes</a:t>
            </a:r>
            <a:endParaRPr lang="en-US" sz="3600" dirty="0"/>
          </a:p>
        </p:txBody>
      </p:sp>
      <p:pic>
        <p:nvPicPr>
          <p:cNvPr id="4" name="Picture 3">
            <a:extLst>
              <a:ext uri="{FF2B5EF4-FFF2-40B4-BE49-F238E27FC236}">
                <a16:creationId xmlns:a16="http://schemas.microsoft.com/office/drawing/2014/main" id="{D4FB096A-FD06-4EE5-8701-311FA7EC52DD}"/>
              </a:ext>
            </a:extLst>
          </p:cNvPr>
          <p:cNvPicPr>
            <a:picLocks noChangeAspect="1"/>
          </p:cNvPicPr>
          <p:nvPr/>
        </p:nvPicPr>
        <p:blipFill>
          <a:blip r:embed="rId3"/>
          <a:stretch>
            <a:fillRect/>
          </a:stretch>
        </p:blipFill>
        <p:spPr>
          <a:xfrm>
            <a:off x="3091478" y="4229739"/>
            <a:ext cx="6364635" cy="2411861"/>
          </a:xfrm>
          <a:prstGeom prst="rect">
            <a:avLst/>
          </a:prstGeom>
        </p:spPr>
      </p:pic>
      <p:pic>
        <p:nvPicPr>
          <p:cNvPr id="7" name="Picture 6">
            <a:extLst>
              <a:ext uri="{FF2B5EF4-FFF2-40B4-BE49-F238E27FC236}">
                <a16:creationId xmlns:a16="http://schemas.microsoft.com/office/drawing/2014/main" id="{4D622CBF-0353-4CCA-9EC9-5A3526507C77}"/>
              </a:ext>
            </a:extLst>
          </p:cNvPr>
          <p:cNvPicPr>
            <a:picLocks noChangeAspect="1"/>
          </p:cNvPicPr>
          <p:nvPr/>
        </p:nvPicPr>
        <p:blipFill>
          <a:blip r:embed="rId4"/>
          <a:stretch>
            <a:fillRect/>
          </a:stretch>
        </p:blipFill>
        <p:spPr>
          <a:xfrm>
            <a:off x="482608" y="1964363"/>
            <a:ext cx="4968296" cy="2094164"/>
          </a:xfrm>
          <a:prstGeom prst="rect">
            <a:avLst/>
          </a:prstGeom>
        </p:spPr>
      </p:pic>
      <p:sp>
        <p:nvSpPr>
          <p:cNvPr id="8" name="TextBox 7">
            <a:extLst>
              <a:ext uri="{FF2B5EF4-FFF2-40B4-BE49-F238E27FC236}">
                <a16:creationId xmlns:a16="http://schemas.microsoft.com/office/drawing/2014/main" id="{CA620F4D-9037-4DE4-9933-4794E23FF721}"/>
              </a:ext>
            </a:extLst>
          </p:cNvPr>
          <p:cNvSpPr txBox="1"/>
          <p:nvPr/>
        </p:nvSpPr>
        <p:spPr>
          <a:xfrm>
            <a:off x="2270760" y="1646666"/>
            <a:ext cx="135646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Bernoulli NB</a:t>
            </a:r>
            <a:endParaRPr lang="en-US" dirty="0"/>
          </a:p>
        </p:txBody>
      </p:sp>
      <p:pic>
        <p:nvPicPr>
          <p:cNvPr id="9" name="Picture 8">
            <a:extLst>
              <a:ext uri="{FF2B5EF4-FFF2-40B4-BE49-F238E27FC236}">
                <a16:creationId xmlns:a16="http://schemas.microsoft.com/office/drawing/2014/main" id="{04EDC6F4-5255-4F78-8118-643CCC75411D}"/>
              </a:ext>
            </a:extLst>
          </p:cNvPr>
          <p:cNvPicPr>
            <a:picLocks noChangeAspect="1"/>
          </p:cNvPicPr>
          <p:nvPr/>
        </p:nvPicPr>
        <p:blipFill>
          <a:blip r:embed="rId5"/>
          <a:stretch>
            <a:fillRect/>
          </a:stretch>
        </p:blipFill>
        <p:spPr>
          <a:xfrm>
            <a:off x="6096000" y="1883476"/>
            <a:ext cx="5527742" cy="2094164"/>
          </a:xfrm>
          <a:prstGeom prst="rect">
            <a:avLst/>
          </a:prstGeom>
        </p:spPr>
      </p:pic>
      <p:sp>
        <p:nvSpPr>
          <p:cNvPr id="10" name="TextBox 9">
            <a:extLst>
              <a:ext uri="{FF2B5EF4-FFF2-40B4-BE49-F238E27FC236}">
                <a16:creationId xmlns:a16="http://schemas.microsoft.com/office/drawing/2014/main" id="{6AC35764-92D0-4D26-B0B0-76F749530522}"/>
              </a:ext>
            </a:extLst>
          </p:cNvPr>
          <p:cNvSpPr txBox="1"/>
          <p:nvPr/>
        </p:nvSpPr>
        <p:spPr>
          <a:xfrm>
            <a:off x="8191193" y="1595031"/>
            <a:ext cx="165782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Multinomial NB</a:t>
            </a:r>
            <a:endParaRPr lang="en-US" dirty="0"/>
          </a:p>
        </p:txBody>
      </p:sp>
      <p:sp>
        <p:nvSpPr>
          <p:cNvPr id="11" name="TextBox 10">
            <a:extLst>
              <a:ext uri="{FF2B5EF4-FFF2-40B4-BE49-F238E27FC236}">
                <a16:creationId xmlns:a16="http://schemas.microsoft.com/office/drawing/2014/main" id="{2916FDF6-BD8D-4A7A-9A0D-D7DE9D4CC81B}"/>
              </a:ext>
            </a:extLst>
          </p:cNvPr>
          <p:cNvSpPr txBox="1"/>
          <p:nvPr/>
        </p:nvSpPr>
        <p:spPr>
          <a:xfrm>
            <a:off x="5492038" y="3873861"/>
            <a:ext cx="12490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Linear SVM</a:t>
            </a:r>
            <a:endParaRPr lang="en-US" dirty="0"/>
          </a:p>
        </p:txBody>
      </p:sp>
    </p:spTree>
    <p:extLst>
      <p:ext uri="{BB962C8B-B14F-4D97-AF65-F5344CB8AC3E}">
        <p14:creationId xmlns:p14="http://schemas.microsoft.com/office/powerpoint/2010/main" val="222474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60FDCB-4597-4E06-9A63-2D105FC0C979}"/>
              </a:ext>
            </a:extLst>
          </p:cNvPr>
          <p:cNvPicPr>
            <a:picLocks noChangeAspect="1"/>
          </p:cNvPicPr>
          <p:nvPr/>
        </p:nvPicPr>
        <p:blipFill>
          <a:blip r:embed="rId2"/>
          <a:stretch>
            <a:fillRect/>
          </a:stretch>
        </p:blipFill>
        <p:spPr>
          <a:xfrm>
            <a:off x="5833565" y="700722"/>
            <a:ext cx="6035412" cy="5604311"/>
          </a:xfrm>
          <a:prstGeom prst="rect">
            <a:avLst/>
          </a:prstGeom>
        </p:spPr>
      </p:pic>
      <p:sp>
        <p:nvSpPr>
          <p:cNvPr id="2" name="Title 1">
            <a:extLst>
              <a:ext uri="{FF2B5EF4-FFF2-40B4-BE49-F238E27FC236}">
                <a16:creationId xmlns:a16="http://schemas.microsoft.com/office/drawing/2014/main" id="{05611E00-520C-4D65-A832-AB71B75FCC37}"/>
              </a:ext>
            </a:extLst>
          </p:cNvPr>
          <p:cNvSpPr>
            <a:spLocks noGrp="1"/>
          </p:cNvSpPr>
          <p:nvPr>
            <p:ph type="title"/>
          </p:nvPr>
        </p:nvSpPr>
        <p:spPr>
          <a:xfrm>
            <a:off x="396240" y="319405"/>
            <a:ext cx="10515600" cy="762635"/>
          </a:xfrm>
        </p:spPr>
        <p:txBody>
          <a:bodyPr/>
          <a:lstStyle/>
          <a:p>
            <a:r>
              <a:rPr lang="en-IN" dirty="0"/>
              <a:t>Evaluation of Linear SVM</a:t>
            </a:r>
            <a:endParaRPr lang="en-US" dirty="0"/>
          </a:p>
        </p:txBody>
      </p:sp>
      <p:pic>
        <p:nvPicPr>
          <p:cNvPr id="6" name="Picture 5">
            <a:extLst>
              <a:ext uri="{FF2B5EF4-FFF2-40B4-BE49-F238E27FC236}">
                <a16:creationId xmlns:a16="http://schemas.microsoft.com/office/drawing/2014/main" id="{1B7E884B-C4BC-4AB6-BDFE-1E50ECB7C0FE}"/>
              </a:ext>
            </a:extLst>
          </p:cNvPr>
          <p:cNvPicPr>
            <a:picLocks noChangeAspect="1"/>
          </p:cNvPicPr>
          <p:nvPr/>
        </p:nvPicPr>
        <p:blipFill>
          <a:blip r:embed="rId3"/>
          <a:stretch>
            <a:fillRect/>
          </a:stretch>
        </p:blipFill>
        <p:spPr>
          <a:xfrm>
            <a:off x="396240" y="1988820"/>
            <a:ext cx="5093145" cy="3520440"/>
          </a:xfrm>
          <a:prstGeom prst="rect">
            <a:avLst/>
          </a:prstGeom>
        </p:spPr>
      </p:pic>
    </p:spTree>
    <p:extLst>
      <p:ext uri="{BB962C8B-B14F-4D97-AF65-F5344CB8AC3E}">
        <p14:creationId xmlns:p14="http://schemas.microsoft.com/office/powerpoint/2010/main" val="143823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86D7-68A6-4E15-AC7A-BF07964FC11A}"/>
              </a:ext>
            </a:extLst>
          </p:cNvPr>
          <p:cNvSpPr>
            <a:spLocks noGrp="1"/>
          </p:cNvSpPr>
          <p:nvPr>
            <p:ph type="title"/>
          </p:nvPr>
        </p:nvSpPr>
        <p:spPr>
          <a:xfrm>
            <a:off x="838200" y="365125"/>
            <a:ext cx="10515600" cy="991235"/>
          </a:xfrm>
        </p:spPr>
        <p:txBody>
          <a:bodyPr/>
          <a:lstStyle/>
          <a:p>
            <a:r>
              <a:rPr lang="en-IN" dirty="0"/>
              <a:t>Neural Network</a:t>
            </a:r>
            <a:endParaRPr lang="en-US" dirty="0"/>
          </a:p>
        </p:txBody>
      </p:sp>
      <p:pic>
        <p:nvPicPr>
          <p:cNvPr id="7" name="Picture 6">
            <a:extLst>
              <a:ext uri="{FF2B5EF4-FFF2-40B4-BE49-F238E27FC236}">
                <a16:creationId xmlns:a16="http://schemas.microsoft.com/office/drawing/2014/main" id="{1A017CAC-743A-41BB-86AD-85BB6AE8268F}"/>
              </a:ext>
            </a:extLst>
          </p:cNvPr>
          <p:cNvPicPr>
            <a:picLocks noChangeAspect="1"/>
          </p:cNvPicPr>
          <p:nvPr/>
        </p:nvPicPr>
        <p:blipFill>
          <a:blip r:embed="rId2"/>
          <a:stretch>
            <a:fillRect/>
          </a:stretch>
        </p:blipFill>
        <p:spPr>
          <a:xfrm>
            <a:off x="7181264" y="448676"/>
            <a:ext cx="4052043" cy="2873643"/>
          </a:xfrm>
          <a:prstGeom prst="rect">
            <a:avLst/>
          </a:prstGeom>
        </p:spPr>
      </p:pic>
      <p:pic>
        <p:nvPicPr>
          <p:cNvPr id="8" name="Picture 7">
            <a:extLst>
              <a:ext uri="{FF2B5EF4-FFF2-40B4-BE49-F238E27FC236}">
                <a16:creationId xmlns:a16="http://schemas.microsoft.com/office/drawing/2014/main" id="{4ECA61DB-068D-4CD9-97CF-85C2C5F9AEBA}"/>
              </a:ext>
            </a:extLst>
          </p:cNvPr>
          <p:cNvPicPr>
            <a:picLocks noChangeAspect="1"/>
          </p:cNvPicPr>
          <p:nvPr/>
        </p:nvPicPr>
        <p:blipFill>
          <a:blip r:embed="rId3"/>
          <a:stretch>
            <a:fillRect/>
          </a:stretch>
        </p:blipFill>
        <p:spPr>
          <a:xfrm>
            <a:off x="6936772" y="3405870"/>
            <a:ext cx="4541029" cy="3087005"/>
          </a:xfrm>
          <a:prstGeom prst="rect">
            <a:avLst/>
          </a:prstGeom>
        </p:spPr>
      </p:pic>
      <p:pic>
        <p:nvPicPr>
          <p:cNvPr id="9" name="Picture 8">
            <a:extLst>
              <a:ext uri="{FF2B5EF4-FFF2-40B4-BE49-F238E27FC236}">
                <a16:creationId xmlns:a16="http://schemas.microsoft.com/office/drawing/2014/main" id="{5AF482BE-20F2-4D57-8E20-6151E5CFB00C}"/>
              </a:ext>
            </a:extLst>
          </p:cNvPr>
          <p:cNvPicPr>
            <a:picLocks noChangeAspect="1"/>
          </p:cNvPicPr>
          <p:nvPr/>
        </p:nvPicPr>
        <p:blipFill>
          <a:blip r:embed="rId4"/>
          <a:stretch>
            <a:fillRect/>
          </a:stretch>
        </p:blipFill>
        <p:spPr>
          <a:xfrm>
            <a:off x="501692" y="1356360"/>
            <a:ext cx="6144853" cy="3764280"/>
          </a:xfrm>
          <a:prstGeom prst="rect">
            <a:avLst/>
          </a:prstGeom>
        </p:spPr>
      </p:pic>
    </p:spTree>
    <p:extLst>
      <p:ext uri="{BB962C8B-B14F-4D97-AF65-F5344CB8AC3E}">
        <p14:creationId xmlns:p14="http://schemas.microsoft.com/office/powerpoint/2010/main" val="18294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A4D9-42EB-4BC8-8975-0C6132A0A09C}"/>
              </a:ext>
            </a:extLst>
          </p:cNvPr>
          <p:cNvSpPr>
            <a:spLocks noGrp="1"/>
          </p:cNvSpPr>
          <p:nvPr>
            <p:ph type="title"/>
          </p:nvPr>
        </p:nvSpPr>
        <p:spPr>
          <a:xfrm>
            <a:off x="838200" y="365125"/>
            <a:ext cx="10515600" cy="808355"/>
          </a:xfrm>
        </p:spPr>
        <p:txBody>
          <a:bodyPr/>
          <a:lstStyle/>
          <a:p>
            <a:r>
              <a:rPr lang="en-IN" dirty="0"/>
              <a:t>Evaluation of Neural Net</a:t>
            </a:r>
            <a:endParaRPr lang="en-US" dirty="0"/>
          </a:p>
        </p:txBody>
      </p:sp>
      <p:pic>
        <p:nvPicPr>
          <p:cNvPr id="4" name="Picture 3">
            <a:extLst>
              <a:ext uri="{FF2B5EF4-FFF2-40B4-BE49-F238E27FC236}">
                <a16:creationId xmlns:a16="http://schemas.microsoft.com/office/drawing/2014/main" id="{A68AA123-D1AC-419E-9491-AB912EBFEB37}"/>
              </a:ext>
            </a:extLst>
          </p:cNvPr>
          <p:cNvPicPr>
            <a:picLocks noChangeAspect="1"/>
          </p:cNvPicPr>
          <p:nvPr/>
        </p:nvPicPr>
        <p:blipFill>
          <a:blip r:embed="rId2"/>
          <a:stretch>
            <a:fillRect/>
          </a:stretch>
        </p:blipFill>
        <p:spPr>
          <a:xfrm>
            <a:off x="6339840" y="1130292"/>
            <a:ext cx="5452106" cy="5011428"/>
          </a:xfrm>
          <a:prstGeom prst="rect">
            <a:avLst/>
          </a:prstGeom>
        </p:spPr>
      </p:pic>
      <p:pic>
        <p:nvPicPr>
          <p:cNvPr id="5" name="Picture 4">
            <a:extLst>
              <a:ext uri="{FF2B5EF4-FFF2-40B4-BE49-F238E27FC236}">
                <a16:creationId xmlns:a16="http://schemas.microsoft.com/office/drawing/2014/main" id="{3D78228A-53FC-4332-9232-6272358C80B4}"/>
              </a:ext>
            </a:extLst>
          </p:cNvPr>
          <p:cNvPicPr>
            <a:picLocks noChangeAspect="1"/>
          </p:cNvPicPr>
          <p:nvPr/>
        </p:nvPicPr>
        <p:blipFill>
          <a:blip r:embed="rId3"/>
          <a:stretch>
            <a:fillRect/>
          </a:stretch>
        </p:blipFill>
        <p:spPr>
          <a:xfrm>
            <a:off x="194306" y="1604186"/>
            <a:ext cx="5901694" cy="4123522"/>
          </a:xfrm>
          <a:prstGeom prst="rect">
            <a:avLst/>
          </a:prstGeom>
        </p:spPr>
      </p:pic>
    </p:spTree>
    <p:extLst>
      <p:ext uri="{BB962C8B-B14F-4D97-AF65-F5344CB8AC3E}">
        <p14:creationId xmlns:p14="http://schemas.microsoft.com/office/powerpoint/2010/main" val="403131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Problem Statement -2 </a:t>
            </a:r>
            <a:endParaRPr lang="en-US" sz="3600" dirty="0"/>
          </a:p>
        </p:txBody>
      </p:sp>
      <p:pic>
        <p:nvPicPr>
          <p:cNvPr id="3074" name="Picture 2" descr="Various Pills Assorted In Pill Box, Health, Drugs And Supplements, 10 Drugs Can Cause Memory Loss ">
            <a:extLst>
              <a:ext uri="{FF2B5EF4-FFF2-40B4-BE49-F238E27FC236}">
                <a16:creationId xmlns:a16="http://schemas.microsoft.com/office/drawing/2014/main" id="{4318927F-6439-41B5-9C72-935048C8EC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96" b="24274"/>
          <a:stretch/>
        </p:blipFill>
        <p:spPr bwMode="auto">
          <a:xfrm>
            <a:off x="20" y="10"/>
            <a:ext cx="12191980" cy="414995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A4F0DA35-4DB7-4A38-BB56-3058A253FE2A}"/>
              </a:ext>
            </a:extLst>
          </p:cNvPr>
          <p:cNvSpPr/>
          <p:nvPr/>
        </p:nvSpPr>
        <p:spPr>
          <a:xfrm>
            <a:off x="3491346" y="4364416"/>
            <a:ext cx="8218050" cy="1531669"/>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ctr" anchorCtr="0">
            <a:normAutofit/>
          </a:bodyPr>
          <a:lstStyle/>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Our second problem statement will be predicting the patient’s condition based on the reviews.</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This will be our classification problem.</a:t>
            </a:r>
          </a:p>
        </p:txBody>
      </p:sp>
    </p:spTree>
    <p:extLst>
      <p:ext uri="{BB962C8B-B14F-4D97-AF65-F5344CB8AC3E}">
        <p14:creationId xmlns:p14="http://schemas.microsoft.com/office/powerpoint/2010/main" val="201040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p:nvSpPr>
          <p:cNvPr id="212" name="Rectangle 2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8" name="Google Shape;188;p22"/>
          <p:cNvSpPr txBox="1">
            <a:spLocks noGrp="1"/>
          </p:cNvSpPr>
          <p:nvPr>
            <p:ph type="title"/>
          </p:nvPr>
        </p:nvSpPr>
        <p:spPr>
          <a:xfrm>
            <a:off x="1014141" y="1450655"/>
            <a:ext cx="3932030" cy="3956690"/>
          </a:xfrm>
          <a:prstGeom prst="rect">
            <a:avLst/>
          </a:prstGeom>
        </p:spPr>
        <p:txBody>
          <a:bodyPr spcFirstLastPara="1" vert="horz" lIns="91440" tIns="45720" rIns="91440" bIns="45720" rtlCol="0" anchor="ctr" anchorCtr="0">
            <a:normAutofit/>
          </a:bodyPr>
          <a:lstStyle/>
          <a:p>
            <a:pPr>
              <a:spcBef>
                <a:spcPct val="0"/>
              </a:spcBef>
            </a:pPr>
            <a:r>
              <a:rPr lang="en-US" sz="6800" kern="1200">
                <a:solidFill>
                  <a:schemeClr val="bg1"/>
                </a:solidFill>
                <a:latin typeface="+mj-lt"/>
                <a:ea typeface="+mj-ea"/>
                <a:cs typeface="+mj-cs"/>
              </a:rPr>
              <a:t>Patient’s Condition Prediction</a:t>
            </a:r>
          </a:p>
        </p:txBody>
      </p:sp>
      <p:cxnSp>
        <p:nvCxnSpPr>
          <p:cNvPr id="214" name="Straight Connector 21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9" name="Google Shape;189;p22"/>
          <p:cNvSpPr txBox="1">
            <a:spLocks noGrp="1"/>
          </p:cNvSpPr>
          <p:nvPr>
            <p:ph type="body" idx="1"/>
          </p:nvPr>
        </p:nvSpPr>
        <p:spPr>
          <a:xfrm>
            <a:off x="5503025" y="399021"/>
            <a:ext cx="6151419" cy="5918647"/>
          </a:xfrm>
          <a:prstGeom prst="rect">
            <a:avLst/>
          </a:prstGeom>
        </p:spPr>
        <p:txBody>
          <a:bodyPr spcFirstLastPara="1" vert="horz" lIns="91440" tIns="45720" rIns="91440" bIns="45720" rtlCol="0" anchor="ctr" anchorCtr="0">
            <a:normAutofit lnSpcReduction="10000"/>
          </a:bodyPr>
          <a:lstStyle/>
          <a:p>
            <a:pPr marL="0" indent="-228600">
              <a:spcBef>
                <a:spcPts val="2133"/>
              </a:spcBef>
              <a:buFont typeface="Arial" panose="020B0604020202020204" pitchFamily="34" charset="0"/>
              <a:buChar char="•"/>
            </a:pPr>
            <a:r>
              <a:rPr lang="en-US" sz="2000" dirty="0">
                <a:solidFill>
                  <a:schemeClr val="bg1"/>
                </a:solidFill>
              </a:rPr>
              <a:t>For classification problem of predicting conditions based on reviews, we had a challenge of handling 885 unique conditions to be predicted for which we lower it to top 10 conditions.</a:t>
            </a:r>
          </a:p>
          <a:p>
            <a:pPr marL="0" indent="-228600">
              <a:spcBef>
                <a:spcPts val="2133"/>
              </a:spcBef>
              <a:buFont typeface="Arial" panose="020B0604020202020204" pitchFamily="34" charset="0"/>
              <a:buChar char="•"/>
            </a:pPr>
            <a:r>
              <a:rPr lang="en-US" sz="2000" dirty="0">
                <a:solidFill>
                  <a:schemeClr val="bg1"/>
                </a:solidFill>
              </a:rPr>
              <a:t>A subset of dataset was created based on top 10 conditions along with their reviews.</a:t>
            </a:r>
          </a:p>
          <a:p>
            <a:pPr marL="0" indent="-228600">
              <a:spcBef>
                <a:spcPts val="2133"/>
              </a:spcBef>
              <a:buFont typeface="Arial" panose="020B0604020202020204" pitchFamily="34" charset="0"/>
              <a:buChar char="•"/>
            </a:pPr>
            <a:r>
              <a:rPr lang="en-US" sz="2000" dirty="0">
                <a:solidFill>
                  <a:schemeClr val="bg1"/>
                </a:solidFill>
              </a:rPr>
              <a:t>We used both Hold out test where we kept ratio of 80 and 20% for training and testing. Cross validation was also used to evaluate the model.</a:t>
            </a:r>
          </a:p>
          <a:p>
            <a:pPr marL="0" indent="-228600">
              <a:spcBef>
                <a:spcPts val="2133"/>
              </a:spcBef>
              <a:buFont typeface="Arial" panose="020B0604020202020204" pitchFamily="34" charset="0"/>
              <a:buChar char="•"/>
            </a:pPr>
            <a:r>
              <a:rPr lang="en-US" sz="2000" dirty="0">
                <a:solidFill>
                  <a:schemeClr val="bg1"/>
                </a:solidFill>
              </a:rPr>
              <a:t>We used </a:t>
            </a:r>
            <a:r>
              <a:rPr lang="en-US" sz="2000" dirty="0" err="1">
                <a:solidFill>
                  <a:schemeClr val="bg1"/>
                </a:solidFill>
              </a:rPr>
              <a:t>CountVectorizer</a:t>
            </a:r>
            <a:r>
              <a:rPr lang="en-US" sz="2000" dirty="0">
                <a:solidFill>
                  <a:schemeClr val="bg1"/>
                </a:solidFill>
              </a:rPr>
              <a:t>, TFIDF Vectorizer, Boolean, TF, TFIDF Inputs along with varying the Minimum document frequency with </a:t>
            </a:r>
            <a:r>
              <a:rPr lang="en-US" sz="2000" dirty="0" err="1">
                <a:solidFill>
                  <a:schemeClr val="bg1"/>
                </a:solidFill>
              </a:rPr>
              <a:t>Ngrams</a:t>
            </a:r>
            <a:r>
              <a:rPr lang="en-US" sz="2000" dirty="0">
                <a:solidFill>
                  <a:schemeClr val="bg1"/>
                </a:solidFill>
              </a:rPr>
              <a:t> range from Unigram to Trigram to find the best model based on the scores and what the model has learnt.</a:t>
            </a:r>
          </a:p>
          <a:p>
            <a:pPr marL="0" indent="-228600">
              <a:spcBef>
                <a:spcPts val="2133"/>
              </a:spcBef>
              <a:buFont typeface="Arial" panose="020B0604020202020204" pitchFamily="34" charset="0"/>
              <a:buChar char="•"/>
            </a:pPr>
            <a:r>
              <a:rPr lang="en-US" sz="2000" dirty="0">
                <a:solidFill>
                  <a:schemeClr val="bg1"/>
                </a:solidFill>
              </a:rPr>
              <a:t>Stemmed the reviews to see the effect of it over normal usage which caused the increase in Vocabulary size but increased the accuracy of prediction by a small amount.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12535F-46D3-4211-B164-283053FC7EA0}"/>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spcBef>
                <a:spcPct val="0"/>
              </a:spcBef>
            </a:pPr>
            <a:r>
              <a:rPr lang="en-US" sz="4400" kern="1200">
                <a:solidFill>
                  <a:srgbClr val="FFFFFF"/>
                </a:solidFill>
                <a:latin typeface="+mj-lt"/>
                <a:ea typeface="+mj-ea"/>
                <a:cs typeface="+mj-cs"/>
              </a:rPr>
              <a:t>Algorithms and Parameters Used</a:t>
            </a:r>
            <a:endParaRPr lang="en-US" sz="4400" kern="1200" dirty="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07361EC8-36F0-4548-BD19-7488B474E528}"/>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342900" indent="-228600">
              <a:spcBef>
                <a:spcPts val="2133"/>
              </a:spcBef>
              <a:buFont typeface="Arial" panose="020B0604020202020204" pitchFamily="34" charset="0"/>
              <a:buChar char="•"/>
            </a:pPr>
            <a:r>
              <a:rPr lang="en-US" sz="2000"/>
              <a:t>For this task, we used Naïve Bayes including Multinomial and Bernoulli NB along with SVM and Random Forest.</a:t>
            </a:r>
          </a:p>
          <a:p>
            <a:pPr marL="342900" indent="-228600">
              <a:spcBef>
                <a:spcPts val="2133"/>
              </a:spcBef>
              <a:buFont typeface="Arial" panose="020B0604020202020204" pitchFamily="34" charset="0"/>
              <a:buChar char="•"/>
            </a:pPr>
            <a:r>
              <a:rPr lang="en-US" sz="2000"/>
              <a:t>For Naïve Bayes and SVM, used Count Vectorizer and TFIDF respectively, tuned the parameters to find best models with Minimum Document Frequency, Ngram Range using English Stop Words. </a:t>
            </a:r>
          </a:p>
          <a:p>
            <a:pPr marL="342900" indent="-228600">
              <a:spcBef>
                <a:spcPts val="2133"/>
              </a:spcBef>
              <a:buFont typeface="Arial" panose="020B0604020202020204" pitchFamily="34" charset="0"/>
              <a:buChar char="•"/>
            </a:pPr>
            <a:r>
              <a:rPr lang="en-US" sz="2000"/>
              <a:t>Cross Validation of 3,5 and 10 fold was performed to build more generalized model.</a:t>
            </a:r>
          </a:p>
          <a:p>
            <a:pPr marL="342900" indent="-228600">
              <a:spcBef>
                <a:spcPts val="2133"/>
              </a:spcBef>
              <a:buFont typeface="Arial" panose="020B0604020202020204" pitchFamily="34" charset="0"/>
              <a:buChar char="•"/>
            </a:pPr>
            <a:r>
              <a:rPr lang="en-US" sz="2000"/>
              <a:t>For SVM, the value of parameter C(penality) was also tuned to get best performing model.</a:t>
            </a:r>
          </a:p>
          <a:p>
            <a:pPr marL="342900" indent="-228600">
              <a:spcBef>
                <a:spcPts val="2133"/>
              </a:spcBef>
              <a:buFont typeface="Arial" panose="020B0604020202020204" pitchFamily="34" charset="0"/>
              <a:buChar char="•"/>
            </a:pPr>
            <a:r>
              <a:rPr lang="en-US" sz="2000"/>
              <a:t>Random Forest with the number of trees, tree depth was tuned with other parameters used in Naïve Bayes and SVM.</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114455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A88D-8D42-4F5E-B022-43AE0DE8436F}"/>
              </a:ext>
            </a:extLst>
          </p:cNvPr>
          <p:cNvSpPr>
            <a:spLocks noGrp="1"/>
          </p:cNvSpPr>
          <p:nvPr>
            <p:ph type="title"/>
          </p:nvPr>
        </p:nvSpPr>
        <p:spPr>
          <a:xfrm>
            <a:off x="1655444" y="406589"/>
            <a:ext cx="9385200" cy="1218800"/>
          </a:xfrm>
        </p:spPr>
        <p:txBody>
          <a:bodyPr/>
          <a:lstStyle/>
          <a:p>
            <a:r>
              <a:rPr lang="en-US" dirty="0"/>
              <a:t>Results</a:t>
            </a:r>
          </a:p>
        </p:txBody>
      </p:sp>
      <p:graphicFrame>
        <p:nvGraphicFramePr>
          <p:cNvPr id="5" name="Table 5">
            <a:extLst>
              <a:ext uri="{FF2B5EF4-FFF2-40B4-BE49-F238E27FC236}">
                <a16:creationId xmlns:a16="http://schemas.microsoft.com/office/drawing/2014/main" id="{A7196565-D571-4D54-89E2-C17D2F6A8832}"/>
              </a:ext>
            </a:extLst>
          </p:cNvPr>
          <p:cNvGraphicFramePr>
            <a:graphicFrameLocks noGrp="1"/>
          </p:cNvGraphicFramePr>
          <p:nvPr/>
        </p:nvGraphicFramePr>
        <p:xfrm>
          <a:off x="1151356" y="1403443"/>
          <a:ext cx="10202444" cy="5047968"/>
        </p:xfrm>
        <a:graphic>
          <a:graphicData uri="http://schemas.openxmlformats.org/drawingml/2006/table">
            <a:tbl>
              <a:tblPr firstRow="1" bandRow="1">
                <a:tableStyleId>{5C22544A-7EE6-4342-B048-85BDC9FD1C3A}</a:tableStyleId>
              </a:tblPr>
              <a:tblGrid>
                <a:gridCol w="1465630">
                  <a:extLst>
                    <a:ext uri="{9D8B030D-6E8A-4147-A177-3AD203B41FA5}">
                      <a16:colId xmlns:a16="http://schemas.microsoft.com/office/drawing/2014/main" val="1931769574"/>
                    </a:ext>
                  </a:extLst>
                </a:gridCol>
                <a:gridCol w="2886625">
                  <a:extLst>
                    <a:ext uri="{9D8B030D-6E8A-4147-A177-3AD203B41FA5}">
                      <a16:colId xmlns:a16="http://schemas.microsoft.com/office/drawing/2014/main" val="1489577264"/>
                    </a:ext>
                  </a:extLst>
                </a:gridCol>
                <a:gridCol w="2242507">
                  <a:extLst>
                    <a:ext uri="{9D8B030D-6E8A-4147-A177-3AD203B41FA5}">
                      <a16:colId xmlns:a16="http://schemas.microsoft.com/office/drawing/2014/main" val="3721102296"/>
                    </a:ext>
                  </a:extLst>
                </a:gridCol>
                <a:gridCol w="1784983">
                  <a:extLst>
                    <a:ext uri="{9D8B030D-6E8A-4147-A177-3AD203B41FA5}">
                      <a16:colId xmlns:a16="http://schemas.microsoft.com/office/drawing/2014/main" val="136131785"/>
                    </a:ext>
                  </a:extLst>
                </a:gridCol>
                <a:gridCol w="1822699">
                  <a:extLst>
                    <a:ext uri="{9D8B030D-6E8A-4147-A177-3AD203B41FA5}">
                      <a16:colId xmlns:a16="http://schemas.microsoft.com/office/drawing/2014/main" val="147322106"/>
                    </a:ext>
                  </a:extLst>
                </a:gridCol>
              </a:tblGrid>
              <a:tr h="777738">
                <a:tc>
                  <a:txBody>
                    <a:bodyPr/>
                    <a:lstStyle/>
                    <a:p>
                      <a:r>
                        <a:rPr lang="en-US" sz="2400" dirty="0"/>
                        <a:t>Model</a:t>
                      </a:r>
                    </a:p>
                  </a:txBody>
                  <a:tcPr marL="121920" marR="121920" marT="60960" marB="60960"/>
                </a:tc>
                <a:tc>
                  <a:txBody>
                    <a:bodyPr/>
                    <a:lstStyle/>
                    <a:p>
                      <a:r>
                        <a:rPr lang="en-US" sz="2400" dirty="0"/>
                        <a:t>Input Given</a:t>
                      </a:r>
                    </a:p>
                  </a:txBody>
                  <a:tcPr marL="121920" marR="121920" marT="60960" marB="60960"/>
                </a:tc>
                <a:tc>
                  <a:txBody>
                    <a:bodyPr/>
                    <a:lstStyle/>
                    <a:p>
                      <a:r>
                        <a:rPr lang="en-US" sz="2400" dirty="0"/>
                        <a:t>Best Model Parameters</a:t>
                      </a:r>
                    </a:p>
                  </a:txBody>
                  <a:tcPr marL="121920" marR="121920" marT="60960" marB="60960"/>
                </a:tc>
                <a:tc>
                  <a:txBody>
                    <a:bodyPr/>
                    <a:lstStyle/>
                    <a:p>
                      <a:r>
                        <a:rPr lang="en-US" sz="2400" dirty="0"/>
                        <a:t>Hold Out Test</a:t>
                      </a:r>
                    </a:p>
                  </a:txBody>
                  <a:tcPr marL="121920" marR="121920" marT="60960" marB="60960"/>
                </a:tc>
                <a:tc>
                  <a:txBody>
                    <a:bodyPr/>
                    <a:lstStyle/>
                    <a:p>
                      <a:r>
                        <a:rPr lang="en-US" sz="2400" dirty="0"/>
                        <a:t>Cross Validation</a:t>
                      </a:r>
                    </a:p>
                  </a:txBody>
                  <a:tcPr marL="121920" marR="121920" marT="60960" marB="60960"/>
                </a:tc>
                <a:extLst>
                  <a:ext uri="{0D108BD9-81ED-4DB2-BD59-A6C34878D82A}">
                    <a16:rowId xmlns:a16="http://schemas.microsoft.com/office/drawing/2014/main" val="2274347324"/>
                  </a:ext>
                </a:extLst>
              </a:tr>
              <a:tr h="729483">
                <a:tc>
                  <a:txBody>
                    <a:bodyPr/>
                    <a:lstStyle/>
                    <a:p>
                      <a:r>
                        <a:rPr lang="en-US" sz="1600" dirty="0"/>
                        <a:t>MNB</a:t>
                      </a:r>
                    </a:p>
                  </a:txBody>
                  <a:tcPr marL="121920" marR="121920" marT="60960" marB="60960"/>
                </a:tc>
                <a:tc>
                  <a:txBody>
                    <a:bodyPr/>
                    <a:lstStyle/>
                    <a:p>
                      <a:r>
                        <a:rPr lang="en-US" sz="1600" dirty="0"/>
                        <a:t>TF(</a:t>
                      </a:r>
                      <a:r>
                        <a:rPr lang="en-US" sz="1600" dirty="0" err="1"/>
                        <a:t>CountVectorizer</a:t>
                      </a:r>
                      <a:r>
                        <a:rPr lang="en-US" sz="1600" dirty="0"/>
                        <a:t>)</a:t>
                      </a:r>
                    </a:p>
                  </a:txBody>
                  <a:tcPr marL="121920" marR="121920" marT="60960" marB="60960"/>
                </a:tc>
                <a:tc>
                  <a:txBody>
                    <a:bodyPr/>
                    <a:lstStyle/>
                    <a:p>
                      <a:r>
                        <a:rPr lang="en-US" sz="1600" dirty="0" err="1"/>
                        <a:t>Ngram_range</a:t>
                      </a:r>
                      <a:r>
                        <a:rPr lang="en-US" sz="1600" dirty="0"/>
                        <a:t>=(1,2)</a:t>
                      </a:r>
                    </a:p>
                    <a:p>
                      <a:r>
                        <a:rPr lang="en-US" sz="1600" dirty="0" err="1"/>
                        <a:t>Min_df</a:t>
                      </a:r>
                      <a:r>
                        <a:rPr lang="en-US" sz="1600" dirty="0"/>
                        <a:t>=5</a:t>
                      </a:r>
                    </a:p>
                  </a:txBody>
                  <a:tcPr marL="121920" marR="121920" marT="60960" marB="60960"/>
                </a:tc>
                <a:tc>
                  <a:txBody>
                    <a:bodyPr/>
                    <a:lstStyle/>
                    <a:p>
                      <a:r>
                        <a:rPr lang="en-US" sz="1600" dirty="0"/>
                        <a:t>0.84</a:t>
                      </a:r>
                    </a:p>
                  </a:txBody>
                  <a:tcPr marL="121920" marR="121920" marT="60960" marB="60960"/>
                </a:tc>
                <a:tc>
                  <a:txBody>
                    <a:bodyPr/>
                    <a:lstStyle/>
                    <a:p>
                      <a:r>
                        <a:rPr lang="en-US" sz="1600" dirty="0"/>
                        <a:t>0.84(5 fold)</a:t>
                      </a:r>
                    </a:p>
                  </a:txBody>
                  <a:tcPr marL="121920" marR="121920" marT="60960" marB="60960"/>
                </a:tc>
                <a:extLst>
                  <a:ext uri="{0D108BD9-81ED-4DB2-BD59-A6C34878D82A}">
                    <a16:rowId xmlns:a16="http://schemas.microsoft.com/office/drawing/2014/main" val="716815908"/>
                  </a:ext>
                </a:extLst>
              </a:tr>
              <a:tr h="729483">
                <a:tc>
                  <a:txBody>
                    <a:bodyPr/>
                    <a:lstStyle/>
                    <a:p>
                      <a:r>
                        <a:rPr lang="en-US" sz="1600" dirty="0"/>
                        <a:t>BNB</a:t>
                      </a:r>
                    </a:p>
                  </a:txBody>
                  <a:tcPr marL="121920" marR="121920" marT="60960" marB="60960"/>
                </a:tc>
                <a:tc>
                  <a:txBody>
                    <a:bodyPr/>
                    <a:lstStyle/>
                    <a:p>
                      <a:r>
                        <a:rPr lang="en-US" sz="1600" dirty="0"/>
                        <a:t>Boolean(</a:t>
                      </a:r>
                      <a:r>
                        <a:rPr lang="en-US" sz="1600" dirty="0" err="1"/>
                        <a:t>CountVectorizer</a:t>
                      </a:r>
                      <a:r>
                        <a:rPr lang="en-US" sz="1600" dirty="0"/>
                        <a:t>)</a:t>
                      </a:r>
                    </a:p>
                  </a:txBody>
                  <a:tcPr marL="121920" marR="121920" marT="60960" marB="60960"/>
                </a:tc>
                <a:tc>
                  <a:txBody>
                    <a:bodyPr/>
                    <a:lstStyle/>
                    <a:p>
                      <a:r>
                        <a:rPr lang="en-US" sz="1600" dirty="0" err="1"/>
                        <a:t>Ngram_range</a:t>
                      </a:r>
                      <a:r>
                        <a:rPr lang="en-US" sz="1600" dirty="0"/>
                        <a:t>=(1,1)</a:t>
                      </a:r>
                    </a:p>
                    <a:p>
                      <a:r>
                        <a:rPr lang="en-US" sz="1600" dirty="0" err="1"/>
                        <a:t>Min_df</a:t>
                      </a:r>
                      <a:r>
                        <a:rPr lang="en-US" sz="1600" dirty="0"/>
                        <a:t>=5</a:t>
                      </a:r>
                    </a:p>
                  </a:txBody>
                  <a:tcPr marL="121920" marR="121920" marT="60960" marB="60960"/>
                </a:tc>
                <a:tc>
                  <a:txBody>
                    <a:bodyPr/>
                    <a:lstStyle/>
                    <a:p>
                      <a:r>
                        <a:rPr lang="en-US" sz="1600" dirty="0"/>
                        <a:t>0.83</a:t>
                      </a:r>
                    </a:p>
                  </a:txBody>
                  <a:tcPr marL="121920" marR="121920" marT="60960" marB="60960"/>
                </a:tc>
                <a:tc>
                  <a:txBody>
                    <a:bodyPr/>
                    <a:lstStyle/>
                    <a:p>
                      <a:r>
                        <a:rPr lang="en-US" sz="1600" dirty="0"/>
                        <a:t>0.80(10 fold)</a:t>
                      </a:r>
                    </a:p>
                  </a:txBody>
                  <a:tcPr marL="121920" marR="121920" marT="60960" marB="60960"/>
                </a:tc>
                <a:extLst>
                  <a:ext uri="{0D108BD9-81ED-4DB2-BD59-A6C34878D82A}">
                    <a16:rowId xmlns:a16="http://schemas.microsoft.com/office/drawing/2014/main" val="644962261"/>
                  </a:ext>
                </a:extLst>
              </a:tr>
              <a:tr h="1367781">
                <a:tc>
                  <a:txBody>
                    <a:bodyPr/>
                    <a:lstStyle/>
                    <a:p>
                      <a:r>
                        <a:rPr lang="en-US" sz="1600" dirty="0"/>
                        <a:t>SVM</a:t>
                      </a:r>
                    </a:p>
                  </a:txBody>
                  <a:tcPr marL="121920" marR="121920" marT="60960" marB="60960"/>
                </a:tc>
                <a:tc>
                  <a:txBody>
                    <a:bodyPr/>
                    <a:lstStyle/>
                    <a:p>
                      <a:r>
                        <a:rPr lang="en-US" sz="1600" dirty="0"/>
                        <a:t>Boolean, TF, TFIDF(</a:t>
                      </a:r>
                      <a:r>
                        <a:rPr lang="en-US" sz="1600" dirty="0" err="1"/>
                        <a:t>CountVectorizer</a:t>
                      </a:r>
                      <a:r>
                        <a:rPr lang="en-US" sz="1600" dirty="0"/>
                        <a:t> &amp; TFIDF Vectorizer)</a:t>
                      </a:r>
                    </a:p>
                  </a:txBody>
                  <a:tcPr marL="121920" marR="121920" marT="60960" marB="60960"/>
                </a:tc>
                <a:tc>
                  <a:txBody>
                    <a:bodyPr/>
                    <a:lstStyle/>
                    <a:p>
                      <a:r>
                        <a:rPr lang="en-US" sz="1600" dirty="0"/>
                        <a:t>TFIDF Vectorizer</a:t>
                      </a:r>
                    </a:p>
                    <a:p>
                      <a:r>
                        <a:rPr lang="en-US" sz="1600" dirty="0" err="1"/>
                        <a:t>Ngram_range</a:t>
                      </a:r>
                      <a:r>
                        <a:rPr lang="en-US" sz="1600" dirty="0"/>
                        <a:t>=(1,3)</a:t>
                      </a:r>
                    </a:p>
                    <a:p>
                      <a:r>
                        <a:rPr lang="en-US" sz="1600" dirty="0" err="1"/>
                        <a:t>Min_df</a:t>
                      </a:r>
                      <a:r>
                        <a:rPr lang="en-US" sz="1600" dirty="0"/>
                        <a:t>=5</a:t>
                      </a:r>
                    </a:p>
                    <a:p>
                      <a:r>
                        <a:rPr lang="en-US" sz="1600" dirty="0"/>
                        <a:t>C=0.2</a:t>
                      </a:r>
                    </a:p>
                  </a:txBody>
                  <a:tcPr marL="121920" marR="121920" marT="60960" marB="60960"/>
                </a:tc>
                <a:tc>
                  <a:txBody>
                    <a:bodyPr/>
                    <a:lstStyle/>
                    <a:p>
                      <a:r>
                        <a:rPr lang="en-US" sz="1600" dirty="0"/>
                        <a:t>0.85</a:t>
                      </a:r>
                    </a:p>
                  </a:txBody>
                  <a:tcPr marL="121920" marR="121920" marT="60960" marB="60960"/>
                </a:tc>
                <a:tc>
                  <a:txBody>
                    <a:bodyPr/>
                    <a:lstStyle/>
                    <a:p>
                      <a:r>
                        <a:rPr lang="en-US" sz="1600" dirty="0"/>
                        <a:t>0.85(5 fold)</a:t>
                      </a:r>
                    </a:p>
                  </a:txBody>
                  <a:tcPr marL="121920" marR="121920" marT="60960" marB="60960"/>
                </a:tc>
                <a:extLst>
                  <a:ext uri="{0D108BD9-81ED-4DB2-BD59-A6C34878D82A}">
                    <a16:rowId xmlns:a16="http://schemas.microsoft.com/office/drawing/2014/main" val="2560624227"/>
                  </a:ext>
                </a:extLst>
              </a:tr>
              <a:tr h="1367781">
                <a:tc>
                  <a:txBody>
                    <a:bodyPr/>
                    <a:lstStyle/>
                    <a:p>
                      <a:r>
                        <a:rPr lang="en-US" sz="1600" dirty="0"/>
                        <a:t>Random Forest</a:t>
                      </a:r>
                    </a:p>
                  </a:txBody>
                  <a:tcPr marL="121920" marR="121920" marT="60960" marB="60960"/>
                </a:tc>
                <a:tc>
                  <a:txBody>
                    <a:bodyPr/>
                    <a:lstStyle/>
                    <a:p>
                      <a:r>
                        <a:rPr lang="en-US" sz="1600" dirty="0"/>
                        <a:t>Boolean, TF, TFIDF</a:t>
                      </a:r>
                    </a:p>
                  </a:txBody>
                  <a:tcPr marL="121920" marR="121920" marT="60960" marB="60960"/>
                </a:tc>
                <a:tc>
                  <a:txBody>
                    <a:bodyPr/>
                    <a:lstStyle/>
                    <a:p>
                      <a:r>
                        <a:rPr lang="en-US" sz="1600" dirty="0"/>
                        <a:t>Boolean, 80 Trees, </a:t>
                      </a:r>
                      <a:r>
                        <a:rPr lang="en-US" sz="1600" dirty="0" err="1"/>
                        <a:t>MaxDepth</a:t>
                      </a:r>
                      <a:r>
                        <a:rPr lang="en-US" sz="1600" dirty="0"/>
                        <a:t> 10, </a:t>
                      </a:r>
                      <a:r>
                        <a:rPr lang="en-US" sz="1600" dirty="0" err="1"/>
                        <a:t>Min_df</a:t>
                      </a:r>
                      <a:r>
                        <a:rPr lang="en-US" sz="1600" dirty="0"/>
                        <a:t>=20, </a:t>
                      </a:r>
                      <a:r>
                        <a:rPr lang="en-US" sz="1600" dirty="0" err="1"/>
                        <a:t>Ngram_range</a:t>
                      </a:r>
                      <a:r>
                        <a:rPr lang="en-US" sz="1600" dirty="0"/>
                        <a:t>=(1,2)</a:t>
                      </a:r>
                    </a:p>
                  </a:txBody>
                  <a:tcPr marL="121920" marR="121920" marT="60960" marB="60960"/>
                </a:tc>
                <a:tc>
                  <a:txBody>
                    <a:bodyPr/>
                    <a:lstStyle/>
                    <a:p>
                      <a:r>
                        <a:rPr lang="en-US" sz="1600" dirty="0"/>
                        <a:t>0.42</a:t>
                      </a:r>
                    </a:p>
                  </a:txBody>
                  <a:tcPr marL="121920" marR="121920" marT="60960" marB="60960"/>
                </a:tc>
                <a:tc>
                  <a:txBody>
                    <a:bodyPr/>
                    <a:lstStyle/>
                    <a:p>
                      <a:r>
                        <a:rPr lang="en-US" sz="1600" dirty="0"/>
                        <a:t>0.40(3 fold)</a:t>
                      </a:r>
                    </a:p>
                  </a:txBody>
                  <a:tcPr marL="121920" marR="121920" marT="60960" marB="60960"/>
                </a:tc>
                <a:extLst>
                  <a:ext uri="{0D108BD9-81ED-4DB2-BD59-A6C34878D82A}">
                    <a16:rowId xmlns:a16="http://schemas.microsoft.com/office/drawing/2014/main" val="4227485389"/>
                  </a:ext>
                </a:extLst>
              </a:tr>
            </a:tbl>
          </a:graphicData>
        </a:graphic>
      </p:graphicFrame>
    </p:spTree>
    <p:extLst>
      <p:ext uri="{BB962C8B-B14F-4D97-AF65-F5344CB8AC3E}">
        <p14:creationId xmlns:p14="http://schemas.microsoft.com/office/powerpoint/2010/main" val="108846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D8780-04E5-43B4-B8C7-5D402C1BFD06}"/>
              </a:ext>
            </a:extLst>
          </p:cNvPr>
          <p:cNvSpPr>
            <a:spLocks noGrp="1"/>
          </p:cNvSpPr>
          <p:nvPr>
            <p:ph type="title"/>
          </p:nvPr>
        </p:nvSpPr>
        <p:spPr>
          <a:xfrm>
            <a:off x="6094105" y="483816"/>
            <a:ext cx="4977976" cy="1454051"/>
          </a:xfrm>
        </p:spPr>
        <p:txBody>
          <a:bodyPr vert="horz" lIns="91440" tIns="45720" rIns="91440" bIns="45720" rtlCol="0" anchor="ctr">
            <a:normAutofit/>
          </a:bodyPr>
          <a:lstStyle/>
          <a:p>
            <a:pPr>
              <a:spcBef>
                <a:spcPct val="0"/>
              </a:spcBef>
            </a:pPr>
            <a:r>
              <a:rPr lang="en-US" sz="4400" kern="1200" dirty="0">
                <a:solidFill>
                  <a:srgbClr val="000000"/>
                </a:solidFill>
                <a:latin typeface="+mj-lt"/>
                <a:ea typeface="+mj-ea"/>
                <a:cs typeface="+mj-cs"/>
              </a:rPr>
              <a:t>Features Learnt by the models</a:t>
            </a:r>
          </a:p>
        </p:txBody>
      </p:sp>
      <p:sp>
        <p:nvSpPr>
          <p:cNvPr id="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E398E74-796E-4077-B1A8-A8558C993531}"/>
              </a:ext>
            </a:extLst>
          </p:cNvPr>
          <p:cNvPicPr>
            <a:picLocks noChangeAspect="1"/>
          </p:cNvPicPr>
          <p:nvPr/>
        </p:nvPicPr>
        <p:blipFill>
          <a:blip r:embed="rId3"/>
          <a:stretch>
            <a:fillRect/>
          </a:stretch>
        </p:blipFill>
        <p:spPr>
          <a:xfrm>
            <a:off x="214798" y="2528546"/>
            <a:ext cx="4527852" cy="2150730"/>
          </a:xfrm>
          <a:prstGeom prst="rect">
            <a:avLst/>
          </a:prstGeom>
        </p:spPr>
      </p:pic>
      <p:sp>
        <p:nvSpPr>
          <p:cNvPr id="3" name="Text Placeholder 2">
            <a:extLst>
              <a:ext uri="{FF2B5EF4-FFF2-40B4-BE49-F238E27FC236}">
                <a16:creationId xmlns:a16="http://schemas.microsoft.com/office/drawing/2014/main" id="{57A5DF7A-06AF-44D4-933E-2F475A0D37E2}"/>
              </a:ext>
            </a:extLst>
          </p:cNvPr>
          <p:cNvSpPr>
            <a:spLocks noGrp="1"/>
          </p:cNvSpPr>
          <p:nvPr>
            <p:ph type="body" idx="1"/>
          </p:nvPr>
        </p:nvSpPr>
        <p:spPr>
          <a:xfrm>
            <a:off x="6012563" y="2028028"/>
            <a:ext cx="5563025" cy="4111554"/>
          </a:xfrm>
        </p:spPr>
        <p:txBody>
          <a:bodyPr vert="horz" lIns="91440" tIns="45720" rIns="91440" bIns="45720" rtlCol="0" anchor="ctr">
            <a:noAutofit/>
          </a:bodyPr>
          <a:lstStyle/>
          <a:p>
            <a:pPr marL="342900" indent="-228600">
              <a:spcBef>
                <a:spcPts val="2133"/>
              </a:spcBef>
              <a:buFont typeface="Arial" panose="020B0604020202020204" pitchFamily="34" charset="0"/>
              <a:buChar char="•"/>
            </a:pPr>
            <a:r>
              <a:rPr lang="en-US" sz="1500" dirty="0">
                <a:solidFill>
                  <a:srgbClr val="000000"/>
                </a:solidFill>
              </a:rPr>
              <a:t>For Multinomial NB, the model learnt features for each of the condition being predicted. For Acne, the most important features were Dermatologist, </a:t>
            </a:r>
            <a:r>
              <a:rPr lang="en-US" sz="1500" dirty="0" err="1">
                <a:solidFill>
                  <a:srgbClr val="000000"/>
                </a:solidFill>
              </a:rPr>
              <a:t>pimpl</a:t>
            </a:r>
            <a:r>
              <a:rPr lang="en-US" sz="1500" dirty="0">
                <a:solidFill>
                  <a:srgbClr val="000000"/>
                </a:solidFill>
              </a:rPr>
              <a:t>, cream, cystic </a:t>
            </a:r>
            <a:r>
              <a:rPr lang="en-US" sz="1500" dirty="0" err="1">
                <a:solidFill>
                  <a:srgbClr val="000000"/>
                </a:solidFill>
              </a:rPr>
              <a:t>acn</a:t>
            </a:r>
            <a:r>
              <a:rPr lang="en-US" sz="1500" dirty="0">
                <a:solidFill>
                  <a:srgbClr val="000000"/>
                </a:solidFill>
              </a:rPr>
              <a:t>, skin, face, </a:t>
            </a:r>
            <a:r>
              <a:rPr lang="en-US" sz="1500" dirty="0" err="1">
                <a:solidFill>
                  <a:srgbClr val="000000"/>
                </a:solidFill>
              </a:rPr>
              <a:t>dri</a:t>
            </a:r>
            <a:r>
              <a:rPr lang="en-US" sz="1500" dirty="0">
                <a:solidFill>
                  <a:srgbClr val="000000"/>
                </a:solidFill>
              </a:rPr>
              <a:t>.</a:t>
            </a:r>
          </a:p>
          <a:p>
            <a:pPr marL="342900" indent="-228600">
              <a:spcBef>
                <a:spcPts val="2133"/>
              </a:spcBef>
              <a:buFont typeface="Arial" panose="020B0604020202020204" pitchFamily="34" charset="0"/>
              <a:buChar char="•"/>
            </a:pPr>
            <a:r>
              <a:rPr lang="en-US" sz="1500" dirty="0">
                <a:solidFill>
                  <a:srgbClr val="000000"/>
                </a:solidFill>
              </a:rPr>
              <a:t>For Bernoulli NB, the model learnt features recommend, dermatologist, </a:t>
            </a:r>
            <a:r>
              <a:rPr lang="en-US" sz="1500" dirty="0" err="1">
                <a:solidFill>
                  <a:srgbClr val="000000"/>
                </a:solidFill>
              </a:rPr>
              <a:t>pimpl</a:t>
            </a:r>
            <a:r>
              <a:rPr lang="en-US" sz="1500" dirty="0">
                <a:solidFill>
                  <a:srgbClr val="000000"/>
                </a:solidFill>
              </a:rPr>
              <a:t>, prescribe, face, clear, skin using only Unigrams helped to figure out condition easily.</a:t>
            </a:r>
          </a:p>
          <a:p>
            <a:pPr marL="342900" indent="-228600">
              <a:spcBef>
                <a:spcPts val="2133"/>
              </a:spcBef>
              <a:buFont typeface="Arial" panose="020B0604020202020204" pitchFamily="34" charset="0"/>
              <a:buChar char="•"/>
            </a:pPr>
            <a:r>
              <a:rPr lang="en-US" sz="1500" dirty="0">
                <a:solidFill>
                  <a:srgbClr val="000000"/>
                </a:solidFill>
              </a:rPr>
              <a:t>For SVM, using Boolean input gave meaningless words even though the accuracy was around 80%. The best performing model using TFIDF gave words product, cream, Epiduo, </a:t>
            </a:r>
            <a:r>
              <a:rPr lang="en-US" sz="1500" dirty="0" err="1">
                <a:solidFill>
                  <a:srgbClr val="000000"/>
                </a:solidFill>
              </a:rPr>
              <a:t>pimpl</a:t>
            </a:r>
            <a:r>
              <a:rPr lang="en-US" sz="1500" dirty="0">
                <a:solidFill>
                  <a:srgbClr val="000000"/>
                </a:solidFill>
              </a:rPr>
              <a:t>, lip, face, </a:t>
            </a:r>
            <a:r>
              <a:rPr lang="en-US" sz="1500" dirty="0" err="1">
                <a:solidFill>
                  <a:srgbClr val="000000"/>
                </a:solidFill>
              </a:rPr>
              <a:t>accutan</a:t>
            </a:r>
            <a:r>
              <a:rPr lang="en-US" sz="1500" dirty="0">
                <a:solidFill>
                  <a:srgbClr val="000000"/>
                </a:solidFill>
              </a:rPr>
              <a:t>, skin, dermatologist while using Unigrams &amp; Bigrams </a:t>
            </a:r>
            <a:r>
              <a:rPr lang="en-US" sz="1500" dirty="0" err="1">
                <a:solidFill>
                  <a:srgbClr val="000000"/>
                </a:solidFill>
              </a:rPr>
              <a:t>CountVectorizer</a:t>
            </a:r>
            <a:r>
              <a:rPr lang="en-US" sz="1500" dirty="0">
                <a:solidFill>
                  <a:srgbClr val="000000"/>
                </a:solidFill>
              </a:rPr>
              <a:t> the features learnt were less useful not as effective as TFIDF Trigrams.</a:t>
            </a:r>
          </a:p>
          <a:p>
            <a:pPr marL="342900" indent="-228600">
              <a:spcBef>
                <a:spcPts val="2133"/>
              </a:spcBef>
              <a:buFont typeface="Arial" panose="020B0604020202020204" pitchFamily="34" charset="0"/>
              <a:buChar char="•"/>
            </a:pPr>
            <a:r>
              <a:rPr lang="en-US" sz="1500" dirty="0">
                <a:solidFill>
                  <a:srgbClr val="000000"/>
                </a:solidFill>
              </a:rPr>
              <a:t>For SVM and MNB, Bigrams were more useful in predicting the condition based on the features learnt from the reviews.</a:t>
            </a:r>
          </a:p>
        </p:txBody>
      </p:sp>
    </p:spTree>
    <p:extLst>
      <p:ext uri="{BB962C8B-B14F-4D97-AF65-F5344CB8AC3E}">
        <p14:creationId xmlns:p14="http://schemas.microsoft.com/office/powerpoint/2010/main" val="244245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ntiment_analysis_innoplexus_hackathon">
            <a:extLst>
              <a:ext uri="{FF2B5EF4-FFF2-40B4-BE49-F238E27FC236}">
                <a16:creationId xmlns:a16="http://schemas.microsoft.com/office/drawing/2014/main" id="{F913F943-67F0-4ADE-964E-910F0EF5378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6109" r="5890" b="-1"/>
          <a:stretch/>
        </p:blipFill>
        <p:spPr bwMode="auto">
          <a:xfrm>
            <a:off x="20" y="0"/>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Problem Statement -3 </a:t>
            </a:r>
            <a:endParaRPr lang="en-US" sz="4000" dirty="0">
              <a:solidFill>
                <a:srgbClr val="FFFFFF"/>
              </a:solidFill>
            </a:endParaRP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A4F0DA35-4DB7-4A38-BB56-3058A253FE2A}"/>
              </a:ext>
            </a:extLst>
          </p:cNvPr>
          <p:cNvSpPr/>
          <p:nvPr/>
        </p:nvSpPr>
        <p:spPr>
          <a:xfrm>
            <a:off x="5168300" y="2220684"/>
            <a:ext cx="6185499" cy="2416629"/>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ctr" anchorCtr="0">
            <a:normAutofit/>
          </a:bodyPr>
          <a:lstStyle/>
          <a:p>
            <a:pPr lvl="0" indent="-228600">
              <a:lnSpc>
                <a:spcPct val="90000"/>
              </a:lnSpc>
              <a:spcBef>
                <a:spcPct val="0"/>
              </a:spcBef>
              <a:spcAft>
                <a:spcPct val="35000"/>
              </a:spcAft>
              <a:buFont typeface="Arial" panose="020B0604020202020204" pitchFamily="34" charset="0"/>
              <a:buChar char="•"/>
            </a:pPr>
            <a:r>
              <a:rPr lang="en-US" sz="2400" dirty="0">
                <a:solidFill>
                  <a:srgbClr val="FFFFFF"/>
                </a:solidFill>
              </a:rPr>
              <a:t>What elements of a review make it more helpful to others? Which patients tend to have more negative reviews? Can you determine if a review is positive, neutral, or negative?</a:t>
            </a:r>
          </a:p>
          <a:p>
            <a:pPr lvl="0" indent="-228600">
              <a:lnSpc>
                <a:spcPct val="90000"/>
              </a:lnSpc>
              <a:spcBef>
                <a:spcPct val="0"/>
              </a:spcBef>
              <a:spcAft>
                <a:spcPct val="35000"/>
              </a:spcAft>
              <a:buFont typeface="Arial" panose="020B0604020202020204" pitchFamily="34" charset="0"/>
              <a:buChar char="•"/>
            </a:pPr>
            <a:r>
              <a:rPr lang="en-US" sz="2400" dirty="0">
                <a:solidFill>
                  <a:srgbClr val="FFFFFF"/>
                </a:solidFill>
              </a:rPr>
              <a:t>This will be our sentimental analysis problem</a:t>
            </a:r>
          </a:p>
        </p:txBody>
      </p:sp>
    </p:spTree>
    <p:extLst>
      <p:ext uri="{BB962C8B-B14F-4D97-AF65-F5344CB8AC3E}">
        <p14:creationId xmlns:p14="http://schemas.microsoft.com/office/powerpoint/2010/main" val="6915979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0AB53-378C-AB4F-811C-24D8207FC57A}"/>
              </a:ext>
            </a:extLst>
          </p:cNvPr>
          <p:cNvSpPr>
            <a:spLocks noGrp="1"/>
          </p:cNvSpPr>
          <p:nvPr>
            <p:ph type="title"/>
          </p:nvPr>
        </p:nvSpPr>
        <p:spPr>
          <a:xfrm>
            <a:off x="943276" y="712268"/>
            <a:ext cx="10410524" cy="1193533"/>
          </a:xfrm>
        </p:spPr>
        <p:txBody>
          <a:bodyPr>
            <a:normAutofit/>
          </a:bodyPr>
          <a:lstStyle/>
          <a:p>
            <a:r>
              <a:rPr lang="en-US" dirty="0">
                <a:solidFill>
                  <a:srgbClr val="FFFFFF"/>
                </a:solidFill>
              </a:rPr>
              <a:t>About the data</a:t>
            </a:r>
          </a:p>
        </p:txBody>
      </p:sp>
      <p:cxnSp>
        <p:nvCxnSpPr>
          <p:cNvPr id="28" name="Straight Connector 27">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A774F2-5A94-954C-AEC2-10B013C60223}"/>
              </a:ext>
            </a:extLst>
          </p:cNvPr>
          <p:cNvSpPr>
            <a:spLocks noGrp="1"/>
          </p:cNvSpPr>
          <p:nvPr>
            <p:ph idx="1"/>
          </p:nvPr>
        </p:nvSpPr>
        <p:spPr>
          <a:xfrm>
            <a:off x="943276" y="2050181"/>
            <a:ext cx="10706418" cy="1464915"/>
          </a:xfrm>
        </p:spPr>
        <p:txBody>
          <a:bodyPr>
            <a:normAutofit/>
          </a:bodyPr>
          <a:lstStyle/>
          <a:p>
            <a:pPr marL="0" indent="0" fontAlgn="base">
              <a:buNone/>
            </a:pPr>
            <a:r>
              <a:rPr lang="en-US" sz="2100" dirty="0">
                <a:solidFill>
                  <a:srgbClr val="FFFFFF"/>
                </a:solidFill>
              </a:rPr>
              <a:t>This data contains the reviews of different Drugs which are prescribed for different condition. The data also consists rating for different combination of drug and condition along with the count of users who found the review useful.</a:t>
            </a:r>
          </a:p>
          <a:p>
            <a:pPr marL="0" indent="0" fontAlgn="base">
              <a:buNone/>
            </a:pPr>
            <a:r>
              <a:rPr lang="en-US" sz="2100" dirty="0">
                <a:solidFill>
                  <a:srgbClr val="FFFFFF"/>
                </a:solidFill>
              </a:rPr>
              <a:t>We have total 1,60,000 reviews with 3436 different drugs and 885 different conditions.</a:t>
            </a:r>
          </a:p>
          <a:p>
            <a:pPr marL="0" indent="0" fontAlgn="base">
              <a:buNone/>
            </a:pPr>
            <a:endParaRPr lang="en-US" sz="2100" dirty="0">
              <a:solidFill>
                <a:srgbClr val="FFFFFF"/>
              </a:solidFill>
            </a:endParaRPr>
          </a:p>
          <a:p>
            <a:pPr marL="0" indent="0">
              <a:buNone/>
            </a:pPr>
            <a:endParaRPr lang="en-US" sz="2100" dirty="0">
              <a:solidFill>
                <a:srgbClr val="FFFFFF"/>
              </a:solidFill>
            </a:endParaRPr>
          </a:p>
        </p:txBody>
      </p:sp>
      <p:sp>
        <p:nvSpPr>
          <p:cNvPr id="4" name="Rectangle 3">
            <a:extLst>
              <a:ext uri="{FF2B5EF4-FFF2-40B4-BE49-F238E27FC236}">
                <a16:creationId xmlns:a16="http://schemas.microsoft.com/office/drawing/2014/main" id="{EFC41320-DE56-4495-A506-4E7A2A8621E0}"/>
              </a:ext>
            </a:extLst>
          </p:cNvPr>
          <p:cNvSpPr/>
          <p:nvPr/>
        </p:nvSpPr>
        <p:spPr>
          <a:xfrm>
            <a:off x="1062030" y="3659476"/>
            <a:ext cx="6466926" cy="2308324"/>
          </a:xfrm>
          <a:prstGeom prst="rect">
            <a:avLst/>
          </a:prstGeom>
        </p:spPr>
        <p:txBody>
          <a:bodyPr wrap="square">
            <a:spAutoFit/>
          </a:bodyPr>
          <a:lstStyle/>
          <a:p>
            <a:pPr fontAlgn="base"/>
            <a:r>
              <a:rPr lang="en-US" b="1" dirty="0">
                <a:solidFill>
                  <a:srgbClr val="FFFFFF"/>
                </a:solidFill>
              </a:rPr>
              <a:t>Data Attributes</a:t>
            </a:r>
          </a:p>
          <a:p>
            <a:pPr marL="285750" indent="-285750" fontAlgn="base">
              <a:buFont typeface="Arial" panose="020B0604020202020204" pitchFamily="34" charset="0"/>
              <a:buChar char="•"/>
            </a:pPr>
            <a:r>
              <a:rPr lang="en-US" dirty="0" err="1">
                <a:solidFill>
                  <a:srgbClr val="FFFFFF"/>
                </a:solidFill>
              </a:rPr>
              <a:t>uniqueID</a:t>
            </a:r>
            <a:r>
              <a:rPr lang="en-US" dirty="0">
                <a:solidFill>
                  <a:srgbClr val="FFFFFF"/>
                </a:solidFill>
              </a:rPr>
              <a:t> - Unique ID</a:t>
            </a:r>
          </a:p>
          <a:p>
            <a:pPr marL="285750" indent="-285750" fontAlgn="base">
              <a:buFont typeface="Arial" panose="020B0604020202020204" pitchFamily="34" charset="0"/>
              <a:buChar char="•"/>
            </a:pPr>
            <a:r>
              <a:rPr lang="en-US" dirty="0" err="1">
                <a:solidFill>
                  <a:srgbClr val="FFFFFF"/>
                </a:solidFill>
              </a:rPr>
              <a:t>drugName</a:t>
            </a:r>
            <a:r>
              <a:rPr lang="en-US" dirty="0">
                <a:solidFill>
                  <a:srgbClr val="FFFFFF"/>
                </a:solidFill>
              </a:rPr>
              <a:t> - Name of drug</a:t>
            </a:r>
          </a:p>
          <a:p>
            <a:pPr marL="285750" indent="-285750" fontAlgn="base">
              <a:buFont typeface="Arial" panose="020B0604020202020204" pitchFamily="34" charset="0"/>
              <a:buChar char="•"/>
            </a:pPr>
            <a:r>
              <a:rPr lang="en-US" dirty="0">
                <a:solidFill>
                  <a:srgbClr val="FFFFFF"/>
                </a:solidFill>
              </a:rPr>
              <a:t>condition - Name of condition</a:t>
            </a:r>
          </a:p>
          <a:p>
            <a:pPr marL="285750" indent="-285750" fontAlgn="base">
              <a:buFont typeface="Arial" panose="020B0604020202020204" pitchFamily="34" charset="0"/>
              <a:buChar char="•"/>
            </a:pPr>
            <a:r>
              <a:rPr lang="en-US" dirty="0" err="1">
                <a:solidFill>
                  <a:srgbClr val="FFFFFF"/>
                </a:solidFill>
              </a:rPr>
              <a:t>reviewPatient</a:t>
            </a:r>
            <a:r>
              <a:rPr lang="en-US" dirty="0">
                <a:solidFill>
                  <a:srgbClr val="FFFFFF"/>
                </a:solidFill>
              </a:rPr>
              <a:t> – review text</a:t>
            </a:r>
          </a:p>
          <a:p>
            <a:pPr marL="285750" indent="-285750" fontAlgn="base">
              <a:buFont typeface="Arial" panose="020B0604020202020204" pitchFamily="34" charset="0"/>
              <a:buChar char="•"/>
            </a:pPr>
            <a:r>
              <a:rPr lang="en-US" dirty="0">
                <a:solidFill>
                  <a:srgbClr val="FFFFFF"/>
                </a:solidFill>
              </a:rPr>
              <a:t>rating - 10 star patient rating</a:t>
            </a:r>
          </a:p>
          <a:p>
            <a:pPr marL="285750" indent="-285750" fontAlgn="base">
              <a:buFont typeface="Arial" panose="020B0604020202020204" pitchFamily="34" charset="0"/>
              <a:buChar char="•"/>
            </a:pPr>
            <a:r>
              <a:rPr lang="en-US" dirty="0">
                <a:solidFill>
                  <a:srgbClr val="FFFFFF"/>
                </a:solidFill>
              </a:rPr>
              <a:t>date - Date of review entry</a:t>
            </a:r>
          </a:p>
          <a:p>
            <a:pPr marL="285750" indent="-285750" fontAlgn="base">
              <a:buFont typeface="Arial" panose="020B0604020202020204" pitchFamily="34" charset="0"/>
              <a:buChar char="•"/>
            </a:pPr>
            <a:r>
              <a:rPr lang="en-US" dirty="0" err="1">
                <a:solidFill>
                  <a:srgbClr val="FFFFFF"/>
                </a:solidFill>
              </a:rPr>
              <a:t>usefulCount</a:t>
            </a:r>
            <a:r>
              <a:rPr lang="en-US" dirty="0">
                <a:solidFill>
                  <a:srgbClr val="FFFFFF"/>
                </a:solidFill>
              </a:rPr>
              <a:t> - Number of users who found review useful</a:t>
            </a:r>
          </a:p>
        </p:txBody>
      </p:sp>
    </p:spTree>
    <p:extLst>
      <p:ext uri="{BB962C8B-B14F-4D97-AF65-F5344CB8AC3E}">
        <p14:creationId xmlns:p14="http://schemas.microsoft.com/office/powerpoint/2010/main" val="335674984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DA0EFCB-9130-E04C-97CB-3AAAC96E089A}"/>
              </a:ext>
            </a:extLst>
          </p:cNvPr>
          <p:cNvSpPr>
            <a:spLocks noGrp="1"/>
          </p:cNvSpPr>
          <p:nvPr>
            <p:ph type="title"/>
          </p:nvPr>
        </p:nvSpPr>
        <p:spPr/>
        <p:txBody>
          <a:bodyPr/>
          <a:lstStyle/>
          <a:p>
            <a:r>
              <a:rPr lang="en-US" dirty="0"/>
              <a:t>Tokenization and preprocessing </a:t>
            </a:r>
          </a:p>
        </p:txBody>
      </p:sp>
      <p:pic>
        <p:nvPicPr>
          <p:cNvPr id="13" name="Content Placeholder 12" descr="A close up of a logo&#10;&#10;Description automatically generated">
            <a:extLst>
              <a:ext uri="{FF2B5EF4-FFF2-40B4-BE49-F238E27FC236}">
                <a16:creationId xmlns:a16="http://schemas.microsoft.com/office/drawing/2014/main" id="{78722575-E939-434E-A49B-F096B516B5DB}"/>
              </a:ext>
            </a:extLst>
          </p:cNvPr>
          <p:cNvPicPr>
            <a:picLocks noGrp="1" noChangeAspect="1"/>
          </p:cNvPicPr>
          <p:nvPr>
            <p:ph sz="half" idx="1"/>
          </p:nvPr>
        </p:nvPicPr>
        <p:blipFill>
          <a:blip r:embed="rId2"/>
          <a:stretch>
            <a:fillRect/>
          </a:stretch>
        </p:blipFill>
        <p:spPr>
          <a:xfrm>
            <a:off x="1329690" y="2725633"/>
            <a:ext cx="1943100" cy="843631"/>
          </a:xfrm>
        </p:spPr>
      </p:pic>
      <p:pic>
        <p:nvPicPr>
          <p:cNvPr id="15" name="Content Placeholder 14" descr="A close up of a logo&#10;&#10;Description automatically generated">
            <a:extLst>
              <a:ext uri="{FF2B5EF4-FFF2-40B4-BE49-F238E27FC236}">
                <a16:creationId xmlns:a16="http://schemas.microsoft.com/office/drawing/2014/main" id="{E3B85441-86C5-8042-A837-427B5F95A4C5}"/>
              </a:ext>
            </a:extLst>
          </p:cNvPr>
          <p:cNvPicPr>
            <a:picLocks noGrp="1" noChangeAspect="1"/>
          </p:cNvPicPr>
          <p:nvPr>
            <p:ph sz="half" idx="2"/>
          </p:nvPr>
        </p:nvPicPr>
        <p:blipFill>
          <a:blip r:embed="rId3"/>
          <a:stretch>
            <a:fillRect/>
          </a:stretch>
        </p:blipFill>
        <p:spPr>
          <a:xfrm>
            <a:off x="6417942" y="1790763"/>
            <a:ext cx="3429001" cy="1665383"/>
          </a:xfrm>
        </p:spPr>
      </p:pic>
      <p:sp>
        <p:nvSpPr>
          <p:cNvPr id="16" name="TextBox 15">
            <a:extLst>
              <a:ext uri="{FF2B5EF4-FFF2-40B4-BE49-F238E27FC236}">
                <a16:creationId xmlns:a16="http://schemas.microsoft.com/office/drawing/2014/main" id="{8A478D10-F6DE-ED44-94F1-C803DCDFE98A}"/>
              </a:ext>
            </a:extLst>
          </p:cNvPr>
          <p:cNvSpPr txBox="1"/>
          <p:nvPr/>
        </p:nvSpPr>
        <p:spPr>
          <a:xfrm>
            <a:off x="1329690" y="3608345"/>
            <a:ext cx="3429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Minimum and Opinionated</a:t>
            </a:r>
          </a:p>
          <a:p>
            <a:pPr marL="285750" indent="-285750">
              <a:buFont typeface="Arial" panose="020B0604020202020204" pitchFamily="34" charset="0"/>
              <a:buChar char="•"/>
            </a:pPr>
            <a:r>
              <a:rPr lang="en-US" dirty="0"/>
              <a:t>Great for syntactic analysis</a:t>
            </a:r>
          </a:p>
          <a:p>
            <a:pPr marL="285750" indent="-285750">
              <a:buFont typeface="Arial" panose="020B0604020202020204" pitchFamily="34" charset="0"/>
              <a:buChar char="•"/>
            </a:pPr>
            <a:r>
              <a:rPr lang="en-US" dirty="0"/>
              <a:t>Builds syntax trees for tokenization thus, high execution time</a:t>
            </a:r>
          </a:p>
          <a:p>
            <a:pPr marL="285750" indent="-285750">
              <a:buFont typeface="Arial" panose="020B0604020202020204" pitchFamily="34" charset="0"/>
              <a:buChar char="•"/>
            </a:pPr>
            <a:r>
              <a:rPr lang="en-US" dirty="0"/>
              <a:t>Provides additional facilities like NER , Word Vectors .</a:t>
            </a:r>
          </a:p>
          <a:p>
            <a:pPr marL="285750" indent="-285750">
              <a:buFont typeface="Arial" panose="020B0604020202020204" pitchFamily="34" charset="0"/>
              <a:buChar char="•"/>
            </a:pPr>
            <a:r>
              <a:rPr lang="en-US" dirty="0"/>
              <a:t>Own set of stop words </a:t>
            </a:r>
          </a:p>
        </p:txBody>
      </p:sp>
      <p:sp>
        <p:nvSpPr>
          <p:cNvPr id="17" name="TextBox 16">
            <a:extLst>
              <a:ext uri="{FF2B5EF4-FFF2-40B4-BE49-F238E27FC236}">
                <a16:creationId xmlns:a16="http://schemas.microsoft.com/office/drawing/2014/main" id="{EA12BDD7-DC53-A044-B869-3818DB04EFAE}"/>
              </a:ext>
            </a:extLst>
          </p:cNvPr>
          <p:cNvSpPr txBox="1"/>
          <p:nvPr/>
        </p:nvSpPr>
        <p:spPr>
          <a:xfrm>
            <a:off x="6618465" y="3885344"/>
            <a:ext cx="32718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Uses delimiters for tokenization, thus less execution time.</a:t>
            </a:r>
          </a:p>
          <a:p>
            <a:pPr marL="285750" indent="-285750">
              <a:buFont typeface="Arial" panose="020B0604020202020204" pitchFamily="34" charset="0"/>
              <a:buChar char="•"/>
            </a:pPr>
            <a:r>
              <a:rPr lang="en-US" dirty="0"/>
              <a:t>Great for training data which is not necessarily syntactically correct and noise free</a:t>
            </a:r>
          </a:p>
        </p:txBody>
      </p: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55C3B5E7-C04C-CB4E-9F52-037B2C92345C}"/>
                  </a:ext>
                </a:extLst>
              </p14:cNvPr>
              <p14:cNvContentPartPr/>
              <p14:nvPr/>
            </p14:nvContentPartPr>
            <p14:xfrm>
              <a:off x="9757385" y="3885344"/>
              <a:ext cx="793800" cy="593640"/>
            </p14:xfrm>
          </p:contentPart>
        </mc:Choice>
        <mc:Fallback xmlns="">
          <p:pic>
            <p:nvPicPr>
              <p:cNvPr id="21" name="Ink 20">
                <a:extLst>
                  <a:ext uri="{FF2B5EF4-FFF2-40B4-BE49-F238E27FC236}">
                    <a16:creationId xmlns:a16="http://schemas.microsoft.com/office/drawing/2014/main" id="{55C3B5E7-C04C-CB4E-9F52-037B2C92345C}"/>
                  </a:ext>
                </a:extLst>
              </p:cNvPr>
              <p:cNvPicPr/>
              <p:nvPr/>
            </p:nvPicPr>
            <p:blipFill>
              <a:blip r:embed="rId5"/>
              <a:stretch>
                <a:fillRect/>
              </a:stretch>
            </p:blipFill>
            <p:spPr>
              <a:xfrm>
                <a:off x="9748381" y="3876344"/>
                <a:ext cx="811448"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200F7F43-13D1-E046-BD0C-EFD991656546}"/>
                  </a:ext>
                </a:extLst>
              </p14:cNvPr>
              <p14:cNvContentPartPr/>
              <p14:nvPr/>
            </p14:nvContentPartPr>
            <p14:xfrm>
              <a:off x="10368238" y="4567167"/>
              <a:ext cx="365894" cy="195340"/>
            </p14:xfrm>
          </p:contentPart>
        </mc:Choice>
        <mc:Fallback xmlns="">
          <p:pic>
            <p:nvPicPr>
              <p:cNvPr id="22" name="Ink 21">
                <a:extLst>
                  <a:ext uri="{FF2B5EF4-FFF2-40B4-BE49-F238E27FC236}">
                    <a16:creationId xmlns:a16="http://schemas.microsoft.com/office/drawing/2014/main" id="{200F7F43-13D1-E046-BD0C-EFD991656546}"/>
                  </a:ext>
                </a:extLst>
              </p:cNvPr>
              <p:cNvPicPr/>
              <p:nvPr/>
            </p:nvPicPr>
            <p:blipFill>
              <a:blip r:embed="rId7"/>
              <a:stretch>
                <a:fillRect/>
              </a:stretch>
            </p:blipFill>
            <p:spPr>
              <a:xfrm>
                <a:off x="10359235" y="4558157"/>
                <a:ext cx="383540" cy="213000"/>
              </a:xfrm>
              <a:prstGeom prst="rect">
                <a:avLst/>
              </a:prstGeom>
            </p:spPr>
          </p:pic>
        </mc:Fallback>
      </mc:AlternateContent>
      <p:sp>
        <p:nvSpPr>
          <p:cNvPr id="23" name="TextBox 22">
            <a:extLst>
              <a:ext uri="{FF2B5EF4-FFF2-40B4-BE49-F238E27FC236}">
                <a16:creationId xmlns:a16="http://schemas.microsoft.com/office/drawing/2014/main" id="{572A6C00-8DD8-7547-9C03-F39BBE422C6F}"/>
              </a:ext>
            </a:extLst>
          </p:cNvPr>
          <p:cNvSpPr txBox="1"/>
          <p:nvPr/>
        </p:nvSpPr>
        <p:spPr>
          <a:xfrm>
            <a:off x="10173641" y="4838687"/>
            <a:ext cx="1377338" cy="923330"/>
          </a:xfrm>
          <a:prstGeom prst="rect">
            <a:avLst/>
          </a:prstGeom>
          <a:noFill/>
        </p:spPr>
        <p:txBody>
          <a:bodyPr wrap="square" rtlCol="0">
            <a:spAutoFit/>
          </a:bodyPr>
          <a:lstStyle/>
          <a:p>
            <a:r>
              <a:rPr lang="en-US" dirty="0"/>
              <a:t>Choice for this task:</a:t>
            </a:r>
          </a:p>
          <a:p>
            <a:r>
              <a:rPr lang="en-US" dirty="0" err="1"/>
              <a:t>ScikitLearn</a:t>
            </a:r>
            <a:endParaRPr lang="en-US" dirty="0"/>
          </a:p>
        </p:txBody>
      </p:sp>
      <p:sp>
        <p:nvSpPr>
          <p:cNvPr id="25" name="TextBox 24">
            <a:extLst>
              <a:ext uri="{FF2B5EF4-FFF2-40B4-BE49-F238E27FC236}">
                <a16:creationId xmlns:a16="http://schemas.microsoft.com/office/drawing/2014/main" id="{326F13CB-BB39-1A4E-B063-39B6B27B1474}"/>
              </a:ext>
            </a:extLst>
          </p:cNvPr>
          <p:cNvSpPr txBox="1"/>
          <p:nvPr/>
        </p:nvSpPr>
        <p:spPr>
          <a:xfrm>
            <a:off x="1044881" y="1557648"/>
            <a:ext cx="10267950" cy="369332"/>
          </a:xfrm>
          <a:prstGeom prst="rect">
            <a:avLst/>
          </a:prstGeom>
          <a:noFill/>
        </p:spPr>
        <p:txBody>
          <a:bodyPr wrap="square" rtlCol="0">
            <a:spAutoFit/>
          </a:bodyPr>
          <a:lstStyle/>
          <a:p>
            <a:r>
              <a:rPr lang="en-US" dirty="0"/>
              <a:t>Text Expansion  - using </a:t>
            </a:r>
            <a:r>
              <a:rPr lang="en-US" dirty="0" err="1"/>
              <a:t>pyContractions</a:t>
            </a:r>
            <a:r>
              <a:rPr lang="en-US" dirty="0"/>
              <a:t>.</a:t>
            </a:r>
          </a:p>
        </p:txBody>
      </p:sp>
    </p:spTree>
    <p:extLst>
      <p:ext uri="{BB962C8B-B14F-4D97-AF65-F5344CB8AC3E}">
        <p14:creationId xmlns:p14="http://schemas.microsoft.com/office/powerpoint/2010/main" val="141425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8F20-00FC-7546-AFA4-01910C4E0C8C}"/>
              </a:ext>
            </a:extLst>
          </p:cNvPr>
          <p:cNvSpPr>
            <a:spLocks noGrp="1"/>
          </p:cNvSpPr>
          <p:nvPr>
            <p:ph type="title"/>
          </p:nvPr>
        </p:nvSpPr>
        <p:spPr/>
        <p:txBody>
          <a:bodyPr/>
          <a:lstStyle/>
          <a:p>
            <a:r>
              <a:rPr lang="en-US" dirty="0"/>
              <a:t>Models and Vectorizing Method</a:t>
            </a:r>
          </a:p>
        </p:txBody>
      </p:sp>
      <p:sp>
        <p:nvSpPr>
          <p:cNvPr id="3" name="Content Placeholder 2">
            <a:extLst>
              <a:ext uri="{FF2B5EF4-FFF2-40B4-BE49-F238E27FC236}">
                <a16:creationId xmlns:a16="http://schemas.microsoft.com/office/drawing/2014/main" id="{FAA6552E-5820-1543-BB09-54E98CBCF190}"/>
              </a:ext>
            </a:extLst>
          </p:cNvPr>
          <p:cNvSpPr>
            <a:spLocks noGrp="1"/>
          </p:cNvSpPr>
          <p:nvPr>
            <p:ph sz="half" idx="1"/>
          </p:nvPr>
        </p:nvSpPr>
        <p:spPr>
          <a:xfrm>
            <a:off x="675244" y="1825625"/>
            <a:ext cx="5181600" cy="4351338"/>
          </a:xfrm>
        </p:spPr>
        <p:txBody>
          <a:bodyPr/>
          <a:lstStyle/>
          <a:p>
            <a:pPr marL="0" indent="0">
              <a:buNone/>
            </a:pPr>
            <a:r>
              <a:rPr lang="en-US" dirty="0"/>
              <a:t>Unigram Count Vectorizer</a:t>
            </a:r>
          </a:p>
          <a:p>
            <a:endParaRPr lang="en-US" dirty="0"/>
          </a:p>
        </p:txBody>
      </p:sp>
      <p:sp>
        <p:nvSpPr>
          <p:cNvPr id="4" name="Content Placeholder 3">
            <a:extLst>
              <a:ext uri="{FF2B5EF4-FFF2-40B4-BE49-F238E27FC236}">
                <a16:creationId xmlns:a16="http://schemas.microsoft.com/office/drawing/2014/main" id="{12E0850C-DA33-6F49-A6BC-E2E40830D9F0}"/>
              </a:ext>
            </a:extLst>
          </p:cNvPr>
          <p:cNvSpPr>
            <a:spLocks noGrp="1"/>
          </p:cNvSpPr>
          <p:nvPr>
            <p:ph sz="half" idx="2"/>
          </p:nvPr>
        </p:nvSpPr>
        <p:spPr/>
        <p:txBody>
          <a:bodyPr/>
          <a:lstStyle/>
          <a:p>
            <a:pPr marL="0" indent="0">
              <a:buNone/>
            </a:pPr>
            <a:r>
              <a:rPr lang="en-US" dirty="0"/>
              <a:t>Unigram </a:t>
            </a:r>
            <a:r>
              <a:rPr lang="en-US" dirty="0" err="1"/>
              <a:t>TfIDF</a:t>
            </a:r>
            <a:r>
              <a:rPr lang="en-US" dirty="0"/>
              <a:t> Vectorizer </a:t>
            </a:r>
          </a:p>
        </p:txBody>
      </p:sp>
      <p:graphicFrame>
        <p:nvGraphicFramePr>
          <p:cNvPr id="6" name="Table 5">
            <a:extLst>
              <a:ext uri="{FF2B5EF4-FFF2-40B4-BE49-F238E27FC236}">
                <a16:creationId xmlns:a16="http://schemas.microsoft.com/office/drawing/2014/main" id="{A6AF11EC-42B2-F94B-B852-D10D89909D5E}"/>
              </a:ext>
            </a:extLst>
          </p:cNvPr>
          <p:cNvGraphicFramePr>
            <a:graphicFrameLocks noGrp="1"/>
          </p:cNvGraphicFramePr>
          <p:nvPr>
            <p:extLst>
              <p:ext uri="{D42A27DB-BD31-4B8C-83A1-F6EECF244321}">
                <p14:modId xmlns:p14="http://schemas.microsoft.com/office/powerpoint/2010/main" val="651365983"/>
              </p:ext>
            </p:extLst>
          </p:nvPr>
        </p:nvGraphicFramePr>
        <p:xfrm>
          <a:off x="609270" y="2791890"/>
          <a:ext cx="4378368" cy="1495693"/>
        </p:xfrm>
        <a:graphic>
          <a:graphicData uri="http://schemas.openxmlformats.org/drawingml/2006/table">
            <a:tbl>
              <a:tblPr firstRow="1" bandRow="1">
                <a:tableStyleId>{E929F9F4-4A8F-4326-A1B4-22849713DDAB}</a:tableStyleId>
              </a:tblPr>
              <a:tblGrid>
                <a:gridCol w="1094592">
                  <a:extLst>
                    <a:ext uri="{9D8B030D-6E8A-4147-A177-3AD203B41FA5}">
                      <a16:colId xmlns:a16="http://schemas.microsoft.com/office/drawing/2014/main" val="1404414858"/>
                    </a:ext>
                  </a:extLst>
                </a:gridCol>
                <a:gridCol w="1094592">
                  <a:extLst>
                    <a:ext uri="{9D8B030D-6E8A-4147-A177-3AD203B41FA5}">
                      <a16:colId xmlns:a16="http://schemas.microsoft.com/office/drawing/2014/main" val="3115365707"/>
                    </a:ext>
                  </a:extLst>
                </a:gridCol>
                <a:gridCol w="1094592">
                  <a:extLst>
                    <a:ext uri="{9D8B030D-6E8A-4147-A177-3AD203B41FA5}">
                      <a16:colId xmlns:a16="http://schemas.microsoft.com/office/drawing/2014/main" val="2729017376"/>
                    </a:ext>
                  </a:extLst>
                </a:gridCol>
                <a:gridCol w="1094592">
                  <a:extLst>
                    <a:ext uri="{9D8B030D-6E8A-4147-A177-3AD203B41FA5}">
                      <a16:colId xmlns:a16="http://schemas.microsoft.com/office/drawing/2014/main" val="1515231603"/>
                    </a:ext>
                  </a:extLst>
                </a:gridCol>
              </a:tblGrid>
              <a:tr h="736269">
                <a:tc>
                  <a:txBody>
                    <a:bodyPr/>
                    <a:lstStyle/>
                    <a:p>
                      <a:r>
                        <a:rPr lang="en-US" dirty="0"/>
                        <a:t>Model</a:t>
                      </a:r>
                    </a:p>
                  </a:txBody>
                  <a:tcPr/>
                </a:tc>
                <a:tc>
                  <a:txBody>
                    <a:bodyPr/>
                    <a:lstStyle/>
                    <a:p>
                      <a:r>
                        <a:rPr lang="en-US" dirty="0"/>
                        <a:t>MNB</a:t>
                      </a:r>
                    </a:p>
                  </a:txBody>
                  <a:tcPr/>
                </a:tc>
                <a:tc>
                  <a:txBody>
                    <a:bodyPr/>
                    <a:lstStyle/>
                    <a:p>
                      <a:r>
                        <a:rPr lang="en-US" dirty="0"/>
                        <a:t>BNB</a:t>
                      </a:r>
                    </a:p>
                  </a:txBody>
                  <a:tcPr/>
                </a:tc>
                <a:tc>
                  <a:txBody>
                    <a:bodyPr/>
                    <a:lstStyle/>
                    <a:p>
                      <a:r>
                        <a:rPr lang="en-US" dirty="0"/>
                        <a:t>SVC</a:t>
                      </a:r>
                    </a:p>
                  </a:txBody>
                  <a:tcPr/>
                </a:tc>
                <a:extLst>
                  <a:ext uri="{0D108BD9-81ED-4DB2-BD59-A6C34878D82A}">
                    <a16:rowId xmlns:a16="http://schemas.microsoft.com/office/drawing/2014/main" val="3705332751"/>
                  </a:ext>
                </a:extLst>
              </a:tr>
              <a:tr h="759424">
                <a:tc>
                  <a:txBody>
                    <a:bodyPr/>
                    <a:lstStyle/>
                    <a:p>
                      <a:r>
                        <a:rPr lang="en-US" dirty="0"/>
                        <a:t>Accuracy</a:t>
                      </a:r>
                    </a:p>
                  </a:txBody>
                  <a:tcPr/>
                </a:tc>
                <a:tc>
                  <a:txBody>
                    <a:bodyPr/>
                    <a:lstStyle/>
                    <a:p>
                      <a:r>
                        <a:rPr lang="en-US" dirty="0"/>
                        <a:t>69.8</a:t>
                      </a:r>
                    </a:p>
                  </a:txBody>
                  <a:tcPr/>
                </a:tc>
                <a:tc>
                  <a:txBody>
                    <a:bodyPr/>
                    <a:lstStyle/>
                    <a:p>
                      <a:r>
                        <a:rPr lang="en-US" dirty="0"/>
                        <a:t>70.4</a:t>
                      </a:r>
                    </a:p>
                  </a:txBody>
                  <a:tcPr/>
                </a:tc>
                <a:tc>
                  <a:txBody>
                    <a:bodyPr/>
                    <a:lstStyle/>
                    <a:p>
                      <a:r>
                        <a:rPr lang="en-US" dirty="0"/>
                        <a:t>76.02</a:t>
                      </a:r>
                    </a:p>
                  </a:txBody>
                  <a:tcPr/>
                </a:tc>
                <a:extLst>
                  <a:ext uri="{0D108BD9-81ED-4DB2-BD59-A6C34878D82A}">
                    <a16:rowId xmlns:a16="http://schemas.microsoft.com/office/drawing/2014/main" val="2043322127"/>
                  </a:ext>
                </a:extLst>
              </a:tr>
            </a:tbl>
          </a:graphicData>
        </a:graphic>
      </p:graphicFrame>
      <p:graphicFrame>
        <p:nvGraphicFramePr>
          <p:cNvPr id="7" name="Table 6">
            <a:extLst>
              <a:ext uri="{FF2B5EF4-FFF2-40B4-BE49-F238E27FC236}">
                <a16:creationId xmlns:a16="http://schemas.microsoft.com/office/drawing/2014/main" id="{E436FF3F-C08F-BF46-9226-213C91544F19}"/>
              </a:ext>
            </a:extLst>
          </p:cNvPr>
          <p:cNvGraphicFramePr>
            <a:graphicFrameLocks noGrp="1"/>
          </p:cNvGraphicFramePr>
          <p:nvPr>
            <p:extLst>
              <p:ext uri="{D42A27DB-BD31-4B8C-83A1-F6EECF244321}">
                <p14:modId xmlns:p14="http://schemas.microsoft.com/office/powerpoint/2010/main" val="1660995521"/>
              </p:ext>
            </p:extLst>
          </p:nvPr>
        </p:nvGraphicFramePr>
        <p:xfrm>
          <a:off x="6000008" y="2681154"/>
          <a:ext cx="5516748" cy="1495692"/>
        </p:xfrm>
        <a:graphic>
          <a:graphicData uri="http://schemas.openxmlformats.org/drawingml/2006/table">
            <a:tbl>
              <a:tblPr firstRow="1" bandRow="1">
                <a:tableStyleId>{E929F9F4-4A8F-4326-A1B4-22849713DDAB}</a:tableStyleId>
              </a:tblPr>
              <a:tblGrid>
                <a:gridCol w="1838916">
                  <a:extLst>
                    <a:ext uri="{9D8B030D-6E8A-4147-A177-3AD203B41FA5}">
                      <a16:colId xmlns:a16="http://schemas.microsoft.com/office/drawing/2014/main" val="2477805801"/>
                    </a:ext>
                  </a:extLst>
                </a:gridCol>
                <a:gridCol w="1838916">
                  <a:extLst>
                    <a:ext uri="{9D8B030D-6E8A-4147-A177-3AD203B41FA5}">
                      <a16:colId xmlns:a16="http://schemas.microsoft.com/office/drawing/2014/main" val="3968634812"/>
                    </a:ext>
                  </a:extLst>
                </a:gridCol>
                <a:gridCol w="1838916">
                  <a:extLst>
                    <a:ext uri="{9D8B030D-6E8A-4147-A177-3AD203B41FA5}">
                      <a16:colId xmlns:a16="http://schemas.microsoft.com/office/drawing/2014/main" val="3644630295"/>
                    </a:ext>
                  </a:extLst>
                </a:gridCol>
              </a:tblGrid>
              <a:tr h="747846">
                <a:tc>
                  <a:txBody>
                    <a:bodyPr/>
                    <a:lstStyle/>
                    <a:p>
                      <a:r>
                        <a:rPr lang="en-US" dirty="0"/>
                        <a:t>Model</a:t>
                      </a:r>
                    </a:p>
                  </a:txBody>
                  <a:tcPr/>
                </a:tc>
                <a:tc>
                  <a:txBody>
                    <a:bodyPr/>
                    <a:lstStyle/>
                    <a:p>
                      <a:r>
                        <a:rPr lang="en-US" dirty="0"/>
                        <a:t>MNB</a:t>
                      </a:r>
                    </a:p>
                  </a:txBody>
                  <a:tcPr/>
                </a:tc>
                <a:tc>
                  <a:txBody>
                    <a:bodyPr/>
                    <a:lstStyle/>
                    <a:p>
                      <a:r>
                        <a:rPr lang="en-US" dirty="0"/>
                        <a:t>SVC</a:t>
                      </a:r>
                    </a:p>
                  </a:txBody>
                  <a:tcPr/>
                </a:tc>
                <a:extLst>
                  <a:ext uri="{0D108BD9-81ED-4DB2-BD59-A6C34878D82A}">
                    <a16:rowId xmlns:a16="http://schemas.microsoft.com/office/drawing/2014/main" val="270893392"/>
                  </a:ext>
                </a:extLst>
              </a:tr>
              <a:tr h="747846">
                <a:tc>
                  <a:txBody>
                    <a:bodyPr/>
                    <a:lstStyle/>
                    <a:p>
                      <a:r>
                        <a:rPr lang="en-US" dirty="0"/>
                        <a:t>Accuracy</a:t>
                      </a:r>
                    </a:p>
                  </a:txBody>
                  <a:tcPr/>
                </a:tc>
                <a:tc>
                  <a:txBody>
                    <a:bodyPr/>
                    <a:lstStyle/>
                    <a:p>
                      <a:r>
                        <a:rPr lang="en-US" dirty="0"/>
                        <a:t>71.7</a:t>
                      </a:r>
                    </a:p>
                  </a:txBody>
                  <a:tcPr/>
                </a:tc>
                <a:tc>
                  <a:txBody>
                    <a:bodyPr/>
                    <a:lstStyle/>
                    <a:p>
                      <a:r>
                        <a:rPr lang="en-US" dirty="0"/>
                        <a:t>76.4</a:t>
                      </a:r>
                    </a:p>
                  </a:txBody>
                  <a:tcPr/>
                </a:tc>
                <a:extLst>
                  <a:ext uri="{0D108BD9-81ED-4DB2-BD59-A6C34878D82A}">
                    <a16:rowId xmlns:a16="http://schemas.microsoft.com/office/drawing/2014/main" val="2538293546"/>
                  </a:ext>
                </a:extLst>
              </a:tr>
            </a:tbl>
          </a:graphicData>
        </a:graphic>
      </p:graphicFrame>
      <p:sp>
        <p:nvSpPr>
          <p:cNvPr id="8" name="TextBox 7">
            <a:extLst>
              <a:ext uri="{FF2B5EF4-FFF2-40B4-BE49-F238E27FC236}">
                <a16:creationId xmlns:a16="http://schemas.microsoft.com/office/drawing/2014/main" id="{645D67C9-8E75-0F47-AFAD-C796A860970D}"/>
              </a:ext>
            </a:extLst>
          </p:cNvPr>
          <p:cNvSpPr txBox="1"/>
          <p:nvPr/>
        </p:nvSpPr>
        <p:spPr>
          <a:xfrm>
            <a:off x="1057894" y="4520644"/>
            <a:ext cx="3481120" cy="369332"/>
          </a:xfrm>
          <a:prstGeom prst="rect">
            <a:avLst/>
          </a:prstGeom>
          <a:noFill/>
        </p:spPr>
        <p:txBody>
          <a:bodyPr wrap="square" rtlCol="0">
            <a:spAutoFit/>
          </a:bodyPr>
          <a:lstStyle/>
          <a:p>
            <a:r>
              <a:rPr lang="en-US" dirty="0"/>
              <a:t>Model Choice : SVC</a:t>
            </a:r>
          </a:p>
        </p:txBody>
      </p:sp>
      <p:sp>
        <p:nvSpPr>
          <p:cNvPr id="10" name="TextBox 9">
            <a:extLst>
              <a:ext uri="{FF2B5EF4-FFF2-40B4-BE49-F238E27FC236}">
                <a16:creationId xmlns:a16="http://schemas.microsoft.com/office/drawing/2014/main" id="{132DEC04-E458-C840-B544-BA442D71C155}"/>
              </a:ext>
            </a:extLst>
          </p:cNvPr>
          <p:cNvSpPr txBox="1"/>
          <p:nvPr/>
        </p:nvSpPr>
        <p:spPr>
          <a:xfrm>
            <a:off x="6262255" y="4506158"/>
            <a:ext cx="3582390" cy="369332"/>
          </a:xfrm>
          <a:prstGeom prst="rect">
            <a:avLst/>
          </a:prstGeom>
          <a:noFill/>
        </p:spPr>
        <p:txBody>
          <a:bodyPr wrap="square" rtlCol="0">
            <a:spAutoFit/>
          </a:bodyPr>
          <a:lstStyle/>
          <a:p>
            <a:r>
              <a:rPr lang="en-US" dirty="0"/>
              <a:t>Vectorizer Choice : </a:t>
            </a:r>
            <a:r>
              <a:rPr lang="en-US" dirty="0" err="1"/>
              <a:t>Tfidf</a:t>
            </a:r>
            <a:endParaRPr lang="en-US" dirty="0"/>
          </a:p>
        </p:txBody>
      </p:sp>
    </p:spTree>
    <p:extLst>
      <p:ext uri="{BB962C8B-B14F-4D97-AF65-F5344CB8AC3E}">
        <p14:creationId xmlns:p14="http://schemas.microsoft.com/office/powerpoint/2010/main" val="406947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92B3-AAF1-5447-A2B5-BF1C55DFE63E}"/>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Effect of Stop Words and min doc frequency</a:t>
            </a:r>
          </a:p>
        </p:txBody>
      </p:sp>
      <p:sp>
        <p:nvSpPr>
          <p:cNvPr id="3" name="Content Placeholder 2">
            <a:extLst>
              <a:ext uri="{FF2B5EF4-FFF2-40B4-BE49-F238E27FC236}">
                <a16:creationId xmlns:a16="http://schemas.microsoft.com/office/drawing/2014/main" id="{3718DBCC-AD07-9940-B572-9215028877D2}"/>
              </a:ext>
            </a:extLst>
          </p:cNvPr>
          <p:cNvSpPr>
            <a:spLocks noGrp="1"/>
          </p:cNvSpPr>
          <p:nvPr>
            <p:ph sz="half" idx="1"/>
          </p:nvPr>
        </p:nvSpPr>
        <p:spPr>
          <a:xfrm>
            <a:off x="1302166" y="1441223"/>
            <a:ext cx="4257140" cy="4363844"/>
          </a:xfrm>
        </p:spPr>
        <p:txBody>
          <a:bodyPr>
            <a:normAutofit/>
          </a:bodyPr>
          <a:lstStyle/>
          <a:p>
            <a:pPr marL="0" indent="0">
              <a:buNone/>
            </a:pPr>
            <a:r>
              <a:rPr lang="en-US" sz="2000" dirty="0"/>
              <a:t>With stop words and </a:t>
            </a:r>
            <a:r>
              <a:rPr lang="en-US" sz="2000" dirty="0" err="1"/>
              <a:t>min_df</a:t>
            </a:r>
            <a:r>
              <a:rPr lang="en-US" sz="2000" dirty="0"/>
              <a:t> = 10</a:t>
            </a:r>
          </a:p>
        </p:txBody>
      </p:sp>
      <p:sp>
        <p:nvSpPr>
          <p:cNvPr id="4" name="Content Placeholder 3">
            <a:extLst>
              <a:ext uri="{FF2B5EF4-FFF2-40B4-BE49-F238E27FC236}">
                <a16:creationId xmlns:a16="http://schemas.microsoft.com/office/drawing/2014/main" id="{CAC85B57-284C-B144-8DB3-9A16240A2449}"/>
              </a:ext>
            </a:extLst>
          </p:cNvPr>
          <p:cNvSpPr>
            <a:spLocks noGrp="1"/>
          </p:cNvSpPr>
          <p:nvPr>
            <p:ph sz="half" idx="2"/>
          </p:nvPr>
        </p:nvSpPr>
        <p:spPr>
          <a:xfrm>
            <a:off x="6750261" y="1441223"/>
            <a:ext cx="4139573" cy="4363844"/>
          </a:xfrm>
        </p:spPr>
        <p:txBody>
          <a:bodyPr>
            <a:normAutofit/>
          </a:bodyPr>
          <a:lstStyle/>
          <a:p>
            <a:pPr marL="0" indent="0">
              <a:buNone/>
            </a:pPr>
            <a:r>
              <a:rPr lang="en-US" sz="2000"/>
              <a:t>Without stop words and min_df=1</a:t>
            </a:r>
            <a:endParaRPr lang="en-US" sz="2000" dirty="0"/>
          </a:p>
        </p:txBody>
      </p:sp>
      <p:pic>
        <p:nvPicPr>
          <p:cNvPr id="1026" name="Picture 2">
            <a:extLst>
              <a:ext uri="{FF2B5EF4-FFF2-40B4-BE49-F238E27FC236}">
                <a16:creationId xmlns:a16="http://schemas.microsoft.com/office/drawing/2014/main" id="{2DF33EBE-CD3E-5F4B-9A0B-38D4E0D34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195" y="1911103"/>
            <a:ext cx="4383458" cy="3708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582945-1692-164F-92F4-DED74116A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405" y="1949613"/>
            <a:ext cx="4139574" cy="3495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52C296-1F24-304B-A984-58BFE5C5FEF8}"/>
              </a:ext>
            </a:extLst>
          </p:cNvPr>
          <p:cNvSpPr txBox="1"/>
          <p:nvPr/>
        </p:nvSpPr>
        <p:spPr>
          <a:xfrm>
            <a:off x="2141012" y="5619170"/>
            <a:ext cx="2848620" cy="369332"/>
          </a:xfrm>
          <a:prstGeom prst="rect">
            <a:avLst/>
          </a:prstGeom>
          <a:noFill/>
        </p:spPr>
        <p:txBody>
          <a:bodyPr wrap="square" rtlCol="0">
            <a:spAutoFit/>
          </a:bodyPr>
          <a:lstStyle/>
          <a:p>
            <a:r>
              <a:rPr lang="en-US" dirty="0"/>
              <a:t>Accuracy: 76.02</a:t>
            </a:r>
          </a:p>
        </p:txBody>
      </p:sp>
      <p:sp>
        <p:nvSpPr>
          <p:cNvPr id="10" name="TextBox 9">
            <a:extLst>
              <a:ext uri="{FF2B5EF4-FFF2-40B4-BE49-F238E27FC236}">
                <a16:creationId xmlns:a16="http://schemas.microsoft.com/office/drawing/2014/main" id="{D49B4915-70DF-6848-8A98-F037E9234F7D}"/>
              </a:ext>
            </a:extLst>
          </p:cNvPr>
          <p:cNvSpPr txBox="1"/>
          <p:nvPr/>
        </p:nvSpPr>
        <p:spPr>
          <a:xfrm>
            <a:off x="7814359" y="5608913"/>
            <a:ext cx="2848620" cy="369332"/>
          </a:xfrm>
          <a:prstGeom prst="rect">
            <a:avLst/>
          </a:prstGeom>
          <a:noFill/>
        </p:spPr>
        <p:txBody>
          <a:bodyPr wrap="square" rtlCol="0">
            <a:spAutoFit/>
          </a:bodyPr>
          <a:lstStyle/>
          <a:p>
            <a:r>
              <a:rPr lang="en-US" dirty="0"/>
              <a:t>Accuracy: 77.51</a:t>
            </a:r>
          </a:p>
        </p:txBody>
      </p:sp>
      <p:sp>
        <p:nvSpPr>
          <p:cNvPr id="6" name="Rectangle 5">
            <a:extLst>
              <a:ext uri="{FF2B5EF4-FFF2-40B4-BE49-F238E27FC236}">
                <a16:creationId xmlns:a16="http://schemas.microsoft.com/office/drawing/2014/main" id="{87098AC1-7359-4954-A659-FE2B3257B088}"/>
              </a:ext>
            </a:extLst>
          </p:cNvPr>
          <p:cNvSpPr/>
          <p:nvPr/>
        </p:nvSpPr>
        <p:spPr>
          <a:xfrm>
            <a:off x="768899" y="453625"/>
            <a:ext cx="7502310" cy="584775"/>
          </a:xfrm>
          <a:prstGeom prst="rect">
            <a:avLst/>
          </a:prstGeom>
        </p:spPr>
        <p:txBody>
          <a:bodyPr wrap="none">
            <a:spAutoFit/>
          </a:bodyPr>
          <a:lstStyle/>
          <a:p>
            <a:r>
              <a:rPr lang="en-US" sz="3200" dirty="0"/>
              <a:t>Effect of Stop Words and min doc frequency</a:t>
            </a:r>
          </a:p>
        </p:txBody>
      </p:sp>
    </p:spTree>
    <p:extLst>
      <p:ext uri="{BB962C8B-B14F-4D97-AF65-F5344CB8AC3E}">
        <p14:creationId xmlns:p14="http://schemas.microsoft.com/office/powerpoint/2010/main" val="4154267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1529-A108-0D49-A78D-4B87BF17E21F}"/>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N-Gram Range</a:t>
            </a:r>
          </a:p>
        </p:txBody>
      </p:sp>
      <p:sp>
        <p:nvSpPr>
          <p:cNvPr id="3" name="Content Placeholder 2">
            <a:extLst>
              <a:ext uri="{FF2B5EF4-FFF2-40B4-BE49-F238E27FC236}">
                <a16:creationId xmlns:a16="http://schemas.microsoft.com/office/drawing/2014/main" id="{1C6210BC-BD32-6A4F-84C6-58B8EAA29F45}"/>
              </a:ext>
            </a:extLst>
          </p:cNvPr>
          <p:cNvSpPr>
            <a:spLocks noGrp="1"/>
          </p:cNvSpPr>
          <p:nvPr>
            <p:ph sz="half" idx="1"/>
          </p:nvPr>
        </p:nvSpPr>
        <p:spPr>
          <a:xfrm>
            <a:off x="1539550" y="1455534"/>
            <a:ext cx="3427283" cy="4363844"/>
          </a:xfrm>
        </p:spPr>
        <p:txBody>
          <a:bodyPr>
            <a:normAutofit/>
          </a:bodyPr>
          <a:lstStyle/>
          <a:p>
            <a:pPr marL="0" indent="0">
              <a:buNone/>
            </a:pPr>
            <a:r>
              <a:rPr lang="en-US" sz="2000" dirty="0" err="1"/>
              <a:t>ngram_range</a:t>
            </a:r>
            <a:r>
              <a:rPr lang="en-US" sz="2000" dirty="0"/>
              <a:t> = (1,2)</a:t>
            </a:r>
          </a:p>
        </p:txBody>
      </p:sp>
      <p:sp>
        <p:nvSpPr>
          <p:cNvPr id="4" name="Content Placeholder 3">
            <a:extLst>
              <a:ext uri="{FF2B5EF4-FFF2-40B4-BE49-F238E27FC236}">
                <a16:creationId xmlns:a16="http://schemas.microsoft.com/office/drawing/2014/main" id="{B787D761-BFEC-B34C-BABD-8D2FAC019770}"/>
              </a:ext>
            </a:extLst>
          </p:cNvPr>
          <p:cNvSpPr>
            <a:spLocks noGrp="1"/>
          </p:cNvSpPr>
          <p:nvPr>
            <p:ph sz="half" idx="2"/>
          </p:nvPr>
        </p:nvSpPr>
        <p:spPr>
          <a:xfrm>
            <a:off x="7454749" y="1455534"/>
            <a:ext cx="3197701" cy="4363844"/>
          </a:xfrm>
        </p:spPr>
        <p:txBody>
          <a:bodyPr>
            <a:normAutofit/>
          </a:bodyPr>
          <a:lstStyle/>
          <a:p>
            <a:pPr marL="0" indent="0">
              <a:buNone/>
            </a:pPr>
            <a:r>
              <a:rPr lang="en-US" sz="2000" dirty="0" err="1"/>
              <a:t>ngram_range</a:t>
            </a:r>
            <a:r>
              <a:rPr lang="en-US" sz="2000" dirty="0"/>
              <a:t> = (1,3)</a:t>
            </a:r>
          </a:p>
        </p:txBody>
      </p:sp>
      <p:pic>
        <p:nvPicPr>
          <p:cNvPr id="5" name="Picture 4">
            <a:extLst>
              <a:ext uri="{FF2B5EF4-FFF2-40B4-BE49-F238E27FC236}">
                <a16:creationId xmlns:a16="http://schemas.microsoft.com/office/drawing/2014/main" id="{EC994349-13AA-3C40-867F-C6564AFCB571}"/>
              </a:ext>
            </a:extLst>
          </p:cNvPr>
          <p:cNvPicPr>
            <a:picLocks noChangeAspect="1"/>
          </p:cNvPicPr>
          <p:nvPr/>
        </p:nvPicPr>
        <p:blipFill>
          <a:blip r:embed="rId2"/>
          <a:stretch>
            <a:fillRect/>
          </a:stretch>
        </p:blipFill>
        <p:spPr>
          <a:xfrm>
            <a:off x="694799" y="1863555"/>
            <a:ext cx="4214545" cy="4022998"/>
          </a:xfrm>
          <a:prstGeom prst="rect">
            <a:avLst/>
          </a:prstGeom>
        </p:spPr>
      </p:pic>
      <p:pic>
        <p:nvPicPr>
          <p:cNvPr id="6" name="Picture 5">
            <a:extLst>
              <a:ext uri="{FF2B5EF4-FFF2-40B4-BE49-F238E27FC236}">
                <a16:creationId xmlns:a16="http://schemas.microsoft.com/office/drawing/2014/main" id="{1BC3E2B5-5B03-4A4D-8B71-033F9397D86E}"/>
              </a:ext>
            </a:extLst>
          </p:cNvPr>
          <p:cNvPicPr>
            <a:picLocks noChangeAspect="1"/>
          </p:cNvPicPr>
          <p:nvPr/>
        </p:nvPicPr>
        <p:blipFill>
          <a:blip r:embed="rId3"/>
          <a:stretch>
            <a:fillRect/>
          </a:stretch>
        </p:blipFill>
        <p:spPr>
          <a:xfrm>
            <a:off x="6740830" y="1863555"/>
            <a:ext cx="4002795" cy="3752659"/>
          </a:xfrm>
          <a:prstGeom prst="rect">
            <a:avLst/>
          </a:prstGeom>
        </p:spPr>
      </p:pic>
      <p:sp>
        <p:nvSpPr>
          <p:cNvPr id="7" name="TextBox 6">
            <a:extLst>
              <a:ext uri="{FF2B5EF4-FFF2-40B4-BE49-F238E27FC236}">
                <a16:creationId xmlns:a16="http://schemas.microsoft.com/office/drawing/2014/main" id="{4916F1F3-80FD-564A-8719-43137606EA28}"/>
              </a:ext>
            </a:extLst>
          </p:cNvPr>
          <p:cNvSpPr txBox="1"/>
          <p:nvPr/>
        </p:nvSpPr>
        <p:spPr>
          <a:xfrm>
            <a:off x="1711643" y="5886553"/>
            <a:ext cx="3197701" cy="369332"/>
          </a:xfrm>
          <a:prstGeom prst="rect">
            <a:avLst/>
          </a:prstGeom>
          <a:noFill/>
        </p:spPr>
        <p:txBody>
          <a:bodyPr wrap="square" rtlCol="0">
            <a:spAutoFit/>
          </a:bodyPr>
          <a:lstStyle/>
          <a:p>
            <a:r>
              <a:rPr lang="en-US" dirty="0"/>
              <a:t>Accuracy: 80.5</a:t>
            </a:r>
          </a:p>
        </p:txBody>
      </p:sp>
      <p:sp>
        <p:nvSpPr>
          <p:cNvPr id="10" name="TextBox 9">
            <a:extLst>
              <a:ext uri="{FF2B5EF4-FFF2-40B4-BE49-F238E27FC236}">
                <a16:creationId xmlns:a16="http://schemas.microsoft.com/office/drawing/2014/main" id="{3DF78B26-D1A1-8640-9E71-160B1C6ECB6E}"/>
              </a:ext>
            </a:extLst>
          </p:cNvPr>
          <p:cNvSpPr txBox="1"/>
          <p:nvPr/>
        </p:nvSpPr>
        <p:spPr>
          <a:xfrm>
            <a:off x="8040773" y="5609064"/>
            <a:ext cx="3197701" cy="369332"/>
          </a:xfrm>
          <a:prstGeom prst="rect">
            <a:avLst/>
          </a:prstGeom>
          <a:noFill/>
        </p:spPr>
        <p:txBody>
          <a:bodyPr wrap="square" rtlCol="0">
            <a:spAutoFit/>
          </a:bodyPr>
          <a:lstStyle/>
          <a:p>
            <a:r>
              <a:rPr lang="en-US" dirty="0"/>
              <a:t>Accuracy: 80.7</a:t>
            </a:r>
          </a:p>
        </p:txBody>
      </p:sp>
      <p:sp>
        <p:nvSpPr>
          <p:cNvPr id="8" name="Rectangle 7">
            <a:extLst>
              <a:ext uri="{FF2B5EF4-FFF2-40B4-BE49-F238E27FC236}">
                <a16:creationId xmlns:a16="http://schemas.microsoft.com/office/drawing/2014/main" id="{AAB48CB3-B94E-4AAD-93B5-4240593EB27D}"/>
              </a:ext>
            </a:extLst>
          </p:cNvPr>
          <p:cNvSpPr/>
          <p:nvPr/>
        </p:nvSpPr>
        <p:spPr>
          <a:xfrm>
            <a:off x="979070" y="371947"/>
            <a:ext cx="2617448" cy="584775"/>
          </a:xfrm>
          <a:prstGeom prst="rect">
            <a:avLst/>
          </a:prstGeom>
        </p:spPr>
        <p:txBody>
          <a:bodyPr wrap="none">
            <a:spAutoFit/>
          </a:bodyPr>
          <a:lstStyle/>
          <a:p>
            <a:r>
              <a:rPr lang="en-US" sz="3200" dirty="0"/>
              <a:t>N-Gram Range</a:t>
            </a:r>
          </a:p>
        </p:txBody>
      </p:sp>
    </p:spTree>
    <p:extLst>
      <p:ext uri="{BB962C8B-B14F-4D97-AF65-F5344CB8AC3E}">
        <p14:creationId xmlns:p14="http://schemas.microsoft.com/office/powerpoint/2010/main" val="218182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52A5-133D-F64C-A30D-287B523BF83D}"/>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Bigrams and Trigrams </a:t>
            </a:r>
          </a:p>
        </p:txBody>
      </p:sp>
      <p:sp>
        <p:nvSpPr>
          <p:cNvPr id="3" name="Content Placeholder 2">
            <a:extLst>
              <a:ext uri="{FF2B5EF4-FFF2-40B4-BE49-F238E27FC236}">
                <a16:creationId xmlns:a16="http://schemas.microsoft.com/office/drawing/2014/main" id="{59F9C2A1-E019-6C41-9C81-A0CF22AFBD17}"/>
              </a:ext>
            </a:extLst>
          </p:cNvPr>
          <p:cNvSpPr>
            <a:spLocks noGrp="1"/>
          </p:cNvSpPr>
          <p:nvPr>
            <p:ph sz="half" idx="1"/>
          </p:nvPr>
        </p:nvSpPr>
        <p:spPr>
          <a:xfrm>
            <a:off x="1525716" y="1533138"/>
            <a:ext cx="3427283" cy="352668"/>
          </a:xfrm>
        </p:spPr>
        <p:txBody>
          <a:bodyPr>
            <a:normAutofit lnSpcReduction="10000"/>
          </a:bodyPr>
          <a:lstStyle/>
          <a:p>
            <a:pPr marL="0" indent="0">
              <a:buNone/>
            </a:pPr>
            <a:r>
              <a:rPr lang="en-US" sz="2000" dirty="0"/>
              <a:t>Bigrams</a:t>
            </a:r>
          </a:p>
        </p:txBody>
      </p:sp>
      <p:sp>
        <p:nvSpPr>
          <p:cNvPr id="4" name="Content Placeholder 3">
            <a:extLst>
              <a:ext uri="{FF2B5EF4-FFF2-40B4-BE49-F238E27FC236}">
                <a16:creationId xmlns:a16="http://schemas.microsoft.com/office/drawing/2014/main" id="{BE8EB93E-630E-444E-9795-63F5A22E6398}"/>
              </a:ext>
            </a:extLst>
          </p:cNvPr>
          <p:cNvSpPr>
            <a:spLocks noGrp="1"/>
          </p:cNvSpPr>
          <p:nvPr>
            <p:ph sz="half" idx="2"/>
          </p:nvPr>
        </p:nvSpPr>
        <p:spPr>
          <a:xfrm>
            <a:off x="7821250" y="1450999"/>
            <a:ext cx="3197701" cy="4363844"/>
          </a:xfrm>
        </p:spPr>
        <p:txBody>
          <a:bodyPr>
            <a:normAutofit lnSpcReduction="10000"/>
          </a:bodyPr>
          <a:lstStyle/>
          <a:p>
            <a:pPr marL="0" indent="0">
              <a:buNone/>
            </a:pPr>
            <a:r>
              <a:rPr lang="en-US" sz="2000"/>
              <a:t>Trigrams</a:t>
            </a:r>
          </a:p>
        </p:txBody>
      </p:sp>
      <p:pic>
        <p:nvPicPr>
          <p:cNvPr id="8" name="Picture 7">
            <a:extLst>
              <a:ext uri="{FF2B5EF4-FFF2-40B4-BE49-F238E27FC236}">
                <a16:creationId xmlns:a16="http://schemas.microsoft.com/office/drawing/2014/main" id="{B40D639A-4568-CE43-BE9D-9DBEEC952BBD}"/>
              </a:ext>
            </a:extLst>
          </p:cNvPr>
          <p:cNvPicPr>
            <a:picLocks noChangeAspect="1"/>
          </p:cNvPicPr>
          <p:nvPr/>
        </p:nvPicPr>
        <p:blipFill>
          <a:blip r:embed="rId2"/>
          <a:stretch>
            <a:fillRect/>
          </a:stretch>
        </p:blipFill>
        <p:spPr>
          <a:xfrm>
            <a:off x="542694" y="2006455"/>
            <a:ext cx="4410305" cy="3528579"/>
          </a:xfrm>
          <a:prstGeom prst="rect">
            <a:avLst/>
          </a:prstGeom>
        </p:spPr>
      </p:pic>
      <p:sp>
        <p:nvSpPr>
          <p:cNvPr id="6" name="TextBox 5">
            <a:extLst>
              <a:ext uri="{FF2B5EF4-FFF2-40B4-BE49-F238E27FC236}">
                <a16:creationId xmlns:a16="http://schemas.microsoft.com/office/drawing/2014/main" id="{6E61C0E3-EA94-1F48-9B95-908231D0EE8C}"/>
              </a:ext>
            </a:extLst>
          </p:cNvPr>
          <p:cNvSpPr txBox="1"/>
          <p:nvPr/>
        </p:nvSpPr>
        <p:spPr>
          <a:xfrm>
            <a:off x="1628684" y="5535034"/>
            <a:ext cx="2977208" cy="369332"/>
          </a:xfrm>
          <a:prstGeom prst="rect">
            <a:avLst/>
          </a:prstGeom>
          <a:noFill/>
        </p:spPr>
        <p:txBody>
          <a:bodyPr wrap="square" rtlCol="0">
            <a:spAutoFit/>
          </a:bodyPr>
          <a:lstStyle/>
          <a:p>
            <a:r>
              <a:rPr lang="en-US" dirty="0"/>
              <a:t>Accuracy : 79.3%</a:t>
            </a:r>
          </a:p>
        </p:txBody>
      </p:sp>
      <p:sp>
        <p:nvSpPr>
          <p:cNvPr id="10" name="TextBox 9">
            <a:extLst>
              <a:ext uri="{FF2B5EF4-FFF2-40B4-BE49-F238E27FC236}">
                <a16:creationId xmlns:a16="http://schemas.microsoft.com/office/drawing/2014/main" id="{86D6E495-6D72-1348-B76C-5B5B4091B35C}"/>
              </a:ext>
            </a:extLst>
          </p:cNvPr>
          <p:cNvSpPr txBox="1"/>
          <p:nvPr/>
        </p:nvSpPr>
        <p:spPr>
          <a:xfrm>
            <a:off x="7583101" y="5445511"/>
            <a:ext cx="2977208" cy="369332"/>
          </a:xfrm>
          <a:prstGeom prst="rect">
            <a:avLst/>
          </a:prstGeom>
          <a:noFill/>
        </p:spPr>
        <p:txBody>
          <a:bodyPr wrap="square" rtlCol="0">
            <a:spAutoFit/>
          </a:bodyPr>
          <a:lstStyle/>
          <a:p>
            <a:r>
              <a:rPr lang="en-US" dirty="0"/>
              <a:t>Accuracy : 76.39%</a:t>
            </a:r>
          </a:p>
        </p:txBody>
      </p:sp>
      <p:pic>
        <p:nvPicPr>
          <p:cNvPr id="7" name="Picture 6">
            <a:extLst>
              <a:ext uri="{FF2B5EF4-FFF2-40B4-BE49-F238E27FC236}">
                <a16:creationId xmlns:a16="http://schemas.microsoft.com/office/drawing/2014/main" id="{3AB39347-5BA9-4F45-8D93-0FD80701EEAF}"/>
              </a:ext>
            </a:extLst>
          </p:cNvPr>
          <p:cNvPicPr>
            <a:picLocks noChangeAspect="1"/>
          </p:cNvPicPr>
          <p:nvPr/>
        </p:nvPicPr>
        <p:blipFill>
          <a:blip r:embed="rId3"/>
          <a:stretch>
            <a:fillRect/>
          </a:stretch>
        </p:blipFill>
        <p:spPr>
          <a:xfrm>
            <a:off x="6647455" y="1885806"/>
            <a:ext cx="4107086" cy="3439056"/>
          </a:xfrm>
          <a:prstGeom prst="rect">
            <a:avLst/>
          </a:prstGeom>
        </p:spPr>
      </p:pic>
      <p:sp>
        <p:nvSpPr>
          <p:cNvPr id="5" name="Rectangle 4">
            <a:extLst>
              <a:ext uri="{FF2B5EF4-FFF2-40B4-BE49-F238E27FC236}">
                <a16:creationId xmlns:a16="http://schemas.microsoft.com/office/drawing/2014/main" id="{B8B46D2D-6FE0-4FDC-9AC0-96024202FC3C}"/>
              </a:ext>
            </a:extLst>
          </p:cNvPr>
          <p:cNvSpPr/>
          <p:nvPr/>
        </p:nvSpPr>
        <p:spPr>
          <a:xfrm>
            <a:off x="821966" y="368859"/>
            <a:ext cx="3851760" cy="584775"/>
          </a:xfrm>
          <a:prstGeom prst="rect">
            <a:avLst/>
          </a:prstGeom>
        </p:spPr>
        <p:txBody>
          <a:bodyPr wrap="none">
            <a:spAutoFit/>
          </a:bodyPr>
          <a:lstStyle/>
          <a:p>
            <a:r>
              <a:rPr lang="en-US" sz="3200" dirty="0"/>
              <a:t>Bigrams and Trigrams </a:t>
            </a:r>
          </a:p>
        </p:txBody>
      </p:sp>
    </p:spTree>
    <p:extLst>
      <p:ext uri="{BB962C8B-B14F-4D97-AF65-F5344CB8AC3E}">
        <p14:creationId xmlns:p14="http://schemas.microsoft.com/office/powerpoint/2010/main" val="828178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F352-BF87-3142-AF71-B92F7BB272A4}"/>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Best model</a:t>
            </a:r>
          </a:p>
        </p:txBody>
      </p:sp>
      <p:sp>
        <p:nvSpPr>
          <p:cNvPr id="5" name="TextBox 4">
            <a:extLst>
              <a:ext uri="{FF2B5EF4-FFF2-40B4-BE49-F238E27FC236}">
                <a16:creationId xmlns:a16="http://schemas.microsoft.com/office/drawing/2014/main" id="{46F9A354-7704-C643-B3B0-06C426C151A1}"/>
              </a:ext>
            </a:extLst>
          </p:cNvPr>
          <p:cNvSpPr txBox="1"/>
          <p:nvPr/>
        </p:nvSpPr>
        <p:spPr>
          <a:xfrm>
            <a:off x="6096000" y="1713548"/>
            <a:ext cx="7015163" cy="369332"/>
          </a:xfrm>
          <a:prstGeom prst="rect">
            <a:avLst/>
          </a:prstGeom>
          <a:noFill/>
        </p:spPr>
        <p:txBody>
          <a:bodyPr wrap="square" rtlCol="0">
            <a:spAutoFit/>
          </a:bodyPr>
          <a:lstStyle/>
          <a:p>
            <a:r>
              <a:rPr lang="en-US" dirty="0"/>
              <a:t>Best Regularization Parameter for </a:t>
            </a:r>
            <a:r>
              <a:rPr lang="en-US" dirty="0" err="1"/>
              <a:t>LinearSVC</a:t>
            </a:r>
            <a:r>
              <a:rPr lang="en-US" dirty="0"/>
              <a:t> = 1</a:t>
            </a:r>
          </a:p>
        </p:txBody>
      </p:sp>
      <p:pic>
        <p:nvPicPr>
          <p:cNvPr id="6" name="Picture 5">
            <a:extLst>
              <a:ext uri="{FF2B5EF4-FFF2-40B4-BE49-F238E27FC236}">
                <a16:creationId xmlns:a16="http://schemas.microsoft.com/office/drawing/2014/main" id="{A70FA33B-4B4D-CA4B-86EE-D49EB5BFB58D}"/>
              </a:ext>
            </a:extLst>
          </p:cNvPr>
          <p:cNvPicPr>
            <a:picLocks noChangeAspect="1"/>
          </p:cNvPicPr>
          <p:nvPr/>
        </p:nvPicPr>
        <p:blipFill>
          <a:blip r:embed="rId2"/>
          <a:stretch>
            <a:fillRect/>
          </a:stretch>
        </p:blipFill>
        <p:spPr>
          <a:xfrm>
            <a:off x="1045317" y="1931536"/>
            <a:ext cx="3232615" cy="3141082"/>
          </a:xfrm>
          <a:prstGeom prst="rect">
            <a:avLst/>
          </a:prstGeom>
        </p:spPr>
      </p:pic>
      <p:graphicFrame>
        <p:nvGraphicFramePr>
          <p:cNvPr id="10" name="Table 9">
            <a:extLst>
              <a:ext uri="{FF2B5EF4-FFF2-40B4-BE49-F238E27FC236}">
                <a16:creationId xmlns:a16="http://schemas.microsoft.com/office/drawing/2014/main" id="{B60C7217-E64E-C341-8737-4FF66C03F018}"/>
              </a:ext>
            </a:extLst>
          </p:cNvPr>
          <p:cNvGraphicFramePr>
            <a:graphicFrameLocks noGrp="1"/>
          </p:cNvGraphicFramePr>
          <p:nvPr>
            <p:extLst>
              <p:ext uri="{D42A27DB-BD31-4B8C-83A1-F6EECF244321}">
                <p14:modId xmlns:p14="http://schemas.microsoft.com/office/powerpoint/2010/main" val="4275085168"/>
              </p:ext>
            </p:extLst>
          </p:nvPr>
        </p:nvGraphicFramePr>
        <p:xfrm>
          <a:off x="6096000" y="2296322"/>
          <a:ext cx="4709665" cy="3128460"/>
        </p:xfrm>
        <a:graphic>
          <a:graphicData uri="http://schemas.openxmlformats.org/drawingml/2006/table">
            <a:tbl>
              <a:tblPr firstRow="1" bandRow="1">
                <a:tableStyleId>{073A0DAA-6AF3-43AB-8588-CEC1D06C72B9}</a:tableStyleId>
              </a:tblPr>
              <a:tblGrid>
                <a:gridCol w="941933">
                  <a:extLst>
                    <a:ext uri="{9D8B030D-6E8A-4147-A177-3AD203B41FA5}">
                      <a16:colId xmlns:a16="http://schemas.microsoft.com/office/drawing/2014/main" val="3994176650"/>
                    </a:ext>
                  </a:extLst>
                </a:gridCol>
                <a:gridCol w="941933">
                  <a:extLst>
                    <a:ext uri="{9D8B030D-6E8A-4147-A177-3AD203B41FA5}">
                      <a16:colId xmlns:a16="http://schemas.microsoft.com/office/drawing/2014/main" val="480404535"/>
                    </a:ext>
                  </a:extLst>
                </a:gridCol>
                <a:gridCol w="941933">
                  <a:extLst>
                    <a:ext uri="{9D8B030D-6E8A-4147-A177-3AD203B41FA5}">
                      <a16:colId xmlns:a16="http://schemas.microsoft.com/office/drawing/2014/main" val="2619818714"/>
                    </a:ext>
                  </a:extLst>
                </a:gridCol>
                <a:gridCol w="941933">
                  <a:extLst>
                    <a:ext uri="{9D8B030D-6E8A-4147-A177-3AD203B41FA5}">
                      <a16:colId xmlns:a16="http://schemas.microsoft.com/office/drawing/2014/main" val="1389610138"/>
                    </a:ext>
                  </a:extLst>
                </a:gridCol>
                <a:gridCol w="941933">
                  <a:extLst>
                    <a:ext uri="{9D8B030D-6E8A-4147-A177-3AD203B41FA5}">
                      <a16:colId xmlns:a16="http://schemas.microsoft.com/office/drawing/2014/main" val="3008247041"/>
                    </a:ext>
                  </a:extLst>
                </a:gridCol>
              </a:tblGrid>
              <a:tr h="78211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2154432105"/>
                  </a:ext>
                </a:extLst>
              </a:tr>
              <a:tr h="782115">
                <a:tc>
                  <a:txBody>
                    <a:bodyPr/>
                    <a:lstStyle/>
                    <a:p>
                      <a:r>
                        <a:rPr lang="en-US" dirty="0"/>
                        <a:t>Negative</a:t>
                      </a:r>
                    </a:p>
                  </a:txBody>
                  <a:tcPr/>
                </a:tc>
                <a:tc>
                  <a:txBody>
                    <a:bodyPr/>
                    <a:lstStyle/>
                    <a:p>
                      <a:r>
                        <a:rPr lang="en-US" dirty="0"/>
                        <a:t>0.84</a:t>
                      </a:r>
                    </a:p>
                  </a:txBody>
                  <a:tcPr/>
                </a:tc>
                <a:tc>
                  <a:txBody>
                    <a:bodyPr/>
                    <a:lstStyle/>
                    <a:p>
                      <a:r>
                        <a:rPr lang="en-US" dirty="0"/>
                        <a:t>0.86</a:t>
                      </a:r>
                    </a:p>
                  </a:txBody>
                  <a:tcPr/>
                </a:tc>
                <a:tc>
                  <a:txBody>
                    <a:bodyPr/>
                    <a:lstStyle/>
                    <a:p>
                      <a:r>
                        <a:rPr lang="en-US" dirty="0"/>
                        <a:t>0.85</a:t>
                      </a:r>
                    </a:p>
                  </a:txBody>
                  <a:tcPr/>
                </a:tc>
                <a:tc>
                  <a:txBody>
                    <a:bodyPr/>
                    <a:lstStyle/>
                    <a:p>
                      <a:r>
                        <a:rPr lang="en-US" dirty="0"/>
                        <a:t>9429</a:t>
                      </a:r>
                    </a:p>
                  </a:txBody>
                  <a:tcPr/>
                </a:tc>
                <a:extLst>
                  <a:ext uri="{0D108BD9-81ED-4DB2-BD59-A6C34878D82A}">
                    <a16:rowId xmlns:a16="http://schemas.microsoft.com/office/drawing/2014/main" val="3759914963"/>
                  </a:ext>
                </a:extLst>
              </a:tr>
              <a:tr h="782115">
                <a:tc>
                  <a:txBody>
                    <a:bodyPr/>
                    <a:lstStyle/>
                    <a:p>
                      <a:r>
                        <a:rPr lang="en-US" dirty="0"/>
                        <a:t>Neutral</a:t>
                      </a:r>
                    </a:p>
                  </a:txBody>
                  <a:tcPr/>
                </a:tc>
                <a:tc>
                  <a:txBody>
                    <a:bodyPr/>
                    <a:lstStyle/>
                    <a:p>
                      <a:r>
                        <a:rPr lang="en-US" dirty="0"/>
                        <a:t>0.81</a:t>
                      </a:r>
                    </a:p>
                  </a:txBody>
                  <a:tcPr/>
                </a:tc>
                <a:tc>
                  <a:txBody>
                    <a:bodyPr/>
                    <a:lstStyle/>
                    <a:p>
                      <a:r>
                        <a:rPr lang="en-US" dirty="0"/>
                        <a:t>0.36</a:t>
                      </a:r>
                    </a:p>
                  </a:txBody>
                  <a:tcPr/>
                </a:tc>
                <a:tc>
                  <a:txBody>
                    <a:bodyPr/>
                    <a:lstStyle/>
                    <a:p>
                      <a:r>
                        <a:rPr lang="en-US" dirty="0"/>
                        <a:t>0.50</a:t>
                      </a:r>
                    </a:p>
                  </a:txBody>
                  <a:tcPr/>
                </a:tc>
                <a:tc>
                  <a:txBody>
                    <a:bodyPr/>
                    <a:lstStyle/>
                    <a:p>
                      <a:r>
                        <a:rPr lang="en-US" dirty="0"/>
                        <a:t>3188</a:t>
                      </a:r>
                    </a:p>
                  </a:txBody>
                  <a:tcPr/>
                </a:tc>
                <a:extLst>
                  <a:ext uri="{0D108BD9-81ED-4DB2-BD59-A6C34878D82A}">
                    <a16:rowId xmlns:a16="http://schemas.microsoft.com/office/drawing/2014/main" val="2766234255"/>
                  </a:ext>
                </a:extLst>
              </a:tr>
              <a:tr h="782115">
                <a:tc>
                  <a:txBody>
                    <a:bodyPr/>
                    <a:lstStyle/>
                    <a:p>
                      <a:r>
                        <a:rPr lang="en-US" dirty="0"/>
                        <a:t>Positive</a:t>
                      </a:r>
                    </a:p>
                  </a:txBody>
                  <a:tcPr/>
                </a:tc>
                <a:tc>
                  <a:txBody>
                    <a:bodyPr/>
                    <a:lstStyle/>
                    <a:p>
                      <a:r>
                        <a:rPr lang="en-US" dirty="0"/>
                        <a:t>0.88</a:t>
                      </a:r>
                    </a:p>
                  </a:txBody>
                  <a:tcPr/>
                </a:tc>
                <a:tc>
                  <a:txBody>
                    <a:bodyPr/>
                    <a:lstStyle/>
                    <a:p>
                      <a:r>
                        <a:rPr lang="en-US" dirty="0"/>
                        <a:t>0.95</a:t>
                      </a:r>
                    </a:p>
                  </a:txBody>
                  <a:tcPr/>
                </a:tc>
                <a:tc>
                  <a:txBody>
                    <a:bodyPr/>
                    <a:lstStyle/>
                    <a:p>
                      <a:r>
                        <a:rPr lang="en-US" dirty="0"/>
                        <a:t>0.91</a:t>
                      </a:r>
                    </a:p>
                  </a:txBody>
                  <a:tcPr/>
                </a:tc>
                <a:tc>
                  <a:txBody>
                    <a:bodyPr/>
                    <a:lstStyle/>
                    <a:p>
                      <a:r>
                        <a:rPr lang="en-US" dirty="0"/>
                        <a:t>19283</a:t>
                      </a:r>
                    </a:p>
                  </a:txBody>
                  <a:tcPr/>
                </a:tc>
                <a:extLst>
                  <a:ext uri="{0D108BD9-81ED-4DB2-BD59-A6C34878D82A}">
                    <a16:rowId xmlns:a16="http://schemas.microsoft.com/office/drawing/2014/main" val="1856045679"/>
                  </a:ext>
                </a:extLst>
              </a:tr>
            </a:tbl>
          </a:graphicData>
        </a:graphic>
      </p:graphicFrame>
      <p:sp>
        <p:nvSpPr>
          <p:cNvPr id="12" name="TextBox 11">
            <a:extLst>
              <a:ext uri="{FF2B5EF4-FFF2-40B4-BE49-F238E27FC236}">
                <a16:creationId xmlns:a16="http://schemas.microsoft.com/office/drawing/2014/main" id="{0F5C85A8-F970-234E-ADA1-B3C6F985B281}"/>
              </a:ext>
            </a:extLst>
          </p:cNvPr>
          <p:cNvSpPr txBox="1"/>
          <p:nvPr/>
        </p:nvSpPr>
        <p:spPr>
          <a:xfrm>
            <a:off x="1747701" y="5218772"/>
            <a:ext cx="3771900" cy="369332"/>
          </a:xfrm>
          <a:prstGeom prst="rect">
            <a:avLst/>
          </a:prstGeom>
          <a:noFill/>
        </p:spPr>
        <p:txBody>
          <a:bodyPr wrap="square" rtlCol="0">
            <a:spAutoFit/>
          </a:bodyPr>
          <a:lstStyle/>
          <a:p>
            <a:r>
              <a:rPr lang="en-US" dirty="0"/>
              <a:t>Accuracy : 86.1%</a:t>
            </a:r>
          </a:p>
        </p:txBody>
      </p:sp>
      <p:sp>
        <p:nvSpPr>
          <p:cNvPr id="3" name="Rectangle 2">
            <a:extLst>
              <a:ext uri="{FF2B5EF4-FFF2-40B4-BE49-F238E27FC236}">
                <a16:creationId xmlns:a16="http://schemas.microsoft.com/office/drawing/2014/main" id="{3F27C8A6-9E2E-4CF8-8AD0-FDD366009B22}"/>
              </a:ext>
            </a:extLst>
          </p:cNvPr>
          <p:cNvSpPr/>
          <p:nvPr/>
        </p:nvSpPr>
        <p:spPr>
          <a:xfrm>
            <a:off x="1074930" y="312227"/>
            <a:ext cx="2759153" cy="769441"/>
          </a:xfrm>
          <a:prstGeom prst="rect">
            <a:avLst/>
          </a:prstGeom>
        </p:spPr>
        <p:txBody>
          <a:bodyPr wrap="none">
            <a:spAutoFit/>
          </a:bodyPr>
          <a:lstStyle/>
          <a:p>
            <a:r>
              <a:rPr lang="en-US" sz="4400" dirty="0"/>
              <a:t>Best model</a:t>
            </a:r>
          </a:p>
        </p:txBody>
      </p:sp>
    </p:spTree>
    <p:extLst>
      <p:ext uri="{BB962C8B-B14F-4D97-AF65-F5344CB8AC3E}">
        <p14:creationId xmlns:p14="http://schemas.microsoft.com/office/powerpoint/2010/main" val="604773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rugs in a brain">
            <a:extLst>
              <a:ext uri="{FF2B5EF4-FFF2-40B4-BE49-F238E27FC236}">
                <a16:creationId xmlns:a16="http://schemas.microsoft.com/office/drawing/2014/main" id="{5C965FAB-4F11-40BB-B279-18EED8AEE84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6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EED918-0FCC-4C50-ABED-83D91029967A}"/>
              </a:ext>
            </a:extLst>
          </p:cNvPr>
          <p:cNvSpPr/>
          <p:nvPr/>
        </p:nvSpPr>
        <p:spPr>
          <a:xfrm>
            <a:off x="4387349" y="1200152"/>
            <a:ext cx="6897171" cy="4457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b="0" cap="none" spc="0">
                <a:ln w="0"/>
                <a:solidFill>
                  <a:srgbClr val="FFFFFF"/>
                </a:solidFill>
                <a:effectLst>
                  <a:outerShdw blurRad="38100" dist="19050" dir="2700000" algn="tl" rotWithShape="0">
                    <a:schemeClr val="dk1">
                      <a:alpha val="40000"/>
                    </a:schemeClr>
                  </a:outerShdw>
                </a:effectLst>
                <a:latin typeface="+mj-lt"/>
                <a:ea typeface="+mj-ea"/>
                <a:cs typeface="+mj-cs"/>
              </a:rPr>
              <a:t>Thank you</a:t>
            </a:r>
          </a:p>
        </p:txBody>
      </p:sp>
      <p:cxnSp>
        <p:nvCxnSpPr>
          <p:cNvPr id="73" name="Straight Connector 7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828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F8315-0473-40DA-A1CB-52AD522B85FB}"/>
              </a:ext>
            </a:extLst>
          </p:cNvPr>
          <p:cNvSpPr>
            <a:spLocks noGrp="1"/>
          </p:cNvSpPr>
          <p:nvPr>
            <p:ph type="title"/>
          </p:nvPr>
        </p:nvSpPr>
        <p:spPr>
          <a:xfrm>
            <a:off x="594360" y="637125"/>
            <a:ext cx="3802276" cy="5256371"/>
          </a:xfrm>
        </p:spPr>
        <p:txBody>
          <a:bodyPr>
            <a:normAutofit/>
          </a:bodyPr>
          <a:lstStyle/>
          <a:p>
            <a:r>
              <a:rPr lang="en-IN" sz="4800">
                <a:solidFill>
                  <a:schemeClr val="bg1"/>
                </a:solidFill>
              </a:rPr>
              <a:t>Data Cleaning Process</a:t>
            </a:r>
            <a:endParaRPr lang="en-US" sz="4800">
              <a:solidFill>
                <a:schemeClr val="bg1"/>
              </a:solidFill>
            </a:endParaRPr>
          </a:p>
        </p:txBody>
      </p:sp>
      <p:graphicFrame>
        <p:nvGraphicFramePr>
          <p:cNvPr id="15" name="Content Placeholder 2">
            <a:extLst>
              <a:ext uri="{FF2B5EF4-FFF2-40B4-BE49-F238E27FC236}">
                <a16:creationId xmlns:a16="http://schemas.microsoft.com/office/drawing/2014/main" id="{978719E0-FEE1-4AA4-BAC5-19F447694098}"/>
              </a:ext>
            </a:extLst>
          </p:cNvPr>
          <p:cNvGraphicFramePr>
            <a:graphicFrameLocks noGrp="1"/>
          </p:cNvGraphicFramePr>
          <p:nvPr>
            <p:ph idx="1"/>
            <p:extLst>
              <p:ext uri="{D42A27DB-BD31-4B8C-83A1-F6EECF244321}">
                <p14:modId xmlns:p14="http://schemas.microsoft.com/office/powerpoint/2010/main" val="404342823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02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1D435-718D-4CF0-BD67-160215D207BF}"/>
              </a:ext>
            </a:extLst>
          </p:cNvPr>
          <p:cNvSpPr>
            <a:spLocks noGrp="1"/>
          </p:cNvSpPr>
          <p:nvPr>
            <p:ph type="title"/>
          </p:nvPr>
        </p:nvSpPr>
        <p:spPr>
          <a:xfrm>
            <a:off x="838200" y="631825"/>
            <a:ext cx="10515600" cy="1325563"/>
          </a:xfrm>
        </p:spPr>
        <p:txBody>
          <a:bodyPr>
            <a:normAutofit/>
          </a:bodyPr>
          <a:lstStyle/>
          <a:p>
            <a:r>
              <a:rPr lang="en-IN"/>
              <a:t>Findings of Exploratory and Explanatory Data Analysis</a:t>
            </a:r>
            <a:endParaRPr lang="en-US" dirty="0"/>
          </a:p>
        </p:txBody>
      </p:sp>
      <p:sp>
        <p:nvSpPr>
          <p:cNvPr id="3" name="Content Placeholder 2">
            <a:extLst>
              <a:ext uri="{FF2B5EF4-FFF2-40B4-BE49-F238E27FC236}">
                <a16:creationId xmlns:a16="http://schemas.microsoft.com/office/drawing/2014/main" id="{1B9369D6-B1E1-44A5-8BAD-7B7A58A39811}"/>
              </a:ext>
            </a:extLst>
          </p:cNvPr>
          <p:cNvSpPr>
            <a:spLocks noGrp="1"/>
          </p:cNvSpPr>
          <p:nvPr>
            <p:ph idx="1"/>
          </p:nvPr>
        </p:nvSpPr>
        <p:spPr>
          <a:xfrm>
            <a:off x="838200" y="2057400"/>
            <a:ext cx="10515600" cy="3871762"/>
          </a:xfrm>
        </p:spPr>
        <p:txBody>
          <a:bodyPr>
            <a:normAutofit/>
          </a:bodyPr>
          <a:lstStyle/>
          <a:p>
            <a:r>
              <a:rPr lang="en-IN" sz="2200" dirty="0"/>
              <a:t>About 18% of reviews are of ‘Birth Control’ condition followed by ‘Depression’ and ‘Pain’ with 5% and 3% respectively.</a:t>
            </a:r>
          </a:p>
          <a:p>
            <a:r>
              <a:rPr lang="en-IN" sz="2200" dirty="0"/>
              <a:t>Condition marked as ‘Others’ have the highest number of unique drugs count - 210. ‘Pain’ has the second highest number of alternative drugs available with count 183 followed by ‘Birth Control’ with count 155.</a:t>
            </a:r>
          </a:p>
          <a:p>
            <a:r>
              <a:rPr lang="en-IN" sz="2200" dirty="0"/>
              <a:t>Data is left-skewed w.r.t to Rating column with more than 30% of the data have the ‘rating 10’ followed by ‘rating 9’ with more than 16% of the total reviews. </a:t>
            </a:r>
          </a:p>
          <a:p>
            <a:r>
              <a:rPr lang="en-IN" sz="2200" dirty="0"/>
              <a:t>Dataset is balance w.r.t to month but slight left-skewed w.r.t to year. All the months contain approximately equal amount of reviews. But as the year increases the reviews also increases with highest peak in 2016 and again dropped in 2017.</a:t>
            </a:r>
          </a:p>
          <a:p>
            <a:pPr marL="0" indent="0">
              <a:buNone/>
            </a:pPr>
            <a:endParaRPr lang="en-IN" sz="2200" dirty="0"/>
          </a:p>
          <a:p>
            <a:endParaRPr lang="en-US" sz="2200" dirty="0"/>
          </a:p>
        </p:txBody>
      </p:sp>
    </p:spTree>
    <p:extLst>
      <p:ext uri="{BB962C8B-B14F-4D97-AF65-F5344CB8AC3E}">
        <p14:creationId xmlns:p14="http://schemas.microsoft.com/office/powerpoint/2010/main" val="34902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A13B17-A301-4DC7-B3E5-555FBD8B6195}"/>
              </a:ext>
            </a:extLst>
          </p:cNvPr>
          <p:cNvPicPr>
            <a:picLocks noChangeAspect="1"/>
          </p:cNvPicPr>
          <p:nvPr/>
        </p:nvPicPr>
        <p:blipFill>
          <a:blip r:embed="rId2"/>
          <a:stretch>
            <a:fillRect/>
          </a:stretch>
        </p:blipFill>
        <p:spPr>
          <a:xfrm>
            <a:off x="513681" y="239358"/>
            <a:ext cx="5582320" cy="3248060"/>
          </a:xfrm>
          <a:prstGeom prst="rect">
            <a:avLst/>
          </a:prstGeom>
          <a:ln>
            <a:solidFill>
              <a:schemeClr val="tx1"/>
            </a:solidFill>
          </a:ln>
        </p:spPr>
      </p:pic>
      <p:pic>
        <p:nvPicPr>
          <p:cNvPr id="5" name="Picture 4">
            <a:extLst>
              <a:ext uri="{FF2B5EF4-FFF2-40B4-BE49-F238E27FC236}">
                <a16:creationId xmlns:a16="http://schemas.microsoft.com/office/drawing/2014/main" id="{D7FC3E02-32F9-4772-99AD-4732EF32FF67}"/>
              </a:ext>
            </a:extLst>
          </p:cNvPr>
          <p:cNvPicPr>
            <a:picLocks noChangeAspect="1"/>
          </p:cNvPicPr>
          <p:nvPr/>
        </p:nvPicPr>
        <p:blipFill>
          <a:blip r:embed="rId3"/>
          <a:stretch>
            <a:fillRect/>
          </a:stretch>
        </p:blipFill>
        <p:spPr>
          <a:xfrm>
            <a:off x="6569852" y="239358"/>
            <a:ext cx="5622148" cy="3189642"/>
          </a:xfrm>
          <a:prstGeom prst="rect">
            <a:avLst/>
          </a:prstGeom>
          <a:ln>
            <a:solidFill>
              <a:schemeClr val="tx1"/>
            </a:solidFill>
          </a:ln>
        </p:spPr>
      </p:pic>
      <p:pic>
        <p:nvPicPr>
          <p:cNvPr id="6" name="Picture 5">
            <a:extLst>
              <a:ext uri="{FF2B5EF4-FFF2-40B4-BE49-F238E27FC236}">
                <a16:creationId xmlns:a16="http://schemas.microsoft.com/office/drawing/2014/main" id="{2F8932C7-CF06-4AB6-B4FA-12FA164B1DA6}"/>
              </a:ext>
            </a:extLst>
          </p:cNvPr>
          <p:cNvPicPr>
            <a:picLocks noChangeAspect="1"/>
          </p:cNvPicPr>
          <p:nvPr/>
        </p:nvPicPr>
        <p:blipFill>
          <a:blip r:embed="rId4"/>
          <a:stretch>
            <a:fillRect/>
          </a:stretch>
        </p:blipFill>
        <p:spPr>
          <a:xfrm>
            <a:off x="3945509" y="3609940"/>
            <a:ext cx="4930848" cy="3189642"/>
          </a:xfrm>
          <a:prstGeom prst="rect">
            <a:avLst/>
          </a:prstGeom>
        </p:spPr>
      </p:pic>
    </p:spTree>
    <p:extLst>
      <p:ext uri="{BB962C8B-B14F-4D97-AF65-F5344CB8AC3E}">
        <p14:creationId xmlns:p14="http://schemas.microsoft.com/office/powerpoint/2010/main" val="170294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CDFEFC-3100-4382-9D52-019A6F49FE3E}"/>
              </a:ext>
            </a:extLst>
          </p:cNvPr>
          <p:cNvPicPr>
            <a:picLocks noChangeAspect="1"/>
          </p:cNvPicPr>
          <p:nvPr/>
        </p:nvPicPr>
        <p:blipFill>
          <a:blip r:embed="rId3"/>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9B43F2F1-A8DF-4EF1-AB51-A86B4FA5EB01}"/>
              </a:ext>
            </a:extLst>
          </p:cNvPr>
          <p:cNvSpPr txBox="1"/>
          <p:nvPr/>
        </p:nvSpPr>
        <p:spPr>
          <a:xfrm>
            <a:off x="270457" y="128789"/>
            <a:ext cx="3200620" cy="707886"/>
          </a:xfrm>
          <a:prstGeom prst="rect">
            <a:avLst/>
          </a:prstGeom>
          <a:ln>
            <a:noFill/>
          </a:ln>
        </p:spPr>
        <p:style>
          <a:lnRef idx="3">
            <a:schemeClr val="lt1"/>
          </a:lnRef>
          <a:fillRef idx="1">
            <a:schemeClr val="dk1"/>
          </a:fillRef>
          <a:effectRef idx="1">
            <a:schemeClr val="dk1"/>
          </a:effectRef>
          <a:fontRef idx="minor">
            <a:schemeClr val="lt1"/>
          </a:fontRef>
        </p:style>
        <p:txBody>
          <a:bodyPr wrap="none" rtlCol="0">
            <a:spAutoFit/>
          </a:bodyPr>
          <a:lstStyle/>
          <a:p>
            <a:r>
              <a:rPr lang="en-IN" sz="4000" b="1" dirty="0">
                <a:solidFill>
                  <a:schemeClr val="bg1"/>
                </a:solidFill>
              </a:rPr>
              <a:t>WORD CLOUD</a:t>
            </a:r>
            <a:endParaRPr lang="en-US" sz="4000" b="1" dirty="0">
              <a:solidFill>
                <a:schemeClr val="bg1"/>
              </a:solidFill>
            </a:endParaRPr>
          </a:p>
        </p:txBody>
      </p:sp>
      <p:pic>
        <p:nvPicPr>
          <p:cNvPr id="2" name="Picture 1">
            <a:extLst>
              <a:ext uri="{FF2B5EF4-FFF2-40B4-BE49-F238E27FC236}">
                <a16:creationId xmlns:a16="http://schemas.microsoft.com/office/drawing/2014/main" id="{D9FBB254-8C4E-4973-A459-5D6CBCCAFE9C}"/>
              </a:ext>
            </a:extLst>
          </p:cNvPr>
          <p:cNvPicPr>
            <a:picLocks noChangeAspect="1"/>
          </p:cNvPicPr>
          <p:nvPr/>
        </p:nvPicPr>
        <p:blipFill>
          <a:blip r:embed="rId4"/>
          <a:stretch>
            <a:fillRect/>
          </a:stretch>
        </p:blipFill>
        <p:spPr>
          <a:xfrm>
            <a:off x="7448427" y="128789"/>
            <a:ext cx="4473116" cy="3386190"/>
          </a:xfrm>
          <a:prstGeom prst="rect">
            <a:avLst/>
          </a:prstGeom>
        </p:spPr>
      </p:pic>
    </p:spTree>
    <p:extLst>
      <p:ext uri="{BB962C8B-B14F-4D97-AF65-F5344CB8AC3E}">
        <p14:creationId xmlns:p14="http://schemas.microsoft.com/office/powerpoint/2010/main" val="374474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8989-E21D-47F1-A817-6F6D50C60D59}"/>
              </a:ext>
            </a:extLst>
          </p:cNvPr>
          <p:cNvSpPr>
            <a:spLocks noGrp="1"/>
          </p:cNvSpPr>
          <p:nvPr>
            <p:ph type="title"/>
          </p:nvPr>
        </p:nvSpPr>
        <p:spPr>
          <a:xfrm>
            <a:off x="434807" y="210578"/>
            <a:ext cx="10515600" cy="729579"/>
          </a:xfrm>
        </p:spPr>
        <p:txBody>
          <a:bodyPr/>
          <a:lstStyle/>
          <a:p>
            <a:r>
              <a:rPr lang="en-IN" dirty="0"/>
              <a:t>Findings from unigrams and bigrams</a:t>
            </a:r>
            <a:endParaRPr lang="en-US" dirty="0"/>
          </a:p>
        </p:txBody>
      </p:sp>
      <p:pic>
        <p:nvPicPr>
          <p:cNvPr id="4" name="Picture 3">
            <a:extLst>
              <a:ext uri="{FF2B5EF4-FFF2-40B4-BE49-F238E27FC236}">
                <a16:creationId xmlns:a16="http://schemas.microsoft.com/office/drawing/2014/main" id="{A6085AB2-766B-4C6F-9128-85F87B3923E8}"/>
              </a:ext>
            </a:extLst>
          </p:cNvPr>
          <p:cNvPicPr>
            <a:picLocks noChangeAspect="1"/>
          </p:cNvPicPr>
          <p:nvPr/>
        </p:nvPicPr>
        <p:blipFill>
          <a:blip r:embed="rId2"/>
          <a:stretch>
            <a:fillRect/>
          </a:stretch>
        </p:blipFill>
        <p:spPr>
          <a:xfrm>
            <a:off x="242430" y="1367801"/>
            <a:ext cx="5661193" cy="5006884"/>
          </a:xfrm>
          <a:prstGeom prst="rect">
            <a:avLst/>
          </a:prstGeom>
        </p:spPr>
      </p:pic>
      <p:pic>
        <p:nvPicPr>
          <p:cNvPr id="5" name="Picture 4">
            <a:extLst>
              <a:ext uri="{FF2B5EF4-FFF2-40B4-BE49-F238E27FC236}">
                <a16:creationId xmlns:a16="http://schemas.microsoft.com/office/drawing/2014/main" id="{367FB462-8117-4152-8AE9-ABBD5A75B3F5}"/>
              </a:ext>
            </a:extLst>
          </p:cNvPr>
          <p:cNvPicPr>
            <a:picLocks noChangeAspect="1"/>
          </p:cNvPicPr>
          <p:nvPr/>
        </p:nvPicPr>
        <p:blipFill>
          <a:blip r:embed="rId3"/>
          <a:stretch>
            <a:fillRect/>
          </a:stretch>
        </p:blipFill>
        <p:spPr>
          <a:xfrm>
            <a:off x="6288379" y="1387557"/>
            <a:ext cx="5340439" cy="4987128"/>
          </a:xfrm>
          <a:prstGeom prst="rect">
            <a:avLst/>
          </a:prstGeom>
        </p:spPr>
      </p:pic>
    </p:spTree>
    <p:extLst>
      <p:ext uri="{BB962C8B-B14F-4D97-AF65-F5344CB8AC3E}">
        <p14:creationId xmlns:p14="http://schemas.microsoft.com/office/powerpoint/2010/main" val="407319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pill capsule. ">
            <a:extLst>
              <a:ext uri="{FF2B5EF4-FFF2-40B4-BE49-F238E27FC236}">
                <a16:creationId xmlns:a16="http://schemas.microsoft.com/office/drawing/2014/main" id="{DA7274EE-8012-42C1-8888-0C7491CF81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97" r="9091" b="59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1A908F-50C7-184D-89E0-7FDCA99C3596}"/>
              </a:ext>
            </a:extLst>
          </p:cNvPr>
          <p:cNvSpPr>
            <a:spLocks noGrp="1"/>
          </p:cNvSpPr>
          <p:nvPr>
            <p:ph type="title"/>
          </p:nvPr>
        </p:nvSpPr>
        <p:spPr>
          <a:xfrm>
            <a:off x="375121" y="409411"/>
            <a:ext cx="4858978" cy="570072"/>
          </a:xfrm>
        </p:spPr>
        <p:txBody>
          <a:bodyPr vert="horz" lIns="91440" tIns="45720" rIns="91440" bIns="45720" rtlCol="0" anchor="ctr">
            <a:normAutofit fontScale="90000"/>
          </a:bodyPr>
          <a:lstStyle/>
          <a:p>
            <a:r>
              <a:rPr lang="en-US" sz="3600" dirty="0"/>
              <a:t>Problem Statement -1 </a:t>
            </a:r>
          </a:p>
        </p:txBody>
      </p:sp>
      <p:sp>
        <p:nvSpPr>
          <p:cNvPr id="5" name="Freeform: Shape 4">
            <a:extLst>
              <a:ext uri="{FF2B5EF4-FFF2-40B4-BE49-F238E27FC236}">
                <a16:creationId xmlns:a16="http://schemas.microsoft.com/office/drawing/2014/main" id="{A4F0DA35-4DB7-4A38-BB56-3058A253FE2A}"/>
              </a:ext>
            </a:extLst>
          </p:cNvPr>
          <p:cNvSpPr/>
          <p:nvPr/>
        </p:nvSpPr>
        <p:spPr>
          <a:xfrm>
            <a:off x="665395" y="1019730"/>
            <a:ext cx="4108486" cy="4150601"/>
          </a:xfrm>
          <a:custGeom>
            <a:avLst/>
            <a:gdLst>
              <a:gd name="connsiteX0" fmla="*/ 0 w 3847489"/>
              <a:gd name="connsiteY0" fmla="*/ 0 h 2308493"/>
              <a:gd name="connsiteX1" fmla="*/ 3847489 w 3847489"/>
              <a:gd name="connsiteY1" fmla="*/ 0 h 2308493"/>
              <a:gd name="connsiteX2" fmla="*/ 3847489 w 3847489"/>
              <a:gd name="connsiteY2" fmla="*/ 2308493 h 2308493"/>
              <a:gd name="connsiteX3" fmla="*/ 0 w 3847489"/>
              <a:gd name="connsiteY3" fmla="*/ 2308493 h 2308493"/>
              <a:gd name="connsiteX4" fmla="*/ 0 w 3847489"/>
              <a:gd name="connsiteY4" fmla="*/ 0 h 2308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489" h="2308493">
                <a:moveTo>
                  <a:pt x="0" y="0"/>
                </a:moveTo>
                <a:lnTo>
                  <a:pt x="3847489" y="0"/>
                </a:lnTo>
                <a:lnTo>
                  <a:pt x="3847489" y="2308493"/>
                </a:lnTo>
                <a:lnTo>
                  <a:pt x="0" y="2308493"/>
                </a:lnTo>
                <a:lnTo>
                  <a:pt x="0" y="0"/>
                </a:lnTo>
                <a:close/>
              </a:path>
            </a:pathLst>
          </a:custGeom>
          <a:noFill/>
          <a:ln>
            <a:noFill/>
          </a:ln>
        </p:spPr>
        <p:style>
          <a:lnRef idx="0">
            <a:scrgbClr r="0" g="0" b="0"/>
          </a:lnRef>
          <a:fillRef idx="0">
            <a:scrgbClr r="0" g="0" b="0"/>
          </a:fillRef>
          <a:effectRef idx="0">
            <a:scrgbClr r="0" g="0" b="0"/>
          </a:effectRef>
          <a:fontRef idx="minor">
            <a:schemeClr val="dk1"/>
          </a:fontRef>
        </p:style>
        <p:txBody>
          <a:bodyPr spcFirstLastPara="0" vert="horz" lIns="91440" tIns="45720" rIns="91440" bIns="45720" numCol="1" spcCol="1270" rtlCol="0" anchor="t" anchorCtr="0">
            <a:normAutofit fontScale="92500" lnSpcReduction="10000"/>
          </a:bodyPr>
          <a:lstStyle/>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While buying drugs from a store, it is difficult to decide and chose a drug that would be most effective for a given condition. Since there are hundreds of alternative drugs present for a condition</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Generating a overall rating for a drug per condition will help consumers to choose a better drug</a:t>
            </a:r>
          </a:p>
          <a:p>
            <a:pPr marL="0" lvl="0" indent="-228600">
              <a:lnSpc>
                <a:spcPct val="90000"/>
              </a:lnSpc>
              <a:spcBef>
                <a:spcPct val="0"/>
              </a:spcBef>
              <a:spcAft>
                <a:spcPct val="35000"/>
              </a:spcAft>
              <a:buFont typeface="Arial" panose="020B0604020202020204" pitchFamily="34" charset="0"/>
              <a:buChar char="•"/>
            </a:pPr>
            <a:r>
              <a:rPr lang="en-US" sz="2400" dirty="0">
                <a:solidFill>
                  <a:schemeClr val="tx1"/>
                </a:solidFill>
              </a:rPr>
              <a:t>This will be our Regression problem.</a:t>
            </a:r>
          </a:p>
          <a:p>
            <a:pPr marL="0" lvl="0" indent="-228600">
              <a:lnSpc>
                <a:spcPct val="90000"/>
              </a:lnSpc>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27879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A877-2512-4A19-B038-44FA6E40C592}"/>
              </a:ext>
            </a:extLst>
          </p:cNvPr>
          <p:cNvSpPr>
            <a:spLocks noGrp="1"/>
          </p:cNvSpPr>
          <p:nvPr>
            <p:ph type="title"/>
          </p:nvPr>
        </p:nvSpPr>
        <p:spPr>
          <a:xfrm>
            <a:off x="721217" y="345977"/>
            <a:ext cx="10515600" cy="461743"/>
          </a:xfrm>
        </p:spPr>
        <p:txBody>
          <a:bodyPr>
            <a:normAutofit fontScale="90000"/>
          </a:bodyPr>
          <a:lstStyle/>
          <a:p>
            <a:r>
              <a:rPr lang="en-IN" dirty="0"/>
              <a:t>Models </a:t>
            </a:r>
            <a:endParaRPr lang="en-US" dirty="0"/>
          </a:p>
        </p:txBody>
      </p:sp>
      <p:graphicFrame>
        <p:nvGraphicFramePr>
          <p:cNvPr id="4" name="Table 4">
            <a:extLst>
              <a:ext uri="{FF2B5EF4-FFF2-40B4-BE49-F238E27FC236}">
                <a16:creationId xmlns:a16="http://schemas.microsoft.com/office/drawing/2014/main" id="{8C227399-41BF-40AD-B6BD-622181A025B1}"/>
              </a:ext>
            </a:extLst>
          </p:cNvPr>
          <p:cNvGraphicFramePr>
            <a:graphicFrameLocks noGrp="1"/>
          </p:cNvGraphicFramePr>
          <p:nvPr>
            <p:ph idx="1"/>
            <p:extLst>
              <p:ext uri="{D42A27DB-BD31-4B8C-83A1-F6EECF244321}">
                <p14:modId xmlns:p14="http://schemas.microsoft.com/office/powerpoint/2010/main" val="4084115027"/>
              </p:ext>
            </p:extLst>
          </p:nvPr>
        </p:nvGraphicFramePr>
        <p:xfrm>
          <a:off x="779708" y="1048828"/>
          <a:ext cx="10515601" cy="5326630"/>
        </p:xfrm>
        <a:graphic>
          <a:graphicData uri="http://schemas.openxmlformats.org/drawingml/2006/table">
            <a:tbl>
              <a:tblPr firstRow="1" bandRow="1">
                <a:tableStyleId>{5C22544A-7EE6-4342-B048-85BDC9FD1C3A}</a:tableStyleId>
              </a:tblPr>
              <a:tblGrid>
                <a:gridCol w="3611850">
                  <a:extLst>
                    <a:ext uri="{9D8B030D-6E8A-4147-A177-3AD203B41FA5}">
                      <a16:colId xmlns:a16="http://schemas.microsoft.com/office/drawing/2014/main" val="1013468584"/>
                    </a:ext>
                  </a:extLst>
                </a:gridCol>
                <a:gridCol w="2421353">
                  <a:extLst>
                    <a:ext uri="{9D8B030D-6E8A-4147-A177-3AD203B41FA5}">
                      <a16:colId xmlns:a16="http://schemas.microsoft.com/office/drawing/2014/main" val="2272218430"/>
                    </a:ext>
                  </a:extLst>
                </a:gridCol>
                <a:gridCol w="2784219">
                  <a:extLst>
                    <a:ext uri="{9D8B030D-6E8A-4147-A177-3AD203B41FA5}">
                      <a16:colId xmlns:a16="http://schemas.microsoft.com/office/drawing/2014/main" val="3834710353"/>
                    </a:ext>
                  </a:extLst>
                </a:gridCol>
                <a:gridCol w="1698179">
                  <a:extLst>
                    <a:ext uri="{9D8B030D-6E8A-4147-A177-3AD203B41FA5}">
                      <a16:colId xmlns:a16="http://schemas.microsoft.com/office/drawing/2014/main" val="1667506520"/>
                    </a:ext>
                  </a:extLst>
                </a:gridCol>
              </a:tblGrid>
              <a:tr h="398480">
                <a:tc>
                  <a:txBody>
                    <a:bodyPr/>
                    <a:lstStyle/>
                    <a:p>
                      <a:r>
                        <a:rPr lang="en-IN" dirty="0"/>
                        <a:t>Model Name</a:t>
                      </a:r>
                      <a:endParaRPr lang="en-US" dirty="0"/>
                    </a:p>
                  </a:txBody>
                  <a:tcPr/>
                </a:tc>
                <a:tc>
                  <a:txBody>
                    <a:bodyPr/>
                    <a:lstStyle/>
                    <a:p>
                      <a:r>
                        <a:rPr lang="en-IN" dirty="0" err="1"/>
                        <a:t>NGramRange</a:t>
                      </a:r>
                      <a:endParaRPr lang="en-US" dirty="0"/>
                    </a:p>
                  </a:txBody>
                  <a:tcPr/>
                </a:tc>
                <a:tc>
                  <a:txBody>
                    <a:bodyPr/>
                    <a:lstStyle/>
                    <a:p>
                      <a:r>
                        <a:rPr lang="en-IN" dirty="0"/>
                        <a:t>Vectorizer</a:t>
                      </a:r>
                      <a:endParaRPr lang="en-US" dirty="0"/>
                    </a:p>
                  </a:txBody>
                  <a:tcPr/>
                </a:tc>
                <a:tc>
                  <a:txBody>
                    <a:bodyPr/>
                    <a:lstStyle/>
                    <a:p>
                      <a:r>
                        <a:rPr lang="en-IN" dirty="0"/>
                        <a:t>Accuracy</a:t>
                      </a:r>
                      <a:endParaRPr lang="en-US" dirty="0"/>
                    </a:p>
                  </a:txBody>
                  <a:tcPr/>
                </a:tc>
                <a:extLst>
                  <a:ext uri="{0D108BD9-81ED-4DB2-BD59-A6C34878D82A}">
                    <a16:rowId xmlns:a16="http://schemas.microsoft.com/office/drawing/2014/main" val="245843008"/>
                  </a:ext>
                </a:extLst>
              </a:tr>
              <a:tr h="492815">
                <a:tc>
                  <a:txBody>
                    <a:bodyPr/>
                    <a:lstStyle/>
                    <a:p>
                      <a:r>
                        <a:rPr lang="en-US" dirty="0" err="1">
                          <a:solidFill>
                            <a:srgbClr val="000000"/>
                          </a:solidFill>
                          <a:latin typeface="Courier New" panose="02070309020205020404" pitchFamily="49" charset="0"/>
                        </a:rPr>
                        <a:t>LinearSVC</a:t>
                      </a:r>
                      <a:r>
                        <a:rPr lang="en-US" dirty="0">
                          <a:solidFill>
                            <a:srgbClr val="000000"/>
                          </a:solidFill>
                          <a:latin typeface="Courier New" panose="02070309020205020404" pitchFamily="49" charset="0"/>
                        </a:rPr>
                        <a:t>()</a:t>
                      </a:r>
                      <a:endParaRPr lang="en-US" dirty="0"/>
                    </a:p>
                  </a:txBody>
                  <a:tcPr/>
                </a:tc>
                <a:tc>
                  <a:txBody>
                    <a:bodyPr/>
                    <a:lstStyle/>
                    <a:p>
                      <a:r>
                        <a:rPr lang="en-IN" dirty="0"/>
                        <a:t>(1,1)</a:t>
                      </a:r>
                      <a:endParaRPr lang="en-US" dirty="0"/>
                    </a:p>
                  </a:txBody>
                  <a:tcPr/>
                </a:tc>
                <a:tc>
                  <a:txBody>
                    <a:bodyPr/>
                    <a:lstStyle/>
                    <a:p>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2836196191"/>
                  </a:ext>
                </a:extLst>
              </a:tr>
              <a:tr h="492815">
                <a:tc>
                  <a:txBody>
                    <a:bodyPr/>
                    <a:lstStyle/>
                    <a:p>
                      <a:r>
                        <a:rPr lang="en-US" dirty="0" err="1">
                          <a:solidFill>
                            <a:srgbClr val="000000"/>
                          </a:solidFill>
                          <a:latin typeface="Courier New" panose="02070309020205020404" pitchFamily="49" charset="0"/>
                        </a:rPr>
                        <a:t>LinearSVC</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(1,2)</a:t>
                      </a:r>
                      <a:endParaRPr lang="en-US" dirty="0"/>
                    </a:p>
                  </a:txBody>
                  <a:tcPr/>
                </a:tc>
                <a:tc>
                  <a:txBody>
                    <a:bodyPr/>
                    <a:lstStyle/>
                    <a:p>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67%</a:t>
                      </a:r>
                      <a:endParaRPr lang="en-US" dirty="0"/>
                    </a:p>
                  </a:txBody>
                  <a:tcPr/>
                </a:tc>
                <a:extLst>
                  <a:ext uri="{0D108BD9-81ED-4DB2-BD59-A6C34878D82A}">
                    <a16:rowId xmlns:a16="http://schemas.microsoft.com/office/drawing/2014/main" val="2625591439"/>
                  </a:ext>
                </a:extLst>
              </a:tr>
              <a:tr h="492815">
                <a:tc>
                  <a:txBody>
                    <a:bodyPr/>
                    <a:lstStyle/>
                    <a:p>
                      <a:r>
                        <a:rPr lang="en-US" dirty="0" err="1">
                          <a:solidFill>
                            <a:srgbClr val="000000"/>
                          </a:solidFill>
                          <a:latin typeface="Courier New" panose="02070309020205020404" pitchFamily="49" charset="0"/>
                        </a:rPr>
                        <a:t>LinearSVC</a:t>
                      </a:r>
                      <a:r>
                        <a:rPr lang="en-US" dirty="0">
                          <a:solidFill>
                            <a:srgbClr val="000000"/>
                          </a:solidFill>
                          <a:latin typeface="Courier New" panose="02070309020205020404" pitchFamily="49" charset="0"/>
                        </a:rPr>
                        <a:t>()</a:t>
                      </a:r>
                      <a:endParaRPr lang="en-US" dirty="0"/>
                    </a:p>
                  </a:txBody>
                  <a:tcPr/>
                </a:tc>
                <a:tc>
                  <a:txBody>
                    <a:bodyPr/>
                    <a:lstStyle/>
                    <a:p>
                      <a:r>
                        <a:rPr lang="en-IN" dirty="0"/>
                        <a:t>(1,3)</a:t>
                      </a:r>
                      <a:endParaRPr lang="en-US" dirty="0"/>
                    </a:p>
                  </a:txBody>
                  <a:tcPr/>
                </a:tc>
                <a:tc>
                  <a:txBody>
                    <a:bodyPr/>
                    <a:lstStyle/>
                    <a:p>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68%</a:t>
                      </a:r>
                      <a:endParaRPr lang="en-US" dirty="0"/>
                    </a:p>
                  </a:txBody>
                  <a:tcPr/>
                </a:tc>
                <a:extLst>
                  <a:ext uri="{0D108BD9-81ED-4DB2-BD59-A6C34878D82A}">
                    <a16:rowId xmlns:a16="http://schemas.microsoft.com/office/drawing/2014/main" val="2706287633"/>
                  </a:ext>
                </a:extLst>
              </a:tr>
              <a:tr h="492815">
                <a:tc>
                  <a:txBody>
                    <a:bodyPr/>
                    <a:lstStyle/>
                    <a:p>
                      <a:r>
                        <a:rPr lang="en-US" dirty="0" err="1">
                          <a:solidFill>
                            <a:srgbClr val="000000"/>
                          </a:solidFill>
                          <a:latin typeface="Courier New" panose="02070309020205020404" pitchFamily="49" charset="0"/>
                        </a:rPr>
                        <a:t>MultinomialNB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(1,1)</a:t>
                      </a:r>
                      <a:endParaRPr lang="en-US" dirty="0"/>
                    </a:p>
                  </a:txBody>
                  <a:tcPr/>
                </a:tc>
                <a:tc>
                  <a:txBody>
                    <a:bodyPr/>
                    <a:lstStyle/>
                    <a:p>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CountVectorizer</a:t>
                      </a:r>
                      <a:endParaRPr lang="en-US"/>
                    </a:p>
                  </a:txBody>
                  <a:tcPr/>
                </a:tc>
                <a:tc>
                  <a:txBody>
                    <a:bodyPr/>
                    <a:lstStyle/>
                    <a:p>
                      <a:r>
                        <a:rPr lang="en-IN" dirty="0"/>
                        <a:t>43%</a:t>
                      </a:r>
                      <a:endParaRPr lang="en-US" dirty="0"/>
                    </a:p>
                  </a:txBody>
                  <a:tcPr/>
                </a:tc>
                <a:extLst>
                  <a:ext uri="{0D108BD9-81ED-4DB2-BD59-A6C34878D82A}">
                    <a16:rowId xmlns:a16="http://schemas.microsoft.com/office/drawing/2014/main" val="2224930385"/>
                  </a:ext>
                </a:extLst>
              </a:tr>
              <a:tr h="492815">
                <a:tc>
                  <a:txBody>
                    <a:bodyPr/>
                    <a:lstStyle/>
                    <a:p>
                      <a:r>
                        <a:rPr lang="en-US" dirty="0" err="1">
                          <a:solidFill>
                            <a:srgbClr val="000000"/>
                          </a:solidFill>
                          <a:latin typeface="Courier New" panose="02070309020205020404" pitchFamily="49" charset="0"/>
                        </a:rPr>
                        <a:t>MultinomialNB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50%</a:t>
                      </a:r>
                      <a:endParaRPr lang="en-US" dirty="0"/>
                    </a:p>
                  </a:txBody>
                  <a:tcPr/>
                </a:tc>
                <a:extLst>
                  <a:ext uri="{0D108BD9-81ED-4DB2-BD59-A6C34878D82A}">
                    <a16:rowId xmlns:a16="http://schemas.microsoft.com/office/drawing/2014/main" val="3967835373"/>
                  </a:ext>
                </a:extLst>
              </a:tr>
              <a:tr h="492815">
                <a:tc>
                  <a:txBody>
                    <a:bodyPr/>
                    <a:lstStyle/>
                    <a:p>
                      <a:r>
                        <a:rPr lang="en-US" dirty="0" err="1">
                          <a:solidFill>
                            <a:srgbClr val="000000"/>
                          </a:solidFill>
                          <a:latin typeface="Courier New" panose="02070309020205020404" pitchFamily="49" charset="0"/>
                        </a:rPr>
                        <a:t>MultinomialNB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(1,3)</a:t>
                      </a:r>
                      <a:endParaRPr lang="en-US" dirty="0"/>
                    </a:p>
                  </a:txBody>
                  <a:tcPr/>
                </a:tc>
                <a:tc>
                  <a:txBody>
                    <a:bodyPr/>
                    <a:lstStyle/>
                    <a:p>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53%</a:t>
                      </a:r>
                      <a:endParaRPr lang="en-US" dirty="0"/>
                    </a:p>
                  </a:txBody>
                  <a:tcPr/>
                </a:tc>
                <a:extLst>
                  <a:ext uri="{0D108BD9-81ED-4DB2-BD59-A6C34878D82A}">
                    <a16:rowId xmlns:a16="http://schemas.microsoft.com/office/drawing/2014/main" val="320216701"/>
                  </a:ext>
                </a:extLst>
              </a:tr>
              <a:tr h="492815">
                <a:tc>
                  <a:txBody>
                    <a:bodyPr/>
                    <a:lstStyle/>
                    <a:p>
                      <a:r>
                        <a:rPr lang="en-US" dirty="0" err="1">
                          <a:solidFill>
                            <a:srgbClr val="000000"/>
                          </a:solidFill>
                          <a:latin typeface="Courier New" panose="02070309020205020404" pitchFamily="49" charset="0"/>
                        </a:rPr>
                        <a:t>BernoulliNB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(1,1)</a:t>
                      </a:r>
                      <a:endParaRPr lang="en-US" dirty="0"/>
                    </a:p>
                  </a:txBody>
                  <a:tcPr/>
                </a:tc>
                <a:tc>
                  <a:txBody>
                    <a:bodyPr/>
                    <a:lstStyle/>
                    <a:p>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42%</a:t>
                      </a:r>
                      <a:endParaRPr lang="en-US" dirty="0"/>
                    </a:p>
                  </a:txBody>
                  <a:tcPr/>
                </a:tc>
                <a:extLst>
                  <a:ext uri="{0D108BD9-81ED-4DB2-BD59-A6C34878D82A}">
                    <a16:rowId xmlns:a16="http://schemas.microsoft.com/office/drawing/2014/main" val="991542607"/>
                  </a:ext>
                </a:extLst>
              </a:tr>
              <a:tr h="492815">
                <a:tc>
                  <a:txBody>
                    <a:bodyPr/>
                    <a:lstStyle/>
                    <a:p>
                      <a:r>
                        <a:rPr lang="en-US" dirty="0" err="1">
                          <a:solidFill>
                            <a:srgbClr val="000000"/>
                          </a:solidFill>
                          <a:latin typeface="Courier New" panose="02070309020205020404" pitchFamily="49" charset="0"/>
                        </a:rPr>
                        <a:t>BernoulliNB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(1,2)</a:t>
                      </a:r>
                      <a:endParaRPr lang="en-US" dirty="0"/>
                    </a:p>
                  </a:txBody>
                  <a:tcPr/>
                </a:tc>
                <a:tc>
                  <a:txBody>
                    <a:bodyPr/>
                    <a:lstStyle/>
                    <a:p>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44%</a:t>
                      </a:r>
                      <a:endParaRPr lang="en-US" dirty="0"/>
                    </a:p>
                  </a:txBody>
                  <a:tcPr/>
                </a:tc>
                <a:extLst>
                  <a:ext uri="{0D108BD9-81ED-4DB2-BD59-A6C34878D82A}">
                    <a16:rowId xmlns:a16="http://schemas.microsoft.com/office/drawing/2014/main" val="606251067"/>
                  </a:ext>
                </a:extLst>
              </a:tr>
              <a:tr h="492815">
                <a:tc>
                  <a:txBody>
                    <a:bodyPr/>
                    <a:lstStyle/>
                    <a:p>
                      <a:r>
                        <a:rPr lang="en-US" dirty="0" err="1">
                          <a:solidFill>
                            <a:srgbClr val="000000"/>
                          </a:solidFill>
                          <a:latin typeface="Courier New" panose="02070309020205020404" pitchFamily="49" charset="0"/>
                        </a:rPr>
                        <a:t>BernoulliNB</a:t>
                      </a:r>
                      <a:r>
                        <a:rPr lang="en-US" dirty="0">
                          <a:solidFill>
                            <a:srgbClr val="000000"/>
                          </a:solidFill>
                          <a:latin typeface="Courier New" panose="02070309020205020404" pitchFamily="49" charset="0"/>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(1,3)</a:t>
                      </a:r>
                      <a:endParaRPr lang="en-US" dirty="0"/>
                    </a:p>
                  </a:txBody>
                  <a:tcPr/>
                </a:tc>
                <a:tc>
                  <a:txBody>
                    <a:bodyPr/>
                    <a:lstStyle/>
                    <a:p>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CountVectorizer</a:t>
                      </a:r>
                      <a:endParaRPr lang="en-US" dirty="0"/>
                    </a:p>
                  </a:txBody>
                  <a:tcPr/>
                </a:tc>
                <a:tc>
                  <a:txBody>
                    <a:bodyPr/>
                    <a:lstStyle/>
                    <a:p>
                      <a:r>
                        <a:rPr lang="en-IN" dirty="0"/>
                        <a:t>39%</a:t>
                      </a:r>
                      <a:endParaRPr lang="en-US" dirty="0"/>
                    </a:p>
                  </a:txBody>
                  <a:tcPr/>
                </a:tc>
                <a:extLst>
                  <a:ext uri="{0D108BD9-81ED-4DB2-BD59-A6C34878D82A}">
                    <a16:rowId xmlns:a16="http://schemas.microsoft.com/office/drawing/2014/main" val="2505845132"/>
                  </a:ext>
                </a:extLst>
              </a:tr>
              <a:tr h="492815">
                <a:tc>
                  <a:txBody>
                    <a:bodyPr/>
                    <a:lstStyle/>
                    <a:p>
                      <a:r>
                        <a:rPr lang="en-IN" dirty="0"/>
                        <a:t>Neural Net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(1,3)</a:t>
                      </a:r>
                      <a:endParaRPr lang="en-US" dirty="0"/>
                    </a:p>
                  </a:txBody>
                  <a:tcPr/>
                </a:tc>
                <a:tc>
                  <a:txBody>
                    <a:bodyPr/>
                    <a:lstStyle/>
                    <a:p>
                      <a:r>
                        <a:rPr lang="en-IN" dirty="0" err="1"/>
                        <a:t>CountVectorizer</a:t>
                      </a:r>
                      <a:endParaRPr lang="en-US" dirty="0"/>
                    </a:p>
                  </a:txBody>
                  <a:tcPr/>
                </a:tc>
                <a:tc>
                  <a:txBody>
                    <a:bodyPr/>
                    <a:lstStyle/>
                    <a:p>
                      <a:r>
                        <a:rPr lang="en-IN" dirty="0"/>
                        <a:t>66%</a:t>
                      </a:r>
                      <a:endParaRPr lang="en-US" dirty="0"/>
                    </a:p>
                  </a:txBody>
                  <a:tcPr/>
                </a:tc>
                <a:extLst>
                  <a:ext uri="{0D108BD9-81ED-4DB2-BD59-A6C34878D82A}">
                    <a16:rowId xmlns:a16="http://schemas.microsoft.com/office/drawing/2014/main" val="53998406"/>
                  </a:ext>
                </a:extLst>
              </a:tr>
            </a:tbl>
          </a:graphicData>
        </a:graphic>
      </p:graphicFrame>
    </p:spTree>
    <p:extLst>
      <p:ext uri="{BB962C8B-B14F-4D97-AF65-F5344CB8AC3E}">
        <p14:creationId xmlns:p14="http://schemas.microsoft.com/office/powerpoint/2010/main" val="310444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1550</Words>
  <Application>Microsoft Office PowerPoint</Application>
  <PresentationFormat>Widescreen</PresentationFormat>
  <Paragraphs>220</Paragraphs>
  <Slides>26</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Courier New</vt:lpstr>
      <vt:lpstr>Office Theme</vt:lpstr>
      <vt:lpstr>1_Office Theme</vt:lpstr>
      <vt:lpstr>Analysis of Drug review data</vt:lpstr>
      <vt:lpstr>About the data</vt:lpstr>
      <vt:lpstr>Data Cleaning Process</vt:lpstr>
      <vt:lpstr>Findings of Exploratory and Explanatory Data Analysis</vt:lpstr>
      <vt:lpstr>PowerPoint Presentation</vt:lpstr>
      <vt:lpstr>PowerPoint Presentation</vt:lpstr>
      <vt:lpstr>Findings from unigrams and bigrams</vt:lpstr>
      <vt:lpstr>Problem Statement -1 </vt:lpstr>
      <vt:lpstr>Models </vt:lpstr>
      <vt:lpstr>Comparing features of SVM Bernoulli NB and Multinomial Naïve Bayes</vt:lpstr>
      <vt:lpstr>Evaluation of Linear SVM</vt:lpstr>
      <vt:lpstr>Neural Network</vt:lpstr>
      <vt:lpstr>Evaluation of Neural Net</vt:lpstr>
      <vt:lpstr>Problem Statement -2 </vt:lpstr>
      <vt:lpstr>Patient’s Condition Prediction</vt:lpstr>
      <vt:lpstr>Algorithms and Parameters Used</vt:lpstr>
      <vt:lpstr>Results</vt:lpstr>
      <vt:lpstr>Features Learnt by the models</vt:lpstr>
      <vt:lpstr>Problem Statement -3 </vt:lpstr>
      <vt:lpstr>Tokenization and preprocessing </vt:lpstr>
      <vt:lpstr>Models and Vectorizing Method</vt:lpstr>
      <vt:lpstr>Effect of Stop Words and min doc frequency</vt:lpstr>
      <vt:lpstr>N-Gram Range</vt:lpstr>
      <vt:lpstr>Bigrams and Trigrams </vt:lpstr>
      <vt:lpstr>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Drug review data</dc:title>
  <dc:creator>laxman prajapat</dc:creator>
  <cp:lastModifiedBy>laxman prajapat</cp:lastModifiedBy>
  <cp:revision>1</cp:revision>
  <dcterms:created xsi:type="dcterms:W3CDTF">2020-04-28T14:20:10Z</dcterms:created>
  <dcterms:modified xsi:type="dcterms:W3CDTF">2020-04-28T14:52:34Z</dcterms:modified>
</cp:coreProperties>
</file>