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sldIdLst>
    <p:sldId id="256" r:id="rId2"/>
    <p:sldId id="257" r:id="rId3"/>
    <p:sldId id="258" r:id="rId4"/>
    <p:sldId id="271" r:id="rId5"/>
    <p:sldId id="270" r:id="rId6"/>
    <p:sldId id="292" r:id="rId7"/>
    <p:sldId id="260" r:id="rId8"/>
    <p:sldId id="261" r:id="rId9"/>
    <p:sldId id="272" r:id="rId10"/>
    <p:sldId id="264" r:id="rId11"/>
    <p:sldId id="262" r:id="rId12"/>
    <p:sldId id="273" r:id="rId13"/>
    <p:sldId id="296" r:id="rId14"/>
    <p:sldId id="266" r:id="rId15"/>
    <p:sldId id="293" r:id="rId16"/>
    <p:sldId id="297" r:id="rId17"/>
    <p:sldId id="298" r:id="rId18"/>
    <p:sldId id="300" r:id="rId19"/>
    <p:sldId id="299" r:id="rId20"/>
    <p:sldId id="275" r:id="rId21"/>
    <p:sldId id="278" r:id="rId22"/>
    <p:sldId id="301"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5214" autoAdjust="0"/>
  </p:normalViewPr>
  <p:slideViewPr>
    <p:cSldViewPr snapToGrid="0">
      <p:cViewPr varScale="1">
        <p:scale>
          <a:sx n="81" d="100"/>
          <a:sy n="81" d="100"/>
        </p:scale>
        <p:origin x="7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233907-2AD3-48AB-A98C-29B207E0FDE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6D3E6A-8717-48C3-A273-C43D42720579}">
      <dgm:prSet custT="1"/>
      <dgm:spPr/>
      <dgm:t>
        <a:bodyPr/>
        <a:lstStyle/>
        <a:p>
          <a:pPr>
            <a:lnSpc>
              <a:spcPct val="100000"/>
            </a:lnSpc>
            <a:defRPr b="1"/>
          </a:pPr>
          <a:r>
            <a:rPr lang="en-US" sz="4000" b="0" dirty="0"/>
            <a:t>Problem Statement: </a:t>
          </a:r>
        </a:p>
      </dgm:t>
    </dgm:pt>
    <dgm:pt modelId="{7DF0C342-E44E-4E08-AE30-A7BA4859A35C}" type="parTrans" cxnId="{34F3B2A5-7D54-4B8B-B62E-A8AF871DB4BB}">
      <dgm:prSet/>
      <dgm:spPr/>
      <dgm:t>
        <a:bodyPr/>
        <a:lstStyle/>
        <a:p>
          <a:endParaRPr lang="en-US" b="0"/>
        </a:p>
      </dgm:t>
    </dgm:pt>
    <dgm:pt modelId="{2590175F-DC24-443C-A8D7-455882D74E53}" type="sibTrans" cxnId="{34F3B2A5-7D54-4B8B-B62E-A8AF871DB4BB}">
      <dgm:prSet/>
      <dgm:spPr/>
      <dgm:t>
        <a:bodyPr/>
        <a:lstStyle/>
        <a:p>
          <a:endParaRPr lang="en-US" b="0"/>
        </a:p>
      </dgm:t>
    </dgm:pt>
    <dgm:pt modelId="{FBA7BE80-FEF0-470E-ABC2-AA393DA996FF}">
      <dgm:prSet custT="1"/>
      <dgm:spPr/>
      <dgm:t>
        <a:bodyPr/>
        <a:lstStyle/>
        <a:p>
          <a:pPr>
            <a:lnSpc>
              <a:spcPct val="100000"/>
            </a:lnSpc>
            <a:defRPr b="1"/>
          </a:pPr>
          <a:r>
            <a:rPr lang="en-US" sz="4000" b="0" dirty="0"/>
            <a:t>Dataset:</a:t>
          </a:r>
        </a:p>
      </dgm:t>
    </dgm:pt>
    <dgm:pt modelId="{AEC4977C-AE94-401F-AF71-9423CA562701}" type="parTrans" cxnId="{B2BB6806-4821-40D0-B6D9-6EE4458C497E}">
      <dgm:prSet/>
      <dgm:spPr/>
      <dgm:t>
        <a:bodyPr/>
        <a:lstStyle/>
        <a:p>
          <a:endParaRPr lang="en-US" b="0"/>
        </a:p>
      </dgm:t>
    </dgm:pt>
    <dgm:pt modelId="{0D8BD680-4149-492B-B560-2661CB394FF6}" type="sibTrans" cxnId="{B2BB6806-4821-40D0-B6D9-6EE4458C497E}">
      <dgm:prSet/>
      <dgm:spPr/>
      <dgm:t>
        <a:bodyPr/>
        <a:lstStyle/>
        <a:p>
          <a:endParaRPr lang="en-US" b="0"/>
        </a:p>
      </dgm:t>
    </dgm:pt>
    <dgm:pt modelId="{CB8B22F7-96C6-433A-A629-1938CEB811B7}">
      <dgm:prSet custT="1"/>
      <dgm:spPr/>
      <dgm:t>
        <a:bodyPr/>
        <a:lstStyle/>
        <a:p>
          <a:pPr>
            <a:lnSpc>
              <a:spcPct val="100000"/>
            </a:lnSpc>
          </a:pPr>
          <a:endParaRPr lang="en-US" sz="2400" b="0" dirty="0"/>
        </a:p>
      </dgm:t>
    </dgm:pt>
    <dgm:pt modelId="{D609C8CC-4AA3-441F-957A-8DE0B2CCB00D}" type="parTrans" cxnId="{C2A6FEA5-6880-4085-894A-98C45A9D838A}">
      <dgm:prSet/>
      <dgm:spPr/>
      <dgm:t>
        <a:bodyPr/>
        <a:lstStyle/>
        <a:p>
          <a:endParaRPr lang="en-US" b="0"/>
        </a:p>
      </dgm:t>
    </dgm:pt>
    <dgm:pt modelId="{5E424122-EB3D-4702-A042-6E15041A72AD}" type="sibTrans" cxnId="{C2A6FEA5-6880-4085-894A-98C45A9D838A}">
      <dgm:prSet/>
      <dgm:spPr/>
      <dgm:t>
        <a:bodyPr/>
        <a:lstStyle/>
        <a:p>
          <a:endParaRPr lang="en-US" b="0"/>
        </a:p>
      </dgm:t>
    </dgm:pt>
    <dgm:pt modelId="{9DA22571-C097-4787-B269-ED06410D7FAD}" type="pres">
      <dgm:prSet presAssocID="{04233907-2AD3-48AB-A98C-29B207E0FDE3}" presName="root" presStyleCnt="0">
        <dgm:presLayoutVars>
          <dgm:dir/>
          <dgm:resizeHandles val="exact"/>
        </dgm:presLayoutVars>
      </dgm:prSet>
      <dgm:spPr/>
    </dgm:pt>
    <dgm:pt modelId="{F08C26ED-633E-4083-93E5-DCDA5019078E}" type="pres">
      <dgm:prSet presAssocID="{516D3E6A-8717-48C3-A273-C43D42720579}" presName="compNode" presStyleCnt="0"/>
      <dgm:spPr/>
    </dgm:pt>
    <dgm:pt modelId="{893C32B5-F984-42A3-8344-27D3CA18CCAF}" type="pres">
      <dgm:prSet presAssocID="{516D3E6A-8717-48C3-A273-C43D427205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83FB7E3-2E8B-40CA-A9D7-B516BEE0AC27}" type="pres">
      <dgm:prSet presAssocID="{516D3E6A-8717-48C3-A273-C43D42720579}" presName="iconSpace" presStyleCnt="0"/>
      <dgm:spPr/>
    </dgm:pt>
    <dgm:pt modelId="{3C080C85-ECA1-4CBE-8153-9D439E1F9EA4}" type="pres">
      <dgm:prSet presAssocID="{516D3E6A-8717-48C3-A273-C43D42720579}" presName="parTx" presStyleLbl="revTx" presStyleIdx="0" presStyleCnt="4">
        <dgm:presLayoutVars>
          <dgm:chMax val="0"/>
          <dgm:chPref val="0"/>
        </dgm:presLayoutVars>
      </dgm:prSet>
      <dgm:spPr/>
    </dgm:pt>
    <dgm:pt modelId="{51518EC6-078C-45CE-BEC7-CF6B3694593C}" type="pres">
      <dgm:prSet presAssocID="{516D3E6A-8717-48C3-A273-C43D42720579}" presName="txSpace" presStyleCnt="0"/>
      <dgm:spPr/>
    </dgm:pt>
    <dgm:pt modelId="{3A01F804-6908-4C44-A08E-D5C0BBCD6D6E}" type="pres">
      <dgm:prSet presAssocID="{516D3E6A-8717-48C3-A273-C43D42720579}" presName="desTx" presStyleLbl="revTx" presStyleIdx="1" presStyleCnt="4" custLinFactNeighborX="-77869" custLinFactNeighborY="-14953">
        <dgm:presLayoutVars/>
      </dgm:prSet>
      <dgm:spPr/>
    </dgm:pt>
    <dgm:pt modelId="{C6F28379-3B2D-4796-B6FA-6905A5F49110}" type="pres">
      <dgm:prSet presAssocID="{2590175F-DC24-443C-A8D7-455882D74E53}" presName="sibTrans" presStyleCnt="0"/>
      <dgm:spPr/>
    </dgm:pt>
    <dgm:pt modelId="{3D24FC91-2C65-4805-A252-6A1ABA859F9C}" type="pres">
      <dgm:prSet presAssocID="{FBA7BE80-FEF0-470E-ABC2-AA393DA996FF}" presName="compNode" presStyleCnt="0"/>
      <dgm:spPr/>
    </dgm:pt>
    <dgm:pt modelId="{9024FB03-36B5-4C93-937F-A8E8C3A30B5E}" type="pres">
      <dgm:prSet presAssocID="{FBA7BE80-FEF0-470E-ABC2-AA393DA996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C3413EB2-600B-4F44-AB68-5294C94B539E}" type="pres">
      <dgm:prSet presAssocID="{FBA7BE80-FEF0-470E-ABC2-AA393DA996FF}" presName="iconSpace" presStyleCnt="0"/>
      <dgm:spPr/>
    </dgm:pt>
    <dgm:pt modelId="{6D250A38-059F-4EDE-8597-E299045FCD18}" type="pres">
      <dgm:prSet presAssocID="{FBA7BE80-FEF0-470E-ABC2-AA393DA996FF}" presName="parTx" presStyleLbl="revTx" presStyleIdx="2" presStyleCnt="4">
        <dgm:presLayoutVars>
          <dgm:chMax val="0"/>
          <dgm:chPref val="0"/>
        </dgm:presLayoutVars>
      </dgm:prSet>
      <dgm:spPr/>
    </dgm:pt>
    <dgm:pt modelId="{915A2800-F917-47E5-804A-BC1A52D35F4D}" type="pres">
      <dgm:prSet presAssocID="{FBA7BE80-FEF0-470E-ABC2-AA393DA996FF}" presName="txSpace" presStyleCnt="0"/>
      <dgm:spPr/>
    </dgm:pt>
    <dgm:pt modelId="{BD40E14E-1F17-415A-9BF0-E5FBC3A7664A}" type="pres">
      <dgm:prSet presAssocID="{FBA7BE80-FEF0-470E-ABC2-AA393DA996FF}" presName="desTx" presStyleLbl="revTx" presStyleIdx="3" presStyleCnt="4">
        <dgm:presLayoutVars/>
      </dgm:prSet>
      <dgm:spPr/>
    </dgm:pt>
  </dgm:ptLst>
  <dgm:cxnLst>
    <dgm:cxn modelId="{B2BB6806-4821-40D0-B6D9-6EE4458C497E}" srcId="{04233907-2AD3-48AB-A98C-29B207E0FDE3}" destId="{FBA7BE80-FEF0-470E-ABC2-AA393DA996FF}" srcOrd="1" destOrd="0" parTransId="{AEC4977C-AE94-401F-AF71-9423CA562701}" sibTransId="{0D8BD680-4149-492B-B560-2661CB394FF6}"/>
    <dgm:cxn modelId="{929FA76D-E682-4C20-8048-1AC3C510EE07}" type="presOf" srcId="{04233907-2AD3-48AB-A98C-29B207E0FDE3}" destId="{9DA22571-C097-4787-B269-ED06410D7FAD}" srcOrd="0" destOrd="0" presId="urn:microsoft.com/office/officeart/2018/5/layout/CenteredIconLabelDescriptionList"/>
    <dgm:cxn modelId="{23A54873-BB99-45B6-8996-7AAC74568837}" type="presOf" srcId="{516D3E6A-8717-48C3-A273-C43D42720579}" destId="{3C080C85-ECA1-4CBE-8153-9D439E1F9EA4}" srcOrd="0" destOrd="0" presId="urn:microsoft.com/office/officeart/2018/5/layout/CenteredIconLabelDescriptionList"/>
    <dgm:cxn modelId="{F5A30D58-D9D2-4EF8-BBE6-C09BC191FE58}" type="presOf" srcId="{FBA7BE80-FEF0-470E-ABC2-AA393DA996FF}" destId="{6D250A38-059F-4EDE-8597-E299045FCD18}" srcOrd="0" destOrd="0" presId="urn:microsoft.com/office/officeart/2018/5/layout/CenteredIconLabelDescriptionList"/>
    <dgm:cxn modelId="{34F3B2A5-7D54-4B8B-B62E-A8AF871DB4BB}" srcId="{04233907-2AD3-48AB-A98C-29B207E0FDE3}" destId="{516D3E6A-8717-48C3-A273-C43D42720579}" srcOrd="0" destOrd="0" parTransId="{7DF0C342-E44E-4E08-AE30-A7BA4859A35C}" sibTransId="{2590175F-DC24-443C-A8D7-455882D74E53}"/>
    <dgm:cxn modelId="{C2A6FEA5-6880-4085-894A-98C45A9D838A}" srcId="{FBA7BE80-FEF0-470E-ABC2-AA393DA996FF}" destId="{CB8B22F7-96C6-433A-A629-1938CEB811B7}" srcOrd="0" destOrd="0" parTransId="{D609C8CC-4AA3-441F-957A-8DE0B2CCB00D}" sibTransId="{5E424122-EB3D-4702-A042-6E15041A72AD}"/>
    <dgm:cxn modelId="{4D1E93CF-2C75-4BAF-A9C4-5B45D2C867F7}" type="presOf" srcId="{CB8B22F7-96C6-433A-A629-1938CEB811B7}" destId="{BD40E14E-1F17-415A-9BF0-E5FBC3A7664A}" srcOrd="0" destOrd="0" presId="urn:microsoft.com/office/officeart/2018/5/layout/CenteredIconLabelDescriptionList"/>
    <dgm:cxn modelId="{AB78ACF9-D7A5-43E5-BF99-A32D4F1ED31F}" type="presParOf" srcId="{9DA22571-C097-4787-B269-ED06410D7FAD}" destId="{F08C26ED-633E-4083-93E5-DCDA5019078E}" srcOrd="0" destOrd="0" presId="urn:microsoft.com/office/officeart/2018/5/layout/CenteredIconLabelDescriptionList"/>
    <dgm:cxn modelId="{271F1A72-875E-4E12-893F-94AC55D17C30}" type="presParOf" srcId="{F08C26ED-633E-4083-93E5-DCDA5019078E}" destId="{893C32B5-F984-42A3-8344-27D3CA18CCAF}" srcOrd="0" destOrd="0" presId="urn:microsoft.com/office/officeart/2018/5/layout/CenteredIconLabelDescriptionList"/>
    <dgm:cxn modelId="{755B8139-03B1-4BE6-8E9E-0ED8ACB810D4}" type="presParOf" srcId="{F08C26ED-633E-4083-93E5-DCDA5019078E}" destId="{083FB7E3-2E8B-40CA-A9D7-B516BEE0AC27}" srcOrd="1" destOrd="0" presId="urn:microsoft.com/office/officeart/2018/5/layout/CenteredIconLabelDescriptionList"/>
    <dgm:cxn modelId="{F47E7704-067F-40F6-A9FD-6108A0AC2308}" type="presParOf" srcId="{F08C26ED-633E-4083-93E5-DCDA5019078E}" destId="{3C080C85-ECA1-4CBE-8153-9D439E1F9EA4}" srcOrd="2" destOrd="0" presId="urn:microsoft.com/office/officeart/2018/5/layout/CenteredIconLabelDescriptionList"/>
    <dgm:cxn modelId="{E7E10868-0D75-4633-8D02-E758C2640CB4}" type="presParOf" srcId="{F08C26ED-633E-4083-93E5-DCDA5019078E}" destId="{51518EC6-078C-45CE-BEC7-CF6B3694593C}" srcOrd="3" destOrd="0" presId="urn:microsoft.com/office/officeart/2018/5/layout/CenteredIconLabelDescriptionList"/>
    <dgm:cxn modelId="{92985514-6320-4688-98D9-54E7C461581E}" type="presParOf" srcId="{F08C26ED-633E-4083-93E5-DCDA5019078E}" destId="{3A01F804-6908-4C44-A08E-D5C0BBCD6D6E}" srcOrd="4" destOrd="0" presId="urn:microsoft.com/office/officeart/2018/5/layout/CenteredIconLabelDescriptionList"/>
    <dgm:cxn modelId="{774588F5-C6B8-4BF3-B9A1-127D63A0EC42}" type="presParOf" srcId="{9DA22571-C097-4787-B269-ED06410D7FAD}" destId="{C6F28379-3B2D-4796-B6FA-6905A5F49110}" srcOrd="1" destOrd="0" presId="urn:microsoft.com/office/officeart/2018/5/layout/CenteredIconLabelDescriptionList"/>
    <dgm:cxn modelId="{3510C679-EA95-472A-88F5-2E82ED489F70}" type="presParOf" srcId="{9DA22571-C097-4787-B269-ED06410D7FAD}" destId="{3D24FC91-2C65-4805-A252-6A1ABA859F9C}" srcOrd="2" destOrd="0" presId="urn:microsoft.com/office/officeart/2018/5/layout/CenteredIconLabelDescriptionList"/>
    <dgm:cxn modelId="{925783D7-CA73-4D48-B734-DF576A8C21CF}" type="presParOf" srcId="{3D24FC91-2C65-4805-A252-6A1ABA859F9C}" destId="{9024FB03-36B5-4C93-937F-A8E8C3A30B5E}" srcOrd="0" destOrd="0" presId="urn:microsoft.com/office/officeart/2018/5/layout/CenteredIconLabelDescriptionList"/>
    <dgm:cxn modelId="{1E7FF9B7-9543-4DD6-A970-2417F9DC94C0}" type="presParOf" srcId="{3D24FC91-2C65-4805-A252-6A1ABA859F9C}" destId="{C3413EB2-600B-4F44-AB68-5294C94B539E}" srcOrd="1" destOrd="0" presId="urn:microsoft.com/office/officeart/2018/5/layout/CenteredIconLabelDescriptionList"/>
    <dgm:cxn modelId="{9150F34A-3061-4490-A365-AB47CA4694B9}" type="presParOf" srcId="{3D24FC91-2C65-4805-A252-6A1ABA859F9C}" destId="{6D250A38-059F-4EDE-8597-E299045FCD18}" srcOrd="2" destOrd="0" presId="urn:microsoft.com/office/officeart/2018/5/layout/CenteredIconLabelDescriptionList"/>
    <dgm:cxn modelId="{D6A304A2-C65D-41B7-B969-E7BBFBC03139}" type="presParOf" srcId="{3D24FC91-2C65-4805-A252-6A1ABA859F9C}" destId="{915A2800-F917-47E5-804A-BC1A52D35F4D}" srcOrd="3" destOrd="0" presId="urn:microsoft.com/office/officeart/2018/5/layout/CenteredIconLabelDescriptionList"/>
    <dgm:cxn modelId="{03DDB487-7AA5-4624-9803-71FBDA303034}" type="presParOf" srcId="{3D24FC91-2C65-4805-A252-6A1ABA859F9C}" destId="{BD40E14E-1F17-415A-9BF0-E5FBC3A7664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36E8E3-B099-475A-BF2F-E859C7383DE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DEC99E-C404-4579-8425-E9EC19AEC938}">
      <dgm:prSet/>
      <dgm:spPr/>
      <dgm:t>
        <a:bodyPr/>
        <a:lstStyle/>
        <a:p>
          <a:pPr>
            <a:lnSpc>
              <a:spcPct val="100000"/>
            </a:lnSpc>
          </a:pPr>
          <a:r>
            <a:rPr lang="en-US" dirty="0"/>
            <a:t>How does the Likelihood to Recommend Score spread across different Traveler Class, Gender, Travel Type, Airline Status, Age Groups &amp; Partner Airlines?</a:t>
          </a:r>
        </a:p>
      </dgm:t>
    </dgm:pt>
    <dgm:pt modelId="{3DC282B7-FC5F-4DEE-B7EC-8C8D41F7B4DC}" type="parTrans" cxnId="{8EC62D75-6D15-4CB8-87B0-7D0FD750681B}">
      <dgm:prSet/>
      <dgm:spPr/>
      <dgm:t>
        <a:bodyPr/>
        <a:lstStyle/>
        <a:p>
          <a:endParaRPr lang="en-US"/>
        </a:p>
      </dgm:t>
    </dgm:pt>
    <dgm:pt modelId="{F4E15A7A-A5FD-4198-B4C9-B2CEF4955E82}" type="sibTrans" cxnId="{8EC62D75-6D15-4CB8-87B0-7D0FD750681B}">
      <dgm:prSet/>
      <dgm:spPr/>
      <dgm:t>
        <a:bodyPr/>
        <a:lstStyle/>
        <a:p>
          <a:pPr>
            <a:lnSpc>
              <a:spcPct val="100000"/>
            </a:lnSpc>
          </a:pPr>
          <a:endParaRPr lang="en-US"/>
        </a:p>
      </dgm:t>
    </dgm:pt>
    <dgm:pt modelId="{B7D74950-B8BF-4EC2-9308-6B0F7173AE1A}">
      <dgm:prSet/>
      <dgm:spPr/>
      <dgm:t>
        <a:bodyPr/>
        <a:lstStyle/>
        <a:p>
          <a:pPr>
            <a:lnSpc>
              <a:spcPct val="100000"/>
            </a:lnSpc>
          </a:pPr>
          <a:r>
            <a:rPr lang="en-US" dirty="0"/>
            <a:t>What is the median Recommendation score for each Traveler Class, Gender, Travel Type, Airline Status, Age Groups &amp; Partner Airlines?</a:t>
          </a:r>
        </a:p>
      </dgm:t>
    </dgm:pt>
    <dgm:pt modelId="{269BDF50-0920-4073-9362-A9CAFF70AE7E}" type="parTrans" cxnId="{C79855B3-F827-4C95-9B95-F7A80AA28F47}">
      <dgm:prSet/>
      <dgm:spPr/>
      <dgm:t>
        <a:bodyPr/>
        <a:lstStyle/>
        <a:p>
          <a:endParaRPr lang="en-US"/>
        </a:p>
      </dgm:t>
    </dgm:pt>
    <dgm:pt modelId="{0383A520-8C96-4F4D-B3F4-B520CA8D0348}" type="sibTrans" cxnId="{C79855B3-F827-4C95-9B95-F7A80AA28F47}">
      <dgm:prSet/>
      <dgm:spPr/>
      <dgm:t>
        <a:bodyPr/>
        <a:lstStyle/>
        <a:p>
          <a:pPr>
            <a:lnSpc>
              <a:spcPct val="100000"/>
            </a:lnSpc>
          </a:pPr>
          <a:endParaRPr lang="en-US"/>
        </a:p>
      </dgm:t>
    </dgm:pt>
    <dgm:pt modelId="{319BEF26-C0EC-41D0-AEAA-02F340B2C08E}">
      <dgm:prSet/>
      <dgm:spPr/>
      <dgm:t>
        <a:bodyPr/>
        <a:lstStyle/>
        <a:p>
          <a:pPr>
            <a:lnSpc>
              <a:spcPct val="100000"/>
            </a:lnSpc>
          </a:pPr>
          <a:r>
            <a:rPr lang="en-US" dirty="0"/>
            <a:t>Does Flight Cancellation affect NPS score? i.e. Do cancelled flights have more Detractors than Promoters?</a:t>
          </a:r>
        </a:p>
      </dgm:t>
    </dgm:pt>
    <dgm:pt modelId="{FE953A8B-5BFE-4A22-BC14-A87BE9F6C849}" type="parTrans" cxnId="{53F5F0B2-1353-41D9-B93B-084F29C1AE24}">
      <dgm:prSet/>
      <dgm:spPr/>
      <dgm:t>
        <a:bodyPr/>
        <a:lstStyle/>
        <a:p>
          <a:endParaRPr lang="en-US"/>
        </a:p>
      </dgm:t>
    </dgm:pt>
    <dgm:pt modelId="{4603B14A-070B-4A47-BCB3-FE1305407A4D}" type="sibTrans" cxnId="{53F5F0B2-1353-41D9-B93B-084F29C1AE24}">
      <dgm:prSet/>
      <dgm:spPr/>
      <dgm:t>
        <a:bodyPr/>
        <a:lstStyle/>
        <a:p>
          <a:pPr>
            <a:lnSpc>
              <a:spcPct val="100000"/>
            </a:lnSpc>
          </a:pPr>
          <a:endParaRPr lang="en-US"/>
        </a:p>
      </dgm:t>
    </dgm:pt>
    <dgm:pt modelId="{7FDD7421-F83A-4F10-A6CF-5951F4FB7813}">
      <dgm:prSet/>
      <dgm:spPr/>
      <dgm:t>
        <a:bodyPr/>
        <a:lstStyle/>
        <a:p>
          <a:pPr>
            <a:lnSpc>
              <a:spcPct val="100000"/>
            </a:lnSpc>
          </a:pPr>
          <a:r>
            <a:rPr lang="en-US" dirty="0"/>
            <a:t>How many survey observations do we have for each Partner Airline, Traveler Class, Travel Type, Airline Status and Age Groups across the 2 Genders?</a:t>
          </a:r>
        </a:p>
      </dgm:t>
    </dgm:pt>
    <dgm:pt modelId="{21EDC777-9981-41A4-9D51-B90D7D1CD45A}" type="parTrans" cxnId="{5D096AD7-47CD-4D03-86BE-A246B872796C}">
      <dgm:prSet/>
      <dgm:spPr/>
      <dgm:t>
        <a:bodyPr/>
        <a:lstStyle/>
        <a:p>
          <a:endParaRPr lang="en-US"/>
        </a:p>
      </dgm:t>
    </dgm:pt>
    <dgm:pt modelId="{C9951D0E-A2C2-4E3D-9409-5CEEEEDEA508}" type="sibTrans" cxnId="{5D096AD7-47CD-4D03-86BE-A246B872796C}">
      <dgm:prSet/>
      <dgm:spPr/>
      <dgm:t>
        <a:bodyPr/>
        <a:lstStyle/>
        <a:p>
          <a:pPr>
            <a:lnSpc>
              <a:spcPct val="100000"/>
            </a:lnSpc>
          </a:pPr>
          <a:endParaRPr lang="en-US"/>
        </a:p>
      </dgm:t>
    </dgm:pt>
    <dgm:pt modelId="{220EE7FB-F39D-4196-953A-1BF1DEF0B004}">
      <dgm:prSet/>
      <dgm:spPr/>
      <dgm:t>
        <a:bodyPr/>
        <a:lstStyle/>
        <a:p>
          <a:pPr>
            <a:lnSpc>
              <a:spcPct val="100000"/>
            </a:lnSpc>
          </a:pPr>
          <a:r>
            <a:rPr lang="en-US" dirty="0"/>
            <a:t>Based on NPS, which are the top performing partner airlines, and which are the poor performing partner airlines?</a:t>
          </a:r>
        </a:p>
      </dgm:t>
    </dgm:pt>
    <dgm:pt modelId="{895CDF98-725B-47EC-92B1-A8B0543BE26B}" type="parTrans" cxnId="{631EEA3D-A114-4FEE-A0D9-78A42B2C80E4}">
      <dgm:prSet/>
      <dgm:spPr/>
      <dgm:t>
        <a:bodyPr/>
        <a:lstStyle/>
        <a:p>
          <a:endParaRPr lang="en-US"/>
        </a:p>
      </dgm:t>
    </dgm:pt>
    <dgm:pt modelId="{4902C891-932B-4B33-97E1-C9BF9764C100}" type="sibTrans" cxnId="{631EEA3D-A114-4FEE-A0D9-78A42B2C80E4}">
      <dgm:prSet/>
      <dgm:spPr/>
      <dgm:t>
        <a:bodyPr/>
        <a:lstStyle/>
        <a:p>
          <a:endParaRPr lang="en-US"/>
        </a:p>
      </dgm:t>
    </dgm:pt>
    <dgm:pt modelId="{E8FF67CF-6C8A-43F9-A7FB-F236F6870B9E}" type="pres">
      <dgm:prSet presAssocID="{7E36E8E3-B099-475A-BF2F-E859C7383DE4}" presName="root" presStyleCnt="0">
        <dgm:presLayoutVars>
          <dgm:dir/>
          <dgm:resizeHandles val="exact"/>
        </dgm:presLayoutVars>
      </dgm:prSet>
      <dgm:spPr/>
    </dgm:pt>
    <dgm:pt modelId="{C79FE0AE-8E01-4A95-9E35-C2B9740DFD3F}" type="pres">
      <dgm:prSet presAssocID="{22DEC99E-C404-4579-8425-E9EC19AEC938}" presName="compNode" presStyleCnt="0"/>
      <dgm:spPr/>
    </dgm:pt>
    <dgm:pt modelId="{502F61C6-3AD1-4B8E-85A5-4C274CB31F74}" type="pres">
      <dgm:prSet presAssocID="{22DEC99E-C404-4579-8425-E9EC19AEC938}" presName="bgRect" presStyleLbl="bgShp" presStyleIdx="0" presStyleCnt="5"/>
      <dgm:spPr/>
    </dgm:pt>
    <dgm:pt modelId="{09F6C63E-0977-4C6F-9E4E-A112A7E852BA}" type="pres">
      <dgm:prSet presAssocID="{22DEC99E-C404-4579-8425-E9EC19AEC93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D3B34D18-B11A-4DC0-92BA-E5B01F8BD411}" type="pres">
      <dgm:prSet presAssocID="{22DEC99E-C404-4579-8425-E9EC19AEC938}" presName="spaceRect" presStyleCnt="0"/>
      <dgm:spPr/>
    </dgm:pt>
    <dgm:pt modelId="{F2C2D8CE-A450-4CBB-B6D5-B5A2782C8E42}" type="pres">
      <dgm:prSet presAssocID="{22DEC99E-C404-4579-8425-E9EC19AEC938}" presName="parTx" presStyleLbl="revTx" presStyleIdx="0" presStyleCnt="5">
        <dgm:presLayoutVars>
          <dgm:chMax val="0"/>
          <dgm:chPref val="0"/>
        </dgm:presLayoutVars>
      </dgm:prSet>
      <dgm:spPr/>
    </dgm:pt>
    <dgm:pt modelId="{5B8E621B-0346-4107-8517-D57A51E4A320}" type="pres">
      <dgm:prSet presAssocID="{F4E15A7A-A5FD-4198-B4C9-B2CEF4955E82}" presName="sibTrans" presStyleCnt="0"/>
      <dgm:spPr/>
    </dgm:pt>
    <dgm:pt modelId="{7CAF4689-04D8-4171-A987-B4E2DA3A6DCA}" type="pres">
      <dgm:prSet presAssocID="{B7D74950-B8BF-4EC2-9308-6B0F7173AE1A}" presName="compNode" presStyleCnt="0"/>
      <dgm:spPr/>
    </dgm:pt>
    <dgm:pt modelId="{11860622-D8EC-4F8D-8B1D-45BE88E11FF2}" type="pres">
      <dgm:prSet presAssocID="{B7D74950-B8BF-4EC2-9308-6B0F7173AE1A}" presName="bgRect" presStyleLbl="bgShp" presStyleIdx="1" presStyleCnt="5"/>
      <dgm:spPr/>
    </dgm:pt>
    <dgm:pt modelId="{48C3E010-25B3-4215-8EBA-4C52076DFF43}" type="pres">
      <dgm:prSet presAssocID="{B7D74950-B8BF-4EC2-9308-6B0F7173AE1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FCA6EBEC-CE24-4B0C-8AD3-F285C9758602}" type="pres">
      <dgm:prSet presAssocID="{B7D74950-B8BF-4EC2-9308-6B0F7173AE1A}" presName="spaceRect" presStyleCnt="0"/>
      <dgm:spPr/>
    </dgm:pt>
    <dgm:pt modelId="{0B87800C-1D8C-497C-A43E-B8FCD80C36D8}" type="pres">
      <dgm:prSet presAssocID="{B7D74950-B8BF-4EC2-9308-6B0F7173AE1A}" presName="parTx" presStyleLbl="revTx" presStyleIdx="1" presStyleCnt="5">
        <dgm:presLayoutVars>
          <dgm:chMax val="0"/>
          <dgm:chPref val="0"/>
        </dgm:presLayoutVars>
      </dgm:prSet>
      <dgm:spPr/>
    </dgm:pt>
    <dgm:pt modelId="{0F6513EF-00EC-41AE-889A-AC5E328216F4}" type="pres">
      <dgm:prSet presAssocID="{0383A520-8C96-4F4D-B3F4-B520CA8D0348}" presName="sibTrans" presStyleCnt="0"/>
      <dgm:spPr/>
    </dgm:pt>
    <dgm:pt modelId="{33C05655-60CC-4A15-8054-7EAC3D45ECE7}" type="pres">
      <dgm:prSet presAssocID="{319BEF26-C0EC-41D0-AEAA-02F340B2C08E}" presName="compNode" presStyleCnt="0"/>
      <dgm:spPr/>
    </dgm:pt>
    <dgm:pt modelId="{04E082B7-247B-4853-8216-F42FABEB1783}" type="pres">
      <dgm:prSet presAssocID="{319BEF26-C0EC-41D0-AEAA-02F340B2C08E}" presName="bgRect" presStyleLbl="bgShp" presStyleIdx="2" presStyleCnt="5"/>
      <dgm:spPr/>
    </dgm:pt>
    <dgm:pt modelId="{09D00B87-E5EB-4EE3-A2E7-C3D04E32DC29}" type="pres">
      <dgm:prSet presAssocID="{319BEF26-C0EC-41D0-AEAA-02F340B2C0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7208103D-B321-40B9-AD7C-41114D17111E}" type="pres">
      <dgm:prSet presAssocID="{319BEF26-C0EC-41D0-AEAA-02F340B2C08E}" presName="spaceRect" presStyleCnt="0"/>
      <dgm:spPr/>
    </dgm:pt>
    <dgm:pt modelId="{6ECC4EB8-00DF-4D55-86A6-1E32DDC816FA}" type="pres">
      <dgm:prSet presAssocID="{319BEF26-C0EC-41D0-AEAA-02F340B2C08E}" presName="parTx" presStyleLbl="revTx" presStyleIdx="2" presStyleCnt="5">
        <dgm:presLayoutVars>
          <dgm:chMax val="0"/>
          <dgm:chPref val="0"/>
        </dgm:presLayoutVars>
      </dgm:prSet>
      <dgm:spPr/>
    </dgm:pt>
    <dgm:pt modelId="{644D62EF-A76F-4E97-A9D8-0E77F8CA4CFA}" type="pres">
      <dgm:prSet presAssocID="{4603B14A-070B-4A47-BCB3-FE1305407A4D}" presName="sibTrans" presStyleCnt="0"/>
      <dgm:spPr/>
    </dgm:pt>
    <dgm:pt modelId="{3507B3C8-D6E9-41E6-9C08-51DA8D14F11D}" type="pres">
      <dgm:prSet presAssocID="{7FDD7421-F83A-4F10-A6CF-5951F4FB7813}" presName="compNode" presStyleCnt="0"/>
      <dgm:spPr/>
    </dgm:pt>
    <dgm:pt modelId="{0ECB9DE0-6629-4DFD-9D97-50EB0C96003F}" type="pres">
      <dgm:prSet presAssocID="{7FDD7421-F83A-4F10-A6CF-5951F4FB7813}" presName="bgRect" presStyleLbl="bgShp" presStyleIdx="3" presStyleCnt="5"/>
      <dgm:spPr/>
    </dgm:pt>
    <dgm:pt modelId="{A0D640B2-3CDA-4A83-BD0A-2DE3C3D2436E}" type="pres">
      <dgm:prSet presAssocID="{7FDD7421-F83A-4F10-A6CF-5951F4FB78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7AA7B9C8-065C-429F-8D3A-C943634A12AE}" type="pres">
      <dgm:prSet presAssocID="{7FDD7421-F83A-4F10-A6CF-5951F4FB7813}" presName="spaceRect" presStyleCnt="0"/>
      <dgm:spPr/>
    </dgm:pt>
    <dgm:pt modelId="{316A9ED1-2761-4BE4-AF09-8CF27718FE03}" type="pres">
      <dgm:prSet presAssocID="{7FDD7421-F83A-4F10-A6CF-5951F4FB7813}" presName="parTx" presStyleLbl="revTx" presStyleIdx="3" presStyleCnt="5">
        <dgm:presLayoutVars>
          <dgm:chMax val="0"/>
          <dgm:chPref val="0"/>
        </dgm:presLayoutVars>
      </dgm:prSet>
      <dgm:spPr/>
    </dgm:pt>
    <dgm:pt modelId="{DD9A75F6-99D9-4C10-92AF-F5BC20D45A85}" type="pres">
      <dgm:prSet presAssocID="{C9951D0E-A2C2-4E3D-9409-5CEEEEDEA508}" presName="sibTrans" presStyleCnt="0"/>
      <dgm:spPr/>
    </dgm:pt>
    <dgm:pt modelId="{584B0A78-380F-4E80-9C96-936646EF9C8C}" type="pres">
      <dgm:prSet presAssocID="{220EE7FB-F39D-4196-953A-1BF1DEF0B004}" presName="compNode" presStyleCnt="0"/>
      <dgm:spPr/>
    </dgm:pt>
    <dgm:pt modelId="{DE7F71F1-A814-4E11-A8DB-3446B39E4CDB}" type="pres">
      <dgm:prSet presAssocID="{220EE7FB-F39D-4196-953A-1BF1DEF0B004}" presName="bgRect" presStyleLbl="bgShp" presStyleIdx="4" presStyleCnt="5"/>
      <dgm:spPr/>
    </dgm:pt>
    <dgm:pt modelId="{DA938646-C9D1-4182-AC28-1A263DB39EC7}" type="pres">
      <dgm:prSet presAssocID="{220EE7FB-F39D-4196-953A-1BF1DEF0B0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BBDBC2C6-1A79-4FE0-BC27-1CF15EC39FE4}" type="pres">
      <dgm:prSet presAssocID="{220EE7FB-F39D-4196-953A-1BF1DEF0B004}" presName="spaceRect" presStyleCnt="0"/>
      <dgm:spPr/>
    </dgm:pt>
    <dgm:pt modelId="{1B94DFD3-6E19-4FB7-9AED-3E43B533766D}" type="pres">
      <dgm:prSet presAssocID="{220EE7FB-F39D-4196-953A-1BF1DEF0B004}" presName="parTx" presStyleLbl="revTx" presStyleIdx="4" presStyleCnt="5">
        <dgm:presLayoutVars>
          <dgm:chMax val="0"/>
          <dgm:chPref val="0"/>
        </dgm:presLayoutVars>
      </dgm:prSet>
      <dgm:spPr/>
    </dgm:pt>
  </dgm:ptLst>
  <dgm:cxnLst>
    <dgm:cxn modelId="{C482C206-A44D-49E8-A46A-13107A34CE13}" type="presOf" srcId="{220EE7FB-F39D-4196-953A-1BF1DEF0B004}" destId="{1B94DFD3-6E19-4FB7-9AED-3E43B533766D}" srcOrd="0" destOrd="0" presId="urn:microsoft.com/office/officeart/2018/2/layout/IconVerticalSolidList"/>
    <dgm:cxn modelId="{C2F7A307-4959-4066-A52D-0DB41C23711A}" type="presOf" srcId="{7FDD7421-F83A-4F10-A6CF-5951F4FB7813}" destId="{316A9ED1-2761-4BE4-AF09-8CF27718FE03}" srcOrd="0" destOrd="0" presId="urn:microsoft.com/office/officeart/2018/2/layout/IconVerticalSolidList"/>
    <dgm:cxn modelId="{631EEA3D-A114-4FEE-A0D9-78A42B2C80E4}" srcId="{7E36E8E3-B099-475A-BF2F-E859C7383DE4}" destId="{220EE7FB-F39D-4196-953A-1BF1DEF0B004}" srcOrd="4" destOrd="0" parTransId="{895CDF98-725B-47EC-92B1-A8B0543BE26B}" sibTransId="{4902C891-932B-4B33-97E1-C9BF9764C100}"/>
    <dgm:cxn modelId="{C811A65E-A03F-47CA-9C66-E4CEC1B18F16}" type="presOf" srcId="{22DEC99E-C404-4579-8425-E9EC19AEC938}" destId="{F2C2D8CE-A450-4CBB-B6D5-B5A2782C8E42}" srcOrd="0" destOrd="0" presId="urn:microsoft.com/office/officeart/2018/2/layout/IconVerticalSolidList"/>
    <dgm:cxn modelId="{8EC62D75-6D15-4CB8-87B0-7D0FD750681B}" srcId="{7E36E8E3-B099-475A-BF2F-E859C7383DE4}" destId="{22DEC99E-C404-4579-8425-E9EC19AEC938}" srcOrd="0" destOrd="0" parTransId="{3DC282B7-FC5F-4DEE-B7EC-8C8D41F7B4DC}" sibTransId="{F4E15A7A-A5FD-4198-B4C9-B2CEF4955E82}"/>
    <dgm:cxn modelId="{00948256-849F-4CC5-9885-7C984170A206}" type="presOf" srcId="{319BEF26-C0EC-41D0-AEAA-02F340B2C08E}" destId="{6ECC4EB8-00DF-4D55-86A6-1E32DDC816FA}" srcOrd="0" destOrd="0" presId="urn:microsoft.com/office/officeart/2018/2/layout/IconVerticalSolidList"/>
    <dgm:cxn modelId="{AD399478-A8BE-4767-8E2F-0B95D5482447}" type="presOf" srcId="{B7D74950-B8BF-4EC2-9308-6B0F7173AE1A}" destId="{0B87800C-1D8C-497C-A43E-B8FCD80C36D8}" srcOrd="0" destOrd="0" presId="urn:microsoft.com/office/officeart/2018/2/layout/IconVerticalSolidList"/>
    <dgm:cxn modelId="{53F5F0B2-1353-41D9-B93B-084F29C1AE24}" srcId="{7E36E8E3-B099-475A-BF2F-E859C7383DE4}" destId="{319BEF26-C0EC-41D0-AEAA-02F340B2C08E}" srcOrd="2" destOrd="0" parTransId="{FE953A8B-5BFE-4A22-BC14-A87BE9F6C849}" sibTransId="{4603B14A-070B-4A47-BCB3-FE1305407A4D}"/>
    <dgm:cxn modelId="{C79855B3-F827-4C95-9B95-F7A80AA28F47}" srcId="{7E36E8E3-B099-475A-BF2F-E859C7383DE4}" destId="{B7D74950-B8BF-4EC2-9308-6B0F7173AE1A}" srcOrd="1" destOrd="0" parTransId="{269BDF50-0920-4073-9362-A9CAFF70AE7E}" sibTransId="{0383A520-8C96-4F4D-B3F4-B520CA8D0348}"/>
    <dgm:cxn modelId="{88331EC2-3FD2-40BE-9460-1F11CD91D9F5}" type="presOf" srcId="{7E36E8E3-B099-475A-BF2F-E859C7383DE4}" destId="{E8FF67CF-6C8A-43F9-A7FB-F236F6870B9E}" srcOrd="0" destOrd="0" presId="urn:microsoft.com/office/officeart/2018/2/layout/IconVerticalSolidList"/>
    <dgm:cxn modelId="{5D096AD7-47CD-4D03-86BE-A246B872796C}" srcId="{7E36E8E3-B099-475A-BF2F-E859C7383DE4}" destId="{7FDD7421-F83A-4F10-A6CF-5951F4FB7813}" srcOrd="3" destOrd="0" parTransId="{21EDC777-9981-41A4-9D51-B90D7D1CD45A}" sibTransId="{C9951D0E-A2C2-4E3D-9409-5CEEEEDEA508}"/>
    <dgm:cxn modelId="{3A8C1F74-8D5E-422F-8DD2-E183362F1794}" type="presParOf" srcId="{E8FF67CF-6C8A-43F9-A7FB-F236F6870B9E}" destId="{C79FE0AE-8E01-4A95-9E35-C2B9740DFD3F}" srcOrd="0" destOrd="0" presId="urn:microsoft.com/office/officeart/2018/2/layout/IconVerticalSolidList"/>
    <dgm:cxn modelId="{D9CB3422-CDAA-4640-91F0-D8BE5055D08B}" type="presParOf" srcId="{C79FE0AE-8E01-4A95-9E35-C2B9740DFD3F}" destId="{502F61C6-3AD1-4B8E-85A5-4C274CB31F74}" srcOrd="0" destOrd="0" presId="urn:microsoft.com/office/officeart/2018/2/layout/IconVerticalSolidList"/>
    <dgm:cxn modelId="{4F050C8F-1D4F-4C64-9880-6F4CF5DE697A}" type="presParOf" srcId="{C79FE0AE-8E01-4A95-9E35-C2B9740DFD3F}" destId="{09F6C63E-0977-4C6F-9E4E-A112A7E852BA}" srcOrd="1" destOrd="0" presId="urn:microsoft.com/office/officeart/2018/2/layout/IconVerticalSolidList"/>
    <dgm:cxn modelId="{8E93FDAF-ED5A-4BED-B6BB-0C67AFF69033}" type="presParOf" srcId="{C79FE0AE-8E01-4A95-9E35-C2B9740DFD3F}" destId="{D3B34D18-B11A-4DC0-92BA-E5B01F8BD411}" srcOrd="2" destOrd="0" presId="urn:microsoft.com/office/officeart/2018/2/layout/IconVerticalSolidList"/>
    <dgm:cxn modelId="{146B2710-E2C1-4C2D-B528-4CFB82A2BC99}" type="presParOf" srcId="{C79FE0AE-8E01-4A95-9E35-C2B9740DFD3F}" destId="{F2C2D8CE-A450-4CBB-B6D5-B5A2782C8E42}" srcOrd="3" destOrd="0" presId="urn:microsoft.com/office/officeart/2018/2/layout/IconVerticalSolidList"/>
    <dgm:cxn modelId="{89805504-09A6-433A-9007-55A7C31335F1}" type="presParOf" srcId="{E8FF67CF-6C8A-43F9-A7FB-F236F6870B9E}" destId="{5B8E621B-0346-4107-8517-D57A51E4A320}" srcOrd="1" destOrd="0" presId="urn:microsoft.com/office/officeart/2018/2/layout/IconVerticalSolidList"/>
    <dgm:cxn modelId="{99F7CA50-B09C-44C1-A351-D3550526FDC7}" type="presParOf" srcId="{E8FF67CF-6C8A-43F9-A7FB-F236F6870B9E}" destId="{7CAF4689-04D8-4171-A987-B4E2DA3A6DCA}" srcOrd="2" destOrd="0" presId="urn:microsoft.com/office/officeart/2018/2/layout/IconVerticalSolidList"/>
    <dgm:cxn modelId="{855F6657-317E-419F-8796-C216E620BB4F}" type="presParOf" srcId="{7CAF4689-04D8-4171-A987-B4E2DA3A6DCA}" destId="{11860622-D8EC-4F8D-8B1D-45BE88E11FF2}" srcOrd="0" destOrd="0" presId="urn:microsoft.com/office/officeart/2018/2/layout/IconVerticalSolidList"/>
    <dgm:cxn modelId="{074928D3-5806-4A71-94C7-F33143EB5DD3}" type="presParOf" srcId="{7CAF4689-04D8-4171-A987-B4E2DA3A6DCA}" destId="{48C3E010-25B3-4215-8EBA-4C52076DFF43}" srcOrd="1" destOrd="0" presId="urn:microsoft.com/office/officeart/2018/2/layout/IconVerticalSolidList"/>
    <dgm:cxn modelId="{AF69F52E-F0A9-46A6-B9E9-E9FCE2B60800}" type="presParOf" srcId="{7CAF4689-04D8-4171-A987-B4E2DA3A6DCA}" destId="{FCA6EBEC-CE24-4B0C-8AD3-F285C9758602}" srcOrd="2" destOrd="0" presId="urn:microsoft.com/office/officeart/2018/2/layout/IconVerticalSolidList"/>
    <dgm:cxn modelId="{F5B07721-15ED-4BF4-98CB-A33CC34B5DB5}" type="presParOf" srcId="{7CAF4689-04D8-4171-A987-B4E2DA3A6DCA}" destId="{0B87800C-1D8C-497C-A43E-B8FCD80C36D8}" srcOrd="3" destOrd="0" presId="urn:microsoft.com/office/officeart/2018/2/layout/IconVerticalSolidList"/>
    <dgm:cxn modelId="{8BFC2502-4F37-4A1F-8E60-C5970E336289}" type="presParOf" srcId="{E8FF67CF-6C8A-43F9-A7FB-F236F6870B9E}" destId="{0F6513EF-00EC-41AE-889A-AC5E328216F4}" srcOrd="3" destOrd="0" presId="urn:microsoft.com/office/officeart/2018/2/layout/IconVerticalSolidList"/>
    <dgm:cxn modelId="{765ECD7A-8C78-4F90-80E9-74DC8B1A1389}" type="presParOf" srcId="{E8FF67CF-6C8A-43F9-A7FB-F236F6870B9E}" destId="{33C05655-60CC-4A15-8054-7EAC3D45ECE7}" srcOrd="4" destOrd="0" presId="urn:microsoft.com/office/officeart/2018/2/layout/IconVerticalSolidList"/>
    <dgm:cxn modelId="{CC4065A0-CF10-4273-8462-2217EF37DB51}" type="presParOf" srcId="{33C05655-60CC-4A15-8054-7EAC3D45ECE7}" destId="{04E082B7-247B-4853-8216-F42FABEB1783}" srcOrd="0" destOrd="0" presId="urn:microsoft.com/office/officeart/2018/2/layout/IconVerticalSolidList"/>
    <dgm:cxn modelId="{18356FF3-6B95-4893-8D66-7C9EC7659245}" type="presParOf" srcId="{33C05655-60CC-4A15-8054-7EAC3D45ECE7}" destId="{09D00B87-E5EB-4EE3-A2E7-C3D04E32DC29}" srcOrd="1" destOrd="0" presId="urn:microsoft.com/office/officeart/2018/2/layout/IconVerticalSolidList"/>
    <dgm:cxn modelId="{60367070-9946-48CC-BDD9-48946B1BA3CE}" type="presParOf" srcId="{33C05655-60CC-4A15-8054-7EAC3D45ECE7}" destId="{7208103D-B321-40B9-AD7C-41114D17111E}" srcOrd="2" destOrd="0" presId="urn:microsoft.com/office/officeart/2018/2/layout/IconVerticalSolidList"/>
    <dgm:cxn modelId="{5F620A27-6449-4978-8B65-51A6E24751A4}" type="presParOf" srcId="{33C05655-60CC-4A15-8054-7EAC3D45ECE7}" destId="{6ECC4EB8-00DF-4D55-86A6-1E32DDC816FA}" srcOrd="3" destOrd="0" presId="urn:microsoft.com/office/officeart/2018/2/layout/IconVerticalSolidList"/>
    <dgm:cxn modelId="{EB4171A6-C3B1-49E3-9631-10BBAD586BE4}" type="presParOf" srcId="{E8FF67CF-6C8A-43F9-A7FB-F236F6870B9E}" destId="{644D62EF-A76F-4E97-A9D8-0E77F8CA4CFA}" srcOrd="5" destOrd="0" presId="urn:microsoft.com/office/officeart/2018/2/layout/IconVerticalSolidList"/>
    <dgm:cxn modelId="{467F09FE-3EEC-4391-BD0A-0A5D8986163B}" type="presParOf" srcId="{E8FF67CF-6C8A-43F9-A7FB-F236F6870B9E}" destId="{3507B3C8-D6E9-41E6-9C08-51DA8D14F11D}" srcOrd="6" destOrd="0" presId="urn:microsoft.com/office/officeart/2018/2/layout/IconVerticalSolidList"/>
    <dgm:cxn modelId="{EA2E82E2-1EAE-47F3-BF9D-BA3999B50CF6}" type="presParOf" srcId="{3507B3C8-D6E9-41E6-9C08-51DA8D14F11D}" destId="{0ECB9DE0-6629-4DFD-9D97-50EB0C96003F}" srcOrd="0" destOrd="0" presId="urn:microsoft.com/office/officeart/2018/2/layout/IconVerticalSolidList"/>
    <dgm:cxn modelId="{C49DDB3C-C675-44D3-BFEE-BA16B9361BAA}" type="presParOf" srcId="{3507B3C8-D6E9-41E6-9C08-51DA8D14F11D}" destId="{A0D640B2-3CDA-4A83-BD0A-2DE3C3D2436E}" srcOrd="1" destOrd="0" presId="urn:microsoft.com/office/officeart/2018/2/layout/IconVerticalSolidList"/>
    <dgm:cxn modelId="{179FF582-5232-4461-9111-E43E066F63BC}" type="presParOf" srcId="{3507B3C8-D6E9-41E6-9C08-51DA8D14F11D}" destId="{7AA7B9C8-065C-429F-8D3A-C943634A12AE}" srcOrd="2" destOrd="0" presId="urn:microsoft.com/office/officeart/2018/2/layout/IconVerticalSolidList"/>
    <dgm:cxn modelId="{95AEA476-92C7-4654-90DE-56187163D8B0}" type="presParOf" srcId="{3507B3C8-D6E9-41E6-9C08-51DA8D14F11D}" destId="{316A9ED1-2761-4BE4-AF09-8CF27718FE03}" srcOrd="3" destOrd="0" presId="urn:microsoft.com/office/officeart/2018/2/layout/IconVerticalSolidList"/>
    <dgm:cxn modelId="{B3D6C28B-4C2C-468E-9343-705458F8140F}" type="presParOf" srcId="{E8FF67CF-6C8A-43F9-A7FB-F236F6870B9E}" destId="{DD9A75F6-99D9-4C10-92AF-F5BC20D45A85}" srcOrd="7" destOrd="0" presId="urn:microsoft.com/office/officeart/2018/2/layout/IconVerticalSolidList"/>
    <dgm:cxn modelId="{C87A1A07-FE47-46F9-91A1-37A5A09017F8}" type="presParOf" srcId="{E8FF67CF-6C8A-43F9-A7FB-F236F6870B9E}" destId="{584B0A78-380F-4E80-9C96-936646EF9C8C}" srcOrd="8" destOrd="0" presId="urn:microsoft.com/office/officeart/2018/2/layout/IconVerticalSolidList"/>
    <dgm:cxn modelId="{F9BD1229-66DA-4AE0-9D49-9C877C50960B}" type="presParOf" srcId="{584B0A78-380F-4E80-9C96-936646EF9C8C}" destId="{DE7F71F1-A814-4E11-A8DB-3446B39E4CDB}" srcOrd="0" destOrd="0" presId="urn:microsoft.com/office/officeart/2018/2/layout/IconVerticalSolidList"/>
    <dgm:cxn modelId="{198E9593-4F35-45B3-9ACC-1ACA148117E3}" type="presParOf" srcId="{584B0A78-380F-4E80-9C96-936646EF9C8C}" destId="{DA938646-C9D1-4182-AC28-1A263DB39EC7}" srcOrd="1" destOrd="0" presId="urn:microsoft.com/office/officeart/2018/2/layout/IconVerticalSolidList"/>
    <dgm:cxn modelId="{4D3226AF-82C5-4948-8C77-CDA271155FFC}" type="presParOf" srcId="{584B0A78-380F-4E80-9C96-936646EF9C8C}" destId="{BBDBC2C6-1A79-4FE0-BC27-1CF15EC39FE4}" srcOrd="2" destOrd="0" presId="urn:microsoft.com/office/officeart/2018/2/layout/IconVerticalSolidList"/>
    <dgm:cxn modelId="{1E110552-887F-49F7-BD18-A33F0343B11D}" type="presParOf" srcId="{584B0A78-380F-4E80-9C96-936646EF9C8C}" destId="{1B94DFD3-6E19-4FB7-9AED-3E43B53376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825AB0-FF80-4153-B128-C1ED80D0852F}"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E1F65A1B-8CF7-490A-AA90-40B7A535E96E}">
      <dgm:prSet/>
      <dgm:spPr/>
      <dgm:t>
        <a:bodyPr/>
        <a:lstStyle/>
        <a:p>
          <a:r>
            <a:rPr lang="en-US"/>
            <a:t>Treated a few NAs of non cancelled flights with mean of columns at route partner level</a:t>
          </a:r>
        </a:p>
      </dgm:t>
    </dgm:pt>
    <dgm:pt modelId="{08A109DD-35EA-4E1C-9FDB-DF5250E15099}" type="parTrans" cxnId="{4DE353CE-7B18-4DBB-A2EA-AF0B8D792525}">
      <dgm:prSet/>
      <dgm:spPr/>
      <dgm:t>
        <a:bodyPr/>
        <a:lstStyle/>
        <a:p>
          <a:endParaRPr lang="en-US"/>
        </a:p>
      </dgm:t>
    </dgm:pt>
    <dgm:pt modelId="{FE2BAB7F-481A-4122-8B23-74A9240702CE}" type="sibTrans" cxnId="{4DE353CE-7B18-4DBB-A2EA-AF0B8D792525}">
      <dgm:prSet/>
      <dgm:spPr/>
      <dgm:t>
        <a:bodyPr/>
        <a:lstStyle/>
        <a:p>
          <a:endParaRPr lang="en-US"/>
        </a:p>
      </dgm:t>
    </dgm:pt>
    <dgm:pt modelId="{CE79FC43-5F40-4A20-91AC-6ED1AC081B43}">
      <dgm:prSet/>
      <dgm:spPr/>
      <dgm:t>
        <a:bodyPr/>
        <a:lstStyle/>
        <a:p>
          <a:r>
            <a:rPr lang="en-US"/>
            <a:t>Treated NAs in flight duration column with 0 for cancelled flights</a:t>
          </a:r>
        </a:p>
      </dgm:t>
    </dgm:pt>
    <dgm:pt modelId="{E9B61356-964E-4264-AD16-277C661D7C78}" type="parTrans" cxnId="{EB6A9685-489B-4E6C-99E0-2DF10FD90432}">
      <dgm:prSet/>
      <dgm:spPr/>
      <dgm:t>
        <a:bodyPr/>
        <a:lstStyle/>
        <a:p>
          <a:endParaRPr lang="en-US"/>
        </a:p>
      </dgm:t>
    </dgm:pt>
    <dgm:pt modelId="{6D25B34D-0C10-4715-9204-125A2D613086}" type="sibTrans" cxnId="{EB6A9685-489B-4E6C-99E0-2DF10FD90432}">
      <dgm:prSet/>
      <dgm:spPr/>
      <dgm:t>
        <a:bodyPr/>
        <a:lstStyle/>
        <a:p>
          <a:endParaRPr lang="en-US"/>
        </a:p>
      </dgm:t>
    </dgm:pt>
    <dgm:pt modelId="{1E18AA34-E037-4800-A93B-AF5BA6BABF33}">
      <dgm:prSet/>
      <dgm:spPr/>
      <dgm:t>
        <a:bodyPr/>
        <a:lstStyle/>
        <a:p>
          <a:r>
            <a:rPr lang="en-US"/>
            <a:t>Renamed columns to get rid of ‘dot’ in column header</a:t>
          </a:r>
        </a:p>
      </dgm:t>
    </dgm:pt>
    <dgm:pt modelId="{4D149D8E-23B7-4EE2-96E5-FF57AF871EB8}" type="parTrans" cxnId="{B4E228E2-61E9-40F7-BF00-1288991AC80F}">
      <dgm:prSet/>
      <dgm:spPr/>
      <dgm:t>
        <a:bodyPr/>
        <a:lstStyle/>
        <a:p>
          <a:endParaRPr lang="en-US"/>
        </a:p>
      </dgm:t>
    </dgm:pt>
    <dgm:pt modelId="{81308B2B-ED29-4413-B32E-8AFB5A4FBF27}" type="sibTrans" cxnId="{B4E228E2-61E9-40F7-BF00-1288991AC80F}">
      <dgm:prSet/>
      <dgm:spPr/>
      <dgm:t>
        <a:bodyPr/>
        <a:lstStyle/>
        <a:p>
          <a:endParaRPr lang="en-US"/>
        </a:p>
      </dgm:t>
    </dgm:pt>
    <dgm:pt modelId="{8162B0E8-63EE-4878-81CE-791A4A33054D}" type="pres">
      <dgm:prSet presAssocID="{E2825AB0-FF80-4153-B128-C1ED80D0852F}" presName="root" presStyleCnt="0">
        <dgm:presLayoutVars>
          <dgm:dir/>
          <dgm:resizeHandles val="exact"/>
        </dgm:presLayoutVars>
      </dgm:prSet>
      <dgm:spPr/>
    </dgm:pt>
    <dgm:pt modelId="{376583E1-681E-49FF-9E91-F298D16D9320}" type="pres">
      <dgm:prSet presAssocID="{E1F65A1B-8CF7-490A-AA90-40B7A535E96E}" presName="compNode" presStyleCnt="0"/>
      <dgm:spPr/>
    </dgm:pt>
    <dgm:pt modelId="{46DE3407-C9CA-47D4-A6A7-A81882114AF6}" type="pres">
      <dgm:prSet presAssocID="{E1F65A1B-8CF7-490A-AA90-40B7A535E96E}" presName="bgRect" presStyleLbl="bgShp" presStyleIdx="0" presStyleCnt="3"/>
      <dgm:spPr/>
    </dgm:pt>
    <dgm:pt modelId="{83C47773-B83E-487E-BB3C-2DCE1461CD5C}" type="pres">
      <dgm:prSet presAssocID="{E1F65A1B-8CF7-490A-AA90-40B7A535E9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A34CF495-A778-4EED-B8F5-5F5173411767}" type="pres">
      <dgm:prSet presAssocID="{E1F65A1B-8CF7-490A-AA90-40B7A535E96E}" presName="spaceRect" presStyleCnt="0"/>
      <dgm:spPr/>
    </dgm:pt>
    <dgm:pt modelId="{C418B12A-18AE-49E0-B453-72AE78235B6D}" type="pres">
      <dgm:prSet presAssocID="{E1F65A1B-8CF7-490A-AA90-40B7A535E96E}" presName="parTx" presStyleLbl="revTx" presStyleIdx="0" presStyleCnt="3">
        <dgm:presLayoutVars>
          <dgm:chMax val="0"/>
          <dgm:chPref val="0"/>
        </dgm:presLayoutVars>
      </dgm:prSet>
      <dgm:spPr/>
    </dgm:pt>
    <dgm:pt modelId="{A96BF23C-819C-40F8-84FE-082E985AF0EA}" type="pres">
      <dgm:prSet presAssocID="{FE2BAB7F-481A-4122-8B23-74A9240702CE}" presName="sibTrans" presStyleCnt="0"/>
      <dgm:spPr/>
    </dgm:pt>
    <dgm:pt modelId="{4A1A7C79-4A5D-4D6A-B04B-C6B46A78789D}" type="pres">
      <dgm:prSet presAssocID="{CE79FC43-5F40-4A20-91AC-6ED1AC081B43}" presName="compNode" presStyleCnt="0"/>
      <dgm:spPr/>
    </dgm:pt>
    <dgm:pt modelId="{A91334E7-9E87-430A-9927-EEB432E72CFD}" type="pres">
      <dgm:prSet presAssocID="{CE79FC43-5F40-4A20-91AC-6ED1AC081B43}" presName="bgRect" presStyleLbl="bgShp" presStyleIdx="1" presStyleCnt="3"/>
      <dgm:spPr/>
    </dgm:pt>
    <dgm:pt modelId="{6BB87EFE-73CC-4EE7-BAE7-4E4198F9E86C}" type="pres">
      <dgm:prSet presAssocID="{CE79FC43-5F40-4A20-91AC-6ED1AC081B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F7E67BA9-5610-481E-A04F-8736DA562E59}" type="pres">
      <dgm:prSet presAssocID="{CE79FC43-5F40-4A20-91AC-6ED1AC081B43}" presName="spaceRect" presStyleCnt="0"/>
      <dgm:spPr/>
    </dgm:pt>
    <dgm:pt modelId="{F36C5748-273C-4387-910F-54937CD3391D}" type="pres">
      <dgm:prSet presAssocID="{CE79FC43-5F40-4A20-91AC-6ED1AC081B43}" presName="parTx" presStyleLbl="revTx" presStyleIdx="1" presStyleCnt="3">
        <dgm:presLayoutVars>
          <dgm:chMax val="0"/>
          <dgm:chPref val="0"/>
        </dgm:presLayoutVars>
      </dgm:prSet>
      <dgm:spPr/>
    </dgm:pt>
    <dgm:pt modelId="{F4766780-2A9F-48B8-9E76-727B24257D92}" type="pres">
      <dgm:prSet presAssocID="{6D25B34D-0C10-4715-9204-125A2D613086}" presName="sibTrans" presStyleCnt="0"/>
      <dgm:spPr/>
    </dgm:pt>
    <dgm:pt modelId="{0159FAFD-36B7-45A5-95FB-3B6F059AFBD4}" type="pres">
      <dgm:prSet presAssocID="{1E18AA34-E037-4800-A93B-AF5BA6BABF33}" presName="compNode" presStyleCnt="0"/>
      <dgm:spPr/>
    </dgm:pt>
    <dgm:pt modelId="{946B8932-375B-42DF-B986-E4917A6227EC}" type="pres">
      <dgm:prSet presAssocID="{1E18AA34-E037-4800-A93B-AF5BA6BABF33}" presName="bgRect" presStyleLbl="bgShp" presStyleIdx="2" presStyleCnt="3"/>
      <dgm:spPr/>
    </dgm:pt>
    <dgm:pt modelId="{4760D2F7-A3FD-4744-83E8-F5ED20DAE70C}" type="pres">
      <dgm:prSet presAssocID="{1E18AA34-E037-4800-A93B-AF5BA6BABF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795F839E-0438-477A-AE52-6C73DC483DAC}" type="pres">
      <dgm:prSet presAssocID="{1E18AA34-E037-4800-A93B-AF5BA6BABF33}" presName="spaceRect" presStyleCnt="0"/>
      <dgm:spPr/>
    </dgm:pt>
    <dgm:pt modelId="{93D6C4DA-6771-4B81-9216-60A5AD7EC357}" type="pres">
      <dgm:prSet presAssocID="{1E18AA34-E037-4800-A93B-AF5BA6BABF33}" presName="parTx" presStyleLbl="revTx" presStyleIdx="2" presStyleCnt="3">
        <dgm:presLayoutVars>
          <dgm:chMax val="0"/>
          <dgm:chPref val="0"/>
        </dgm:presLayoutVars>
      </dgm:prSet>
      <dgm:spPr/>
    </dgm:pt>
  </dgm:ptLst>
  <dgm:cxnLst>
    <dgm:cxn modelId="{31E95628-126D-454A-A7C6-D2D892BE06B2}" type="presOf" srcId="{1E18AA34-E037-4800-A93B-AF5BA6BABF33}" destId="{93D6C4DA-6771-4B81-9216-60A5AD7EC357}" srcOrd="0" destOrd="0" presId="urn:microsoft.com/office/officeart/2018/2/layout/IconVerticalSolidList"/>
    <dgm:cxn modelId="{EB6A9685-489B-4E6C-99E0-2DF10FD90432}" srcId="{E2825AB0-FF80-4153-B128-C1ED80D0852F}" destId="{CE79FC43-5F40-4A20-91AC-6ED1AC081B43}" srcOrd="1" destOrd="0" parTransId="{E9B61356-964E-4264-AD16-277C661D7C78}" sibTransId="{6D25B34D-0C10-4715-9204-125A2D613086}"/>
    <dgm:cxn modelId="{9D08A4B6-569F-4665-9D8E-B6399DC47114}" type="presOf" srcId="{E2825AB0-FF80-4153-B128-C1ED80D0852F}" destId="{8162B0E8-63EE-4878-81CE-791A4A33054D}" srcOrd="0" destOrd="0" presId="urn:microsoft.com/office/officeart/2018/2/layout/IconVerticalSolidList"/>
    <dgm:cxn modelId="{4ADE9EBA-8097-4585-8345-C03B0A519641}" type="presOf" srcId="{CE79FC43-5F40-4A20-91AC-6ED1AC081B43}" destId="{F36C5748-273C-4387-910F-54937CD3391D}" srcOrd="0" destOrd="0" presId="urn:microsoft.com/office/officeart/2018/2/layout/IconVerticalSolidList"/>
    <dgm:cxn modelId="{6906D9C0-F530-40ED-80B2-A2ECA8B703C5}" type="presOf" srcId="{E1F65A1B-8CF7-490A-AA90-40B7A535E96E}" destId="{C418B12A-18AE-49E0-B453-72AE78235B6D}" srcOrd="0" destOrd="0" presId="urn:microsoft.com/office/officeart/2018/2/layout/IconVerticalSolidList"/>
    <dgm:cxn modelId="{4DE353CE-7B18-4DBB-A2EA-AF0B8D792525}" srcId="{E2825AB0-FF80-4153-B128-C1ED80D0852F}" destId="{E1F65A1B-8CF7-490A-AA90-40B7A535E96E}" srcOrd="0" destOrd="0" parTransId="{08A109DD-35EA-4E1C-9FDB-DF5250E15099}" sibTransId="{FE2BAB7F-481A-4122-8B23-74A9240702CE}"/>
    <dgm:cxn modelId="{B4E228E2-61E9-40F7-BF00-1288991AC80F}" srcId="{E2825AB0-FF80-4153-B128-C1ED80D0852F}" destId="{1E18AA34-E037-4800-A93B-AF5BA6BABF33}" srcOrd="2" destOrd="0" parTransId="{4D149D8E-23B7-4EE2-96E5-FF57AF871EB8}" sibTransId="{81308B2B-ED29-4413-B32E-8AFB5A4FBF27}"/>
    <dgm:cxn modelId="{39D5B602-13DF-4CC3-9E1B-4846728EC185}" type="presParOf" srcId="{8162B0E8-63EE-4878-81CE-791A4A33054D}" destId="{376583E1-681E-49FF-9E91-F298D16D9320}" srcOrd="0" destOrd="0" presId="urn:microsoft.com/office/officeart/2018/2/layout/IconVerticalSolidList"/>
    <dgm:cxn modelId="{B717958D-47B5-43AD-8F7F-CDD9EA08E8C7}" type="presParOf" srcId="{376583E1-681E-49FF-9E91-F298D16D9320}" destId="{46DE3407-C9CA-47D4-A6A7-A81882114AF6}" srcOrd="0" destOrd="0" presId="urn:microsoft.com/office/officeart/2018/2/layout/IconVerticalSolidList"/>
    <dgm:cxn modelId="{B74935E8-7733-4177-B186-C13ECF1CCD58}" type="presParOf" srcId="{376583E1-681E-49FF-9E91-F298D16D9320}" destId="{83C47773-B83E-487E-BB3C-2DCE1461CD5C}" srcOrd="1" destOrd="0" presId="urn:microsoft.com/office/officeart/2018/2/layout/IconVerticalSolidList"/>
    <dgm:cxn modelId="{606A1CBE-9295-421F-A6D5-9A47347AD601}" type="presParOf" srcId="{376583E1-681E-49FF-9E91-F298D16D9320}" destId="{A34CF495-A778-4EED-B8F5-5F5173411767}" srcOrd="2" destOrd="0" presId="urn:microsoft.com/office/officeart/2018/2/layout/IconVerticalSolidList"/>
    <dgm:cxn modelId="{7A5F2252-044D-4970-9389-A8AC27A52F48}" type="presParOf" srcId="{376583E1-681E-49FF-9E91-F298D16D9320}" destId="{C418B12A-18AE-49E0-B453-72AE78235B6D}" srcOrd="3" destOrd="0" presId="urn:microsoft.com/office/officeart/2018/2/layout/IconVerticalSolidList"/>
    <dgm:cxn modelId="{A9FC1506-F94F-4049-8F46-0442A04F01BD}" type="presParOf" srcId="{8162B0E8-63EE-4878-81CE-791A4A33054D}" destId="{A96BF23C-819C-40F8-84FE-082E985AF0EA}" srcOrd="1" destOrd="0" presId="urn:microsoft.com/office/officeart/2018/2/layout/IconVerticalSolidList"/>
    <dgm:cxn modelId="{7FD1051A-D347-47F7-93C6-EF21E0E50517}" type="presParOf" srcId="{8162B0E8-63EE-4878-81CE-791A4A33054D}" destId="{4A1A7C79-4A5D-4D6A-B04B-C6B46A78789D}" srcOrd="2" destOrd="0" presId="urn:microsoft.com/office/officeart/2018/2/layout/IconVerticalSolidList"/>
    <dgm:cxn modelId="{FEF7CB8A-ACBD-450B-BBDF-5476ED6E57F6}" type="presParOf" srcId="{4A1A7C79-4A5D-4D6A-B04B-C6B46A78789D}" destId="{A91334E7-9E87-430A-9927-EEB432E72CFD}" srcOrd="0" destOrd="0" presId="urn:microsoft.com/office/officeart/2018/2/layout/IconVerticalSolidList"/>
    <dgm:cxn modelId="{5A4E0119-F2B0-44C0-AD36-BFA7CCE8BDD8}" type="presParOf" srcId="{4A1A7C79-4A5D-4D6A-B04B-C6B46A78789D}" destId="{6BB87EFE-73CC-4EE7-BAE7-4E4198F9E86C}" srcOrd="1" destOrd="0" presId="urn:microsoft.com/office/officeart/2018/2/layout/IconVerticalSolidList"/>
    <dgm:cxn modelId="{57B561A5-1221-4FEF-B132-6623F43EDBE5}" type="presParOf" srcId="{4A1A7C79-4A5D-4D6A-B04B-C6B46A78789D}" destId="{F7E67BA9-5610-481E-A04F-8736DA562E59}" srcOrd="2" destOrd="0" presId="urn:microsoft.com/office/officeart/2018/2/layout/IconVerticalSolidList"/>
    <dgm:cxn modelId="{18A7DF01-B2B2-4F01-8BBC-6303D1FE5C4A}" type="presParOf" srcId="{4A1A7C79-4A5D-4D6A-B04B-C6B46A78789D}" destId="{F36C5748-273C-4387-910F-54937CD3391D}" srcOrd="3" destOrd="0" presId="urn:microsoft.com/office/officeart/2018/2/layout/IconVerticalSolidList"/>
    <dgm:cxn modelId="{18ACD466-74F3-42EC-A051-73D877EBA08D}" type="presParOf" srcId="{8162B0E8-63EE-4878-81CE-791A4A33054D}" destId="{F4766780-2A9F-48B8-9E76-727B24257D92}" srcOrd="3" destOrd="0" presId="urn:microsoft.com/office/officeart/2018/2/layout/IconVerticalSolidList"/>
    <dgm:cxn modelId="{2B462D35-C7ED-4E84-8876-3180731FD9D2}" type="presParOf" srcId="{8162B0E8-63EE-4878-81CE-791A4A33054D}" destId="{0159FAFD-36B7-45A5-95FB-3B6F059AFBD4}" srcOrd="4" destOrd="0" presId="urn:microsoft.com/office/officeart/2018/2/layout/IconVerticalSolidList"/>
    <dgm:cxn modelId="{94AF60E8-C253-4752-B0CC-5380E4D86AB2}" type="presParOf" srcId="{0159FAFD-36B7-45A5-95FB-3B6F059AFBD4}" destId="{946B8932-375B-42DF-B986-E4917A6227EC}" srcOrd="0" destOrd="0" presId="urn:microsoft.com/office/officeart/2018/2/layout/IconVerticalSolidList"/>
    <dgm:cxn modelId="{6FE4950F-E10D-49F1-AE31-CED25259250D}" type="presParOf" srcId="{0159FAFD-36B7-45A5-95FB-3B6F059AFBD4}" destId="{4760D2F7-A3FD-4744-83E8-F5ED20DAE70C}" srcOrd="1" destOrd="0" presId="urn:microsoft.com/office/officeart/2018/2/layout/IconVerticalSolidList"/>
    <dgm:cxn modelId="{D29123FF-2064-4639-A5A4-5A5E2703E094}" type="presParOf" srcId="{0159FAFD-36B7-45A5-95FB-3B6F059AFBD4}" destId="{795F839E-0438-477A-AE52-6C73DC483DAC}" srcOrd="2" destOrd="0" presId="urn:microsoft.com/office/officeart/2018/2/layout/IconVerticalSolidList"/>
    <dgm:cxn modelId="{C6FBB93E-9617-4B62-A4BA-BA62C01DF85B}" type="presParOf" srcId="{0159FAFD-36B7-45A5-95FB-3B6F059AFBD4}" destId="{93D6C4DA-6771-4B81-9216-60A5AD7EC3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C32B5-F984-42A3-8344-27D3CA18CCAF}">
      <dsp:nvSpPr>
        <dsp:cNvPr id="0" name=""/>
        <dsp:cNvSpPr/>
      </dsp:nvSpPr>
      <dsp:spPr>
        <a:xfrm>
          <a:off x="2053715" y="134299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080C85-ECA1-4CBE-8153-9D439E1F9EA4}">
      <dsp:nvSpPr>
        <dsp:cNvPr id="0" name=""/>
        <dsp:cNvSpPr/>
      </dsp:nvSpPr>
      <dsp:spPr>
        <a:xfrm>
          <a:off x="649715" y="295588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b="1"/>
          </a:pPr>
          <a:r>
            <a:rPr lang="en-US" sz="4000" b="0" kern="1200" dirty="0"/>
            <a:t>Problem Statement: </a:t>
          </a:r>
        </a:p>
      </dsp:txBody>
      <dsp:txXfrm>
        <a:off x="649715" y="2955885"/>
        <a:ext cx="4320000" cy="648000"/>
      </dsp:txXfrm>
    </dsp:sp>
    <dsp:sp modelId="{3A01F804-6908-4C44-A08E-D5C0BBCD6D6E}">
      <dsp:nvSpPr>
        <dsp:cNvPr id="0" name=""/>
        <dsp:cNvSpPr/>
      </dsp:nvSpPr>
      <dsp:spPr>
        <a:xfrm>
          <a:off x="0" y="3645045"/>
          <a:ext cx="4320000" cy="38571"/>
        </a:xfrm>
        <a:prstGeom prst="rect">
          <a:avLst/>
        </a:prstGeom>
        <a:noFill/>
        <a:ln>
          <a:noFill/>
        </a:ln>
        <a:effectLst/>
      </dsp:spPr>
      <dsp:style>
        <a:lnRef idx="0">
          <a:scrgbClr r="0" g="0" b="0"/>
        </a:lnRef>
        <a:fillRef idx="0">
          <a:scrgbClr r="0" g="0" b="0"/>
        </a:fillRef>
        <a:effectRef idx="0">
          <a:scrgbClr r="0" g="0" b="0"/>
        </a:effectRef>
        <a:fontRef idx="minor"/>
      </dsp:style>
    </dsp:sp>
    <dsp:sp modelId="{9024FB03-36B5-4C93-937F-A8E8C3A30B5E}">
      <dsp:nvSpPr>
        <dsp:cNvPr id="0" name=""/>
        <dsp:cNvSpPr/>
      </dsp:nvSpPr>
      <dsp:spPr>
        <a:xfrm>
          <a:off x="7129716" y="134299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50A38-059F-4EDE-8597-E299045FCD18}">
      <dsp:nvSpPr>
        <dsp:cNvPr id="0" name=""/>
        <dsp:cNvSpPr/>
      </dsp:nvSpPr>
      <dsp:spPr>
        <a:xfrm>
          <a:off x="5725716" y="295588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b="1"/>
          </a:pPr>
          <a:r>
            <a:rPr lang="en-US" sz="4000" b="0" kern="1200" dirty="0"/>
            <a:t>Dataset:</a:t>
          </a:r>
        </a:p>
      </dsp:txBody>
      <dsp:txXfrm>
        <a:off x="5725716" y="2955885"/>
        <a:ext cx="4320000" cy="648000"/>
      </dsp:txXfrm>
    </dsp:sp>
    <dsp:sp modelId="{BD40E14E-1F17-415A-9BF0-E5FBC3A7664A}">
      <dsp:nvSpPr>
        <dsp:cNvPr id="0" name=""/>
        <dsp:cNvSpPr/>
      </dsp:nvSpPr>
      <dsp:spPr>
        <a:xfrm>
          <a:off x="5725716" y="3650813"/>
          <a:ext cx="4320000" cy="38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endParaRPr lang="en-US" sz="2400" b="0" kern="1200" dirty="0"/>
        </a:p>
      </dsp:txBody>
      <dsp:txXfrm>
        <a:off x="5725716" y="3650813"/>
        <a:ext cx="4320000" cy="38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F61C6-3AD1-4B8E-85A5-4C274CB31F74}">
      <dsp:nvSpPr>
        <dsp:cNvPr id="0" name=""/>
        <dsp:cNvSpPr/>
      </dsp:nvSpPr>
      <dsp:spPr>
        <a:xfrm>
          <a:off x="0" y="3399"/>
          <a:ext cx="10515600" cy="7240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6C63E-0977-4C6F-9E4E-A112A7E852BA}">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C2D8CE-A450-4CBB-B6D5-B5A2782C8E42}">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How does the Likelihood to Recommend Score spread across different Traveler Class, Gender, Travel Type, Airline Status, Age Groups &amp; Partner Airlines?</a:t>
          </a:r>
        </a:p>
      </dsp:txBody>
      <dsp:txXfrm>
        <a:off x="836323" y="3399"/>
        <a:ext cx="9679276" cy="724089"/>
      </dsp:txXfrm>
    </dsp:sp>
    <dsp:sp modelId="{11860622-D8EC-4F8D-8B1D-45BE88E11FF2}">
      <dsp:nvSpPr>
        <dsp:cNvPr id="0" name=""/>
        <dsp:cNvSpPr/>
      </dsp:nvSpPr>
      <dsp:spPr>
        <a:xfrm>
          <a:off x="0" y="908511"/>
          <a:ext cx="10515600" cy="7240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3E010-25B3-4215-8EBA-4C52076DFF43}">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7800C-1D8C-497C-A43E-B8FCD80C36D8}">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What is the median Recommendation score for each Traveler Class, Gender, Travel Type, Airline Status, Age Groups &amp; Partner Airlines?</a:t>
          </a:r>
        </a:p>
      </dsp:txBody>
      <dsp:txXfrm>
        <a:off x="836323" y="908511"/>
        <a:ext cx="9679276" cy="724089"/>
      </dsp:txXfrm>
    </dsp:sp>
    <dsp:sp modelId="{04E082B7-247B-4853-8216-F42FABEB1783}">
      <dsp:nvSpPr>
        <dsp:cNvPr id="0" name=""/>
        <dsp:cNvSpPr/>
      </dsp:nvSpPr>
      <dsp:spPr>
        <a:xfrm>
          <a:off x="0" y="1813624"/>
          <a:ext cx="10515600" cy="7240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00B87-E5EB-4EE3-A2E7-C3D04E32DC2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CC4EB8-00DF-4D55-86A6-1E32DDC816FA}">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Does Flight Cancellation affect NPS score? i.e. Do cancelled flights have more Detractors than Promoters?</a:t>
          </a:r>
        </a:p>
      </dsp:txBody>
      <dsp:txXfrm>
        <a:off x="836323" y="1813624"/>
        <a:ext cx="9679276" cy="724089"/>
      </dsp:txXfrm>
    </dsp:sp>
    <dsp:sp modelId="{0ECB9DE0-6629-4DFD-9D97-50EB0C96003F}">
      <dsp:nvSpPr>
        <dsp:cNvPr id="0" name=""/>
        <dsp:cNvSpPr/>
      </dsp:nvSpPr>
      <dsp:spPr>
        <a:xfrm>
          <a:off x="0" y="2718736"/>
          <a:ext cx="10515600"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640B2-3CDA-4A83-BD0A-2DE3C3D2436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A9ED1-2761-4BE4-AF09-8CF27718FE03}">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How many survey observations do we have for each Partner Airline, Traveler Class, Travel Type, Airline Status and Age Groups across the 2 Genders?</a:t>
          </a:r>
        </a:p>
      </dsp:txBody>
      <dsp:txXfrm>
        <a:off x="836323" y="2718736"/>
        <a:ext cx="9679276" cy="724089"/>
      </dsp:txXfrm>
    </dsp:sp>
    <dsp:sp modelId="{DE7F71F1-A814-4E11-A8DB-3446B39E4CDB}">
      <dsp:nvSpPr>
        <dsp:cNvPr id="0" name=""/>
        <dsp:cNvSpPr/>
      </dsp:nvSpPr>
      <dsp:spPr>
        <a:xfrm>
          <a:off x="0" y="3623848"/>
          <a:ext cx="10515600" cy="72408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938646-C9D1-4182-AC28-1A263DB39EC7}">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4DFD3-6E19-4FB7-9AED-3E43B533766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Based on NPS, which are the top performing partner airlines, and which are the poor performing partner airlines?</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E3407-C9CA-47D4-A6A7-A81882114AF6}">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47773-B83E-487E-BB3C-2DCE1461CD5C}">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18B12A-18AE-49E0-B453-72AE78235B6D}">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Treated a few NAs of non cancelled flights with mean of columns at route partner level</a:t>
          </a:r>
        </a:p>
      </dsp:txBody>
      <dsp:txXfrm>
        <a:off x="1435988" y="531"/>
        <a:ext cx="9079611" cy="1243280"/>
      </dsp:txXfrm>
    </dsp:sp>
    <dsp:sp modelId="{A91334E7-9E87-430A-9927-EEB432E72CFD}">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87EFE-73CC-4EE7-BAE7-4E4198F9E86C}">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6C5748-273C-4387-910F-54937CD3391D}">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Treated NAs in flight duration column with 0 for cancelled flights</a:t>
          </a:r>
        </a:p>
      </dsp:txBody>
      <dsp:txXfrm>
        <a:off x="1435988" y="1554631"/>
        <a:ext cx="9079611" cy="1243280"/>
      </dsp:txXfrm>
    </dsp:sp>
    <dsp:sp modelId="{946B8932-375B-42DF-B986-E4917A6227EC}">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60D2F7-A3FD-4744-83E8-F5ED20DAE70C}">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D6C4DA-6771-4B81-9216-60A5AD7EC357}">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Renamed columns to get rid of ‘dot’ in column header</a:t>
          </a:r>
        </a:p>
      </dsp:txBody>
      <dsp:txXfrm>
        <a:off x="1435988" y="3108732"/>
        <a:ext cx="9079611" cy="124328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2A09-79DB-43DC-97DD-110BFCB79855}"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A07B5-C5A5-450B-92FA-CFE70AE82DDC}" type="slidenum">
              <a:rPr lang="en-US" smtClean="0"/>
              <a:t>‹#›</a:t>
            </a:fld>
            <a:endParaRPr lang="en-US"/>
          </a:p>
        </p:txBody>
      </p:sp>
    </p:spTree>
    <p:extLst>
      <p:ext uri="{BB962C8B-B14F-4D97-AF65-F5344CB8AC3E}">
        <p14:creationId xmlns:p14="http://schemas.microsoft.com/office/powerpoint/2010/main" val="374746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A07B5-C5A5-450B-92FA-CFE70AE82DDC}" type="slidenum">
              <a:rPr lang="en-US" smtClean="0"/>
              <a:t>2</a:t>
            </a:fld>
            <a:endParaRPr lang="en-US"/>
          </a:p>
        </p:txBody>
      </p:sp>
    </p:spTree>
    <p:extLst>
      <p:ext uri="{BB962C8B-B14F-4D97-AF65-F5344CB8AC3E}">
        <p14:creationId xmlns:p14="http://schemas.microsoft.com/office/powerpoint/2010/main" val="234330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1" u="none" strike="noStrike" kern="1200" cap="none" spc="0" normalizeH="0" baseline="0" noProof="0" dirty="0">
                <a:ln>
                  <a:noFill/>
                </a:ln>
                <a:solidFill>
                  <a:prstClr val="black"/>
                </a:solidFill>
                <a:effectLst/>
                <a:uLnTx/>
                <a:uFillTx/>
                <a:latin typeface="+mn-lt"/>
                <a:ea typeface="+mn-ea"/>
                <a:cs typeface="+mn-cs"/>
              </a:rPr>
              <a:t>Low median value for Personal Travelers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1" u="none" strike="noStrike" kern="1200" cap="none" spc="0" normalizeH="0" baseline="0" noProof="0" dirty="0">
                <a:ln>
                  <a:noFill/>
                </a:ln>
                <a:solidFill>
                  <a:prstClr val="black"/>
                </a:solidFill>
                <a:effectLst/>
                <a:uLnTx/>
                <a:uFillTx/>
                <a:latin typeface="+mn-lt"/>
                <a:ea typeface="+mn-ea"/>
                <a:cs typeface="+mn-cs"/>
              </a:rPr>
              <a:t>Business Travelers have highest number of promoters</a:t>
            </a:r>
          </a:p>
          <a:p>
            <a:endParaRPr lang="en-US" dirty="0"/>
          </a:p>
          <a:p>
            <a:r>
              <a:rPr lang="en-US" dirty="0"/>
              <a:t>-&gt; </a:t>
            </a:r>
          </a:p>
        </p:txBody>
      </p:sp>
      <p:sp>
        <p:nvSpPr>
          <p:cNvPr id="4" name="Slide Number Placeholder 3"/>
          <p:cNvSpPr>
            <a:spLocks noGrp="1"/>
          </p:cNvSpPr>
          <p:nvPr>
            <p:ph type="sldNum" sz="quarter" idx="5"/>
          </p:nvPr>
        </p:nvSpPr>
        <p:spPr/>
        <p:txBody>
          <a:bodyPr/>
          <a:lstStyle/>
          <a:p>
            <a:fld id="{263A07B5-C5A5-450B-92FA-CFE70AE82DDC}" type="slidenum">
              <a:rPr lang="en-US" smtClean="0"/>
              <a:t>6</a:t>
            </a:fld>
            <a:endParaRPr lang="en-US"/>
          </a:p>
        </p:txBody>
      </p:sp>
    </p:spTree>
    <p:extLst>
      <p:ext uri="{BB962C8B-B14F-4D97-AF65-F5344CB8AC3E}">
        <p14:creationId xmlns:p14="http://schemas.microsoft.com/office/powerpoint/2010/main" val="84133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Slide Number Placeholder 3"/>
          <p:cNvSpPr>
            <a:spLocks noGrp="1"/>
          </p:cNvSpPr>
          <p:nvPr>
            <p:ph type="sldNum" sz="quarter" idx="5"/>
          </p:nvPr>
        </p:nvSpPr>
        <p:spPr/>
        <p:txBody>
          <a:bodyPr/>
          <a:lstStyle/>
          <a:p>
            <a:fld id="{263A07B5-C5A5-450B-92FA-CFE70AE82DDC}" type="slidenum">
              <a:rPr lang="en-US" smtClean="0"/>
              <a:t>8</a:t>
            </a:fld>
            <a:endParaRPr lang="en-US"/>
          </a:p>
        </p:txBody>
      </p:sp>
    </p:spTree>
    <p:extLst>
      <p:ext uri="{BB962C8B-B14F-4D97-AF65-F5344CB8AC3E}">
        <p14:creationId xmlns:p14="http://schemas.microsoft.com/office/powerpoint/2010/main" val="768542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A07B5-C5A5-450B-92FA-CFE70AE82DDC}" type="slidenum">
              <a:rPr lang="en-US" smtClean="0"/>
              <a:t>10</a:t>
            </a:fld>
            <a:endParaRPr lang="en-US"/>
          </a:p>
        </p:txBody>
      </p:sp>
    </p:spTree>
    <p:extLst>
      <p:ext uri="{BB962C8B-B14F-4D97-AF65-F5344CB8AC3E}">
        <p14:creationId xmlns:p14="http://schemas.microsoft.com/office/powerpoint/2010/main" val="276789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A07B5-C5A5-450B-92FA-CFE70AE82DDC}" type="slidenum">
              <a:rPr lang="en-US" smtClean="0"/>
              <a:t>16</a:t>
            </a:fld>
            <a:endParaRPr lang="en-US"/>
          </a:p>
        </p:txBody>
      </p:sp>
    </p:spTree>
    <p:extLst>
      <p:ext uri="{BB962C8B-B14F-4D97-AF65-F5344CB8AC3E}">
        <p14:creationId xmlns:p14="http://schemas.microsoft.com/office/powerpoint/2010/main" val="120723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3A07B5-C5A5-450B-92FA-CFE70AE82DD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37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497C-2292-4702-A10E-E8218373C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7368C-723A-48F6-AD01-D81C9B17C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CEB905-1A38-41E1-B679-A054CF1E6709}"/>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5" name="Footer Placeholder 4">
            <a:extLst>
              <a:ext uri="{FF2B5EF4-FFF2-40B4-BE49-F238E27FC236}">
                <a16:creationId xmlns:a16="http://schemas.microsoft.com/office/drawing/2014/main" id="{A49BC268-8D7A-4257-8AC7-8CA0CAED1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FB0D3-807F-4C47-9055-4467E98F2290}"/>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23823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D8AC-EF42-4559-991B-933754F8F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6DFBE7-EBD8-4B6D-9F20-0E27EBB97D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4EDE2-5F22-415A-B210-E0BCC490FDFD}"/>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5" name="Footer Placeholder 4">
            <a:extLst>
              <a:ext uri="{FF2B5EF4-FFF2-40B4-BE49-F238E27FC236}">
                <a16:creationId xmlns:a16="http://schemas.microsoft.com/office/drawing/2014/main" id="{25D87173-4988-49C9-B31A-21011C502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19074-1898-4145-B4E3-0C9856FD658C}"/>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34789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E3A80-3E59-4435-BDD2-08EDE13412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C81DE-02C1-43DE-9BE9-65179C13B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D3C41-C10C-46BE-BB0F-F6B890EE6E10}"/>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5" name="Footer Placeholder 4">
            <a:extLst>
              <a:ext uri="{FF2B5EF4-FFF2-40B4-BE49-F238E27FC236}">
                <a16:creationId xmlns:a16="http://schemas.microsoft.com/office/drawing/2014/main" id="{84ED67B8-E7A0-4F67-92CC-685B0F954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EA988-FEDF-4BF1-8E6F-6551F59D6A4B}"/>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258552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A9BC-9E97-419C-8779-8EAB334B2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51B81-370E-42DD-B09C-EABCE1705B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989D1-CFEC-420B-8B48-4E42F0ADB576}"/>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5" name="Footer Placeholder 4">
            <a:extLst>
              <a:ext uri="{FF2B5EF4-FFF2-40B4-BE49-F238E27FC236}">
                <a16:creationId xmlns:a16="http://schemas.microsoft.com/office/drawing/2014/main" id="{29AC5190-8410-4968-B60F-851F3F015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B8665-D1D8-45D3-93AD-BA065133F956}"/>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234391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3B26-3F3D-476F-B9E4-9D0838074A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4207D4-E15E-4802-B2C2-870648040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F1F4D-54DE-47CB-BB08-C27434D7F411}"/>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5" name="Footer Placeholder 4">
            <a:extLst>
              <a:ext uri="{FF2B5EF4-FFF2-40B4-BE49-F238E27FC236}">
                <a16:creationId xmlns:a16="http://schemas.microsoft.com/office/drawing/2014/main" id="{017867F7-68D0-45B0-8387-2A9342027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AC58D-6F43-4383-8D38-E024B831EEB8}"/>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258891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26BE-C972-4E94-8E7E-535B419BC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EB458-618F-4016-A253-14891063D0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FFE839-B273-461D-828B-9F24376319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B8C26A-513A-4385-915F-856F2A172172}"/>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6" name="Footer Placeholder 5">
            <a:extLst>
              <a:ext uri="{FF2B5EF4-FFF2-40B4-BE49-F238E27FC236}">
                <a16:creationId xmlns:a16="http://schemas.microsoft.com/office/drawing/2014/main" id="{83063E6C-51ED-4BE1-93D0-2417B48B9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B13AB-1760-49E6-84B2-40BF43ACD86E}"/>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361233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885-85A7-4612-BA52-79EAF54E08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56ECEF-E80C-49BB-9CBA-B8D7A6040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0949AE-1A5C-4666-ACD5-89A2FEC3F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A4A64B-738D-4CBE-9618-EA4A094B3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B4E49-C2C0-45FC-A980-0791985A1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29B29-0414-428D-BFC1-6E255E82C343}"/>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8" name="Footer Placeholder 7">
            <a:extLst>
              <a:ext uri="{FF2B5EF4-FFF2-40B4-BE49-F238E27FC236}">
                <a16:creationId xmlns:a16="http://schemas.microsoft.com/office/drawing/2014/main" id="{AA5CE35B-0473-41CB-BA90-84652F6DEB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F0453E-0A3D-4443-8E0B-A8A4B4BB5B74}"/>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211532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0DB9-6A41-4C1E-9CD7-134A3E19CB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BB5A19-CAE8-4237-AD74-F7BC6B962428}"/>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4" name="Footer Placeholder 3">
            <a:extLst>
              <a:ext uri="{FF2B5EF4-FFF2-40B4-BE49-F238E27FC236}">
                <a16:creationId xmlns:a16="http://schemas.microsoft.com/office/drawing/2014/main" id="{D1F1076F-D16D-46E7-A567-7A0D550811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899B0E-C2E4-4EA6-B081-C21DA54F7002}"/>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4921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EA86C-944B-4BA8-B211-9A4ABFD9202B}"/>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3" name="Footer Placeholder 2">
            <a:extLst>
              <a:ext uri="{FF2B5EF4-FFF2-40B4-BE49-F238E27FC236}">
                <a16:creationId xmlns:a16="http://schemas.microsoft.com/office/drawing/2014/main" id="{1DB069FF-BE4D-45C8-9988-1D5CADFB55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EA7EC-0ED5-45C8-AB8E-248260891B98}"/>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381442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057B-E39B-4B09-847A-6E28C0A08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12566-96A2-46F9-9818-7B9C8D846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F9A61F-91A8-429C-967C-40645CF36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56DC8-08EE-4524-8AC2-DDF4D0900380}"/>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6" name="Footer Placeholder 5">
            <a:extLst>
              <a:ext uri="{FF2B5EF4-FFF2-40B4-BE49-F238E27FC236}">
                <a16:creationId xmlns:a16="http://schemas.microsoft.com/office/drawing/2014/main" id="{FE399B89-F01A-42A8-9F08-4182BA528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E9A14-C32E-4113-A8F5-30C6AC5FD378}"/>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256225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A2DA-E264-4670-8235-BE701D5FD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73983-0922-4D14-8FFF-776A73B2E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3B4DE-BEBA-4104-8CDA-EFA5332A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5640A-03FE-4D53-AB13-56DA08F7730A}"/>
              </a:ext>
            </a:extLst>
          </p:cNvPr>
          <p:cNvSpPr>
            <a:spLocks noGrp="1"/>
          </p:cNvSpPr>
          <p:nvPr>
            <p:ph type="dt" sz="half" idx="10"/>
          </p:nvPr>
        </p:nvSpPr>
        <p:spPr/>
        <p:txBody>
          <a:bodyPr/>
          <a:lstStyle/>
          <a:p>
            <a:fld id="{8125AD86-EBF7-486F-8A25-7821A15AA91C}" type="datetimeFigureOut">
              <a:rPr lang="en-US" smtClean="0"/>
              <a:t>12/10/2019</a:t>
            </a:fld>
            <a:endParaRPr lang="en-US"/>
          </a:p>
        </p:txBody>
      </p:sp>
      <p:sp>
        <p:nvSpPr>
          <p:cNvPr id="6" name="Footer Placeholder 5">
            <a:extLst>
              <a:ext uri="{FF2B5EF4-FFF2-40B4-BE49-F238E27FC236}">
                <a16:creationId xmlns:a16="http://schemas.microsoft.com/office/drawing/2014/main" id="{EB152ABD-D877-4EE5-B766-E12E0610C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B58E8-F04D-4C20-B687-C350888988A6}"/>
              </a:ext>
            </a:extLst>
          </p:cNvPr>
          <p:cNvSpPr>
            <a:spLocks noGrp="1"/>
          </p:cNvSpPr>
          <p:nvPr>
            <p:ph type="sldNum" sz="quarter" idx="12"/>
          </p:nvPr>
        </p:nvSpPr>
        <p:spPr/>
        <p:txBody>
          <a:bodyPr/>
          <a:lstStyle/>
          <a:p>
            <a:fld id="{442458A5-5701-4A25-B84F-138029640FCD}" type="slidenum">
              <a:rPr lang="en-US" smtClean="0"/>
              <a:t>‹#›</a:t>
            </a:fld>
            <a:endParaRPr lang="en-US"/>
          </a:p>
        </p:txBody>
      </p:sp>
    </p:spTree>
    <p:extLst>
      <p:ext uri="{BB962C8B-B14F-4D97-AF65-F5344CB8AC3E}">
        <p14:creationId xmlns:p14="http://schemas.microsoft.com/office/powerpoint/2010/main" val="340596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0599D-869D-427F-8E87-A969DC2A1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6FE052-B0B5-4F82-B244-7B42A3753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19A65-DB27-4D65-BD2F-591639391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5AD86-EBF7-486F-8A25-7821A15AA91C}" type="datetimeFigureOut">
              <a:rPr lang="en-US" smtClean="0"/>
              <a:t>12/10/2019</a:t>
            </a:fld>
            <a:endParaRPr lang="en-US"/>
          </a:p>
        </p:txBody>
      </p:sp>
      <p:sp>
        <p:nvSpPr>
          <p:cNvPr id="5" name="Footer Placeholder 4">
            <a:extLst>
              <a:ext uri="{FF2B5EF4-FFF2-40B4-BE49-F238E27FC236}">
                <a16:creationId xmlns:a16="http://schemas.microsoft.com/office/drawing/2014/main" id="{E70E54D3-8B43-4FAE-B602-06B30E369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1F0CB9-8FE2-41E2-BDB0-D4F716792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458A5-5701-4A25-B84F-138029640FCD}" type="slidenum">
              <a:rPr lang="en-US" smtClean="0"/>
              <a:t>‹#›</a:t>
            </a:fld>
            <a:endParaRPr lang="en-US"/>
          </a:p>
        </p:txBody>
      </p:sp>
    </p:spTree>
    <p:extLst>
      <p:ext uri="{BB962C8B-B14F-4D97-AF65-F5344CB8AC3E}">
        <p14:creationId xmlns:p14="http://schemas.microsoft.com/office/powerpoint/2010/main" val="147927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0667" y="1746391"/>
            <a:ext cx="9211733" cy="2482515"/>
          </a:xfrm>
        </p:spPr>
        <p:txBody>
          <a:bodyPr anchor="ctr">
            <a:normAutofit/>
          </a:bodyPr>
          <a:lstStyle/>
          <a:p>
            <a:r>
              <a:rPr lang="en-US" sz="5400" b="1" dirty="0"/>
              <a:t>IST 687 PROJECT: Customer Churn in the airline industry</a:t>
            </a:r>
          </a:p>
        </p:txBody>
      </p:sp>
      <p:pic>
        <p:nvPicPr>
          <p:cNvPr id="7" name="Graphic 6" descr="Airplane">
            <a:extLst>
              <a:ext uri="{FF2B5EF4-FFF2-40B4-BE49-F238E27FC236}">
                <a16:creationId xmlns:a16="http://schemas.microsoft.com/office/drawing/2014/main" id="{A112B41A-69F8-4218-BD48-B90A2BCE0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6" name="TextBox 5">
            <a:extLst>
              <a:ext uri="{FF2B5EF4-FFF2-40B4-BE49-F238E27FC236}">
                <a16:creationId xmlns:a16="http://schemas.microsoft.com/office/drawing/2014/main" id="{C89CABC4-0ED6-4385-8A9F-6B2DCC842D63}"/>
              </a:ext>
            </a:extLst>
          </p:cNvPr>
          <p:cNvSpPr txBox="1"/>
          <p:nvPr/>
        </p:nvSpPr>
        <p:spPr>
          <a:xfrm>
            <a:off x="8238565" y="3962401"/>
            <a:ext cx="3774141" cy="1938992"/>
          </a:xfrm>
          <a:prstGeom prst="rect">
            <a:avLst/>
          </a:prstGeom>
          <a:noFill/>
        </p:spPr>
        <p:txBody>
          <a:bodyPr wrap="square" rtlCol="0">
            <a:spAutoFit/>
          </a:bodyPr>
          <a:lstStyle/>
          <a:p>
            <a:r>
              <a:rPr lang="en-US" sz="2000" u="sng" dirty="0"/>
              <a:t>GROUP 5</a:t>
            </a:r>
          </a:p>
          <a:p>
            <a:pPr marL="285750" indent="-285750">
              <a:buFont typeface="Arial" panose="020B0604020202020204" pitchFamily="34" charset="0"/>
              <a:buChar char="•"/>
            </a:pPr>
            <a:r>
              <a:rPr lang="en-US" sz="2000" dirty="0"/>
              <a:t>BHAVISH KUMAR</a:t>
            </a:r>
          </a:p>
          <a:p>
            <a:pPr marL="285750" indent="-285750">
              <a:buFont typeface="Arial" panose="020B0604020202020204" pitchFamily="34" charset="0"/>
              <a:buChar char="•"/>
            </a:pPr>
            <a:r>
              <a:rPr lang="en-US" sz="2000" dirty="0"/>
              <a:t>JOSEPH SABEL</a:t>
            </a:r>
          </a:p>
          <a:p>
            <a:pPr marL="285750" indent="-285750">
              <a:buFont typeface="Arial" panose="020B0604020202020204" pitchFamily="34" charset="0"/>
              <a:buChar char="•"/>
            </a:pPr>
            <a:r>
              <a:rPr lang="en-US" sz="2000" dirty="0"/>
              <a:t>LAXMAN KUMAR</a:t>
            </a:r>
          </a:p>
          <a:p>
            <a:pPr marL="285750" indent="-285750">
              <a:buFont typeface="Arial" panose="020B0604020202020204" pitchFamily="34" charset="0"/>
              <a:buChar char="•"/>
            </a:pPr>
            <a:r>
              <a:rPr lang="en-US" sz="2000" dirty="0"/>
              <a:t>SIHAN YANG</a:t>
            </a:r>
          </a:p>
          <a:p>
            <a:pPr marL="285750" indent="-285750">
              <a:buFont typeface="Arial" panose="020B0604020202020204" pitchFamily="34" charset="0"/>
              <a:buChar char="•"/>
            </a:pPr>
            <a:r>
              <a:rPr lang="en-US" sz="2000" dirty="0"/>
              <a:t>VIDUSHI MISHRA</a:t>
            </a:r>
          </a:p>
        </p:txBody>
      </p:sp>
      <p:sp>
        <p:nvSpPr>
          <p:cNvPr id="8" name="Rectangle 7">
            <a:extLst>
              <a:ext uri="{FF2B5EF4-FFF2-40B4-BE49-F238E27FC236}">
                <a16:creationId xmlns:a16="http://schemas.microsoft.com/office/drawing/2014/main" id="{35130FE9-1420-41E7-B640-166B6604F2BE}"/>
              </a:ext>
            </a:extLst>
          </p:cNvPr>
          <p:cNvSpPr/>
          <p:nvPr/>
        </p:nvSpPr>
        <p:spPr>
          <a:xfrm>
            <a:off x="0" y="6124575"/>
            <a:ext cx="12192000" cy="733425"/>
          </a:xfrm>
          <a:prstGeom prst="rect">
            <a:avLst/>
          </a:prstGeom>
          <a:solidFill>
            <a:schemeClr val="accent1">
              <a:lumMod val="7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552" y="-123720"/>
            <a:ext cx="10515600" cy="1325563"/>
          </a:xfrm>
        </p:spPr>
        <p:txBody>
          <a:bodyPr>
            <a:normAutofit/>
          </a:bodyPr>
          <a:lstStyle/>
          <a:p>
            <a:r>
              <a:rPr lang="en-US" sz="4000" b="1" dirty="0"/>
              <a:t>Number of customer survey Observations</a:t>
            </a:r>
          </a:p>
        </p:txBody>
      </p:sp>
      <p:pic>
        <p:nvPicPr>
          <p:cNvPr id="7" name="Content Placeholder 6"/>
          <p:cNvPicPr>
            <a:picLocks noGrp="1" noChangeAspect="1"/>
          </p:cNvPicPr>
          <p:nvPr>
            <p:ph idx="1"/>
          </p:nvPr>
        </p:nvPicPr>
        <p:blipFill>
          <a:blip r:embed="rId3"/>
          <a:stretch>
            <a:fillRect/>
          </a:stretch>
        </p:blipFill>
        <p:spPr>
          <a:xfrm>
            <a:off x="606552" y="967115"/>
            <a:ext cx="8740214" cy="5708640"/>
          </a:xfrm>
          <a:prstGeom prst="rect">
            <a:avLst/>
          </a:prstGeom>
        </p:spPr>
      </p:pic>
      <p:sp>
        <p:nvSpPr>
          <p:cNvPr id="4" name="TextBox 3"/>
          <p:cNvSpPr txBox="1"/>
          <p:nvPr/>
        </p:nvSpPr>
        <p:spPr>
          <a:xfrm>
            <a:off x="9030984" y="1415924"/>
            <a:ext cx="3053114" cy="3785652"/>
          </a:xfrm>
          <a:prstGeom prst="rect">
            <a:avLst/>
          </a:prstGeom>
          <a:noFill/>
        </p:spPr>
        <p:txBody>
          <a:bodyPr wrap="square" rtlCol="0">
            <a:spAutoFit/>
          </a:bodyPr>
          <a:lstStyle/>
          <a:p>
            <a:r>
              <a:rPr lang="en-US" sz="1600" dirty="0"/>
              <a:t>AA : Paul Smith Airlines Inc.</a:t>
            </a:r>
          </a:p>
          <a:p>
            <a:r>
              <a:rPr lang="en-US" sz="1600" dirty="0"/>
              <a:t>AS : FlyToSun Airlines Inc.</a:t>
            </a:r>
          </a:p>
          <a:p>
            <a:r>
              <a:rPr lang="en-US" sz="1600" dirty="0"/>
              <a:t>B6 : </a:t>
            </a:r>
            <a:r>
              <a:rPr lang="en-US" sz="1600" dirty="0" err="1"/>
              <a:t>OnlyJets</a:t>
            </a:r>
            <a:r>
              <a:rPr lang="en-US" sz="1600" dirty="0"/>
              <a:t> Airlines Inc.</a:t>
            </a:r>
          </a:p>
          <a:p>
            <a:r>
              <a:rPr lang="en-US" sz="1600" dirty="0"/>
              <a:t>DL : Sigma Airlines Inc.</a:t>
            </a:r>
          </a:p>
          <a:p>
            <a:r>
              <a:rPr lang="en-US" sz="1600" dirty="0"/>
              <a:t>EV : </a:t>
            </a:r>
            <a:r>
              <a:rPr lang="en-US" sz="1600" dirty="0" err="1"/>
              <a:t>FlyFast</a:t>
            </a:r>
            <a:r>
              <a:rPr lang="en-US" sz="1600" dirty="0"/>
              <a:t> Airways Inc.</a:t>
            </a:r>
          </a:p>
          <a:p>
            <a:r>
              <a:rPr lang="en-US" sz="1600" dirty="0"/>
              <a:t>F9 : </a:t>
            </a:r>
            <a:r>
              <a:rPr lang="en-US" sz="1600" dirty="0" err="1"/>
              <a:t>GoingNorth</a:t>
            </a:r>
            <a:r>
              <a:rPr lang="en-US" sz="1600" dirty="0"/>
              <a:t> Airlines Inc.</a:t>
            </a:r>
          </a:p>
          <a:p>
            <a:r>
              <a:rPr lang="en-US" sz="1600" dirty="0"/>
              <a:t>FL : </a:t>
            </a:r>
            <a:r>
              <a:rPr lang="en-US" sz="1600" dirty="0" err="1"/>
              <a:t>FlyHere</a:t>
            </a:r>
            <a:r>
              <a:rPr lang="en-US" sz="1600" dirty="0"/>
              <a:t> Airways</a:t>
            </a:r>
          </a:p>
          <a:p>
            <a:r>
              <a:rPr lang="en-US" sz="1600" dirty="0"/>
              <a:t>HA : West Airways Inc.</a:t>
            </a:r>
          </a:p>
          <a:p>
            <a:r>
              <a:rPr lang="en-US" sz="1600" dirty="0"/>
              <a:t>MQ : </a:t>
            </a:r>
            <a:r>
              <a:rPr lang="en-US" sz="1600" dirty="0" err="1"/>
              <a:t>EnjoyFlying</a:t>
            </a:r>
            <a:r>
              <a:rPr lang="en-US" sz="1600" dirty="0"/>
              <a:t> Air Services</a:t>
            </a:r>
          </a:p>
          <a:p>
            <a:r>
              <a:rPr lang="en-US" sz="1600" dirty="0"/>
              <a:t>OO : Northwest Business Airlines Inc.</a:t>
            </a:r>
          </a:p>
          <a:p>
            <a:r>
              <a:rPr lang="en-US" sz="1600" dirty="0"/>
              <a:t>OU : </a:t>
            </a:r>
            <a:r>
              <a:rPr lang="en-US" sz="1600" dirty="0" err="1"/>
              <a:t>Oursin</a:t>
            </a:r>
            <a:r>
              <a:rPr lang="en-US" sz="1600" dirty="0"/>
              <a:t> Airlines Inc.</a:t>
            </a:r>
          </a:p>
          <a:p>
            <a:r>
              <a:rPr lang="en-US" sz="1600" dirty="0"/>
              <a:t>US : Southeast Airlines Co.</a:t>
            </a:r>
          </a:p>
          <a:p>
            <a:r>
              <a:rPr lang="en-US" sz="1600" dirty="0"/>
              <a:t>VX : </a:t>
            </a:r>
            <a:r>
              <a:rPr lang="en-US" sz="1600" dirty="0" err="1"/>
              <a:t>Cool&amp;Young</a:t>
            </a:r>
            <a:r>
              <a:rPr lang="en-US" sz="1600" dirty="0"/>
              <a:t> Airlines Inc.</a:t>
            </a:r>
          </a:p>
          <a:p>
            <a:r>
              <a:rPr lang="en-US" sz="1600" dirty="0"/>
              <a:t>WN : </a:t>
            </a:r>
            <a:r>
              <a:rPr lang="en-US" sz="1600" dirty="0" err="1"/>
              <a:t>Cheapseats</a:t>
            </a:r>
            <a:r>
              <a:rPr lang="en-US" sz="1600" dirty="0"/>
              <a:t> Airlines Inc.</a:t>
            </a:r>
            <a:endParaRPr lang="en-US" sz="700" dirty="0"/>
          </a:p>
        </p:txBody>
      </p:sp>
      <p:sp>
        <p:nvSpPr>
          <p:cNvPr id="6" name="TextBox 5"/>
          <p:cNvSpPr txBox="1"/>
          <p:nvPr/>
        </p:nvSpPr>
        <p:spPr>
          <a:xfrm>
            <a:off x="9030984" y="5415657"/>
            <a:ext cx="3053114" cy="830997"/>
          </a:xfrm>
          <a:prstGeom prst="rect">
            <a:avLst/>
          </a:prstGeom>
          <a:noFill/>
        </p:spPr>
        <p:txBody>
          <a:bodyPr wrap="square" rtlCol="0">
            <a:spAutoFit/>
          </a:bodyPr>
          <a:lstStyle/>
          <a:p>
            <a:r>
              <a:rPr lang="en-US" sz="1600" b="1" i="1" dirty="0"/>
              <a:t>West Airways and </a:t>
            </a:r>
            <a:r>
              <a:rPr lang="en-US" sz="1600" b="1" i="1" dirty="0" err="1"/>
              <a:t>Cool&amp;Young</a:t>
            </a:r>
            <a:r>
              <a:rPr lang="en-US" sz="1600" b="1" i="1" dirty="0"/>
              <a:t> Airlines have a very smaller number of survey observations</a:t>
            </a:r>
          </a:p>
        </p:txBody>
      </p:sp>
      <p:cxnSp>
        <p:nvCxnSpPr>
          <p:cNvPr id="8" name="Straight Connector 7">
            <a:extLst>
              <a:ext uri="{FF2B5EF4-FFF2-40B4-BE49-F238E27FC236}">
                <a16:creationId xmlns:a16="http://schemas.microsoft.com/office/drawing/2014/main" id="{C6877B91-A080-4AD0-9832-BA9C1377700E}"/>
              </a:ext>
            </a:extLst>
          </p:cNvPr>
          <p:cNvCxnSpPr>
            <a:cxnSpLocks/>
          </p:cNvCxnSpPr>
          <p:nvPr/>
        </p:nvCxnSpPr>
        <p:spPr>
          <a:xfrm>
            <a:off x="8900160" y="5327904"/>
            <a:ext cx="3183938"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164" y="136723"/>
            <a:ext cx="10515600" cy="863021"/>
          </a:xfrm>
        </p:spPr>
        <p:txBody>
          <a:bodyPr>
            <a:normAutofit/>
          </a:bodyPr>
          <a:lstStyle/>
          <a:p>
            <a:r>
              <a:rPr lang="en-US" sz="4000" b="1" dirty="0"/>
              <a:t>NPS of each partner airline</a:t>
            </a:r>
          </a:p>
        </p:txBody>
      </p:sp>
      <p:pic>
        <p:nvPicPr>
          <p:cNvPr id="4" name="Content Placeholder 3"/>
          <p:cNvPicPr>
            <a:picLocks noGrp="1" noChangeAspect="1"/>
          </p:cNvPicPr>
          <p:nvPr>
            <p:ph idx="1"/>
          </p:nvPr>
        </p:nvPicPr>
        <p:blipFill>
          <a:blip r:embed="rId2"/>
          <a:stretch>
            <a:fillRect/>
          </a:stretch>
        </p:blipFill>
        <p:spPr>
          <a:xfrm>
            <a:off x="414528" y="999744"/>
            <a:ext cx="7010400" cy="5703874"/>
          </a:xfrm>
          <a:prstGeom prst="rect">
            <a:avLst/>
          </a:prstGeom>
        </p:spPr>
      </p:pic>
      <p:sp>
        <p:nvSpPr>
          <p:cNvPr id="8" name="TextBox 7"/>
          <p:cNvSpPr txBox="1"/>
          <p:nvPr/>
        </p:nvSpPr>
        <p:spPr>
          <a:xfrm>
            <a:off x="7753441" y="669597"/>
            <a:ext cx="3232323" cy="3539430"/>
          </a:xfrm>
          <a:prstGeom prst="rect">
            <a:avLst/>
          </a:prstGeom>
          <a:noFill/>
        </p:spPr>
        <p:txBody>
          <a:bodyPr wrap="square" rtlCol="0">
            <a:spAutoFit/>
          </a:bodyPr>
          <a:lstStyle/>
          <a:p>
            <a:r>
              <a:rPr lang="en-US" sz="1600" dirty="0"/>
              <a:t>AA : Paul Smith Airlines Inc.</a:t>
            </a:r>
          </a:p>
          <a:p>
            <a:r>
              <a:rPr lang="en-US" sz="1600" dirty="0"/>
              <a:t>AS : FlyToSun Airlines Inc.</a:t>
            </a:r>
          </a:p>
          <a:p>
            <a:r>
              <a:rPr lang="en-US" sz="1600" dirty="0"/>
              <a:t>B6 : </a:t>
            </a:r>
            <a:r>
              <a:rPr lang="en-US" sz="1600" dirty="0" err="1"/>
              <a:t>OnlyJets</a:t>
            </a:r>
            <a:r>
              <a:rPr lang="en-US" sz="1600" dirty="0"/>
              <a:t> Airlines Inc.</a:t>
            </a:r>
          </a:p>
          <a:p>
            <a:r>
              <a:rPr lang="en-US" sz="1600" dirty="0"/>
              <a:t>DL : Sigma Airlines Inc.</a:t>
            </a:r>
          </a:p>
          <a:p>
            <a:r>
              <a:rPr lang="en-US" sz="1600" dirty="0"/>
              <a:t>EV : </a:t>
            </a:r>
            <a:r>
              <a:rPr lang="en-US" sz="1600" dirty="0" err="1"/>
              <a:t>FlyFast</a:t>
            </a:r>
            <a:r>
              <a:rPr lang="en-US" sz="1600" dirty="0"/>
              <a:t> Airways Inc.</a:t>
            </a:r>
          </a:p>
          <a:p>
            <a:r>
              <a:rPr lang="en-US" sz="1600" dirty="0"/>
              <a:t>F9 : </a:t>
            </a:r>
            <a:r>
              <a:rPr lang="en-US" sz="1600" dirty="0" err="1"/>
              <a:t>GoingNorth</a:t>
            </a:r>
            <a:r>
              <a:rPr lang="en-US" sz="1600" dirty="0"/>
              <a:t> Airlines Inc.</a:t>
            </a:r>
          </a:p>
          <a:p>
            <a:r>
              <a:rPr lang="en-US" sz="1600" dirty="0"/>
              <a:t>FL : </a:t>
            </a:r>
            <a:r>
              <a:rPr lang="en-US" sz="1600" dirty="0" err="1"/>
              <a:t>FlyHere</a:t>
            </a:r>
            <a:r>
              <a:rPr lang="en-US" sz="1600" dirty="0"/>
              <a:t> Airways</a:t>
            </a:r>
          </a:p>
          <a:p>
            <a:r>
              <a:rPr lang="en-US" sz="1600" dirty="0"/>
              <a:t>HA : West Airways Inc.</a:t>
            </a:r>
          </a:p>
          <a:p>
            <a:r>
              <a:rPr lang="en-US" sz="1600" dirty="0"/>
              <a:t>MQ : </a:t>
            </a:r>
            <a:r>
              <a:rPr lang="en-US" sz="1600" dirty="0" err="1"/>
              <a:t>EnjoyFlying</a:t>
            </a:r>
            <a:r>
              <a:rPr lang="en-US" sz="1600" dirty="0"/>
              <a:t> Air Services</a:t>
            </a:r>
          </a:p>
          <a:p>
            <a:r>
              <a:rPr lang="en-US" sz="1600" dirty="0"/>
              <a:t>OO : Northwest Business Airlines Inc.</a:t>
            </a:r>
          </a:p>
          <a:p>
            <a:r>
              <a:rPr lang="en-US" sz="1600" dirty="0"/>
              <a:t>OU : </a:t>
            </a:r>
            <a:r>
              <a:rPr lang="en-US" sz="1600" dirty="0" err="1"/>
              <a:t>Oursin</a:t>
            </a:r>
            <a:r>
              <a:rPr lang="en-US" sz="1600" dirty="0"/>
              <a:t> Airlines Inc.</a:t>
            </a:r>
          </a:p>
          <a:p>
            <a:r>
              <a:rPr lang="en-US" sz="1600" dirty="0"/>
              <a:t>US : Southeast Airlines Co.</a:t>
            </a:r>
          </a:p>
          <a:p>
            <a:r>
              <a:rPr lang="en-US" sz="1600" dirty="0"/>
              <a:t>VX : </a:t>
            </a:r>
            <a:r>
              <a:rPr lang="en-US" sz="1600" dirty="0" err="1"/>
              <a:t>Cool&amp;Young</a:t>
            </a:r>
            <a:r>
              <a:rPr lang="en-US" sz="1600" dirty="0"/>
              <a:t> Airlines Inc.</a:t>
            </a:r>
          </a:p>
          <a:p>
            <a:r>
              <a:rPr lang="en-US" sz="1600" dirty="0"/>
              <a:t>WN : </a:t>
            </a:r>
            <a:r>
              <a:rPr lang="en-US" sz="1600" dirty="0" err="1"/>
              <a:t>Cheapseats</a:t>
            </a:r>
            <a:r>
              <a:rPr lang="en-US" sz="1600" dirty="0"/>
              <a:t> Airlines Inc.</a:t>
            </a:r>
          </a:p>
        </p:txBody>
      </p:sp>
      <p:sp>
        <p:nvSpPr>
          <p:cNvPr id="5" name="TextBox 4"/>
          <p:cNvSpPr txBox="1"/>
          <p:nvPr/>
        </p:nvSpPr>
        <p:spPr>
          <a:xfrm>
            <a:off x="7625688" y="4795897"/>
            <a:ext cx="4346856" cy="2062103"/>
          </a:xfrm>
          <a:prstGeom prst="rect">
            <a:avLst/>
          </a:prstGeom>
          <a:noFill/>
        </p:spPr>
        <p:txBody>
          <a:bodyPr wrap="square" rtlCol="0">
            <a:spAutoFit/>
          </a:bodyPr>
          <a:lstStyle/>
          <a:p>
            <a:pPr marL="171450" indent="-171450">
              <a:buFont typeface="Wingdings" panose="05000000000000000000" pitchFamily="2" charset="2"/>
              <a:buChar char="§"/>
            </a:pPr>
            <a:r>
              <a:rPr lang="en-US" sz="1600" b="1" i="1" dirty="0"/>
              <a:t>West Airways, FlyToSun, Northwest &amp; Sigma airlines are ranked top 4 in terms of performance based on NPS</a:t>
            </a:r>
          </a:p>
          <a:p>
            <a:endParaRPr lang="en-US" sz="1600" b="1" i="1" dirty="0"/>
          </a:p>
          <a:p>
            <a:pPr marL="171450" indent="-171450">
              <a:buFont typeface="Wingdings" panose="05000000000000000000" pitchFamily="2" charset="2"/>
              <a:buChar char="§"/>
            </a:pPr>
            <a:r>
              <a:rPr lang="en-US" sz="1600" b="1" i="1" dirty="0" err="1"/>
              <a:t>FlyFast</a:t>
            </a:r>
            <a:r>
              <a:rPr lang="en-US" sz="1600" b="1" i="1" dirty="0"/>
              <a:t> Airways, &amp; </a:t>
            </a:r>
            <a:r>
              <a:rPr lang="en-US" sz="1600" b="1" i="1" dirty="0" err="1"/>
              <a:t>GoingNorth</a:t>
            </a:r>
            <a:r>
              <a:rPr lang="en-US" sz="1600" b="1" i="1" dirty="0"/>
              <a:t> Airlines are the worst performing partners with negative NPS (More Detractors than Promoters)</a:t>
            </a:r>
          </a:p>
          <a:p>
            <a:pPr marL="171450" indent="-171450">
              <a:buFont typeface="Wingdings" panose="05000000000000000000" pitchFamily="2" charset="2"/>
              <a:buChar char="§"/>
            </a:pPr>
            <a:endParaRPr lang="en-US" sz="1600" b="1" i="1" dirty="0"/>
          </a:p>
        </p:txBody>
      </p:sp>
      <p:cxnSp>
        <p:nvCxnSpPr>
          <p:cNvPr id="9" name="Straight Connector 8">
            <a:extLst>
              <a:ext uri="{FF2B5EF4-FFF2-40B4-BE49-F238E27FC236}">
                <a16:creationId xmlns:a16="http://schemas.microsoft.com/office/drawing/2014/main" id="{CE867FC7-AE24-468B-B893-6FB8E8F660E4}"/>
              </a:ext>
            </a:extLst>
          </p:cNvPr>
          <p:cNvCxnSpPr/>
          <p:nvPr/>
        </p:nvCxnSpPr>
        <p:spPr>
          <a:xfrm>
            <a:off x="7625688" y="4498848"/>
            <a:ext cx="4151784"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How can we help Southeast Airlines</a:t>
            </a:r>
          </a:p>
        </p:txBody>
      </p:sp>
      <p:sp>
        <p:nvSpPr>
          <p:cNvPr id="35" name="Rectangle 3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Content Placeholder 2"/>
          <p:cNvSpPr>
            <a:spLocks noGrp="1"/>
          </p:cNvSpPr>
          <p:nvPr>
            <p:ph idx="1"/>
          </p:nvPr>
        </p:nvSpPr>
        <p:spPr>
          <a:xfrm>
            <a:off x="402336" y="2144119"/>
            <a:ext cx="10951464" cy="4028081"/>
          </a:xfrm>
        </p:spPr>
        <p:txBody>
          <a:bodyPr>
            <a:normAutofit/>
          </a:bodyPr>
          <a:lstStyle/>
          <a:p>
            <a:r>
              <a:rPr lang="en-US" sz="2400" dirty="0"/>
              <a:t>Identify Rules, i.e. set of customer &amp; flight attribute values that are most likely to make a customer a Promoter, using Association Rules Mining</a:t>
            </a:r>
          </a:p>
          <a:p>
            <a:r>
              <a:rPr lang="en-US" sz="2400" dirty="0"/>
              <a:t>Similarly, identify set of customer &amp; flight attribute values that are most likely to make a customer a Detractor</a:t>
            </a:r>
          </a:p>
          <a:p>
            <a:r>
              <a:rPr lang="en-US" sz="2400" dirty="0"/>
              <a:t>Help decide which partners to keep &amp; drop by predicting NPS of each partner airline for future flights by:</a:t>
            </a:r>
          </a:p>
          <a:p>
            <a:pPr lvl="1"/>
            <a:r>
              <a:rPr lang="en-US" dirty="0"/>
              <a:t>Predicting the Likelihood to Recommend score of customers for future flights using a linear model</a:t>
            </a:r>
          </a:p>
          <a:p>
            <a:pPr lvl="1"/>
            <a:r>
              <a:rPr lang="en-US" dirty="0"/>
              <a:t>For every customer predict whether he/she is going to be a Promoter, a Detractor or Passive using a classification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7">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804988" y="1442172"/>
            <a:ext cx="8582025" cy="21773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lang="en-US" sz="7200" b="1" dirty="0">
                <a:ln w="0"/>
                <a:solidFill>
                  <a:prstClr val="black"/>
                </a:solidFill>
                <a:effectLst>
                  <a:outerShdw blurRad="38100" dist="19050" dir="2700000" algn="tl" rotWithShape="0">
                    <a:prstClr val="black">
                      <a:alpha val="40000"/>
                    </a:prstClr>
                  </a:outerShdw>
                </a:effectLst>
                <a:latin typeface="Calibri Light" panose="020F0302020204030204"/>
              </a:rPr>
              <a:t>MODEL PREPARATION</a:t>
            </a:r>
            <a:endParaRPr kumimoji="0" lang="en-US" sz="72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Light" panose="020F0302020204030204"/>
              <a:ea typeface="+mn-ea"/>
              <a:cs typeface="+mn-cs"/>
            </a:endParaRPr>
          </a:p>
        </p:txBody>
      </p:sp>
      <p:sp>
        <p:nvSpPr>
          <p:cNvPr id="34" name="Rectangle: Rounded Corners 29">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4865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Linear model – PREDICT LIKELIHOOD TO RECOMMEND SCORE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048" y="1899601"/>
            <a:ext cx="12188952" cy="4958399"/>
          </a:xfrm>
        </p:spPr>
        <p:txBody>
          <a:bodyPr>
            <a:normAutofit fontScale="92500" lnSpcReduction="20000"/>
          </a:bodyPr>
          <a:lstStyle/>
          <a:p>
            <a:endParaRPr lang="en-US" sz="2400" dirty="0"/>
          </a:p>
          <a:p>
            <a:r>
              <a:rPr lang="en-US" sz="2400" dirty="0"/>
              <a:t>The following attributes were identified to be essential for making the best prediction :</a:t>
            </a:r>
          </a:p>
          <a:p>
            <a:pPr lvl="1"/>
            <a:r>
              <a:rPr lang="en-US" dirty="0"/>
              <a:t>Airline Status, Age, Gender, Price Sensitivity, Loyalty, Type of Travel, Food Expenses, Flights per Year, Shopping Amount, Class, Schedule Departure Hour, Total Delay, Partner Code, Flight Duration, Distance, Origin State and Destination State </a:t>
            </a:r>
          </a:p>
          <a:p>
            <a:r>
              <a:rPr lang="en-US" sz="2400" dirty="0"/>
              <a:t>Created 2 models for Non-Cancelled and Cancelled flights by excluding the 4 partners with highest NPS (West Airways, FlyToSun Airlines, Northwest Business Airlines &amp; Sigma Airlines)</a:t>
            </a:r>
          </a:p>
          <a:p>
            <a:pPr lvl="1"/>
            <a:r>
              <a:rPr lang="en-US" dirty="0"/>
              <a:t>For Non-Cancelled Flights</a:t>
            </a:r>
          </a:p>
          <a:p>
            <a:pPr lvl="2"/>
            <a:r>
              <a:rPr lang="en-US" sz="2400" dirty="0"/>
              <a:t>49.3% of variation in recommendation score can be explained by variation in predictor attributes (Adj R square)</a:t>
            </a:r>
          </a:p>
          <a:p>
            <a:pPr lvl="2"/>
            <a:r>
              <a:rPr lang="en-US" sz="2400" dirty="0"/>
              <a:t>22% accuracy in the predicted likelihood to recommend score</a:t>
            </a:r>
          </a:p>
          <a:p>
            <a:pPr lvl="2"/>
            <a:r>
              <a:rPr lang="en-US" sz="2400" dirty="0"/>
              <a:t>54% accuracy in the predicted score’s corresponding recommender type bucket </a:t>
            </a:r>
          </a:p>
          <a:p>
            <a:pPr lvl="1"/>
            <a:r>
              <a:rPr lang="en-US" dirty="0"/>
              <a:t>For Cancelled Flights</a:t>
            </a:r>
          </a:p>
          <a:p>
            <a:pPr lvl="2"/>
            <a:r>
              <a:rPr lang="en-US" sz="2400" dirty="0"/>
              <a:t>39% Adj R square</a:t>
            </a:r>
          </a:p>
          <a:p>
            <a:pPr lvl="2"/>
            <a:r>
              <a:rPr lang="en-US" sz="2400" dirty="0"/>
              <a:t>35% accuracy in the predicted likelihood to recommend score</a:t>
            </a:r>
          </a:p>
          <a:p>
            <a:pPr lvl="2"/>
            <a:r>
              <a:rPr lang="en-US" sz="2400" dirty="0"/>
              <a:t>73% accuracy in the predicted score’s corresponding recommender type bucket</a:t>
            </a:r>
          </a:p>
          <a:p>
            <a:pPr lvl="2"/>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Association Rules Mining</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8200" y="2478024"/>
            <a:ext cx="10515600" cy="3694176"/>
          </a:xfrm>
        </p:spPr>
        <p:txBody>
          <a:bodyPr>
            <a:normAutofit/>
          </a:bodyPr>
          <a:lstStyle/>
          <a:p>
            <a:r>
              <a:rPr lang="en-US" sz="2400" dirty="0">
                <a:sym typeface="+mn-ea"/>
              </a:rPr>
              <a:t>We use the following attributes to detect whether the customer recommends this airline or not :</a:t>
            </a:r>
            <a:endParaRPr lang="en-US" sz="2400" dirty="0"/>
          </a:p>
          <a:p>
            <a:pPr lvl="1">
              <a:buFont typeface="Wingdings" panose="05000000000000000000" pitchFamily="2" charset="2"/>
              <a:buChar char="Ø"/>
            </a:pPr>
            <a:r>
              <a:rPr lang="en-US" dirty="0">
                <a:sym typeface="+mn-ea"/>
              </a:rPr>
              <a:t>Airline Status, Age Groups, Gender, Type of Travel, Class and Recommender Type</a:t>
            </a:r>
          </a:p>
          <a:p>
            <a:pPr lvl="1">
              <a:buFont typeface="Wingdings" panose="05000000000000000000" pitchFamily="2" charset="2"/>
              <a:buChar char="Ø"/>
            </a:pPr>
            <a:r>
              <a:rPr lang="en-US" dirty="0">
                <a:sym typeface="+mn-ea"/>
              </a:rPr>
              <a:t>Put Recommender Type on the right-hand side and identify the set of customer attributes that make a customer a Promoter &amp; Detractor</a:t>
            </a:r>
            <a:endParaRPr lang="en-US" dirty="0"/>
          </a:p>
          <a:p>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Association Rules Mining (Promoters)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a:extLst>
              <a:ext uri="{FF2B5EF4-FFF2-40B4-BE49-F238E27FC236}">
                <a16:creationId xmlns:a16="http://schemas.microsoft.com/office/drawing/2014/main" id="{5DD81E23-5A52-4118-9C4A-F3722CC601B8}"/>
              </a:ext>
            </a:extLst>
          </p:cNvPr>
          <p:cNvPicPr>
            <a:picLocks noGrp="1" noChangeAspect="1"/>
          </p:cNvPicPr>
          <p:nvPr>
            <p:ph idx="1"/>
          </p:nvPr>
        </p:nvPicPr>
        <p:blipFill>
          <a:blip r:embed="rId3"/>
          <a:stretch>
            <a:fillRect/>
          </a:stretch>
        </p:blipFill>
        <p:spPr>
          <a:xfrm>
            <a:off x="516254" y="1753195"/>
            <a:ext cx="11383137" cy="4181475"/>
          </a:xfrm>
          <a:prstGeom prst="rect">
            <a:avLst/>
          </a:prstGeom>
        </p:spPr>
      </p:pic>
      <p:sp>
        <p:nvSpPr>
          <p:cNvPr id="15" name="TextBox 14">
            <a:extLst>
              <a:ext uri="{FF2B5EF4-FFF2-40B4-BE49-F238E27FC236}">
                <a16:creationId xmlns:a16="http://schemas.microsoft.com/office/drawing/2014/main" id="{B4DE39C3-6CB7-4452-BEA5-7EF91D33DAF6}"/>
              </a:ext>
            </a:extLst>
          </p:cNvPr>
          <p:cNvSpPr txBox="1"/>
          <p:nvPr/>
        </p:nvSpPr>
        <p:spPr>
          <a:xfrm>
            <a:off x="475488" y="5934670"/>
            <a:ext cx="10878312" cy="923330"/>
          </a:xfrm>
          <a:prstGeom prst="rect">
            <a:avLst/>
          </a:prstGeom>
          <a:noFill/>
        </p:spPr>
        <p:txBody>
          <a:bodyPr wrap="square" rtlCol="0">
            <a:spAutoFit/>
          </a:bodyPr>
          <a:lstStyle/>
          <a:p>
            <a:r>
              <a:rPr lang="en-US" b="1" dirty="0"/>
              <a:t>Customers with Airline Status Silver &amp; on Business Travel, traveling by Business Class are highly likely to become Promoters. </a:t>
            </a:r>
          </a:p>
          <a:p>
            <a:r>
              <a:rPr lang="en-US" dirty="0"/>
              <a:t> </a:t>
            </a:r>
          </a:p>
        </p:txBody>
      </p:sp>
    </p:spTree>
    <p:extLst>
      <p:ext uri="{BB962C8B-B14F-4D97-AF65-F5344CB8AC3E}">
        <p14:creationId xmlns:p14="http://schemas.microsoft.com/office/powerpoint/2010/main" val="1852186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Association Rules Mining (Detractors)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B4DE39C3-6CB7-4452-BEA5-7EF91D33DAF6}"/>
              </a:ext>
            </a:extLst>
          </p:cNvPr>
          <p:cNvSpPr txBox="1"/>
          <p:nvPr/>
        </p:nvSpPr>
        <p:spPr>
          <a:xfrm>
            <a:off x="475488" y="6138514"/>
            <a:ext cx="10878312" cy="646331"/>
          </a:xfrm>
          <a:prstGeom prst="rect">
            <a:avLst/>
          </a:prstGeom>
          <a:noFill/>
        </p:spPr>
        <p:txBody>
          <a:bodyPr wrap="square" rtlCol="0">
            <a:spAutoFit/>
          </a:bodyPr>
          <a:lstStyle/>
          <a:p>
            <a:r>
              <a:rPr lang="en-US" b="1" dirty="0"/>
              <a:t>Male customers over 54 years with Airline Status Blue &amp; on Personal Travel are highly likely to become Detractors. </a:t>
            </a:r>
          </a:p>
        </p:txBody>
      </p:sp>
      <p:pic>
        <p:nvPicPr>
          <p:cNvPr id="13" name="Picture 12">
            <a:extLst>
              <a:ext uri="{FF2B5EF4-FFF2-40B4-BE49-F238E27FC236}">
                <a16:creationId xmlns:a16="http://schemas.microsoft.com/office/drawing/2014/main" id="{CCBDFE1D-B7C8-4B15-ADC0-16F0B546BB7C}"/>
              </a:ext>
            </a:extLst>
          </p:cNvPr>
          <p:cNvPicPr>
            <a:picLocks noChangeAspect="1"/>
          </p:cNvPicPr>
          <p:nvPr/>
        </p:nvPicPr>
        <p:blipFill>
          <a:blip r:embed="rId3"/>
          <a:stretch>
            <a:fillRect/>
          </a:stretch>
        </p:blipFill>
        <p:spPr>
          <a:xfrm>
            <a:off x="300227" y="1428748"/>
            <a:ext cx="11588497" cy="4709766"/>
          </a:xfrm>
          <a:prstGeom prst="rect">
            <a:avLst/>
          </a:prstGeom>
        </p:spPr>
      </p:pic>
    </p:spTree>
    <p:extLst>
      <p:ext uri="{BB962C8B-B14F-4D97-AF65-F5344CB8AC3E}">
        <p14:creationId xmlns:p14="http://schemas.microsoft.com/office/powerpoint/2010/main" val="185914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Support Vector Machine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preview">
            <a:extLst>
              <a:ext uri="{FF2B5EF4-FFF2-40B4-BE49-F238E27FC236}">
                <a16:creationId xmlns:a16="http://schemas.microsoft.com/office/drawing/2014/main" id="{0E356460-ED3B-4BF1-9C7A-007BF4583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50" y="2144119"/>
            <a:ext cx="4851280" cy="33528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377A0FE9-9B0D-4BCA-AC23-5EB98382D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380" y="2503186"/>
            <a:ext cx="6982792" cy="263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17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7">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804988" y="1442172"/>
            <a:ext cx="8582025" cy="21773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lang="en-US" sz="7200" b="1" dirty="0">
                <a:ln w="0"/>
                <a:solidFill>
                  <a:prstClr val="black"/>
                </a:solidFill>
                <a:effectLst>
                  <a:outerShdw blurRad="38100" dist="19050" dir="2700000" algn="tl" rotWithShape="0">
                    <a:prstClr val="black">
                      <a:alpha val="40000"/>
                    </a:prstClr>
                  </a:outerShdw>
                </a:effectLst>
                <a:latin typeface="Calibri Light" panose="020F0302020204030204"/>
              </a:rPr>
              <a:t>SUMMARY</a:t>
            </a:r>
          </a:p>
        </p:txBody>
      </p:sp>
      <p:sp>
        <p:nvSpPr>
          <p:cNvPr id="34" name="Rectangle: Rounded Corners 29">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D252FE5D-1AA5-4D60-A2CA-8E8F9A60CC71}"/>
              </a:ext>
            </a:extLst>
          </p:cNvPr>
          <p:cNvGraphicFramePr>
            <a:graphicFrameLocks noGrp="1"/>
          </p:cNvGraphicFramePr>
          <p:nvPr>
            <p:ph idx="1"/>
            <p:extLst>
              <p:ext uri="{D42A27DB-BD31-4B8C-83A1-F6EECF244321}">
                <p14:modId xmlns:p14="http://schemas.microsoft.com/office/powerpoint/2010/main" val="1463102434"/>
              </p:ext>
            </p:extLst>
          </p:nvPr>
        </p:nvGraphicFramePr>
        <p:xfrm>
          <a:off x="475488" y="476646"/>
          <a:ext cx="10695432" cy="503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38200" y="365125"/>
            <a:ext cx="4355592" cy="1325563"/>
          </a:xfrm>
        </p:spPr>
        <p:txBody>
          <a:bodyPr>
            <a:normAutofit fontScale="90000"/>
          </a:bodyPr>
          <a:lstStyle/>
          <a:p>
            <a:pPr algn="ctr"/>
            <a:r>
              <a:rPr lang="en-US" sz="5400" b="1" dirty="0"/>
              <a:t>INTRODUCTION</a:t>
            </a:r>
          </a:p>
        </p:txBody>
      </p:sp>
      <p:sp>
        <p:nvSpPr>
          <p:cNvPr id="4" name="TextBox 3">
            <a:extLst>
              <a:ext uri="{FF2B5EF4-FFF2-40B4-BE49-F238E27FC236}">
                <a16:creationId xmlns:a16="http://schemas.microsoft.com/office/drawing/2014/main" id="{CDC84C17-D700-4387-9437-2449BF792C37}"/>
              </a:ext>
            </a:extLst>
          </p:cNvPr>
          <p:cNvSpPr txBox="1"/>
          <p:nvPr/>
        </p:nvSpPr>
        <p:spPr>
          <a:xfrm>
            <a:off x="6769609" y="4254210"/>
            <a:ext cx="5218175" cy="2603790"/>
          </a:xfrm>
          <a:prstGeom prst="rect">
            <a:avLst/>
          </a:prstGeom>
          <a:noFill/>
        </p:spPr>
        <p:txBody>
          <a:bodyPr wrap="square" rtlCol="0">
            <a:spAutoFit/>
          </a:bodyPr>
          <a:lstStyle/>
          <a:p>
            <a:pPr marL="342900" indent="-342900" defTabSz="1066800">
              <a:spcBef>
                <a:spcPct val="0"/>
              </a:spcBef>
              <a:spcAft>
                <a:spcPct val="35000"/>
              </a:spcAft>
              <a:buFont typeface="Wingdings" panose="05000000000000000000" pitchFamily="2" charset="2"/>
              <a:buChar char="§"/>
            </a:pPr>
            <a:r>
              <a:rPr lang="en-US" sz="2400" dirty="0">
                <a:solidFill>
                  <a:prstClr val="black">
                    <a:hueOff val="0"/>
                    <a:satOff val="0"/>
                    <a:lumOff val="0"/>
                    <a:alphaOff val="0"/>
                  </a:prstClr>
                </a:solidFill>
                <a:latin typeface="Calibri" panose="020F0502020204030204"/>
              </a:rPr>
              <a:t>10,282 customer surveys </a:t>
            </a:r>
          </a:p>
          <a:p>
            <a:pPr marL="342900" indent="-342900" defTabSz="1066800">
              <a:spcBef>
                <a:spcPct val="0"/>
              </a:spcBef>
              <a:spcAft>
                <a:spcPct val="35000"/>
              </a:spcAft>
              <a:buFont typeface="Wingdings" panose="05000000000000000000" pitchFamily="2" charset="2"/>
              <a:buChar char="§"/>
            </a:pPr>
            <a:r>
              <a:rPr lang="en-US" sz="2400" dirty="0">
                <a:solidFill>
                  <a:prstClr val="black">
                    <a:hueOff val="0"/>
                    <a:satOff val="0"/>
                    <a:lumOff val="0"/>
                    <a:alphaOff val="0"/>
                  </a:prstClr>
                </a:solidFill>
                <a:latin typeface="Calibri" panose="020F0502020204030204"/>
              </a:rPr>
              <a:t>capturing Likelihood to Recommend score of each customer along with other customer and flight attributes</a:t>
            </a:r>
          </a:p>
          <a:p>
            <a:pPr marL="342900" indent="-342900" defTabSz="1066800">
              <a:spcBef>
                <a:spcPct val="0"/>
              </a:spcBef>
              <a:spcAft>
                <a:spcPct val="35000"/>
              </a:spcAft>
              <a:buFont typeface="Wingdings" panose="05000000000000000000" pitchFamily="2" charset="2"/>
              <a:buChar char="§"/>
            </a:pPr>
            <a:r>
              <a:rPr lang="en-US" sz="2400" dirty="0">
                <a:solidFill>
                  <a:prstClr val="black">
                    <a:hueOff val="0"/>
                    <a:satOff val="0"/>
                    <a:lumOff val="0"/>
                    <a:alphaOff val="0"/>
                  </a:prstClr>
                </a:solidFill>
                <a:latin typeface="Calibri" panose="020F0502020204030204"/>
              </a:rPr>
              <a:t>14 partner airlines</a:t>
            </a:r>
          </a:p>
          <a:p>
            <a:endParaRPr lang="en-US" dirty="0"/>
          </a:p>
        </p:txBody>
      </p:sp>
      <p:sp>
        <p:nvSpPr>
          <p:cNvPr id="8" name="TextBox 7">
            <a:extLst>
              <a:ext uri="{FF2B5EF4-FFF2-40B4-BE49-F238E27FC236}">
                <a16:creationId xmlns:a16="http://schemas.microsoft.com/office/drawing/2014/main" id="{AE2C9914-474A-440D-AA7F-23D07D96B7CD}"/>
              </a:ext>
            </a:extLst>
          </p:cNvPr>
          <p:cNvSpPr txBox="1"/>
          <p:nvPr/>
        </p:nvSpPr>
        <p:spPr>
          <a:xfrm>
            <a:off x="1280160" y="4328132"/>
            <a:ext cx="3913632" cy="1975926"/>
          </a:xfrm>
          <a:prstGeom prst="rect">
            <a:avLst/>
          </a:prstGeom>
          <a:noFill/>
        </p:spPr>
        <p:txBody>
          <a:bodyPr wrap="square" rtlCol="0">
            <a:spAutoFit/>
          </a:bodyPr>
          <a:lstStyle/>
          <a:p>
            <a:pPr marL="342900" indent="-342900" defTabSz="1066800">
              <a:spcBef>
                <a:spcPct val="0"/>
              </a:spcBef>
              <a:spcAft>
                <a:spcPct val="35000"/>
              </a:spcAft>
              <a:buFont typeface="Wingdings" panose="05000000000000000000" pitchFamily="2" charset="2"/>
              <a:buChar char="§"/>
            </a:pPr>
            <a:r>
              <a:rPr lang="en-US" sz="2400" dirty="0">
                <a:solidFill>
                  <a:prstClr val="black">
                    <a:hueOff val="0"/>
                    <a:satOff val="0"/>
                    <a:lumOff val="0"/>
                    <a:alphaOff val="0"/>
                  </a:prstClr>
                </a:solidFill>
                <a:latin typeface="Calibri" panose="020F0502020204030204"/>
              </a:rPr>
              <a:t>Reduce Southeast Airline’s customer churn by improving their Net Promoter Score (NPS)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Recommendations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65760" y="1526630"/>
            <a:ext cx="11618976" cy="5178970"/>
          </a:xfrm>
        </p:spPr>
        <p:txBody>
          <a:bodyPr>
            <a:normAutofit fontScale="92500" lnSpcReduction="10000"/>
          </a:bodyPr>
          <a:lstStyle/>
          <a:p>
            <a:r>
              <a:rPr lang="en-US" sz="2400" dirty="0"/>
              <a:t>Economy Plus travel class customers need to be targeted specially so as to reduce the churn, because 50% of the economy plus customers are either Passive or Detractors</a:t>
            </a:r>
          </a:p>
          <a:p>
            <a:r>
              <a:rPr lang="en-US" sz="2400" dirty="0"/>
              <a:t>Female customers churn is high because 50% of the female customers are either passive or detractors, less than 25% are promoters and hence they require special attention</a:t>
            </a:r>
          </a:p>
          <a:p>
            <a:r>
              <a:rPr lang="en-US" sz="2400" dirty="0"/>
              <a:t>Large number of Business Travelers are Promoters and around 75% of Personal Travelers are Detractors, because of which Personal Travelers &amp; Business Travelers need to be treated alike to increase NPS for Personal travelers</a:t>
            </a:r>
          </a:p>
          <a:p>
            <a:r>
              <a:rPr lang="en-US" sz="2400" dirty="0"/>
              <a:t>Southeast should focus on improving the experience of Customers with Blue Airline status to improve NPS</a:t>
            </a:r>
          </a:p>
          <a:p>
            <a:r>
              <a:rPr lang="en-US" sz="2400" dirty="0"/>
              <a:t>Flight cancellations result in decrease in NPS and southeast should focus on reducing flight cancellations, as 41% of customers who experienced flight cancellations are detractors and only 18% are promoters</a:t>
            </a:r>
          </a:p>
          <a:p>
            <a:r>
              <a:rPr lang="en-US" sz="2400" i="1" dirty="0" err="1"/>
              <a:t>FlyFast</a:t>
            </a:r>
            <a:r>
              <a:rPr lang="en-US" sz="2400" i="1" dirty="0"/>
              <a:t> Airways &amp; </a:t>
            </a:r>
            <a:r>
              <a:rPr lang="en-US" sz="2400" i="1" dirty="0" err="1"/>
              <a:t>GoingNorth</a:t>
            </a:r>
            <a:r>
              <a:rPr lang="en-US" sz="2400" i="1" dirty="0"/>
              <a:t> Airlines are the worst performing partners with negative NPS. Hence Southeast should focus on improving the experience of customers with these 2 partners</a:t>
            </a:r>
          </a:p>
          <a:p>
            <a:r>
              <a:rPr lang="en-US" sz="2400" i="1" dirty="0"/>
              <a:t>Around 50% of the customers &lt; 18 years old &amp; &gt;54 years old are detractors and hence customers of these age groups require special attention.</a:t>
            </a:r>
            <a:endParaRPr lang="en-US" sz="2400" dirty="0"/>
          </a:p>
          <a:p>
            <a:endParaRPr lang="en-US" sz="1400" dirty="0"/>
          </a:p>
          <a:p>
            <a:endParaRPr lang="en-US" sz="1400" dirty="0"/>
          </a:p>
          <a:p>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txBox="1"/>
          <p:nvPr/>
        </p:nvSpPr>
        <p:spPr>
          <a:xfrm>
            <a:off x="2370667" y="2187743"/>
            <a:ext cx="5293449" cy="2482515"/>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90000"/>
              </a:lnSpc>
              <a:spcBef>
                <a:spcPct val="0"/>
              </a:spcBef>
              <a:spcAft>
                <a:spcPts val="600"/>
              </a:spcAft>
              <a:buNone/>
            </a:pPr>
            <a:r>
              <a:rPr lang="en-US" sz="6000" b="1" kern="1200" dirty="0">
                <a:ln w="0"/>
                <a:solidFill>
                  <a:schemeClr val="tx1"/>
                </a:solidFill>
                <a:effectLst>
                  <a:outerShdw blurRad="38100" dist="19050" dir="2700000" algn="tl" rotWithShape="0">
                    <a:schemeClr val="dk1">
                      <a:alpha val="40000"/>
                    </a:schemeClr>
                  </a:outerShdw>
                </a:effectLst>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75789A68-DA95-4BE7-A371-8C35F66489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10" name="Graphic 9">
            <a:extLst>
              <a:ext uri="{FF2B5EF4-FFF2-40B4-BE49-F238E27FC236}">
                <a16:creationId xmlns:a16="http://schemas.microsoft.com/office/drawing/2014/main" id="{868099EA-DF3D-43BC-B421-F19E69736B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APPENDIX</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3">
            <a:extLst>
              <a:ext uri="{FF2B5EF4-FFF2-40B4-BE49-F238E27FC236}">
                <a16:creationId xmlns:a16="http://schemas.microsoft.com/office/drawing/2014/main" id="{0898D7F9-7B33-4DF1-AD5D-60C22937CD62}"/>
              </a:ext>
            </a:extLst>
          </p:cNvPr>
          <p:cNvPicPr>
            <a:picLocks noChangeAspect="1"/>
          </p:cNvPicPr>
          <p:nvPr/>
        </p:nvPicPr>
        <p:blipFill>
          <a:blip r:embed="rId2"/>
          <a:stretch>
            <a:fillRect/>
          </a:stretch>
        </p:blipFill>
        <p:spPr>
          <a:xfrm>
            <a:off x="416210" y="1372710"/>
            <a:ext cx="5258026" cy="5106444"/>
          </a:xfrm>
          <a:prstGeom prst="rect">
            <a:avLst/>
          </a:prstGeom>
        </p:spPr>
      </p:pic>
      <p:pic>
        <p:nvPicPr>
          <p:cNvPr id="13" name="Picture 12">
            <a:extLst>
              <a:ext uri="{FF2B5EF4-FFF2-40B4-BE49-F238E27FC236}">
                <a16:creationId xmlns:a16="http://schemas.microsoft.com/office/drawing/2014/main" id="{332D4531-7A3B-4CA1-98D4-174442C282DB}"/>
              </a:ext>
            </a:extLst>
          </p:cNvPr>
          <p:cNvPicPr>
            <a:picLocks noChangeAspect="1"/>
          </p:cNvPicPr>
          <p:nvPr/>
        </p:nvPicPr>
        <p:blipFill>
          <a:blip r:embed="rId3"/>
          <a:stretch>
            <a:fillRect/>
          </a:stretch>
        </p:blipFill>
        <p:spPr>
          <a:xfrm>
            <a:off x="5839968" y="1372710"/>
            <a:ext cx="6035040" cy="5106444"/>
          </a:xfrm>
          <a:prstGeom prst="rect">
            <a:avLst/>
          </a:prstGeom>
        </p:spPr>
      </p:pic>
    </p:spTree>
    <p:extLst>
      <p:ext uri="{BB962C8B-B14F-4D97-AF65-F5344CB8AC3E}">
        <p14:creationId xmlns:p14="http://schemas.microsoft.com/office/powerpoint/2010/main" val="9901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b="1" dirty="0"/>
              <a:t>Linear model for top 4 partners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559DEB99-98A8-4353-827F-61BF8AF1665D}"/>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Created 2 Linear models for Non-Cancelled and Cancelled flights for the top 4 partners with highest NPS (West Airways, FlyToSun Airlines, Northwest Business Airlines &amp; Sigma Airlines)</a:t>
            </a:r>
          </a:p>
          <a:p>
            <a:pPr lvl="1"/>
            <a:r>
              <a:rPr lang="en-US" sz="2800" dirty="0"/>
              <a:t>For Non-Cancelled Flights</a:t>
            </a:r>
          </a:p>
          <a:p>
            <a:pPr lvl="2">
              <a:buFont typeface="Wingdings" panose="05000000000000000000" pitchFamily="2" charset="2"/>
              <a:buChar char="Ø"/>
            </a:pPr>
            <a:r>
              <a:rPr lang="en-US" sz="2400" dirty="0"/>
              <a:t>39.4% of variation in recommendation score can be explained by   variation in predictor attributes (Adj R square)</a:t>
            </a:r>
          </a:p>
          <a:p>
            <a:pPr lvl="1"/>
            <a:r>
              <a:rPr lang="en-US" sz="2800" dirty="0"/>
              <a:t>For Cancelled Flights</a:t>
            </a:r>
          </a:p>
          <a:p>
            <a:pPr lvl="2">
              <a:buFont typeface="Wingdings" panose="05000000000000000000" pitchFamily="2" charset="2"/>
              <a:buChar char="Ø"/>
            </a:pPr>
            <a:r>
              <a:rPr lang="en-US" sz="2400" dirty="0"/>
              <a:t>86.4% Adj R square</a:t>
            </a:r>
          </a:p>
        </p:txBody>
      </p:sp>
    </p:spTree>
    <p:extLst>
      <p:ext uri="{BB962C8B-B14F-4D97-AF65-F5344CB8AC3E}">
        <p14:creationId xmlns:p14="http://schemas.microsoft.com/office/powerpoint/2010/main" val="207765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4900" b="1" dirty="0"/>
              <a:t>BUSINESS QUESTIONS</a:t>
            </a:r>
          </a:p>
        </p:txBody>
      </p:sp>
      <p:graphicFrame>
        <p:nvGraphicFramePr>
          <p:cNvPr id="7" name="Content Placeholder 2">
            <a:extLst>
              <a:ext uri="{FF2B5EF4-FFF2-40B4-BE49-F238E27FC236}">
                <a16:creationId xmlns:a16="http://schemas.microsoft.com/office/drawing/2014/main" id="{D15C4A94-F85E-4273-A07E-07DFE31F5031}"/>
              </a:ext>
            </a:extLst>
          </p:cNvPr>
          <p:cNvGraphicFramePr>
            <a:graphicFrameLocks noGrp="1"/>
          </p:cNvGraphicFramePr>
          <p:nvPr>
            <p:ph idx="1"/>
            <p:extLst>
              <p:ext uri="{D42A27DB-BD31-4B8C-83A1-F6EECF244321}">
                <p14:modId xmlns:p14="http://schemas.microsoft.com/office/powerpoint/2010/main" val="461879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US" sz="4900" b="1" dirty="0"/>
              <a:t>Data cleaning</a:t>
            </a:r>
          </a:p>
        </p:txBody>
      </p:sp>
      <p:graphicFrame>
        <p:nvGraphicFramePr>
          <p:cNvPr id="5" name="Content Placeholder 2">
            <a:extLst>
              <a:ext uri="{FF2B5EF4-FFF2-40B4-BE49-F238E27FC236}">
                <a16:creationId xmlns:a16="http://schemas.microsoft.com/office/drawing/2014/main" id="{18E00487-A961-4D2E-A631-4861B875442F}"/>
              </a:ext>
            </a:extLst>
          </p:cNvPr>
          <p:cNvGraphicFramePr>
            <a:graphicFrameLocks noGrp="1"/>
          </p:cNvGraphicFramePr>
          <p:nvPr>
            <p:ph idx="1"/>
            <p:extLst>
              <p:ext uri="{D42A27DB-BD31-4B8C-83A1-F6EECF244321}">
                <p14:modId xmlns:p14="http://schemas.microsoft.com/office/powerpoint/2010/main" val="201593891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27">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3"/>
          <p:cNvSpPr/>
          <p:nvPr/>
        </p:nvSpPr>
        <p:spPr>
          <a:xfrm>
            <a:off x="1804988" y="1442172"/>
            <a:ext cx="8582025" cy="21773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EXPLORATORY DATA ANALYSIS</a:t>
            </a:r>
          </a:p>
        </p:txBody>
      </p:sp>
      <p:sp>
        <p:nvSpPr>
          <p:cNvPr id="34" name="Rectangle: Rounded Corners 29">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11"/>
            <a:ext cx="10515600" cy="1325563"/>
          </a:xfrm>
        </p:spPr>
        <p:txBody>
          <a:bodyPr>
            <a:normAutofit/>
          </a:bodyPr>
          <a:lstStyle/>
          <a:p>
            <a:r>
              <a:rPr lang="en-US" sz="4000" b="1" dirty="0"/>
              <a:t>Box plot of Likelihood to Recommend score across Traveler Type &amp; Airline Status</a:t>
            </a:r>
          </a:p>
        </p:txBody>
      </p:sp>
      <p:pic>
        <p:nvPicPr>
          <p:cNvPr id="5" name="Picture 4"/>
          <p:cNvPicPr>
            <a:picLocks noChangeAspect="1"/>
          </p:cNvPicPr>
          <p:nvPr/>
        </p:nvPicPr>
        <p:blipFill>
          <a:blip r:embed="rId3"/>
          <a:stretch>
            <a:fillRect/>
          </a:stretch>
        </p:blipFill>
        <p:spPr>
          <a:xfrm>
            <a:off x="6062035" y="1365828"/>
            <a:ext cx="5532430" cy="5372936"/>
          </a:xfrm>
          <a:prstGeom prst="rect">
            <a:avLst/>
          </a:prstGeom>
        </p:spPr>
      </p:pic>
      <p:sp>
        <p:nvSpPr>
          <p:cNvPr id="7" name="TextBox 6"/>
          <p:cNvSpPr txBox="1"/>
          <p:nvPr/>
        </p:nvSpPr>
        <p:spPr>
          <a:xfrm>
            <a:off x="9882086" y="1236203"/>
            <a:ext cx="2309914" cy="962329"/>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Low median value for Blue Airline Status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Silver has high median with low spread</a:t>
            </a:r>
            <a:endPar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Content Placeholder 9">
            <a:extLst>
              <a:ext uri="{FF2B5EF4-FFF2-40B4-BE49-F238E27FC236}">
                <a16:creationId xmlns:a16="http://schemas.microsoft.com/office/drawing/2014/main" id="{B9C4763F-0BDB-48B2-A10A-CBAFC2E081B5}"/>
              </a:ext>
            </a:extLst>
          </p:cNvPr>
          <p:cNvPicPr>
            <a:picLocks noChangeAspect="1"/>
          </p:cNvPicPr>
          <p:nvPr/>
        </p:nvPicPr>
        <p:blipFill rotWithShape="1">
          <a:blip r:embed="rId4"/>
          <a:srcRect l="325" r="1" b="1"/>
          <a:stretch/>
        </p:blipFill>
        <p:spPr>
          <a:xfrm>
            <a:off x="597535" y="1346974"/>
            <a:ext cx="4545453" cy="5146593"/>
          </a:xfrm>
          <a:prstGeom prst="rect">
            <a:avLst/>
          </a:prstGeom>
          <a:ln w="9525">
            <a:solidFill>
              <a:schemeClr val="tx1">
                <a:alpha val="20000"/>
              </a:schemeClr>
            </a:solidFill>
          </a:ln>
        </p:spPr>
      </p:pic>
      <p:sp>
        <p:nvSpPr>
          <p:cNvPr id="6" name="TextBox 5"/>
          <p:cNvSpPr txBox="1"/>
          <p:nvPr/>
        </p:nvSpPr>
        <p:spPr>
          <a:xfrm>
            <a:off x="3983315" y="1356401"/>
            <a:ext cx="2064693" cy="116955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Low median value for Eco Plus customers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Business Travelers have highest number of promoters</a:t>
            </a:r>
          </a:p>
        </p:txBody>
      </p:sp>
    </p:spTree>
    <p:extLst>
      <p:ext uri="{BB962C8B-B14F-4D97-AF65-F5344CB8AC3E}">
        <p14:creationId xmlns:p14="http://schemas.microsoft.com/office/powerpoint/2010/main" val="173908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11"/>
            <a:ext cx="10515600" cy="1325563"/>
          </a:xfrm>
        </p:spPr>
        <p:txBody>
          <a:bodyPr>
            <a:normAutofit/>
          </a:bodyPr>
          <a:lstStyle/>
          <a:p>
            <a:r>
              <a:rPr lang="en-US" sz="4000" b="1" dirty="0"/>
              <a:t>Box plot of Likelihood to Recommend score across Traveler Type &amp; Airline Status</a:t>
            </a:r>
          </a:p>
        </p:txBody>
      </p:sp>
      <p:pic>
        <p:nvPicPr>
          <p:cNvPr id="4" name="Content Placeholder 3"/>
          <p:cNvPicPr>
            <a:picLocks noGrp="1" noChangeAspect="1"/>
          </p:cNvPicPr>
          <p:nvPr>
            <p:ph idx="1"/>
          </p:nvPr>
        </p:nvPicPr>
        <p:blipFill>
          <a:blip r:embed="rId2"/>
          <a:stretch>
            <a:fillRect/>
          </a:stretch>
        </p:blipFill>
        <p:spPr>
          <a:xfrm>
            <a:off x="219982" y="1257116"/>
            <a:ext cx="5657518" cy="5494419"/>
          </a:xfrm>
          <a:prstGeom prst="rect">
            <a:avLst/>
          </a:prstGeom>
        </p:spPr>
      </p:pic>
      <p:sp>
        <p:nvSpPr>
          <p:cNvPr id="6" name="TextBox 5"/>
          <p:cNvSpPr txBox="1"/>
          <p:nvPr/>
        </p:nvSpPr>
        <p:spPr>
          <a:xfrm>
            <a:off x="3786086" y="1598492"/>
            <a:ext cx="2091414" cy="138499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Low median value for Personal Travelers</a:t>
            </a:r>
          </a:p>
          <a:p>
            <a:pPr marL="285750" indent="-285750">
              <a:buFont typeface="Arial" panose="020B0604020202020204" pitchFamily="34" charset="0"/>
              <a:buChar char="•"/>
            </a:pPr>
            <a:endParaRPr lang="en-US" sz="1400" b="1" i="1" dirty="0"/>
          </a:p>
          <a:p>
            <a:pPr marL="285750" indent="-285750">
              <a:buFont typeface="Arial" panose="020B0604020202020204" pitchFamily="34" charset="0"/>
              <a:buChar char="•"/>
            </a:pPr>
            <a:r>
              <a:rPr lang="en-US" sz="1400" b="1" i="1" dirty="0"/>
              <a:t>Business Travelers have highest number of promoters</a:t>
            </a:r>
          </a:p>
        </p:txBody>
      </p:sp>
      <p:pic>
        <p:nvPicPr>
          <p:cNvPr id="8" name="Picture 7">
            <a:extLst>
              <a:ext uri="{FF2B5EF4-FFF2-40B4-BE49-F238E27FC236}">
                <a16:creationId xmlns:a16="http://schemas.microsoft.com/office/drawing/2014/main" id="{3BB8DE97-AE93-48C2-BF12-C0A02AA921F5}"/>
              </a:ext>
            </a:extLst>
          </p:cNvPr>
          <p:cNvPicPr/>
          <p:nvPr/>
        </p:nvPicPr>
        <p:blipFill>
          <a:blip r:embed="rId3"/>
          <a:stretch>
            <a:fillRect/>
          </a:stretch>
        </p:blipFill>
        <p:spPr>
          <a:xfrm>
            <a:off x="5877500" y="1346974"/>
            <a:ext cx="5943600" cy="3703320"/>
          </a:xfrm>
          <a:prstGeom prst="rect">
            <a:avLst/>
          </a:prstGeom>
        </p:spPr>
      </p:pic>
      <p:sp>
        <p:nvSpPr>
          <p:cNvPr id="9" name="TextBox 8">
            <a:extLst>
              <a:ext uri="{FF2B5EF4-FFF2-40B4-BE49-F238E27FC236}">
                <a16:creationId xmlns:a16="http://schemas.microsoft.com/office/drawing/2014/main" id="{2EDBCD70-8AC0-4F50-B474-0C35972460A1}"/>
              </a:ext>
            </a:extLst>
          </p:cNvPr>
          <p:cNvSpPr txBox="1"/>
          <p:nvPr/>
        </p:nvSpPr>
        <p:spPr>
          <a:xfrm>
            <a:off x="6210345" y="5084073"/>
            <a:ext cx="2091414" cy="523220"/>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Low median value for Female customers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3" y="94055"/>
            <a:ext cx="8697485" cy="1263588"/>
          </a:xfrm>
        </p:spPr>
        <p:txBody>
          <a:bodyPr>
            <a:normAutofit fontScale="90000"/>
          </a:bodyPr>
          <a:lstStyle/>
          <a:p>
            <a:r>
              <a:rPr lang="en-US" b="1" dirty="0"/>
              <a:t>Box plot of Likelihood to Recommend score across Age Groups</a:t>
            </a:r>
          </a:p>
        </p:txBody>
      </p:sp>
      <p:pic>
        <p:nvPicPr>
          <p:cNvPr id="11" name="Picture 10"/>
          <p:cNvPicPr>
            <a:picLocks noChangeAspect="1"/>
          </p:cNvPicPr>
          <p:nvPr/>
        </p:nvPicPr>
        <p:blipFill>
          <a:blip r:embed="rId3"/>
          <a:stretch>
            <a:fillRect/>
          </a:stretch>
        </p:blipFill>
        <p:spPr>
          <a:xfrm>
            <a:off x="5084184" y="1876786"/>
            <a:ext cx="4381684" cy="4255365"/>
          </a:xfrm>
          <a:prstGeom prst="rect">
            <a:avLst/>
          </a:prstGeom>
        </p:spPr>
      </p:pic>
      <p:sp>
        <p:nvSpPr>
          <p:cNvPr id="13" name="TextBox 12"/>
          <p:cNvSpPr txBox="1"/>
          <p:nvPr/>
        </p:nvSpPr>
        <p:spPr>
          <a:xfrm>
            <a:off x="9465868" y="5200773"/>
            <a:ext cx="2521707" cy="1077218"/>
          </a:xfrm>
          <a:prstGeom prst="rect">
            <a:avLst/>
          </a:prstGeom>
          <a:noFill/>
        </p:spPr>
        <p:txBody>
          <a:bodyPr wrap="square" rtlCol="0">
            <a:spAutoFit/>
          </a:bodyPr>
          <a:lstStyle/>
          <a:p>
            <a:r>
              <a:rPr lang="en-US" sz="1600" b="1" i="1" dirty="0"/>
              <a:t>Lowest median value for </a:t>
            </a:r>
            <a:r>
              <a:rPr lang="en-US" sz="1600" b="1" i="1" dirty="0" err="1"/>
              <a:t>FlyFast</a:t>
            </a:r>
            <a:r>
              <a:rPr lang="en-US" sz="1600" b="1" i="1" dirty="0"/>
              <a:t> Airways &amp; close to 75% of </a:t>
            </a:r>
            <a:r>
              <a:rPr lang="en-US" sz="1600" b="1" i="1" dirty="0" err="1"/>
              <a:t>FlyFast</a:t>
            </a:r>
            <a:r>
              <a:rPr lang="en-US" sz="1600" b="1" i="1" dirty="0"/>
              <a:t> customers are detractors</a:t>
            </a:r>
            <a:endParaRPr lang="en-US" sz="1100" b="1" i="1" dirty="0"/>
          </a:p>
        </p:txBody>
      </p:sp>
      <p:sp>
        <p:nvSpPr>
          <p:cNvPr id="14" name="TextBox 13"/>
          <p:cNvSpPr txBox="1"/>
          <p:nvPr/>
        </p:nvSpPr>
        <p:spPr>
          <a:xfrm>
            <a:off x="9465868" y="1767006"/>
            <a:ext cx="2733518" cy="3323987"/>
          </a:xfrm>
          <a:prstGeom prst="rect">
            <a:avLst/>
          </a:prstGeom>
          <a:noFill/>
        </p:spPr>
        <p:txBody>
          <a:bodyPr wrap="square" rtlCol="0">
            <a:spAutoFit/>
          </a:bodyPr>
          <a:lstStyle/>
          <a:p>
            <a:r>
              <a:rPr lang="en-US" sz="1400" dirty="0"/>
              <a:t>AA : Paul Smith Airlines Inc.</a:t>
            </a:r>
          </a:p>
          <a:p>
            <a:r>
              <a:rPr lang="en-US" sz="1400" dirty="0"/>
              <a:t>AS : FlyToSun Airlines Inc.</a:t>
            </a:r>
          </a:p>
          <a:p>
            <a:r>
              <a:rPr lang="en-US" sz="1400" dirty="0"/>
              <a:t>B6 : </a:t>
            </a:r>
            <a:r>
              <a:rPr lang="en-US" sz="1400" dirty="0" err="1"/>
              <a:t>OnlyJets</a:t>
            </a:r>
            <a:r>
              <a:rPr lang="en-US" sz="1400" dirty="0"/>
              <a:t> Airlines Inc.</a:t>
            </a:r>
          </a:p>
          <a:p>
            <a:r>
              <a:rPr lang="en-US" sz="1400" dirty="0"/>
              <a:t>DL : Sigma Airlines Inc.</a:t>
            </a:r>
          </a:p>
          <a:p>
            <a:r>
              <a:rPr lang="en-US" sz="1400" dirty="0"/>
              <a:t>EV : </a:t>
            </a:r>
            <a:r>
              <a:rPr lang="en-US" sz="1400" dirty="0" err="1"/>
              <a:t>FlyFast</a:t>
            </a:r>
            <a:r>
              <a:rPr lang="en-US" sz="1400" dirty="0"/>
              <a:t> Airways Inc.</a:t>
            </a:r>
          </a:p>
          <a:p>
            <a:r>
              <a:rPr lang="en-US" sz="1400" dirty="0"/>
              <a:t>F9 : </a:t>
            </a:r>
            <a:r>
              <a:rPr lang="en-US" sz="1400" dirty="0" err="1"/>
              <a:t>GoingNorth</a:t>
            </a:r>
            <a:r>
              <a:rPr lang="en-US" sz="1400" dirty="0"/>
              <a:t> Airlines Inc.</a:t>
            </a:r>
          </a:p>
          <a:p>
            <a:r>
              <a:rPr lang="en-US" sz="1400" dirty="0"/>
              <a:t>FL : </a:t>
            </a:r>
            <a:r>
              <a:rPr lang="en-US" sz="1400" dirty="0" err="1"/>
              <a:t>FlyHere</a:t>
            </a:r>
            <a:r>
              <a:rPr lang="en-US" sz="1400" dirty="0"/>
              <a:t> Airways</a:t>
            </a:r>
          </a:p>
          <a:p>
            <a:r>
              <a:rPr lang="en-US" sz="1400" dirty="0"/>
              <a:t>HA : West Airways Inc.</a:t>
            </a:r>
          </a:p>
          <a:p>
            <a:r>
              <a:rPr lang="en-US" sz="1400" dirty="0"/>
              <a:t>MQ : </a:t>
            </a:r>
            <a:r>
              <a:rPr lang="en-US" sz="1400" dirty="0" err="1"/>
              <a:t>EnjoyFlying</a:t>
            </a:r>
            <a:r>
              <a:rPr lang="en-US" sz="1400" dirty="0"/>
              <a:t> Air Services</a:t>
            </a:r>
          </a:p>
          <a:p>
            <a:r>
              <a:rPr lang="en-US" sz="1400" dirty="0"/>
              <a:t>OO : Northwest Business Airlines Inc.</a:t>
            </a:r>
          </a:p>
          <a:p>
            <a:r>
              <a:rPr lang="en-US" sz="1400" dirty="0"/>
              <a:t>OU : </a:t>
            </a:r>
            <a:r>
              <a:rPr lang="en-US" sz="1400" dirty="0" err="1"/>
              <a:t>Oursin</a:t>
            </a:r>
            <a:r>
              <a:rPr lang="en-US" sz="1400" dirty="0"/>
              <a:t> Airlines Inc.</a:t>
            </a:r>
          </a:p>
          <a:p>
            <a:r>
              <a:rPr lang="en-US" sz="1400" dirty="0"/>
              <a:t>US : Southeast Airlines Co.</a:t>
            </a:r>
          </a:p>
          <a:p>
            <a:r>
              <a:rPr lang="en-US" sz="1400" dirty="0"/>
              <a:t>VX : </a:t>
            </a:r>
            <a:r>
              <a:rPr lang="en-US" sz="1400" dirty="0" err="1"/>
              <a:t>Cool&amp;Young</a:t>
            </a:r>
            <a:r>
              <a:rPr lang="en-US" sz="1400" dirty="0"/>
              <a:t> Airlines Inc.</a:t>
            </a:r>
          </a:p>
          <a:p>
            <a:r>
              <a:rPr lang="en-US" sz="1400" dirty="0"/>
              <a:t>WN : </a:t>
            </a:r>
            <a:r>
              <a:rPr lang="en-US" sz="1400" dirty="0" err="1"/>
              <a:t>Cheapseats</a:t>
            </a:r>
            <a:r>
              <a:rPr lang="en-US" sz="1400" dirty="0"/>
              <a:t> Airlines Inc.</a:t>
            </a:r>
            <a:endParaRPr lang="en-US" sz="800" dirty="0"/>
          </a:p>
        </p:txBody>
      </p:sp>
      <p:pic>
        <p:nvPicPr>
          <p:cNvPr id="5" name="Picture 4"/>
          <p:cNvPicPr>
            <a:picLocks noChangeAspect="1"/>
          </p:cNvPicPr>
          <p:nvPr/>
        </p:nvPicPr>
        <p:blipFill>
          <a:blip r:embed="rId4"/>
          <a:stretch>
            <a:fillRect/>
          </a:stretch>
        </p:blipFill>
        <p:spPr>
          <a:xfrm>
            <a:off x="154940" y="1768451"/>
            <a:ext cx="4746724" cy="4307213"/>
          </a:xfrm>
          <a:prstGeom prst="rect">
            <a:avLst/>
          </a:prstGeom>
        </p:spPr>
      </p:pic>
      <p:sp>
        <p:nvSpPr>
          <p:cNvPr id="15" name="TextBox 14"/>
          <p:cNvSpPr txBox="1"/>
          <p:nvPr/>
        </p:nvSpPr>
        <p:spPr>
          <a:xfrm>
            <a:off x="3940770" y="4998446"/>
            <a:ext cx="1570014" cy="1077218"/>
          </a:xfrm>
          <a:prstGeom prst="rect">
            <a:avLst/>
          </a:prstGeom>
          <a:noFill/>
        </p:spPr>
        <p:txBody>
          <a:bodyPr wrap="square" rtlCol="0">
            <a:spAutoFit/>
          </a:bodyPr>
          <a:lstStyle/>
          <a:p>
            <a:pPr marL="171450" indent="-171450">
              <a:buFont typeface="Wingdings" panose="05000000000000000000" pitchFamily="2" charset="2"/>
              <a:buChar char="§"/>
            </a:pPr>
            <a:r>
              <a:rPr lang="en-US" sz="1600" i="1" dirty="0"/>
              <a:t>Lowest median value for 0-18 age group</a:t>
            </a:r>
            <a:endParaRPr lang="en-US" sz="11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4000" b="1" dirty="0"/>
              <a:t>Overall NPS of southeast airlines based on flight cancelation status</a:t>
            </a:r>
          </a:p>
        </p:txBody>
      </p:sp>
      <p:pic>
        <p:nvPicPr>
          <p:cNvPr id="4" name="Content Placeholder 3"/>
          <p:cNvPicPr>
            <a:picLocks noGrp="1" noChangeAspect="1"/>
          </p:cNvPicPr>
          <p:nvPr>
            <p:ph idx="1"/>
          </p:nvPr>
        </p:nvPicPr>
        <p:blipFill rotWithShape="1">
          <a:blip r:embed="rId2"/>
          <a:srcRect r="25723"/>
          <a:stretch/>
        </p:blipFill>
        <p:spPr>
          <a:xfrm>
            <a:off x="1140953" y="1622202"/>
            <a:ext cx="4199142" cy="5112681"/>
          </a:xfrm>
          <a:prstGeom prst="rect">
            <a:avLst/>
          </a:prstGeom>
        </p:spPr>
      </p:pic>
      <p:pic>
        <p:nvPicPr>
          <p:cNvPr id="5" name="Picture 4"/>
          <p:cNvPicPr>
            <a:picLocks noChangeAspect="1"/>
          </p:cNvPicPr>
          <p:nvPr/>
        </p:nvPicPr>
        <p:blipFill>
          <a:blip r:embed="rId3"/>
          <a:stretch>
            <a:fillRect/>
          </a:stretch>
        </p:blipFill>
        <p:spPr>
          <a:xfrm>
            <a:off x="5340095" y="1584495"/>
            <a:ext cx="5649189" cy="5108913"/>
          </a:xfrm>
          <a:prstGeom prst="rect">
            <a:avLst/>
          </a:prstGeom>
        </p:spPr>
      </p:pic>
      <p:sp>
        <p:nvSpPr>
          <p:cNvPr id="6" name="TextBox 5"/>
          <p:cNvSpPr txBox="1"/>
          <p:nvPr/>
        </p:nvSpPr>
        <p:spPr>
          <a:xfrm>
            <a:off x="9114229" y="5273505"/>
            <a:ext cx="2894891" cy="830997"/>
          </a:xfrm>
          <a:prstGeom prst="rect">
            <a:avLst/>
          </a:prstGeom>
          <a:noFill/>
        </p:spPr>
        <p:txBody>
          <a:bodyPr wrap="square" rtlCol="0">
            <a:spAutoFit/>
          </a:bodyPr>
          <a:lstStyle/>
          <a:p>
            <a:r>
              <a:rPr lang="en-US" sz="1600" b="1" i="1" dirty="0"/>
              <a:t>Cancelled flights have almost three times more detractors than promoters</a:t>
            </a:r>
            <a:endParaRPr lang="en-US" sz="1400" b="1" i="1" dirty="0"/>
          </a:p>
        </p:txBody>
      </p:sp>
    </p:spTree>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1375</Words>
  <Application>Microsoft Office PowerPoint</Application>
  <PresentationFormat>Widescreen</PresentationFormat>
  <Paragraphs>147</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IST 687 PROJECT: Customer Churn in the airline industry</vt:lpstr>
      <vt:lpstr>INTRODUCTION</vt:lpstr>
      <vt:lpstr>BUSINESS QUESTIONS</vt:lpstr>
      <vt:lpstr>Data cleaning</vt:lpstr>
      <vt:lpstr>PowerPoint Presentation</vt:lpstr>
      <vt:lpstr>Box plot of Likelihood to Recommend score across Traveler Type &amp; Airline Status</vt:lpstr>
      <vt:lpstr>Box plot of Likelihood to Recommend score across Traveler Type &amp; Airline Status</vt:lpstr>
      <vt:lpstr>Box plot of Likelihood to Recommend score across Age Groups</vt:lpstr>
      <vt:lpstr>Overall NPS of southeast airlines based on flight cancelation status</vt:lpstr>
      <vt:lpstr>Number of customer survey Observations</vt:lpstr>
      <vt:lpstr>NPS of each partner airline</vt:lpstr>
      <vt:lpstr>How can we help Southeast Airlines</vt:lpstr>
      <vt:lpstr>PowerPoint Presentation</vt:lpstr>
      <vt:lpstr>Linear model – PREDICT LIKELIHOOD TO RECOMMEND SCORE</vt:lpstr>
      <vt:lpstr>Association Rules Mining</vt:lpstr>
      <vt:lpstr>Association Rules Mining (Promoters)</vt:lpstr>
      <vt:lpstr>Association Rules Mining (Detractors)</vt:lpstr>
      <vt:lpstr>Support Vector Machine</vt:lpstr>
      <vt:lpstr>PowerPoint Presentation</vt:lpstr>
      <vt:lpstr>Recommendations</vt:lpstr>
      <vt:lpstr>PowerPoint Presentation</vt:lpstr>
      <vt:lpstr>APPENDIX</vt:lpstr>
      <vt:lpstr>Linear model for top 4 partners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 PROJECT: Customer Churn in the airline industry</dc:title>
  <dc:creator>Vidushi Mishra</dc:creator>
  <cp:lastModifiedBy>bhavishkumar94@outlook.com</cp:lastModifiedBy>
  <cp:revision>16</cp:revision>
  <dcterms:created xsi:type="dcterms:W3CDTF">2019-12-05T18:11:03Z</dcterms:created>
  <dcterms:modified xsi:type="dcterms:W3CDTF">2019-12-11T03:33:06Z</dcterms:modified>
</cp:coreProperties>
</file>