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cHz69GHRZVJEAButOZMqBVWow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C8DB16-EBB6-4B1B-936F-FE3B76BEE6F7}">
  <a:tblStyle styleId="{EEC8DB16-EBB6-4B1B-936F-FE3B76BEE6F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0a0a139fe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0a0a139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0a0a139fe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0a0a139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0a0a139f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0a0a139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0a0a139f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0a0a139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0a0a139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0a0a139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 name="Shape 29"/>
        <p:cNvGrpSpPr/>
        <p:nvPr/>
      </p:nvGrpSpPr>
      <p:grpSpPr>
        <a:xfrm>
          <a:off x="0" y="0"/>
          <a:ext cx="0" cy="0"/>
          <a:chOff x="0" y="0"/>
          <a:chExt cx="0" cy="0"/>
        </a:xfrm>
      </p:grpSpPr>
      <p:sp>
        <p:nvSpPr>
          <p:cNvPr id="30" name="Google Shape;30;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1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0"/>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0"/>
          <p:cNvSpPr/>
          <p:nvPr>
            <p:ph idx="2" type="pic"/>
          </p:nvPr>
        </p:nvSpPr>
        <p:spPr>
          <a:xfrm>
            <a:off x="15" y="0"/>
            <a:ext cx="12191985" cy="4915076"/>
          </a:xfrm>
          <a:prstGeom prst="rect">
            <a:avLst/>
          </a:prstGeom>
          <a:solidFill>
            <a:srgbClr val="D7D0C0"/>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20"/>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1"/>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pic2recipe.csail.mit.edu/" TargetMode="External"/><Relationship Id="rId4" Type="http://schemas.openxmlformats.org/officeDocument/2006/relationships/hyperlink" Target="https://arxiv.org/abs/1810.06553" TargetMode="External"/><Relationship Id="rId5" Type="http://schemas.openxmlformats.org/officeDocument/2006/relationships/hyperlink" Target="https://keras.io/api/layers/convolution_lay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506027" y="817389"/>
            <a:ext cx="10800573" cy="164342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7200"/>
              <a:buFont typeface="Calibri"/>
              <a:buNone/>
            </a:pPr>
            <a:r>
              <a:rPr lang="en-US" sz="7200"/>
              <a:t>  FOOD PREDICTION SYSTEM</a:t>
            </a:r>
            <a:endParaRPr/>
          </a:p>
        </p:txBody>
      </p:sp>
      <p:sp>
        <p:nvSpPr>
          <p:cNvPr id="102" name="Google Shape;102;p1"/>
          <p:cNvSpPr txBox="1"/>
          <p:nvPr>
            <p:ph idx="1" type="subTitle"/>
          </p:nvPr>
        </p:nvSpPr>
        <p:spPr>
          <a:xfrm>
            <a:off x="2911877" y="4454326"/>
            <a:ext cx="6524540" cy="172165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b="1" lang="en-US"/>
              <a:t>CSE 731 – ARTIFICIAL NEURAL NETWORKS </a:t>
            </a:r>
            <a:endParaRPr/>
          </a:p>
          <a:p>
            <a:pPr indent="0" lvl="0" marL="0" rtl="0" algn="ctr">
              <a:lnSpc>
                <a:spcPct val="90000"/>
              </a:lnSpc>
              <a:spcBef>
                <a:spcPts val="1400"/>
              </a:spcBef>
              <a:spcAft>
                <a:spcPts val="0"/>
              </a:spcAft>
              <a:buSzPts val="2400"/>
              <a:buNone/>
            </a:pPr>
            <a:r>
              <a:rPr b="1" lang="en-US"/>
              <a:t>PROF. C. MOHAN</a:t>
            </a:r>
            <a:endParaRPr/>
          </a:p>
          <a:p>
            <a:pPr indent="0" lvl="0" marL="0" rtl="0" algn="ctr">
              <a:lnSpc>
                <a:spcPct val="90000"/>
              </a:lnSpc>
              <a:spcBef>
                <a:spcPts val="1400"/>
              </a:spcBef>
              <a:spcAft>
                <a:spcPts val="0"/>
              </a:spcAft>
              <a:buSzPts val="2400"/>
              <a:buNone/>
            </a:pPr>
            <a:r>
              <a:rPr b="1" lang="en-US"/>
              <a:t>DECEMBER 10, 2020</a:t>
            </a:r>
            <a:endParaRPr/>
          </a:p>
        </p:txBody>
      </p:sp>
      <p:sp>
        <p:nvSpPr>
          <p:cNvPr id="103" name="Google Shape;103;p1"/>
          <p:cNvSpPr txBox="1"/>
          <p:nvPr/>
        </p:nvSpPr>
        <p:spPr>
          <a:xfrm>
            <a:off x="2503054" y="355724"/>
            <a:ext cx="662432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    	Syracuse University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4" name="Google Shape;104;p1"/>
          <p:cNvSpPr txBox="1"/>
          <p:nvPr/>
        </p:nvSpPr>
        <p:spPr>
          <a:xfrm>
            <a:off x="3939614" y="3656614"/>
            <a:ext cx="46736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Laxman Kumar	SUID: 419</a:t>
            </a:r>
            <a:r>
              <a:rPr lang="en-US" sz="1800">
                <a:solidFill>
                  <a:schemeClr val="dk1"/>
                </a:solidFill>
                <a:latin typeface="Calibri"/>
                <a:ea typeface="Calibri"/>
                <a:cs typeface="Calibri"/>
                <a:sym typeface="Calibri"/>
              </a:rPr>
              <a:t>347253</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Rima Shah	         SUID: 625658814</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b0a0a139fe_0_31"/>
          <p:cNvSpPr txBox="1"/>
          <p:nvPr>
            <p:ph idx="4294967295"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5. Modeling</a:t>
            </a:r>
            <a:endParaRPr/>
          </a:p>
        </p:txBody>
      </p:sp>
      <p:sp>
        <p:nvSpPr>
          <p:cNvPr id="159" name="Google Shape;159;gb0a0a139fe_0_31"/>
          <p:cNvSpPr txBox="1"/>
          <p:nvPr>
            <p:ph idx="4294967295" type="body"/>
          </p:nvPr>
        </p:nvSpPr>
        <p:spPr>
          <a:xfrm>
            <a:off x="1097275" y="1845725"/>
            <a:ext cx="10640400" cy="4023300"/>
          </a:xfrm>
          <a:prstGeom prst="rect">
            <a:avLst/>
          </a:prstGeom>
          <a:noFill/>
          <a:ln>
            <a:noFill/>
          </a:ln>
        </p:spPr>
        <p:txBody>
          <a:bodyPr anchorCtr="0" anchor="t" bIns="45700" lIns="0" spcFirstLastPara="1" rIns="0" wrap="square" tIns="45700">
            <a:noAutofit/>
          </a:bodyPr>
          <a:lstStyle/>
          <a:p>
            <a:pPr indent="-152400" lvl="0" marL="91440" rtl="0" algn="l">
              <a:lnSpc>
                <a:spcPct val="150000"/>
              </a:lnSpc>
              <a:spcBef>
                <a:spcPts val="0"/>
              </a:spcBef>
              <a:spcAft>
                <a:spcPts val="0"/>
              </a:spcAft>
              <a:buSzPts val="2400"/>
              <a:buChar char="•"/>
            </a:pPr>
            <a:r>
              <a:rPr lang="en-US" sz="2400"/>
              <a:t> We ran the model on randomly chosen 3 classes. We repeated the experiment for 4 times to verify the accuracy on randomly chosen classes.</a:t>
            </a:r>
            <a:endParaRPr sz="2400"/>
          </a:p>
          <a:p>
            <a:pPr indent="-152400" lvl="0" marL="91440" rtl="0" algn="l">
              <a:lnSpc>
                <a:spcPct val="150000"/>
              </a:lnSpc>
              <a:spcBef>
                <a:spcPts val="0"/>
              </a:spcBef>
              <a:spcAft>
                <a:spcPts val="0"/>
              </a:spcAft>
              <a:buSzPts val="2400"/>
              <a:buChar char="•"/>
            </a:pPr>
            <a:r>
              <a:rPr lang="en-US" sz="2400"/>
              <a:t> We then ran the model on 5 classes and 7 classes and recorded the metrics.</a:t>
            </a:r>
            <a:endParaRPr sz="2400"/>
          </a:p>
          <a:p>
            <a:pPr indent="-152400" lvl="0" marL="91440" rtl="0" algn="l">
              <a:lnSpc>
                <a:spcPct val="150000"/>
              </a:lnSpc>
              <a:spcBef>
                <a:spcPts val="0"/>
              </a:spcBef>
              <a:spcAft>
                <a:spcPts val="0"/>
              </a:spcAft>
              <a:buSzPts val="2400"/>
              <a:buChar char="•"/>
            </a:pPr>
            <a:r>
              <a:rPr lang="en-US" sz="2400"/>
              <a:t> We then tried running model on 11 classes but it didn’t worked well and we closed our experiment here.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b0a0a139fe_0_3"/>
          <p:cNvSpPr txBox="1"/>
          <p:nvPr>
            <p:ph idx="4294967295" type="title"/>
          </p:nvPr>
        </p:nvSpPr>
        <p:spPr>
          <a:xfrm>
            <a:off x="1097275" y="286601"/>
            <a:ext cx="10058400" cy="8565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6. Result</a:t>
            </a:r>
            <a:endParaRPr/>
          </a:p>
        </p:txBody>
      </p:sp>
      <p:graphicFrame>
        <p:nvGraphicFramePr>
          <p:cNvPr id="165" name="Google Shape;165;gb0a0a139fe_0_3"/>
          <p:cNvGraphicFramePr/>
          <p:nvPr/>
        </p:nvGraphicFramePr>
        <p:xfrm>
          <a:off x="2546850" y="1123950"/>
          <a:ext cx="3000000" cy="3000000"/>
        </p:xfrm>
        <a:graphic>
          <a:graphicData uri="http://schemas.openxmlformats.org/drawingml/2006/table">
            <a:tbl>
              <a:tblPr>
                <a:noFill/>
                <a:tableStyleId>{EEC8DB16-EBB6-4B1B-936F-FE3B76BEE6F7}</a:tableStyleId>
              </a:tblPr>
              <a:tblGrid>
                <a:gridCol w="1739850"/>
                <a:gridCol w="1642100"/>
                <a:gridCol w="1368425"/>
                <a:gridCol w="1622550"/>
              </a:tblGrid>
              <a:tr h="429975">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Model</a:t>
                      </a:r>
                      <a:endParaRPr b="1" sz="1700">
                        <a:latin typeface="Times New Roman"/>
                        <a:ea typeface="Times New Roman"/>
                        <a:cs typeface="Times New Roman"/>
                        <a:sym typeface="Times New Roman"/>
                      </a:endParaRPr>
                    </a:p>
                  </a:txBody>
                  <a:tcPr marT="63500" marB="63500" marR="63500" marL="63500">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Train_Acc</a:t>
                      </a:r>
                      <a:endParaRPr b="1" sz="1700">
                        <a:latin typeface="Times New Roman"/>
                        <a:ea typeface="Times New Roman"/>
                        <a:cs typeface="Times New Roman"/>
                        <a:sym typeface="Times New Roman"/>
                      </a:endParaRPr>
                    </a:p>
                  </a:txBody>
                  <a:tcPr marT="63500" marB="63500" marR="63500" marL="63500">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Val_Acc</a:t>
                      </a:r>
                      <a:endParaRPr b="1" sz="1700">
                        <a:latin typeface="Times New Roman"/>
                        <a:ea typeface="Times New Roman"/>
                        <a:cs typeface="Times New Roman"/>
                        <a:sym typeface="Times New Roman"/>
                      </a:endParaRPr>
                    </a:p>
                  </a:txBody>
                  <a:tcPr marT="63500" marB="63500" marR="63500" marL="63500">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Test_Acc</a:t>
                      </a:r>
                      <a:endParaRPr b="1" sz="1700">
                        <a:latin typeface="Times New Roman"/>
                        <a:ea typeface="Times New Roman"/>
                        <a:cs typeface="Times New Roman"/>
                        <a:sym typeface="Times New Roman"/>
                      </a:endParaRPr>
                    </a:p>
                  </a:txBody>
                  <a:tcPr marT="63500" marB="63500" marR="63500" marL="63500">
                    <a:lnB cap="flat" cmpd="sng" w="12650">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DenseNet121</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68.12</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64.10</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3Class – v1</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86.27</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81.07</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75</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3Class – v2</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84.76</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78.40</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85.9</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3Class – v3</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82.18</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74.53</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76.6</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3Class – v4</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93.87</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88.80</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95.3</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5Class – v1</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82.12</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74.74</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79.7</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5Class – v2</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82.90</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78.26</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67.2</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5Class – v3</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83.16</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74.61</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71.9</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7Class – v1</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59.68</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48.44</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42.2</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7Class – v2</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76.30</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73.96</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75.0</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9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7Class – v3</a:t>
                      </a:r>
                      <a:endParaRPr sz="1700">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70.05</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58.20</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65.6</a:t>
                      </a:r>
                      <a:endParaRPr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b0a0a139fe_0_6"/>
          <p:cNvSpPr txBox="1"/>
          <p:nvPr>
            <p:ph idx="4294967295" type="title"/>
          </p:nvPr>
        </p:nvSpPr>
        <p:spPr>
          <a:xfrm>
            <a:off x="1097275" y="703751"/>
            <a:ext cx="10058400" cy="8565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7. Future Scope</a:t>
            </a:r>
            <a:endParaRPr/>
          </a:p>
        </p:txBody>
      </p:sp>
      <p:sp>
        <p:nvSpPr>
          <p:cNvPr id="171" name="Google Shape;171;gb0a0a139fe_0_6"/>
          <p:cNvSpPr txBox="1"/>
          <p:nvPr>
            <p:ph idx="4294967295" type="body"/>
          </p:nvPr>
        </p:nvSpPr>
        <p:spPr>
          <a:xfrm>
            <a:off x="1302430" y="1831084"/>
            <a:ext cx="10058400" cy="4023300"/>
          </a:xfrm>
          <a:prstGeom prst="rect">
            <a:avLst/>
          </a:prstGeom>
          <a:noFill/>
          <a:ln>
            <a:noFill/>
          </a:ln>
        </p:spPr>
        <p:txBody>
          <a:bodyPr anchorCtr="0" anchor="t" bIns="45700" lIns="0" spcFirstLastPara="1" rIns="0" wrap="square" tIns="45700">
            <a:noAutofit/>
          </a:bodyPr>
          <a:lstStyle/>
          <a:p>
            <a:pPr indent="-152400" lvl="0" marL="91440" rtl="0" algn="l">
              <a:lnSpc>
                <a:spcPct val="150000"/>
              </a:lnSpc>
              <a:spcBef>
                <a:spcPts val="0"/>
              </a:spcBef>
              <a:spcAft>
                <a:spcPts val="0"/>
              </a:spcAft>
              <a:buSzPts val="2400"/>
              <a:buChar char="•"/>
            </a:pPr>
            <a:r>
              <a:rPr lang="en-US" sz="2400"/>
              <a:t> Build a model for number of classes greater than 7</a:t>
            </a:r>
            <a:endParaRPr sz="2400"/>
          </a:p>
          <a:p>
            <a:pPr indent="-152400" lvl="0" marL="91440" rtl="0" algn="l">
              <a:lnSpc>
                <a:spcPct val="150000"/>
              </a:lnSpc>
              <a:spcBef>
                <a:spcPts val="0"/>
              </a:spcBef>
              <a:spcAft>
                <a:spcPts val="0"/>
              </a:spcAft>
              <a:buSzPts val="2400"/>
              <a:buChar char="•"/>
            </a:pPr>
            <a:r>
              <a:rPr lang="en-US" sz="2400"/>
              <a:t> Running model for 200 epochs</a:t>
            </a:r>
            <a:endParaRPr sz="2400"/>
          </a:p>
          <a:p>
            <a:pPr indent="-152400" lvl="0" marL="91440" rtl="0" algn="l">
              <a:lnSpc>
                <a:spcPct val="150000"/>
              </a:lnSpc>
              <a:spcBef>
                <a:spcPts val="0"/>
              </a:spcBef>
              <a:spcAft>
                <a:spcPts val="0"/>
              </a:spcAft>
              <a:buSzPts val="2400"/>
              <a:buChar char="•"/>
            </a:pPr>
            <a:r>
              <a:rPr lang="en-US" sz="2400"/>
              <a:t> Using the original dataset instead of a sample</a:t>
            </a:r>
            <a:endParaRPr sz="2400"/>
          </a:p>
          <a:p>
            <a:pPr indent="-152400" lvl="0" marL="91440" rtl="0" algn="l">
              <a:lnSpc>
                <a:spcPct val="150000"/>
              </a:lnSpc>
              <a:spcBef>
                <a:spcPts val="0"/>
              </a:spcBef>
              <a:spcAft>
                <a:spcPts val="0"/>
              </a:spcAft>
              <a:buSzPts val="2400"/>
              <a:buChar char="•"/>
            </a:pPr>
            <a:r>
              <a:rPr lang="en-US" sz="2400"/>
              <a:t> Trying other variation of transfer learning models</a:t>
            </a:r>
            <a:endParaRPr sz="2400"/>
          </a:p>
          <a:p>
            <a:pPr indent="-152400" lvl="0" marL="91440" rtl="0" algn="l">
              <a:lnSpc>
                <a:spcPct val="150000"/>
              </a:lnSpc>
              <a:spcBef>
                <a:spcPts val="0"/>
              </a:spcBef>
              <a:spcAft>
                <a:spcPts val="0"/>
              </a:spcAft>
              <a:buSzPts val="2400"/>
              <a:buChar char="•"/>
            </a:pPr>
            <a:r>
              <a:rPr lang="en-US" sz="2400"/>
              <a:t> Using PyTorch for all models</a:t>
            </a:r>
            <a:endParaRPr sz="2400"/>
          </a:p>
          <a:p>
            <a:pPr indent="0" lvl="0" marL="91440" rtl="0" algn="l">
              <a:lnSpc>
                <a:spcPct val="150000"/>
              </a:lnSpc>
              <a:spcBef>
                <a:spcPts val="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b0a0a139fe_0_19"/>
          <p:cNvSpPr txBox="1"/>
          <p:nvPr>
            <p:ph idx="4294967295" type="title"/>
          </p:nvPr>
        </p:nvSpPr>
        <p:spPr>
          <a:xfrm>
            <a:off x="1097275" y="286601"/>
            <a:ext cx="10058400" cy="8565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8. References</a:t>
            </a:r>
            <a:endParaRPr/>
          </a:p>
        </p:txBody>
      </p:sp>
      <p:sp>
        <p:nvSpPr>
          <p:cNvPr id="177" name="Google Shape;177;gb0a0a139fe_0_19"/>
          <p:cNvSpPr txBox="1"/>
          <p:nvPr/>
        </p:nvSpPr>
        <p:spPr>
          <a:xfrm>
            <a:off x="1168025" y="1318225"/>
            <a:ext cx="9987600" cy="3000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US" sz="2400" u="sng">
                <a:solidFill>
                  <a:schemeClr val="hlink"/>
                </a:solidFill>
                <a:hlinkClick r:id="rId3"/>
              </a:rPr>
              <a:t>http://pic2recipe.csail.mit.edu/</a:t>
            </a:r>
            <a:endParaRPr sz="2400"/>
          </a:p>
          <a:p>
            <a:pPr indent="-381000" lvl="0" marL="457200" rtl="0" algn="l">
              <a:spcBef>
                <a:spcPts val="0"/>
              </a:spcBef>
              <a:spcAft>
                <a:spcPts val="0"/>
              </a:spcAft>
              <a:buSzPts val="2400"/>
              <a:buAutoNum type="arabicPeriod"/>
            </a:pPr>
            <a:r>
              <a:rPr lang="en-US" sz="2400" u="sng">
                <a:solidFill>
                  <a:schemeClr val="hlink"/>
                </a:solidFill>
                <a:hlinkClick r:id="rId4"/>
              </a:rPr>
              <a:t>https://arxiv.org/abs/1810.06553</a:t>
            </a:r>
            <a:endParaRPr sz="2400"/>
          </a:p>
          <a:p>
            <a:pPr indent="-381000" lvl="0" marL="457200" rtl="0" algn="l">
              <a:spcBef>
                <a:spcPts val="0"/>
              </a:spcBef>
              <a:spcAft>
                <a:spcPts val="0"/>
              </a:spcAft>
              <a:buSzPts val="2400"/>
              <a:buAutoNum type="arabicPeriod"/>
            </a:pPr>
            <a:r>
              <a:rPr lang="en-US" sz="2400" u="sng">
                <a:solidFill>
                  <a:schemeClr val="hlink"/>
                </a:solidFill>
                <a:hlinkClick r:id="rId5"/>
              </a:rPr>
              <a:t>https://keras.io/api/layers/convolution_layers/</a:t>
            </a:r>
            <a:endParaRPr sz="2400"/>
          </a:p>
          <a:p>
            <a:pPr indent="-381000" lvl="0" marL="457200" rtl="0" algn="l">
              <a:spcBef>
                <a:spcPts val="0"/>
              </a:spcBef>
              <a:spcAft>
                <a:spcPts val="0"/>
              </a:spcAft>
              <a:buSzPts val="2400"/>
              <a:buAutoNum type="arabicPeriod"/>
            </a:pPr>
            <a:r>
              <a:rPr lang="en-US" sz="2400"/>
              <a:t>https://pytorch.org/hub/pytorch_vision_densenet/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950725" y="652926"/>
            <a:ext cx="10058400" cy="9297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Table of Contents</a:t>
            </a:r>
            <a:endParaRPr/>
          </a:p>
        </p:txBody>
      </p:sp>
      <p:sp>
        <p:nvSpPr>
          <p:cNvPr id="110" name="Google Shape;110;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000"/>
              <a:buFont typeface="Calibri"/>
              <a:buAutoNum type="arabicPeriod"/>
            </a:pPr>
            <a:r>
              <a:rPr lang="en-US"/>
              <a:t>Introduction</a:t>
            </a:r>
            <a:endParaRPr/>
          </a:p>
          <a:p>
            <a:pPr indent="-457200" lvl="0" marL="457200" rtl="0" algn="l">
              <a:lnSpc>
                <a:spcPct val="90000"/>
              </a:lnSpc>
              <a:spcBef>
                <a:spcPts val="1400"/>
              </a:spcBef>
              <a:spcAft>
                <a:spcPts val="0"/>
              </a:spcAft>
              <a:buSzPts val="2000"/>
              <a:buFont typeface="Calibri"/>
              <a:buAutoNum type="arabicPeriod"/>
            </a:pPr>
            <a:r>
              <a:rPr lang="en-US"/>
              <a:t>Problem Statement</a:t>
            </a:r>
            <a:endParaRPr/>
          </a:p>
          <a:p>
            <a:pPr indent="-457200" lvl="0" marL="457200" rtl="0" algn="l">
              <a:lnSpc>
                <a:spcPct val="90000"/>
              </a:lnSpc>
              <a:spcBef>
                <a:spcPts val="1400"/>
              </a:spcBef>
              <a:spcAft>
                <a:spcPts val="0"/>
              </a:spcAft>
              <a:buSzPts val="2000"/>
              <a:buFont typeface="Calibri"/>
              <a:buAutoNum type="arabicPeriod"/>
            </a:pPr>
            <a:r>
              <a:rPr lang="en-US"/>
              <a:t>Data Description</a:t>
            </a:r>
            <a:endParaRPr/>
          </a:p>
          <a:p>
            <a:pPr indent="-457200" lvl="0" marL="457200" rtl="0" algn="l">
              <a:lnSpc>
                <a:spcPct val="90000"/>
              </a:lnSpc>
              <a:spcBef>
                <a:spcPts val="1400"/>
              </a:spcBef>
              <a:spcAft>
                <a:spcPts val="0"/>
              </a:spcAft>
              <a:buSzPts val="2000"/>
              <a:buFont typeface="Calibri"/>
              <a:buAutoNum type="arabicPeriod"/>
            </a:pPr>
            <a:r>
              <a:rPr lang="en-US"/>
              <a:t>Data Pre processing</a:t>
            </a:r>
            <a:endParaRPr/>
          </a:p>
          <a:p>
            <a:pPr indent="-457200" lvl="0" marL="457200" rtl="0" algn="l">
              <a:lnSpc>
                <a:spcPct val="90000"/>
              </a:lnSpc>
              <a:spcBef>
                <a:spcPts val="1400"/>
              </a:spcBef>
              <a:spcAft>
                <a:spcPts val="0"/>
              </a:spcAft>
              <a:buSzPts val="2000"/>
              <a:buFont typeface="Calibri"/>
              <a:buAutoNum type="arabicPeriod"/>
            </a:pPr>
            <a:r>
              <a:rPr lang="en-US"/>
              <a:t>Modeling</a:t>
            </a:r>
            <a:endParaRPr/>
          </a:p>
          <a:p>
            <a:pPr indent="-457200" lvl="0" marL="457200" rtl="0" algn="l">
              <a:lnSpc>
                <a:spcPct val="90000"/>
              </a:lnSpc>
              <a:spcBef>
                <a:spcPts val="1400"/>
              </a:spcBef>
              <a:spcAft>
                <a:spcPts val="0"/>
              </a:spcAft>
              <a:buSzPts val="2000"/>
              <a:buFont typeface="Calibri"/>
              <a:buAutoNum type="arabicPeriod"/>
            </a:pPr>
            <a:r>
              <a:rPr lang="en-US"/>
              <a:t>Result</a:t>
            </a:r>
            <a:endParaRPr/>
          </a:p>
          <a:p>
            <a:pPr indent="-457200" lvl="0" marL="457200" rtl="0" algn="l">
              <a:lnSpc>
                <a:spcPct val="90000"/>
              </a:lnSpc>
              <a:spcBef>
                <a:spcPts val="1400"/>
              </a:spcBef>
              <a:spcAft>
                <a:spcPts val="0"/>
              </a:spcAft>
              <a:buSzPts val="2000"/>
              <a:buFont typeface="Calibri"/>
              <a:buAutoNum type="arabicPeriod"/>
            </a:pPr>
            <a:r>
              <a:rPr lang="en-US"/>
              <a:t>Future Scope</a:t>
            </a:r>
            <a:endParaRPr/>
          </a:p>
          <a:p>
            <a:pPr indent="-457200" lvl="0" marL="457200" rtl="0" algn="l">
              <a:lnSpc>
                <a:spcPct val="90000"/>
              </a:lnSpc>
              <a:spcBef>
                <a:spcPts val="1400"/>
              </a:spcBef>
              <a:spcAft>
                <a:spcPts val="0"/>
              </a:spcAft>
              <a:buSzPts val="2000"/>
              <a:buFont typeface="Calibri"/>
              <a:buAutoNum type="arabicPeriod"/>
            </a:pPr>
            <a:r>
              <a:rPr lang="en-US"/>
              <a:t>References</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 Introduction</a:t>
            </a:r>
            <a:endParaRPr/>
          </a:p>
        </p:txBody>
      </p:sp>
      <p:sp>
        <p:nvSpPr>
          <p:cNvPr id="116" name="Google Shape;116;p3"/>
          <p:cNvSpPr txBox="1"/>
          <p:nvPr>
            <p:ph idx="1" type="body"/>
          </p:nvPr>
        </p:nvSpPr>
        <p:spPr>
          <a:xfrm>
            <a:off x="1097280" y="2015231"/>
            <a:ext cx="10058400" cy="377301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Arial"/>
              <a:buChar char="•"/>
            </a:pPr>
            <a:r>
              <a:rPr lang="en-US" sz="2400"/>
              <a:t> </a:t>
            </a:r>
            <a:r>
              <a:rPr i="0" lang="en-US" sz="2400" u="none" strike="noStrike">
                <a:solidFill>
                  <a:srgbClr val="000000"/>
                </a:solidFill>
              </a:rPr>
              <a:t>Nowadays people are getting conscious about healthy living, nutritious food and diet. That is why food dish prediction is getting popular all over the world to monitor dietary data of people.</a:t>
            </a:r>
            <a:endParaRPr sz="2400"/>
          </a:p>
          <a:p>
            <a:pPr indent="-152400" lvl="0" marL="91440" rtl="0" algn="l">
              <a:lnSpc>
                <a:spcPct val="90000"/>
              </a:lnSpc>
              <a:spcBef>
                <a:spcPts val="1400"/>
              </a:spcBef>
              <a:spcAft>
                <a:spcPts val="0"/>
              </a:spcAft>
              <a:buSzPts val="2400"/>
              <a:buFont typeface="Arial"/>
              <a:buChar char="•"/>
            </a:pPr>
            <a:r>
              <a:rPr lang="en-US" sz="2400">
                <a:solidFill>
                  <a:srgbClr val="000000"/>
                </a:solidFill>
              </a:rPr>
              <a:t>W</a:t>
            </a:r>
            <a:r>
              <a:rPr i="0" lang="en-US" sz="2400" u="none" strike="noStrike">
                <a:solidFill>
                  <a:srgbClr val="000000"/>
                </a:solidFill>
              </a:rPr>
              <a:t>e have executed an approach to recognize a food dish from its image taken using transfer learning and Convolutional Neural Networks (CNN).</a:t>
            </a:r>
            <a:endParaRPr sz="2400">
              <a:solidFill>
                <a:srgbClr val="000000"/>
              </a:solidFill>
            </a:endParaRPr>
          </a:p>
          <a:p>
            <a:pPr indent="-152400" lvl="0" marL="91440" rtl="0" algn="l">
              <a:lnSpc>
                <a:spcPct val="90000"/>
              </a:lnSpc>
              <a:spcBef>
                <a:spcPts val="1400"/>
              </a:spcBef>
              <a:spcAft>
                <a:spcPts val="0"/>
              </a:spcAft>
              <a:buSzPts val="2400"/>
              <a:buFont typeface="Arial"/>
              <a:buChar char="•"/>
            </a:pPr>
            <a:r>
              <a:rPr i="0" lang="en-US" sz="2400" u="none" strike="noStrike">
                <a:solidFill>
                  <a:srgbClr val="000000"/>
                </a:solidFill>
              </a:rPr>
              <a:t>Using the Food 101 image dataset to build the food recognition system, we performed transfer learning on a pre-trained Densenet121 model and then implemented the CNN model using Keras.</a:t>
            </a:r>
            <a:endParaRPr sz="2400"/>
          </a:p>
          <a:p>
            <a:pPr indent="-152400" lvl="0" marL="91440" rtl="0" algn="l">
              <a:lnSpc>
                <a:spcPct val="90000"/>
              </a:lnSpc>
              <a:spcBef>
                <a:spcPts val="1400"/>
              </a:spcBef>
              <a:spcAft>
                <a:spcPts val="0"/>
              </a:spcAft>
              <a:buSzPts val="2400"/>
              <a:buFont typeface="Arial"/>
              <a:buChar char="•"/>
            </a:pPr>
            <a:r>
              <a:rPr i="0" lang="en-US" sz="2400" u="none" strike="noStrike">
                <a:solidFill>
                  <a:srgbClr val="000000"/>
                </a:solidFill>
              </a:rPr>
              <a:t>The model was built using various CNN layers, max pooling layers and drop out layers to obtain the best results.</a:t>
            </a:r>
            <a:endParaRPr sz="2400"/>
          </a:p>
          <a:p>
            <a:pPr indent="0" lvl="0" marL="91440" rtl="0" algn="l">
              <a:lnSpc>
                <a:spcPct val="90000"/>
              </a:lnSpc>
              <a:spcBef>
                <a:spcPts val="1400"/>
              </a:spcBef>
              <a:spcAft>
                <a:spcPts val="0"/>
              </a:spcAft>
              <a:buSzPts val="1800"/>
              <a:buFont typeface="Arial"/>
              <a:buNone/>
            </a:pPr>
            <a:r>
              <a:t/>
            </a:r>
            <a:endParaRPr i="0" sz="2400" u="none" strike="noStrike">
              <a:solidFill>
                <a:srgbClr val="000000"/>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2. Problem Statement</a:t>
            </a:r>
            <a:endParaRPr/>
          </a:p>
        </p:txBody>
      </p:sp>
      <p:sp>
        <p:nvSpPr>
          <p:cNvPr id="122" name="Google Shape;122;p4"/>
          <p:cNvSpPr txBox="1"/>
          <p:nvPr>
            <p:ph idx="1" type="body"/>
          </p:nvPr>
        </p:nvSpPr>
        <p:spPr>
          <a:xfrm>
            <a:off x="1097280" y="1863490"/>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Arial"/>
              <a:buChar char="•"/>
            </a:pPr>
            <a:r>
              <a:rPr lang="en-US" sz="2400"/>
              <a:t> The goal of this project is to build a system that accepts an image of a food dish as input and can generate the possible name of the dish and if possible, its ingredients.</a:t>
            </a:r>
            <a:endParaRPr sz="2400"/>
          </a:p>
          <a:p>
            <a:pPr indent="-152400" lvl="0" marL="91440" rtl="0" algn="l">
              <a:lnSpc>
                <a:spcPct val="90000"/>
              </a:lnSpc>
              <a:spcBef>
                <a:spcPts val="1400"/>
              </a:spcBef>
              <a:spcAft>
                <a:spcPts val="0"/>
              </a:spcAft>
              <a:buSzPts val="2400"/>
              <a:buFont typeface="Arial"/>
              <a:buChar char="•"/>
            </a:pPr>
            <a:r>
              <a:rPr lang="en-US" sz="2400"/>
              <a:t>As the problem statement states, the goal is to predict the name of the dish based on the image.</a:t>
            </a:r>
            <a:endParaRPr sz="2400"/>
          </a:p>
          <a:p>
            <a:pPr indent="-152400" lvl="0" marL="91440" rtl="0" algn="l">
              <a:lnSpc>
                <a:spcPct val="90000"/>
              </a:lnSpc>
              <a:spcBef>
                <a:spcPts val="1400"/>
              </a:spcBef>
              <a:spcAft>
                <a:spcPts val="0"/>
              </a:spcAft>
              <a:buSzPts val="2400"/>
              <a:buFont typeface="Arial"/>
              <a:buChar char="•"/>
            </a:pPr>
            <a:r>
              <a:rPr lang="en-US" sz="2400"/>
              <a:t> Currently, we are only focusing on 101 different food classes due to computation limitations.</a:t>
            </a:r>
            <a:endParaRPr sz="240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3. Data Description</a:t>
            </a:r>
            <a:endParaRPr/>
          </a:p>
        </p:txBody>
      </p:sp>
      <p:sp>
        <p:nvSpPr>
          <p:cNvPr id="128" name="Google Shape;128;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Arial"/>
              <a:buChar char="•"/>
            </a:pPr>
            <a:r>
              <a:rPr lang="en-US" sz="2400"/>
              <a:t> We are using the Food 101 dataset, which is a subset of the Recipe 1M+ dataset.</a:t>
            </a:r>
            <a:endParaRPr sz="2400"/>
          </a:p>
          <a:p>
            <a:pPr indent="-152400" lvl="0" marL="91440" rtl="0" algn="l">
              <a:lnSpc>
                <a:spcPct val="90000"/>
              </a:lnSpc>
              <a:spcBef>
                <a:spcPts val="1400"/>
              </a:spcBef>
              <a:spcAft>
                <a:spcPts val="0"/>
              </a:spcAft>
              <a:buSzPts val="2400"/>
              <a:buFont typeface="Arial"/>
              <a:buChar char="•"/>
            </a:pPr>
            <a:r>
              <a:rPr lang="en-US" sz="2400"/>
              <a:t>As the name suggests it contains a total of 101 categories of food with a total of 101,000 images.</a:t>
            </a:r>
            <a:endParaRPr sz="2400"/>
          </a:p>
          <a:p>
            <a:pPr indent="-152400" lvl="0" marL="91440" rtl="0" algn="l">
              <a:lnSpc>
                <a:spcPct val="90000"/>
              </a:lnSpc>
              <a:spcBef>
                <a:spcPts val="1400"/>
              </a:spcBef>
              <a:spcAft>
                <a:spcPts val="0"/>
              </a:spcAft>
              <a:buSzPts val="2400"/>
              <a:buFont typeface="Arial"/>
              <a:buChar char="•"/>
            </a:pPr>
            <a:r>
              <a:rPr lang="en-US" sz="2400"/>
              <a:t>With every class containing 1000 images, there are 750 training images and 250 testing images.</a:t>
            </a:r>
            <a:endParaRPr sz="2400"/>
          </a:p>
          <a:p>
            <a:pPr indent="-152400" lvl="0" marL="91440" rtl="0" algn="l">
              <a:lnSpc>
                <a:spcPct val="90000"/>
              </a:lnSpc>
              <a:spcBef>
                <a:spcPts val="1400"/>
              </a:spcBef>
              <a:spcAft>
                <a:spcPts val="0"/>
              </a:spcAft>
              <a:buSzPts val="2400"/>
              <a:buFont typeface="Arial"/>
              <a:buChar char="•"/>
            </a:pPr>
            <a:r>
              <a:rPr lang="en-US" sz="2400"/>
              <a:t>A sample set of 5 GB has been used for this project.</a:t>
            </a:r>
            <a:endParaRPr sz="2400"/>
          </a:p>
          <a:p>
            <a:pPr indent="-152400" lvl="0" marL="91440" rtl="0" algn="l">
              <a:lnSpc>
                <a:spcPct val="90000"/>
              </a:lnSpc>
              <a:spcBef>
                <a:spcPts val="1400"/>
              </a:spcBef>
              <a:spcAft>
                <a:spcPts val="0"/>
              </a:spcAft>
              <a:buSzPts val="2400"/>
              <a:buFont typeface="Arial"/>
              <a:buChar char="•"/>
            </a:pPr>
            <a:r>
              <a:rPr lang="en-US" sz="2400"/>
              <a:t>Figure1.  displays a sequence of random images selected from various classes.</a:t>
            </a:r>
            <a:endParaRPr sz="2400"/>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6"/>
          <p:cNvPicPr preferRelativeResize="0"/>
          <p:nvPr/>
        </p:nvPicPr>
        <p:blipFill rotWithShape="1">
          <a:blip r:embed="rId3">
            <a:alphaModFix/>
          </a:blip>
          <a:srcRect b="0" l="0" r="0" t="0"/>
          <a:stretch/>
        </p:blipFill>
        <p:spPr>
          <a:xfrm>
            <a:off x="585241" y="461713"/>
            <a:ext cx="11145805" cy="4887007"/>
          </a:xfrm>
          <a:prstGeom prst="rect">
            <a:avLst/>
          </a:prstGeom>
          <a:noFill/>
          <a:ln>
            <a:noFill/>
          </a:ln>
        </p:spPr>
      </p:pic>
      <p:sp>
        <p:nvSpPr>
          <p:cNvPr id="134" name="Google Shape;134;p6"/>
          <p:cNvSpPr txBox="1"/>
          <p:nvPr/>
        </p:nvSpPr>
        <p:spPr>
          <a:xfrm flipH="1">
            <a:off x="4729504" y="5708342"/>
            <a:ext cx="2732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Fig. 1 Overview of Images</a:t>
            </a:r>
            <a:endParaRPr sz="1800">
              <a:solidFill>
                <a:schemeClr val="dk1"/>
              </a:solidFill>
              <a:latin typeface="Calibri"/>
              <a:ea typeface="Calibri"/>
              <a:cs typeface="Calibri"/>
              <a:sym typeface="Calibri"/>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952870" y="263527"/>
            <a:ext cx="1123913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Data Preprocessing</a:t>
            </a:r>
            <a:endParaRPr/>
          </a:p>
        </p:txBody>
      </p:sp>
      <p:sp>
        <p:nvSpPr>
          <p:cNvPr id="140" name="Google Shape;140;p7"/>
          <p:cNvSpPr txBox="1"/>
          <p:nvPr>
            <p:ph idx="1" type="body"/>
          </p:nvPr>
        </p:nvSpPr>
        <p:spPr>
          <a:xfrm>
            <a:off x="1066800" y="2005532"/>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Arial"/>
              <a:buChar char="•"/>
            </a:pPr>
            <a:r>
              <a:rPr lang="en-US" sz="2400"/>
              <a:t> Firstly, we separated all the images into train and test folder based on the information from text file.</a:t>
            </a:r>
            <a:endParaRPr sz="2400"/>
          </a:p>
          <a:p>
            <a:pPr indent="0" lvl="0" marL="91440" rtl="0" algn="l">
              <a:lnSpc>
                <a:spcPct val="90000"/>
              </a:lnSpc>
              <a:spcBef>
                <a:spcPts val="0"/>
              </a:spcBef>
              <a:spcAft>
                <a:spcPts val="0"/>
              </a:spcAft>
              <a:buNone/>
            </a:pPr>
            <a:r>
              <a:t/>
            </a:r>
            <a:endParaRPr sz="2400"/>
          </a:p>
          <a:p>
            <a:pPr indent="-152400" lvl="0" marL="91440" rtl="0" algn="l">
              <a:lnSpc>
                <a:spcPct val="90000"/>
              </a:lnSpc>
              <a:spcBef>
                <a:spcPts val="0"/>
              </a:spcBef>
              <a:spcAft>
                <a:spcPts val="0"/>
              </a:spcAft>
              <a:buSzPts val="2400"/>
              <a:buFont typeface="Arial"/>
              <a:buChar char="•"/>
            </a:pPr>
            <a:r>
              <a:rPr lang="en-US" sz="2400"/>
              <a:t> Since all the images were not of similar sizes, we have also rescaled the images to a size of 224*224 pixels for efficient image processing.</a:t>
            </a:r>
            <a:endParaRPr sz="2400"/>
          </a:p>
          <a:p>
            <a:pPr indent="-152400" lvl="0" marL="91440" rtl="0" algn="l">
              <a:lnSpc>
                <a:spcPct val="90000"/>
              </a:lnSpc>
              <a:spcBef>
                <a:spcPts val="1400"/>
              </a:spcBef>
              <a:spcAft>
                <a:spcPts val="0"/>
              </a:spcAft>
              <a:buSzPts val="2400"/>
              <a:buFont typeface="Arial"/>
              <a:buChar char="•"/>
            </a:pPr>
            <a:r>
              <a:rPr lang="en-US" sz="2400"/>
              <a:t> To train our model for obtaining maximum accuracy, we have performed data augmentation on our images.</a:t>
            </a:r>
            <a:endParaRPr sz="2400"/>
          </a:p>
          <a:p>
            <a:pPr indent="-152400" lvl="0" marL="91440" rtl="0" algn="l">
              <a:lnSpc>
                <a:spcPct val="90000"/>
              </a:lnSpc>
              <a:spcBef>
                <a:spcPts val="1400"/>
              </a:spcBef>
              <a:spcAft>
                <a:spcPts val="0"/>
              </a:spcAft>
              <a:buSzPts val="2400"/>
              <a:buFont typeface="Arial"/>
              <a:buChar char="•"/>
            </a:pPr>
            <a:r>
              <a:rPr lang="en-US" sz="2400"/>
              <a:t> Here we have implemented resizing, adding hue and saturation, flipping the image horizontally and rotating the images.</a:t>
            </a:r>
            <a:endParaRPr sz="2400"/>
          </a:p>
          <a:p>
            <a:pPr indent="0" lvl="0" marL="0" rtl="0" algn="l">
              <a:lnSpc>
                <a:spcPct val="90000"/>
              </a:lnSpc>
              <a:spcBef>
                <a:spcPts val="1400"/>
              </a:spcBef>
              <a:spcAft>
                <a:spcPts val="0"/>
              </a:spcAft>
              <a:buNone/>
            </a:pPr>
            <a:r>
              <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8"/>
          <p:cNvPicPr preferRelativeResize="0"/>
          <p:nvPr/>
        </p:nvPicPr>
        <p:blipFill rotWithShape="1">
          <a:blip r:embed="rId3">
            <a:alphaModFix/>
          </a:blip>
          <a:srcRect b="0" l="0" r="0" t="0"/>
          <a:stretch/>
        </p:blipFill>
        <p:spPr>
          <a:xfrm>
            <a:off x="1842093" y="85907"/>
            <a:ext cx="8507813" cy="5699014"/>
          </a:xfrm>
          <a:prstGeom prst="rect">
            <a:avLst/>
          </a:prstGeom>
          <a:noFill/>
          <a:ln>
            <a:noFill/>
          </a:ln>
        </p:spPr>
      </p:pic>
      <p:sp>
        <p:nvSpPr>
          <p:cNvPr id="146" name="Google Shape;146;p8"/>
          <p:cNvSpPr txBox="1"/>
          <p:nvPr/>
        </p:nvSpPr>
        <p:spPr>
          <a:xfrm flipH="1">
            <a:off x="3623418" y="5804704"/>
            <a:ext cx="77682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Fig. 2. Images after performing data augmentation</a:t>
            </a:r>
            <a:endParaRPr sz="1800">
              <a:solidFill>
                <a:schemeClr val="dk1"/>
              </a:solidFill>
              <a:latin typeface="Calibri"/>
              <a:ea typeface="Calibri"/>
              <a:cs typeface="Calibri"/>
              <a:sym typeface="Calibri"/>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b0a0a139fe_0_0"/>
          <p:cNvSpPr txBox="1"/>
          <p:nvPr>
            <p:ph idx="4294967295"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5. Modeling</a:t>
            </a:r>
            <a:endParaRPr/>
          </a:p>
        </p:txBody>
      </p:sp>
      <p:sp>
        <p:nvSpPr>
          <p:cNvPr id="152" name="Google Shape;152;gb0a0a139fe_0_0"/>
          <p:cNvSpPr txBox="1"/>
          <p:nvPr>
            <p:ph idx="4294967295" type="body"/>
          </p:nvPr>
        </p:nvSpPr>
        <p:spPr>
          <a:xfrm>
            <a:off x="1097276" y="1845725"/>
            <a:ext cx="8697600" cy="4023300"/>
          </a:xfrm>
          <a:prstGeom prst="rect">
            <a:avLst/>
          </a:prstGeom>
          <a:noFill/>
          <a:ln>
            <a:noFill/>
          </a:ln>
        </p:spPr>
        <p:txBody>
          <a:bodyPr anchorCtr="0" anchor="t" bIns="45700" lIns="0" spcFirstLastPara="1" rIns="0" wrap="square" tIns="45700">
            <a:noAutofit/>
          </a:bodyPr>
          <a:lstStyle/>
          <a:p>
            <a:pPr indent="-152400" lvl="0" marL="91440" rtl="0" algn="l">
              <a:lnSpc>
                <a:spcPct val="150000"/>
              </a:lnSpc>
              <a:spcBef>
                <a:spcPts val="0"/>
              </a:spcBef>
              <a:spcAft>
                <a:spcPts val="0"/>
              </a:spcAft>
              <a:buSzPts val="2400"/>
              <a:buChar char="•"/>
            </a:pPr>
            <a:r>
              <a:rPr lang="en-US" sz="2400"/>
              <a:t> Transfer Learning - ResNet101, DenseNet121</a:t>
            </a:r>
            <a:r>
              <a:rPr lang="en-US" sz="2400"/>
              <a:t>  and AlexNet</a:t>
            </a:r>
            <a:endParaRPr sz="2400"/>
          </a:p>
          <a:p>
            <a:pPr indent="-152400" lvl="0" marL="91440" rtl="0" algn="l">
              <a:lnSpc>
                <a:spcPct val="150000"/>
              </a:lnSpc>
              <a:spcBef>
                <a:spcPts val="0"/>
              </a:spcBef>
              <a:spcAft>
                <a:spcPts val="0"/>
              </a:spcAft>
              <a:buSzPts val="2400"/>
              <a:buChar char="•"/>
            </a:pPr>
            <a:r>
              <a:rPr lang="en-US" sz="2400"/>
              <a:t> Our CNN architecture contains 9 hidden layers, 4 dropout layers and 4 MaxPooling  layers</a:t>
            </a:r>
            <a:endParaRPr sz="2400"/>
          </a:p>
          <a:p>
            <a:pPr indent="-152400" lvl="0" marL="91440" rtl="0" algn="l">
              <a:lnSpc>
                <a:spcPct val="150000"/>
              </a:lnSpc>
              <a:spcBef>
                <a:spcPts val="0"/>
              </a:spcBef>
              <a:spcAft>
                <a:spcPts val="0"/>
              </a:spcAft>
              <a:buSzPts val="2400"/>
              <a:buChar char="•"/>
            </a:pPr>
            <a:r>
              <a:rPr lang="en-US" sz="2400"/>
              <a:t> We used keras and tensorflow for building the model</a:t>
            </a:r>
            <a:endParaRPr sz="2400"/>
          </a:p>
          <a:p>
            <a:pPr indent="-152400" lvl="0" marL="91440" rtl="0" algn="l">
              <a:lnSpc>
                <a:spcPct val="150000"/>
              </a:lnSpc>
              <a:spcBef>
                <a:spcPts val="0"/>
              </a:spcBef>
              <a:spcAft>
                <a:spcPts val="0"/>
              </a:spcAft>
              <a:buSzPts val="2400"/>
              <a:buChar char="•"/>
            </a:pPr>
            <a:r>
              <a:rPr lang="en-US" sz="2400"/>
              <a:t> We also tried PyTorch but didn’t implemented fully</a:t>
            </a:r>
            <a:endParaRPr sz="2400"/>
          </a:p>
          <a:p>
            <a:pPr indent="-152400" lvl="0" marL="91440" rtl="0" algn="l">
              <a:lnSpc>
                <a:spcPct val="150000"/>
              </a:lnSpc>
              <a:spcBef>
                <a:spcPts val="0"/>
              </a:spcBef>
              <a:spcAft>
                <a:spcPts val="0"/>
              </a:spcAft>
              <a:buSzPts val="2400"/>
              <a:buChar char="•"/>
            </a:pPr>
            <a:r>
              <a:rPr lang="en-US" sz="2400"/>
              <a:t> We ran this model for 3 classes, 5 classes and 7 classes</a:t>
            </a:r>
            <a:endParaRPr sz="2400"/>
          </a:p>
          <a:p>
            <a:pPr indent="0" lvl="0" marL="0" rtl="0" algn="l">
              <a:lnSpc>
                <a:spcPct val="150000"/>
              </a:lnSpc>
              <a:spcBef>
                <a:spcPts val="0"/>
              </a:spcBef>
              <a:spcAft>
                <a:spcPts val="0"/>
              </a:spcAft>
              <a:buNone/>
            </a:pPr>
            <a:r>
              <a:t/>
            </a:r>
            <a:endParaRPr sz="2400"/>
          </a:p>
        </p:txBody>
      </p:sp>
      <p:pic>
        <p:nvPicPr>
          <p:cNvPr id="153" name="Google Shape;153;gb0a0a139fe_0_0"/>
          <p:cNvPicPr preferRelativeResize="0"/>
          <p:nvPr/>
        </p:nvPicPr>
        <p:blipFill>
          <a:blip r:embed="rId3">
            <a:alphaModFix/>
          </a:blip>
          <a:stretch>
            <a:fillRect/>
          </a:stretch>
        </p:blipFill>
        <p:spPr>
          <a:xfrm>
            <a:off x="9980850" y="87925"/>
            <a:ext cx="1857450" cy="61253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2019-10-19T23:41:12Z</dcterms:created>
  <dc:creator>Tanvi</dc:creator>
</cp:coreProperties>
</file>