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2" r:id="rId2"/>
    <p:sldId id="259" r:id="rId3"/>
    <p:sldId id="260" r:id="rId4"/>
    <p:sldId id="257" r:id="rId5"/>
    <p:sldId id="273" r:id="rId6"/>
    <p:sldId id="261" r:id="rId7"/>
    <p:sldId id="274" r:id="rId8"/>
    <p:sldId id="275" r:id="rId9"/>
    <p:sldId id="258" r:id="rId10"/>
    <p:sldId id="262" r:id="rId11"/>
    <p:sldId id="263" r:id="rId12"/>
    <p:sldId id="264" r:id="rId13"/>
    <p:sldId id="265" r:id="rId14"/>
    <p:sldId id="266" r:id="rId15"/>
    <p:sldId id="276" r:id="rId16"/>
    <p:sldId id="267" r:id="rId17"/>
    <p:sldId id="269" r:id="rId18"/>
    <p:sldId id="270" r:id="rId19"/>
    <p:sldId id="277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vishkumar94@outlook.com" initials="b" lastIdx="2" clrIdx="0">
    <p:extLst>
      <p:ext uri="{19B8F6BF-5375-455C-9EA6-DF929625EA0E}">
        <p15:presenceInfo xmlns:p15="http://schemas.microsoft.com/office/powerpoint/2012/main" userId="7adae89fe0e886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1" autoAdjust="0"/>
    <p:restoredTop sz="92139" autoAdjust="0"/>
  </p:normalViewPr>
  <p:slideViewPr>
    <p:cSldViewPr snapToGrid="0">
      <p:cViewPr varScale="1">
        <p:scale>
          <a:sx n="67" d="100"/>
          <a:sy n="67" d="100"/>
        </p:scale>
        <p:origin x="10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 PC Top 10 Loading Vector Coefficients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Change No</c:v>
                </c:pt>
                <c:pt idx="1">
                  <c:v>Change Ch</c:v>
                </c:pt>
                <c:pt idx="2">
                  <c:v>diabetesMedNo</c:v>
                </c:pt>
                <c:pt idx="3">
                  <c:v>diabetesMedYes</c:v>
                </c:pt>
                <c:pt idx="4">
                  <c:v>insulinNo</c:v>
                </c:pt>
                <c:pt idx="5">
                  <c:v>metforminNo</c:v>
                </c:pt>
                <c:pt idx="6">
                  <c:v>num_medications</c:v>
                </c:pt>
                <c:pt idx="7">
                  <c:v>metforminSteady</c:v>
                </c:pt>
                <c:pt idx="8">
                  <c:v>insulinUp</c:v>
                </c:pt>
                <c:pt idx="9">
                  <c:v>insulinDown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0.38342900000000002</c:v>
                </c:pt>
                <c:pt idx="1">
                  <c:v>0.38342900000000002</c:v>
                </c:pt>
                <c:pt idx="2">
                  <c:v>0.36115900000000001</c:v>
                </c:pt>
                <c:pt idx="3">
                  <c:v>0.36115900000000001</c:v>
                </c:pt>
                <c:pt idx="4">
                  <c:v>0.27739399999999997</c:v>
                </c:pt>
                <c:pt idx="5">
                  <c:v>0.18843499999999999</c:v>
                </c:pt>
                <c:pt idx="6">
                  <c:v>0.18288199999999999</c:v>
                </c:pt>
                <c:pt idx="7">
                  <c:v>0.17172699999999999</c:v>
                </c:pt>
                <c:pt idx="8">
                  <c:v>0.14441999999999999</c:v>
                </c:pt>
                <c:pt idx="9">
                  <c:v>0.14195199999999999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F1-43F6-8E92-63C853A442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939487"/>
        <c:axId val="652772239"/>
      </c:barChart>
      <c:catAx>
        <c:axId val="23939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2772239"/>
        <c:crosses val="autoZero"/>
        <c:auto val="1"/>
        <c:lblAlgn val="ctr"/>
        <c:lblOffset val="100"/>
        <c:noMultiLvlLbl val="0"/>
      </c:catAx>
      <c:valAx>
        <c:axId val="652772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39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GBT 10 most Important Features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GBT Feature Importance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Race</c:v>
                </c:pt>
                <c:pt idx="1">
                  <c:v>dischage_disposition_name</c:v>
                </c:pt>
                <c:pt idx="2">
                  <c:v>metformin</c:v>
                </c:pt>
                <c:pt idx="3">
                  <c:v>diag_2</c:v>
                </c:pt>
                <c:pt idx="4">
                  <c:v>glyburide-metformin</c:v>
                </c:pt>
                <c:pt idx="5">
                  <c:v>chlorpropamide</c:v>
                </c:pt>
                <c:pt idx="6">
                  <c:v>num_lab_procedures</c:v>
                </c:pt>
                <c:pt idx="7">
                  <c:v>A1Cresult</c:v>
                </c:pt>
                <c:pt idx="8">
                  <c:v>gender</c:v>
                </c:pt>
                <c:pt idx="9">
                  <c:v>diag_1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9.0830000000000008E-3</c:v>
                </c:pt>
                <c:pt idx="1">
                  <c:v>6.2449999999999997E-3</c:v>
                </c:pt>
                <c:pt idx="2">
                  <c:v>4.0660000000000002E-3</c:v>
                </c:pt>
                <c:pt idx="3">
                  <c:v>3.725E-3</c:v>
                </c:pt>
                <c:pt idx="4">
                  <c:v>3.5330000000000001E-3</c:v>
                </c:pt>
                <c:pt idx="5">
                  <c:v>3.4680000000000002E-3</c:v>
                </c:pt>
                <c:pt idx="6">
                  <c:v>3.4499999999999999E-3</c:v>
                </c:pt>
                <c:pt idx="7">
                  <c:v>3.2330000000000002E-3</c:v>
                </c:pt>
                <c:pt idx="8">
                  <c:v>3.2299999999999998E-3</c:v>
                </c:pt>
                <c:pt idx="9">
                  <c:v>3.1870000000000002E-3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41-4800-BB47-A5D84602DE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-50"/>
        <c:axId val="304402511"/>
        <c:axId val="533833039"/>
      </c:barChart>
      <c:catAx>
        <c:axId val="304402511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833039"/>
        <c:crosses val="autoZero"/>
        <c:auto val="1"/>
        <c:lblAlgn val="ctr"/>
        <c:lblOffset val="100"/>
        <c:noMultiLvlLbl val="0"/>
      </c:catAx>
      <c:valAx>
        <c:axId val="53383303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402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02152-BE98-477A-9560-83B9309942F7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62643-B46A-4E64-A6E8-A56D2B0ED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92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10144-349C-47B4-B202-30D208B383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06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</a:rPr>
              <a:t>Data is balanced w.r.t to readmission with 55% of the data with readmission as true and rest 45% as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</a:rPr>
              <a:t>About 77% our data belongs to Caucasian race followed by African American with 18% of the total data. Combining Asian, Hispanic and other we have total 5% of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</a:rPr>
              <a:t>We have approximately equal data of both gender with 53% females and rest 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</a:rPr>
              <a:t>We have higher number of patient’s data who are on diabetes med than who are not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62643-B46A-4E64-A6E8-A56D2B0ED1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10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/>
              <a:t>Used PC1 &amp; PC2 to identify the top 20 most important features that explain most of the variation in the data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/>
              <a:t>Cumulative Explained Variance Plot: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/>
              <a:t>Around 2000 Principal components explain around 80% of the variation in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62643-B46A-4E64-A6E8-A56D2B0ED1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9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9024-C871-448A-BC56-75D5FD17A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EA9EA-15FD-48FA-B928-C15CCF2E6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78D03-DCE5-478B-86ED-6F6CFDC4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26C4-E32C-4631-A6D9-683BB9E2977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FFA41-7565-4A1B-B427-983B76653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F6409-A344-46E9-B8AD-8315478B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D3DD-1539-4778-BEE3-48190A61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1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D88AF-5038-47DB-B9C8-2CFF00F6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AC554-C7A9-4FC6-893D-1DC8BD8D6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7204E-D60D-4F22-8BB4-D7C3C5E1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26C4-E32C-4631-A6D9-683BB9E2977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FEE23-2026-46DA-BC63-46F8E184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7FCA5-594C-4EC2-80C9-D13305B76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D3DD-1539-4778-BEE3-48190A61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5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574AF9-BDEA-4BD9-9959-EC361BA2C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7A4CF-138D-4633-9014-D9D7D40FC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C418-686A-4C95-AF39-694FB4A3F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26C4-E32C-4631-A6D9-683BB9E2977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4E2D4-9E8F-498D-A6E4-7B4E0E65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AA06B-30C9-4783-B0C4-BA206BA9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D3DD-1539-4778-BEE3-48190A61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9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0995-5507-49BE-9301-742D5FC73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D8B9B-253D-47DD-9DC1-2A72AA516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E437F-AEA1-4B01-A64A-C0560868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26C4-E32C-4631-A6D9-683BB9E2977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C9BF6-6E05-4E95-9CC5-C9596968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AC20C-F7FC-4EE6-9BF6-C20AB661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D3DD-1539-4778-BEE3-48190A61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7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8A92-3C6F-437E-9999-2F7BF8231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9D34C-19DF-4503-861A-D85CD00A7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E14D1-73BD-4D7F-8DD5-ADC7CDD6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26C4-E32C-4631-A6D9-683BB9E2977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EF46F-D77C-42E0-8F6A-CC316E05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F6D0C-2189-4C5E-AAEB-CC4F8C0E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D3DD-1539-4778-BEE3-48190A61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2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4DA0-291D-4FC7-9564-9D4A09E5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D9D1E-2D2F-4BC8-8842-98AF152B3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9BC5F-0A92-45AB-AB55-F17907563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70FD1-971C-4E62-AAE3-07B9BBAC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26C4-E32C-4631-A6D9-683BB9E2977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CBE9E-3DBF-402C-AC71-CE9D97D7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D4994-53C1-4F8C-833D-F6D6E81E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D3DD-1539-4778-BEE3-48190A61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5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1B7A-A931-4013-BBDE-B0CD49A8E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278F5-D550-4083-A706-87300291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1ADC7-8894-4F67-89AC-D06045CF7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33092-5637-4A83-97AD-CD05410BD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46A56-BBED-41DD-82B2-1060A7D03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ED401E-1BB2-438F-87C5-C6A9B683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26C4-E32C-4631-A6D9-683BB9E2977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0056C4-A323-416D-910D-194A946B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33CA31-20CF-41C7-8A8A-4BA9F3CA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D3DD-1539-4778-BEE3-48190A61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8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E7B9-789D-4EC2-ADAA-0B6557E9B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30536-1CE9-49F8-B382-9F2425B1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26C4-E32C-4631-A6D9-683BB9E2977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A542-C51B-42E9-B9B0-73699C79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7F959-BE2F-4F52-A78F-CC1AD6CB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D3DD-1539-4778-BEE3-48190A61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7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7ABFD-5B36-474E-BDD0-04526F62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26C4-E32C-4631-A6D9-683BB9E2977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0B08BE-95E3-4EE0-8F88-87CF05A5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71422-C1FC-429C-B4D8-B80890C2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D3DD-1539-4778-BEE3-48190A61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0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F81B-DD87-47E9-9DE0-8D495838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EE960-933C-4CD2-95FB-FC86A54D7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2292C-1CA0-4018-B517-2DA3D972F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DCD10-B10D-477D-ACA5-BB1AD532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26C4-E32C-4631-A6D9-683BB9E2977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64D2-6A92-4ECF-93AA-82B0AA22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4323A-F28D-45B4-87F2-9855D329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D3DD-1539-4778-BEE3-48190A61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5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541E-C90E-458C-8358-D801EB678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F1243B-0306-49B1-879E-2E3D30B1A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AF712-89A5-4F70-AB83-B064263A5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36E4D-04DB-4F1A-813E-27998021C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26C4-E32C-4631-A6D9-683BB9E2977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AA5A4-E3E5-4902-811C-E38ACEC9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E1B2C-794B-45F0-AD74-5C864A6C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D3DD-1539-4778-BEE3-48190A61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BECCC-C9CB-4E04-B2A4-85A3695E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E5502-A6EA-4044-B90A-4C0D7A630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6784C-1D20-43D1-A23C-065B2905D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926C4-E32C-4631-A6D9-683BB9E2977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52983-6099-4A64-9380-D41A3F4ED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ACD45-FF2F-4B9F-8B37-B7DDF36EA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5D3DD-1539-4778-BEE3-48190A61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7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U.S. Federal Readmission Fines Linked to Higher Mortality ...">
            <a:extLst>
              <a:ext uri="{FF2B5EF4-FFF2-40B4-BE49-F238E27FC236}">
                <a16:creationId xmlns:a16="http://schemas.microsoft.com/office/drawing/2014/main" id="{CEFB5EED-115B-4BA3-BDD9-F171173764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3867" r="-2" b="-2"/>
          <a:stretch/>
        </p:blipFill>
        <p:spPr bwMode="auto">
          <a:xfrm>
            <a:off x="-2" y="10"/>
            <a:ext cx="820146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6025EB-3B04-3743-BCFB-DB23098D2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182997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800" b="1" dirty="0"/>
              <a:t>Prediction on Hospital Readmission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E6F0C-C868-3143-9B15-C65C9061B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 vert="horz" lIns="0" tIns="45720" rIns="0" bIns="45720" rtlCol="0">
            <a:normAutofit/>
          </a:bodyPr>
          <a:lstStyle/>
          <a:p>
            <a:pPr algn="l"/>
            <a:r>
              <a:rPr lang="en-US" sz="2000">
                <a:cs typeface="AngsanaUPC" panose="020B0502040204020203" pitchFamily="18" charset="-34"/>
              </a:rPr>
              <a:t>TEAM MEMBERS:</a:t>
            </a:r>
          </a:p>
          <a:p>
            <a:pPr algn="l"/>
            <a:r>
              <a:rPr lang="en-US" sz="2000">
                <a:cs typeface="AngsanaUPC" panose="020B0502040204020203" pitchFamily="18" charset="-34"/>
              </a:rPr>
              <a:t>AKHIL NAIR| LAXMAN KUMAR | BHAVISH KUMAR | SAHEB SINGH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DFF65-42E3-4EA9-B40D-9EA215365992}"/>
              </a:ext>
            </a:extLst>
          </p:cNvPr>
          <p:cNvSpPr txBox="1"/>
          <p:nvPr/>
        </p:nvSpPr>
        <p:spPr>
          <a:xfrm>
            <a:off x="7848599" y="3634153"/>
            <a:ext cx="372911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/>
              <a:t>IST 719 BIG DATA ANALYTICS</a:t>
            </a:r>
          </a:p>
          <a:p>
            <a:pPr>
              <a:spcAft>
                <a:spcPts val="600"/>
              </a:spcAft>
            </a:pPr>
            <a:r>
              <a:rPr lang="en-IN" dirty="0"/>
              <a:t>PROFESSOR WILLARD E WILLIAMSON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F868EE4-049E-4577-88C2-DF8F76E9D9AE}"/>
              </a:ext>
            </a:extLst>
          </p:cNvPr>
          <p:cNvSpPr txBox="1">
            <a:spLocks/>
          </p:cNvSpPr>
          <p:nvPr/>
        </p:nvSpPr>
        <p:spPr>
          <a:xfrm>
            <a:off x="7669361" y="2952333"/>
            <a:ext cx="4381838" cy="401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Classification using Diabetes Dataset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9032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16050-1195-4531-8487-B225C42D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 dirty="0"/>
              <a:t>MODELS BUILT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D2126-F32A-4924-A9AF-208DFADC7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60" y="1960935"/>
            <a:ext cx="5095090" cy="3979585"/>
          </a:xfrm>
        </p:spPr>
        <p:txBody>
          <a:bodyPr anchor="ctr">
            <a:normAutofit/>
          </a:bodyPr>
          <a:lstStyle/>
          <a:p>
            <a:r>
              <a:rPr lang="en-US" dirty="0"/>
              <a:t>We built the following binary classification predictive models</a:t>
            </a:r>
          </a:p>
          <a:p>
            <a:pPr lvl="1"/>
            <a:r>
              <a:rPr lang="en-US" sz="2800" dirty="0"/>
              <a:t>Logistic Regression</a:t>
            </a:r>
          </a:p>
          <a:p>
            <a:pPr lvl="1"/>
            <a:r>
              <a:rPr lang="en-US" sz="2800" dirty="0"/>
              <a:t>Decision Tree</a:t>
            </a:r>
          </a:p>
          <a:p>
            <a:pPr lvl="1"/>
            <a:r>
              <a:rPr lang="en-US" sz="2800" dirty="0"/>
              <a:t>Random Forest</a:t>
            </a:r>
          </a:p>
          <a:p>
            <a:pPr lvl="1"/>
            <a:r>
              <a:rPr lang="en-US" sz="2800" dirty="0"/>
              <a:t>Gradient Boosting</a:t>
            </a:r>
          </a:p>
          <a:p>
            <a:pPr lvl="1"/>
            <a:r>
              <a:rPr lang="en-US" sz="2800" dirty="0"/>
              <a:t>Multi Layer Perceptron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Deploying ML Models | Data Labeling Services | Annotations | Data ...">
            <a:extLst>
              <a:ext uri="{FF2B5EF4-FFF2-40B4-BE49-F238E27FC236}">
                <a16:creationId xmlns:a16="http://schemas.microsoft.com/office/drawing/2014/main" id="{15309F9B-C2E3-4D78-8D70-31FE114587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2" r="4" b="4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434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E7E4-AFA2-44FF-B957-8447862E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640E-9554-494C-833B-C22FDE9B5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7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22E7-7F73-4C42-ACF2-8B68B38C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95F1-D6AD-4C50-80BD-6034D4994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90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2603-21F3-4051-A459-7DC4525C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6F6A4-4005-40AA-9961-A180DEA57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29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75F5-4783-4BDF-A534-38D931A05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2" y="160924"/>
            <a:ext cx="10515600" cy="781269"/>
          </a:xfrm>
        </p:spPr>
        <p:txBody>
          <a:bodyPr>
            <a:normAutofit/>
          </a:bodyPr>
          <a:lstStyle/>
          <a:p>
            <a:r>
              <a:rPr lang="en-US" sz="3600" dirty="0"/>
              <a:t>GRADIENT BOOSTING TREE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C6587547-509F-4CC1-9C30-20C9D5AB57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173464"/>
              </p:ext>
            </p:extLst>
          </p:nvPr>
        </p:nvGraphicFramePr>
        <p:xfrm>
          <a:off x="142874" y="1235983"/>
          <a:ext cx="5648328" cy="116205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82776">
                  <a:extLst>
                    <a:ext uri="{9D8B030D-6E8A-4147-A177-3AD203B41FA5}">
                      <a16:colId xmlns:a16="http://schemas.microsoft.com/office/drawing/2014/main" val="2131356411"/>
                    </a:ext>
                  </a:extLst>
                </a:gridCol>
                <a:gridCol w="1882776">
                  <a:extLst>
                    <a:ext uri="{9D8B030D-6E8A-4147-A177-3AD203B41FA5}">
                      <a16:colId xmlns:a16="http://schemas.microsoft.com/office/drawing/2014/main" val="3593168073"/>
                    </a:ext>
                  </a:extLst>
                </a:gridCol>
                <a:gridCol w="1882776">
                  <a:extLst>
                    <a:ext uri="{9D8B030D-6E8A-4147-A177-3AD203B41FA5}">
                      <a16:colId xmlns:a16="http://schemas.microsoft.com/office/drawing/2014/main" val="4179527107"/>
                    </a:ext>
                  </a:extLst>
                </a:gridCol>
              </a:tblGrid>
              <a:tr h="387350">
                <a:tc gridSpan="3"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BASELINE MODEL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93603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884907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63.60%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68.82%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082547"/>
                  </a:ext>
                </a:extLst>
              </a:tr>
            </a:tbl>
          </a:graphicData>
        </a:graphic>
      </p:graphicFrame>
      <p:graphicFrame>
        <p:nvGraphicFramePr>
          <p:cNvPr id="28" name="Table 22">
            <a:extLst>
              <a:ext uri="{FF2B5EF4-FFF2-40B4-BE49-F238E27FC236}">
                <a16:creationId xmlns:a16="http://schemas.microsoft.com/office/drawing/2014/main" id="{3783BBD2-2746-4D02-9F15-9C00F6AF3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9608861"/>
              </p:ext>
            </p:extLst>
          </p:nvPr>
        </p:nvGraphicFramePr>
        <p:xfrm>
          <a:off x="142874" y="2607956"/>
          <a:ext cx="5648328" cy="1546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2082">
                  <a:extLst>
                    <a:ext uri="{9D8B030D-6E8A-4147-A177-3AD203B41FA5}">
                      <a16:colId xmlns:a16="http://schemas.microsoft.com/office/drawing/2014/main" val="2131356411"/>
                    </a:ext>
                  </a:extLst>
                </a:gridCol>
                <a:gridCol w="1412082">
                  <a:extLst>
                    <a:ext uri="{9D8B030D-6E8A-4147-A177-3AD203B41FA5}">
                      <a16:colId xmlns:a16="http://schemas.microsoft.com/office/drawing/2014/main" val="3593168073"/>
                    </a:ext>
                  </a:extLst>
                </a:gridCol>
                <a:gridCol w="1412082">
                  <a:extLst>
                    <a:ext uri="{9D8B030D-6E8A-4147-A177-3AD203B41FA5}">
                      <a16:colId xmlns:a16="http://schemas.microsoft.com/office/drawing/2014/main" val="4179527107"/>
                    </a:ext>
                  </a:extLst>
                </a:gridCol>
                <a:gridCol w="1412082">
                  <a:extLst>
                    <a:ext uri="{9D8B030D-6E8A-4147-A177-3AD203B41FA5}">
                      <a16:colId xmlns:a16="http://schemas.microsoft.com/office/drawing/2014/main" val="2981643766"/>
                    </a:ext>
                  </a:extLst>
                </a:gridCol>
              </a:tblGrid>
              <a:tr h="540447">
                <a:tc gridSpan="4"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Hyperparameters Grid Search &amp; 3-fold Cross Validation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936033"/>
                  </a:ext>
                </a:extLst>
              </a:tr>
              <a:tr h="638132">
                <a:tc>
                  <a:txBody>
                    <a:bodyPr/>
                    <a:lstStyle/>
                    <a:p>
                      <a:r>
                        <a:rPr lang="en-US" dirty="0" err="1"/>
                        <a:t>featureSubsetStrategy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stepSize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maxDepth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maxIter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884907"/>
                  </a:ext>
                </a:extLst>
              </a:tr>
              <a:tr h="364647">
                <a:tc>
                  <a:txBody>
                    <a:bodyPr/>
                    <a:lstStyle/>
                    <a:p>
                      <a:r>
                        <a:rPr lang="en-US" dirty="0"/>
                        <a:t>‘auto’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082547"/>
                  </a:ext>
                </a:extLst>
              </a:tr>
            </a:tbl>
          </a:graphicData>
        </a:graphic>
      </p:graphicFrame>
      <p:graphicFrame>
        <p:nvGraphicFramePr>
          <p:cNvPr id="29" name="Table 22">
            <a:extLst>
              <a:ext uri="{FF2B5EF4-FFF2-40B4-BE49-F238E27FC236}">
                <a16:creationId xmlns:a16="http://schemas.microsoft.com/office/drawing/2014/main" id="{F6251FB6-28CD-42CC-8F1C-14A1BFBAFF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2582098"/>
              </p:ext>
            </p:extLst>
          </p:nvPr>
        </p:nvGraphicFramePr>
        <p:xfrm>
          <a:off x="142874" y="4364166"/>
          <a:ext cx="5648328" cy="1097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82776">
                  <a:extLst>
                    <a:ext uri="{9D8B030D-6E8A-4147-A177-3AD203B41FA5}">
                      <a16:colId xmlns:a16="http://schemas.microsoft.com/office/drawing/2014/main" val="2131356411"/>
                    </a:ext>
                  </a:extLst>
                </a:gridCol>
                <a:gridCol w="1882776">
                  <a:extLst>
                    <a:ext uri="{9D8B030D-6E8A-4147-A177-3AD203B41FA5}">
                      <a16:colId xmlns:a16="http://schemas.microsoft.com/office/drawing/2014/main" val="3593168073"/>
                    </a:ext>
                  </a:extLst>
                </a:gridCol>
                <a:gridCol w="1882776">
                  <a:extLst>
                    <a:ext uri="{9D8B030D-6E8A-4147-A177-3AD203B41FA5}">
                      <a16:colId xmlns:a16="http://schemas.microsoft.com/office/drawing/2014/main" val="4179527107"/>
                    </a:ext>
                  </a:extLst>
                </a:gridCol>
              </a:tblGrid>
              <a:tr h="341572">
                <a:tc gridSpan="3"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TUNED MODEL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936033"/>
                  </a:ext>
                </a:extLst>
              </a:tr>
              <a:tr h="341572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884907"/>
                  </a:ext>
                </a:extLst>
              </a:tr>
              <a:tr h="341572">
                <a:tc>
                  <a:txBody>
                    <a:bodyPr/>
                    <a:lstStyle/>
                    <a:p>
                      <a:r>
                        <a:rPr lang="en-US" dirty="0"/>
                        <a:t>64.00%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69.33%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082547"/>
                  </a:ext>
                </a:extLst>
              </a:tr>
            </a:tbl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F86D890C-5070-45D2-8A47-0DE541C31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8983790"/>
              </p:ext>
            </p:extLst>
          </p:nvPr>
        </p:nvGraphicFramePr>
        <p:xfrm>
          <a:off x="6305551" y="1235983"/>
          <a:ext cx="5057775" cy="4152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7193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42B0-875E-458F-8A15-0F90C9F0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9218"/>
          </a:xfrm>
        </p:spPr>
        <p:txBody>
          <a:bodyPr/>
          <a:lstStyle/>
          <a:p>
            <a:r>
              <a:rPr lang="en-IN" dirty="0"/>
              <a:t>Linear SVM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659791-5042-444A-B5D8-259478521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36" y="3790497"/>
            <a:ext cx="5637921" cy="19708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343FA5-4319-4F0F-B8F6-2D880FEDFC28}"/>
              </a:ext>
            </a:extLst>
          </p:cNvPr>
          <p:cNvSpPr txBox="1"/>
          <p:nvPr/>
        </p:nvSpPr>
        <p:spPr>
          <a:xfrm>
            <a:off x="1262743" y="1594805"/>
            <a:ext cx="2503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Hyperparameters</a:t>
            </a:r>
          </a:p>
          <a:p>
            <a:pPr marL="285750" indent="-285750">
              <a:buFontTx/>
              <a:buChar char="-"/>
            </a:pPr>
            <a:r>
              <a:rPr lang="en-IN" sz="2400" dirty="0" err="1"/>
              <a:t>maxIter</a:t>
            </a:r>
            <a:r>
              <a:rPr lang="en-IN" sz="2400" dirty="0"/>
              <a:t> – 1500</a:t>
            </a:r>
          </a:p>
          <a:p>
            <a:pPr marL="285750" indent="-285750">
              <a:buFontTx/>
              <a:buChar char="-"/>
            </a:pPr>
            <a:r>
              <a:rPr lang="en-US" sz="2400" dirty="0" err="1"/>
              <a:t>regParam</a:t>
            </a:r>
            <a:r>
              <a:rPr lang="en-US" sz="2400" dirty="0"/>
              <a:t> – 0.01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0F4EB0-C6DF-400C-BD0F-DF6C6A4ED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55916"/>
            <a:ext cx="5730176" cy="519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29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20F5-A678-4F0F-BB2A-E6F1946A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32" y="241187"/>
            <a:ext cx="10515600" cy="1325563"/>
          </a:xfrm>
        </p:spPr>
        <p:txBody>
          <a:bodyPr/>
          <a:lstStyle/>
          <a:p>
            <a:r>
              <a:rPr lang="en-US" dirty="0"/>
              <a:t>MULTI LAYER PERCEPTRON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D75F69-ABEB-45B1-BD61-35F04476437B}"/>
              </a:ext>
            </a:extLst>
          </p:cNvPr>
          <p:cNvSpPr txBox="1">
            <a:spLocks/>
          </p:cNvSpPr>
          <p:nvPr/>
        </p:nvSpPr>
        <p:spPr>
          <a:xfrm>
            <a:off x="838200" y="1356360"/>
            <a:ext cx="10515600" cy="4820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One hidden layer with 256 neurons</a:t>
            </a:r>
          </a:p>
          <a:p>
            <a:r>
              <a:rPr lang="en-IN" dirty="0"/>
              <a:t>Block size 64</a:t>
            </a:r>
          </a:p>
          <a:p>
            <a:r>
              <a:rPr lang="en-IN" dirty="0" err="1"/>
              <a:t>stepSize</a:t>
            </a:r>
            <a:r>
              <a:rPr lang="en-IN" dirty="0"/>
              <a:t> 0.05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8CDA6E-4C49-4687-A40F-6313B8F6A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32" y="3766661"/>
            <a:ext cx="6320212" cy="2106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113A8E-C25D-47CD-A483-F6BCE32E8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365" y="496131"/>
            <a:ext cx="5462403" cy="51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44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1002D-DC93-424E-BF19-25A31DB36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987509-56FA-4D62-96B1-20CEB201F0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977679"/>
              </p:ext>
            </p:extLst>
          </p:nvPr>
        </p:nvGraphicFramePr>
        <p:xfrm>
          <a:off x="1056442" y="1825625"/>
          <a:ext cx="101617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718">
                  <a:extLst>
                    <a:ext uri="{9D8B030D-6E8A-4147-A177-3AD203B41FA5}">
                      <a16:colId xmlns:a16="http://schemas.microsoft.com/office/drawing/2014/main" val="678838547"/>
                    </a:ext>
                  </a:extLst>
                </a:gridCol>
                <a:gridCol w="2574340">
                  <a:extLst>
                    <a:ext uri="{9D8B030D-6E8A-4147-A177-3AD203B41FA5}">
                      <a16:colId xmlns:a16="http://schemas.microsoft.com/office/drawing/2014/main" val="2875659616"/>
                    </a:ext>
                  </a:extLst>
                </a:gridCol>
                <a:gridCol w="2574340">
                  <a:extLst>
                    <a:ext uri="{9D8B030D-6E8A-4147-A177-3AD203B41FA5}">
                      <a16:colId xmlns:a16="http://schemas.microsoft.com/office/drawing/2014/main" val="2143326367"/>
                    </a:ext>
                  </a:extLst>
                </a:gridCol>
                <a:gridCol w="2574340">
                  <a:extLst>
                    <a:ext uri="{9D8B030D-6E8A-4147-A177-3AD203B41FA5}">
                      <a16:colId xmlns:a16="http://schemas.microsoft.com/office/drawing/2014/main" val="3021368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57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50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98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02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Gradient Boosting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53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Multi Layer Perceptron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559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054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8" name="Picture 12" descr="Top 3 challenges faced by international associations | C&amp;IT">
            <a:extLst>
              <a:ext uri="{FF2B5EF4-FFF2-40B4-BE49-F238E27FC236}">
                <a16:creationId xmlns:a16="http://schemas.microsoft.com/office/drawing/2014/main" id="{BCD99261-A6AD-4CB5-8DD1-B4C32BED0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4"/>
          <a:stretch/>
        </p:blipFill>
        <p:spPr bwMode="auto">
          <a:xfrm>
            <a:off x="3" y="10"/>
            <a:ext cx="121919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A396B1-4201-4875-9D23-0264E825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>
            <a:normAutofit/>
          </a:bodyPr>
          <a:lstStyle/>
          <a:p>
            <a:r>
              <a:rPr lang="en-US" sz="4000"/>
              <a:t>PROBLEMS FACED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148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334CA-4AB9-4E6D-A005-4AF17C5E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76" y="2333779"/>
            <a:ext cx="10795285" cy="39809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Large size of the data resulting in high code runtime</a:t>
            </a:r>
          </a:p>
          <a:p>
            <a:r>
              <a:rPr lang="en-US" dirty="0"/>
              <a:t>Large number of categories in three columns resulting in high dimensional sparse matrix dataset after one hot encoding </a:t>
            </a:r>
          </a:p>
          <a:p>
            <a:r>
              <a:rPr lang="en-US" dirty="0"/>
              <a:t>Dimensionality Reduction/Feature selection is difficult because of the sparse nature of data with 2000 principal components explaining only ~ 80% variation in the data</a:t>
            </a:r>
          </a:p>
          <a:p>
            <a:r>
              <a:rPr lang="en-US" dirty="0"/>
              <a:t>Computation resources  restriction </a:t>
            </a:r>
          </a:p>
          <a:p>
            <a:r>
              <a:rPr lang="en-US" dirty="0"/>
              <a:t>Building a Multilayer perceptron model require higher resources. To run a model in current available resources, we have to decrease the train set to 40%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26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E44E05-0856-42DD-8347-6FB3E965CF2F}"/>
              </a:ext>
            </a:extLst>
          </p:cNvPr>
          <p:cNvSpPr/>
          <p:nvPr/>
        </p:nvSpPr>
        <p:spPr>
          <a:xfrm>
            <a:off x="699552" y="1715748"/>
            <a:ext cx="1959428" cy="8998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Pre-processing</a:t>
            </a:r>
            <a:endParaRPr lang="en-US" dirty="0"/>
          </a:p>
        </p:txBody>
      </p:sp>
      <p:pic>
        <p:nvPicPr>
          <p:cNvPr id="10242" name="Picture 2" descr="Task Ranking Business People Moving Tasks By Priority In The ...">
            <a:extLst>
              <a:ext uri="{FF2B5EF4-FFF2-40B4-BE49-F238E27FC236}">
                <a16:creationId xmlns:a16="http://schemas.microsoft.com/office/drawing/2014/main" id="{60FBC6F7-644C-473E-BB2F-BDC789E39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269" y="74228"/>
            <a:ext cx="2261083" cy="226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6486D3-E00A-4DC1-BEE6-FA40D1A689AF}"/>
              </a:ext>
            </a:extLst>
          </p:cNvPr>
          <p:cNvSpPr/>
          <p:nvPr/>
        </p:nvSpPr>
        <p:spPr>
          <a:xfrm>
            <a:off x="2851407" y="1694730"/>
            <a:ext cx="1959428" cy="8998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Exploratory Data Analysis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3E21AF-42D5-4772-BE0A-878451972106}"/>
              </a:ext>
            </a:extLst>
          </p:cNvPr>
          <p:cNvSpPr/>
          <p:nvPr/>
        </p:nvSpPr>
        <p:spPr>
          <a:xfrm>
            <a:off x="5290464" y="1675266"/>
            <a:ext cx="3441145" cy="8998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Model Building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B797C2-7E80-4153-9836-DAD094D3509B}"/>
              </a:ext>
            </a:extLst>
          </p:cNvPr>
          <p:cNvSpPr/>
          <p:nvPr/>
        </p:nvSpPr>
        <p:spPr>
          <a:xfrm>
            <a:off x="9135478" y="1641862"/>
            <a:ext cx="1959428" cy="8998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Reports &amp; Presentation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21F6DB-057D-4DDA-8525-9AEE9624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2520"/>
            <a:ext cx="5503885" cy="665389"/>
          </a:xfrm>
        </p:spPr>
        <p:txBody>
          <a:bodyPr>
            <a:normAutofit/>
          </a:bodyPr>
          <a:lstStyle/>
          <a:p>
            <a:r>
              <a:rPr lang="en-US" sz="3600" dirty="0"/>
              <a:t>PROJECT TASK DISTRIBUTION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724A6B-3B62-49F7-9DAF-1ED2F62AE55F}"/>
              </a:ext>
            </a:extLst>
          </p:cNvPr>
          <p:cNvCxnSpPr>
            <a:cxnSpLocks/>
          </p:cNvCxnSpPr>
          <p:nvPr/>
        </p:nvCxnSpPr>
        <p:spPr>
          <a:xfrm>
            <a:off x="2744245" y="1828800"/>
            <a:ext cx="0" cy="4136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BEBFB6-54DB-446F-B30A-D0E9F5A68F6C}"/>
              </a:ext>
            </a:extLst>
          </p:cNvPr>
          <p:cNvCxnSpPr>
            <a:cxnSpLocks/>
          </p:cNvCxnSpPr>
          <p:nvPr/>
        </p:nvCxnSpPr>
        <p:spPr>
          <a:xfrm>
            <a:off x="5088529" y="1828800"/>
            <a:ext cx="0" cy="4136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7F4495-2AF6-4500-A41D-0BBDC716B005}"/>
              </a:ext>
            </a:extLst>
          </p:cNvPr>
          <p:cNvCxnSpPr>
            <a:cxnSpLocks/>
          </p:cNvCxnSpPr>
          <p:nvPr/>
        </p:nvCxnSpPr>
        <p:spPr>
          <a:xfrm>
            <a:off x="8933543" y="1959429"/>
            <a:ext cx="0" cy="4122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picture containing envelope, stationary, monitor, television&#10;&#10;Description automatically generated">
            <a:extLst>
              <a:ext uri="{FF2B5EF4-FFF2-40B4-BE49-F238E27FC236}">
                <a16:creationId xmlns:a16="http://schemas.microsoft.com/office/drawing/2014/main" id="{1A51BDD2-645C-468D-990F-60DC4C700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68" y="2627086"/>
            <a:ext cx="2182312" cy="241522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B6A544-E5C8-4DCC-A946-6A19644C04F0}"/>
              </a:ext>
            </a:extLst>
          </p:cNvPr>
          <p:cNvCxnSpPr/>
          <p:nvPr/>
        </p:nvCxnSpPr>
        <p:spPr>
          <a:xfrm>
            <a:off x="449943" y="2627086"/>
            <a:ext cx="11161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13FC45E-0746-4373-AAA3-57DD689AFEB6}"/>
              </a:ext>
            </a:extLst>
          </p:cNvPr>
          <p:cNvSpPr txBox="1"/>
          <p:nvPr/>
        </p:nvSpPr>
        <p:spPr>
          <a:xfrm rot="21256601">
            <a:off x="690943" y="3396680"/>
            <a:ext cx="1911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 members have done some part of pre-processing</a:t>
            </a:r>
            <a:endParaRPr lang="en-US" dirty="0"/>
          </a:p>
        </p:txBody>
      </p:sp>
      <p:pic>
        <p:nvPicPr>
          <p:cNvPr id="21" name="Picture 20" descr="A picture containing envelope, stationary, monitor, television&#10;&#10;Description automatically generated">
            <a:extLst>
              <a:ext uri="{FF2B5EF4-FFF2-40B4-BE49-F238E27FC236}">
                <a16:creationId xmlns:a16="http://schemas.microsoft.com/office/drawing/2014/main" id="{A992444D-20D8-4B12-9BD3-25A8D1585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923" y="2569027"/>
            <a:ext cx="2182312" cy="24152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7C8880B-10EF-44F6-85F4-259556BB794B}"/>
              </a:ext>
            </a:extLst>
          </p:cNvPr>
          <p:cNvSpPr txBox="1"/>
          <p:nvPr/>
        </p:nvSpPr>
        <p:spPr>
          <a:xfrm rot="21299756">
            <a:off x="3128624" y="3131611"/>
            <a:ext cx="1911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section is completed by Laxman Kumar and Saheb Singh</a:t>
            </a:r>
            <a:endParaRPr lang="en-US" dirty="0"/>
          </a:p>
        </p:txBody>
      </p:sp>
      <p:pic>
        <p:nvPicPr>
          <p:cNvPr id="24" name="Picture 23" descr="A picture containing envelope, stationary, monitor, television&#10;&#10;Description automatically generated">
            <a:extLst>
              <a:ext uri="{FF2B5EF4-FFF2-40B4-BE49-F238E27FC236}">
                <a16:creationId xmlns:a16="http://schemas.microsoft.com/office/drawing/2014/main" id="{8E629552-BD0A-4825-8861-A55320BC6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521" y="2680767"/>
            <a:ext cx="1756321" cy="194377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99C6192-4582-41EA-A7F7-2F61136ECA06}"/>
              </a:ext>
            </a:extLst>
          </p:cNvPr>
          <p:cNvSpPr txBox="1"/>
          <p:nvPr/>
        </p:nvSpPr>
        <p:spPr>
          <a:xfrm rot="21434511">
            <a:off x="5485511" y="3031177"/>
            <a:ext cx="1520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Akhil - Logistic Regression, Decision Tree and Random Forest</a:t>
            </a:r>
            <a:endParaRPr lang="en-US" sz="1600" dirty="0"/>
          </a:p>
        </p:txBody>
      </p:sp>
      <p:pic>
        <p:nvPicPr>
          <p:cNvPr id="27" name="Picture 26" descr="A picture containing envelope, stationary, monitor, television&#10;&#10;Description automatically generated">
            <a:extLst>
              <a:ext uri="{FF2B5EF4-FFF2-40B4-BE49-F238E27FC236}">
                <a16:creationId xmlns:a16="http://schemas.microsoft.com/office/drawing/2014/main" id="{7C9E27B8-2F85-4FE2-A57D-F86823F7A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980" y="2604181"/>
            <a:ext cx="1756321" cy="1943771"/>
          </a:xfrm>
          <a:prstGeom prst="rect">
            <a:avLst/>
          </a:prstGeom>
        </p:spPr>
      </p:pic>
      <p:pic>
        <p:nvPicPr>
          <p:cNvPr id="28" name="Picture 27" descr="A picture containing envelope, stationary, monitor, television&#10;&#10;Description automatically generated">
            <a:extLst>
              <a:ext uri="{FF2B5EF4-FFF2-40B4-BE49-F238E27FC236}">
                <a16:creationId xmlns:a16="http://schemas.microsoft.com/office/drawing/2014/main" id="{5336D31B-4788-45F7-B5D5-B488D89D4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991" y="4534044"/>
            <a:ext cx="1756321" cy="1943771"/>
          </a:xfrm>
          <a:prstGeom prst="rect">
            <a:avLst/>
          </a:prstGeom>
        </p:spPr>
      </p:pic>
      <p:pic>
        <p:nvPicPr>
          <p:cNvPr id="29" name="Picture 28" descr="A picture containing envelope, stationary, monitor, television&#10;&#10;Description automatically generated">
            <a:extLst>
              <a:ext uri="{FF2B5EF4-FFF2-40B4-BE49-F238E27FC236}">
                <a16:creationId xmlns:a16="http://schemas.microsoft.com/office/drawing/2014/main" id="{42315AE0-8E77-43CE-B546-1DD6F734C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312" y="4489894"/>
            <a:ext cx="1756321" cy="194377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60CFA88-1904-4045-9780-A29CEAF7D395}"/>
              </a:ext>
            </a:extLst>
          </p:cNvPr>
          <p:cNvSpPr txBox="1"/>
          <p:nvPr/>
        </p:nvSpPr>
        <p:spPr>
          <a:xfrm rot="21434511">
            <a:off x="7207994" y="2989897"/>
            <a:ext cx="1541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Bhavish - PCA, Gradient Boosting</a:t>
            </a:r>
            <a:endParaRPr 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B4543E-0EE4-4D07-8116-2108AB95D972}"/>
              </a:ext>
            </a:extLst>
          </p:cNvPr>
          <p:cNvSpPr txBox="1"/>
          <p:nvPr/>
        </p:nvSpPr>
        <p:spPr>
          <a:xfrm rot="21434511">
            <a:off x="5536991" y="4967320"/>
            <a:ext cx="1520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Laxman – Linear SVM and Multilayer Perceptron</a:t>
            </a:r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DDCDAB-0B85-40AB-9B6B-F062DB9FC8B8}"/>
              </a:ext>
            </a:extLst>
          </p:cNvPr>
          <p:cNvSpPr txBox="1"/>
          <p:nvPr/>
        </p:nvSpPr>
        <p:spPr>
          <a:xfrm rot="21434511">
            <a:off x="7364764" y="5108764"/>
            <a:ext cx="1520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Saheb – Naïve Bayes</a:t>
            </a:r>
            <a:endParaRPr lang="en-US" sz="1600" dirty="0"/>
          </a:p>
        </p:txBody>
      </p:sp>
      <p:pic>
        <p:nvPicPr>
          <p:cNvPr id="33" name="Picture 32" descr="A picture containing envelope, stationary, monitor, television&#10;&#10;Description automatically generated">
            <a:extLst>
              <a:ext uri="{FF2B5EF4-FFF2-40B4-BE49-F238E27FC236}">
                <a16:creationId xmlns:a16="http://schemas.microsoft.com/office/drawing/2014/main" id="{F5F46005-A4FC-45CF-B3E9-B82BF7F37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963" y="2569028"/>
            <a:ext cx="1857284" cy="2055510"/>
          </a:xfrm>
          <a:prstGeom prst="rect">
            <a:avLst/>
          </a:prstGeom>
        </p:spPr>
      </p:pic>
      <p:pic>
        <p:nvPicPr>
          <p:cNvPr id="34" name="Picture 33" descr="A picture containing envelope, stationary, monitor, television&#10;&#10;Description automatically generated">
            <a:extLst>
              <a:ext uri="{FF2B5EF4-FFF2-40B4-BE49-F238E27FC236}">
                <a16:creationId xmlns:a16="http://schemas.microsoft.com/office/drawing/2014/main" id="{7CFCCF97-BD94-434C-B8D7-9D8893B9D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690" y="4434024"/>
            <a:ext cx="1857284" cy="205551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8BF5438-807E-4592-BF24-C4E1FFB87C00}"/>
              </a:ext>
            </a:extLst>
          </p:cNvPr>
          <p:cNvSpPr/>
          <p:nvPr/>
        </p:nvSpPr>
        <p:spPr>
          <a:xfrm rot="21270730">
            <a:off x="9576209" y="2837402"/>
            <a:ext cx="16940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All members have equal contribution for presentation and report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39F2BA-665B-4954-98D9-F6B9BC1FAE1C}"/>
              </a:ext>
            </a:extLst>
          </p:cNvPr>
          <p:cNvSpPr txBox="1"/>
          <p:nvPr/>
        </p:nvSpPr>
        <p:spPr>
          <a:xfrm rot="21256601">
            <a:off x="9709177" y="4789056"/>
            <a:ext cx="1911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Presentation visualization and editing done by Laxman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oes ADHD Sabotage Healthy Eating? The Type 2 Diabetes Link">
            <a:extLst>
              <a:ext uri="{FF2B5EF4-FFF2-40B4-BE49-F238E27FC236}">
                <a16:creationId xmlns:a16="http://schemas.microsoft.com/office/drawing/2014/main" id="{42A80DAC-9CB8-413F-94A8-565BEF67E9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 bwMode="auto">
          <a:xfrm>
            <a:off x="-19" y="10"/>
            <a:ext cx="121889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3C0548-A4BF-44F7-B4C8-C12AD4636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83112"/>
            <a:ext cx="5314536" cy="835904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4" name="Picture 2" descr="Diabetes cartoon concept Royalty Free Vector Image">
            <a:extLst>
              <a:ext uri="{FF2B5EF4-FFF2-40B4-BE49-F238E27FC236}">
                <a16:creationId xmlns:a16="http://schemas.microsoft.com/office/drawing/2014/main" id="{C541E05C-9225-4A0B-A471-88CADFD22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880"/>
          <a:stretch/>
        </p:blipFill>
        <p:spPr bwMode="auto">
          <a:xfrm>
            <a:off x="-2315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067519" h="5265942">
                <a:moveTo>
                  <a:pt x="0" y="0"/>
                </a:moveTo>
                <a:lnTo>
                  <a:pt x="4097786" y="0"/>
                </a:lnTo>
                <a:lnTo>
                  <a:pt x="4176264" y="71326"/>
                </a:lnTo>
                <a:cubicBezTo>
                  <a:pt x="4726927" y="621989"/>
                  <a:pt x="5067519" y="1382723"/>
                  <a:pt x="5067519" y="2223006"/>
                </a:cubicBezTo>
                <a:cubicBezTo>
                  <a:pt x="5067519" y="3903573"/>
                  <a:pt x="3705150" y="5265942"/>
                  <a:pt x="2024583" y="5265942"/>
                </a:cubicBezTo>
                <a:cubicBezTo>
                  <a:pt x="1315594" y="5265942"/>
                  <a:pt x="663237" y="5023470"/>
                  <a:pt x="145914" y="4616926"/>
                </a:cubicBezTo>
                <a:lnTo>
                  <a:pt x="0" y="448900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373A4-C6D1-4BEC-82C8-FC028BBDF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3575" y="1644667"/>
            <a:ext cx="6251322" cy="4327507"/>
          </a:xfrm>
          <a:solidFill>
            <a:srgbClr val="000000">
              <a:alpha val="69804"/>
            </a:srgbClr>
          </a:solidFill>
          <a:ln>
            <a:solidFill>
              <a:srgbClr val="000000">
                <a:alpha val="60000"/>
              </a:srgb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2000" dirty="0"/>
              <a:t>Diabetes is a widespread chronic disease that is accompanied with irregularities of blood glucose levels due to problems related to insulin.</a:t>
            </a:r>
          </a:p>
          <a:p>
            <a:r>
              <a:rPr lang="en-US" sz="2000" dirty="0"/>
              <a:t>250 millions across 98,000 patients can be saved using predictive modeling. </a:t>
            </a:r>
          </a:p>
          <a:p>
            <a:r>
              <a:rPr lang="en-US" sz="2000" dirty="0"/>
              <a:t>Patient readmission rates are the indicator of hospital quality and treatment quality. High readmission rate might result in hospital getting penalized. </a:t>
            </a:r>
          </a:p>
          <a:p>
            <a:r>
              <a:rPr lang="en-US" sz="2000" dirty="0"/>
              <a:t>Identifying the most important factors which lead to patients getting readmitted and able to predict if a patient is going to be readmitted, the treatment provided by the hospital can be changed, to avoid a readmission and improve quality of healthcare while saving millions of dollars.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94876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13 Plus Tuition for Bucks Grammar Schools - Tops Tuition">
            <a:extLst>
              <a:ext uri="{FF2B5EF4-FFF2-40B4-BE49-F238E27FC236}">
                <a16:creationId xmlns:a16="http://schemas.microsoft.com/office/drawing/2014/main" id="{A21D0BBA-C3CE-43AE-A9C6-B08C47BE2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0439" y="643466"/>
            <a:ext cx="9731121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46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Rectangle 14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6" descr="Data analysis illustration by Daria for Ekipa on Dribbble">
            <a:extLst>
              <a:ext uri="{FF2B5EF4-FFF2-40B4-BE49-F238E27FC236}">
                <a16:creationId xmlns:a16="http://schemas.microsoft.com/office/drawing/2014/main" id="{328B2DBA-CA61-484E-99F2-9825C0A62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7" r="19704"/>
          <a:stretch/>
        </p:blipFill>
        <p:spPr bwMode="auto">
          <a:xfrm>
            <a:off x="-2" y="10"/>
            <a:ext cx="57798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16" name="Group 151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" y="713128"/>
            <a:ext cx="1068867" cy="2126625"/>
            <a:chOff x="10918968" y="713127"/>
            <a:chExt cx="1273032" cy="2532832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7" name="Isosceles Triangle 153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CB5E2-5F5E-4E50-A62B-808A908A3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5537" y="238924"/>
            <a:ext cx="5331861" cy="6473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/>
              <a:t>DATA DESCRIPTION</a:t>
            </a:r>
          </a:p>
        </p:txBody>
      </p:sp>
      <p:sp>
        <p:nvSpPr>
          <p:cNvPr id="4118" name="Isosceles Triangle 15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7618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27850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0983B1-F767-487A-850B-A154A7500532}"/>
              </a:ext>
            </a:extLst>
          </p:cNvPr>
          <p:cNvSpPr/>
          <p:nvPr/>
        </p:nvSpPr>
        <p:spPr>
          <a:xfrm>
            <a:off x="5965538" y="753292"/>
            <a:ext cx="5899113" cy="589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This data contains whether patient was readmitted for diabetes complications after initially receiving treatment and being discharged from the hospital.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The data also contains information about the patient when he/she was admitted and discharged.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We also have detailed data about the number of procedures performed on the patient along with the total time spend in the hospital before being discharged.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The data also gives detail information about the change in the patient status by giving us information about the change in most important factors such as - Insulin Level, Glucose Serum etc.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We have total </a:t>
            </a:r>
            <a:r>
              <a:rPr lang="fi-FI" sz="2100" dirty="0"/>
              <a:t>1,01,766 patients(rows) with 35 different features(columns). 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355863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ata Preprocessing : Concepts - Towards Data Science">
            <a:extLst>
              <a:ext uri="{FF2B5EF4-FFF2-40B4-BE49-F238E27FC236}">
                <a16:creationId xmlns:a16="http://schemas.microsoft.com/office/drawing/2014/main" id="{CDC4551A-6FA9-48BA-A70B-AA2FEB0EDB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6" r="26036"/>
          <a:stretch/>
        </p:blipFill>
        <p:spPr bwMode="auto">
          <a:xfrm>
            <a:off x="4917688" y="10"/>
            <a:ext cx="7274312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93" name="Freeform: Shape 192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4" name="Freeform: Shape 193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C6ECE-3F89-4C7B-AA1A-E4B4A34B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sz="3400" dirty="0"/>
              <a:t>DATA PREPROCESSING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50A8D-62B2-4FBE-B78D-CBEE31BCF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en-US" sz="2000"/>
              <a:t>Dropped columns with &gt; 50% missing values</a:t>
            </a:r>
          </a:p>
          <a:p>
            <a:r>
              <a:rPr lang="en-US" sz="2000"/>
              <a:t>Dropped primary &amp; foreign key columns (Eg: Patient ID)</a:t>
            </a:r>
          </a:p>
          <a:p>
            <a:r>
              <a:rPr lang="en-US" sz="2000"/>
              <a:t>Dropped columns with close to 0 variance</a:t>
            </a:r>
          </a:p>
          <a:p>
            <a:r>
              <a:rPr lang="en-US" sz="2000"/>
              <a:t>Imputation of missing values with mode</a:t>
            </a:r>
          </a:p>
          <a:p>
            <a:r>
              <a:rPr lang="en-US" sz="2000"/>
              <a:t>Datatype correction</a:t>
            </a:r>
          </a:p>
          <a:p>
            <a:r>
              <a:rPr lang="en-US" sz="2000"/>
              <a:t>Univariate Analysis to view distribution and check for outliers</a:t>
            </a:r>
          </a:p>
          <a:p>
            <a:r>
              <a:rPr lang="en-US" sz="2000"/>
              <a:t>One Hot Encoding</a:t>
            </a:r>
          </a:p>
        </p:txBody>
      </p:sp>
    </p:spTree>
    <p:extLst>
      <p:ext uri="{BB962C8B-B14F-4D97-AF65-F5344CB8AC3E}">
        <p14:creationId xmlns:p14="http://schemas.microsoft.com/office/powerpoint/2010/main" val="104761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Exploratory Data Analysis(EDA): Data Science Project">
            <a:extLst>
              <a:ext uri="{FF2B5EF4-FFF2-40B4-BE49-F238E27FC236}">
                <a16:creationId xmlns:a16="http://schemas.microsoft.com/office/drawing/2014/main" id="{9079C365-958B-4962-950A-979BDB6133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6"/>
          <a:stretch/>
        </p:blipFill>
        <p:spPr bwMode="auto">
          <a:xfrm>
            <a:off x="20" y="-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34DC73-3FC7-4449-966A-0BCBFC19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87464"/>
            <a:ext cx="9144000" cy="17992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Exploratory and Explanatory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116866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Abstract 3D Big Data Visualization. Futuristic Infographics Design ...">
            <a:extLst>
              <a:ext uri="{FF2B5EF4-FFF2-40B4-BE49-F238E27FC236}">
                <a16:creationId xmlns:a16="http://schemas.microsoft.com/office/drawing/2014/main" id="{07E81D95-3A0C-45CA-AA24-BDCD79F1D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E25D3F6-FFCD-454A-A4AA-C63778508161}"/>
              </a:ext>
            </a:extLst>
          </p:cNvPr>
          <p:cNvSpPr/>
          <p:nvPr/>
        </p:nvSpPr>
        <p:spPr>
          <a:xfrm>
            <a:off x="0" y="-14514"/>
            <a:ext cx="12192000" cy="6858000"/>
          </a:xfrm>
          <a:prstGeom prst="rect">
            <a:avLst/>
          </a:prstGeom>
          <a:solidFill>
            <a:srgbClr val="000000">
              <a:alpha val="74902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1BE24D-BF2E-4702-80FB-14043CC6F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04" y="367834"/>
            <a:ext cx="5615663" cy="2896457"/>
          </a:xfrm>
          <a:prstGeom prst="rect">
            <a:avLst/>
          </a:prstGeom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69527EFA-25EA-4EC2-9AF6-0FE7EDE4C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284535" y="367833"/>
            <a:ext cx="5636127" cy="28964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134763-AF15-41D5-B04E-C7BAB73406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250" y="3632125"/>
            <a:ext cx="5512680" cy="28964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F80196-9D28-4D93-814C-025794F0FD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4071" y="3593709"/>
            <a:ext cx="5621978" cy="289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3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FB0A0D-1196-4470-96CE-FBCAD8360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75" y="764343"/>
            <a:ext cx="11378450" cy="472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00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7F215C-2B68-4AE7-AC77-4F288695B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685" y="151960"/>
            <a:ext cx="5732629" cy="31817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FF37ED-71C0-4560-8CF5-6340274C8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547" y="3524252"/>
            <a:ext cx="7482903" cy="318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51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3A20-DA78-457C-B792-42AB57CAD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839"/>
            <a:ext cx="10515600" cy="935618"/>
          </a:xfrm>
        </p:spPr>
        <p:txBody>
          <a:bodyPr>
            <a:normAutofit/>
          </a:bodyPr>
          <a:lstStyle/>
          <a:p>
            <a:r>
              <a:rPr lang="en-US" sz="3200" dirty="0"/>
              <a:t>Identifying Feature Importance: Principal Component Analysis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86B98D5-DB72-47EA-9D56-96C6A7863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73555"/>
            <a:ext cx="5937846" cy="415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30164896-19DB-4245-B5AB-2A7CFA10BA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1023599"/>
              </p:ext>
            </p:extLst>
          </p:nvPr>
        </p:nvGraphicFramePr>
        <p:xfrm>
          <a:off x="364440" y="1473555"/>
          <a:ext cx="5667153" cy="4157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4665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737</Words>
  <Application>Microsoft Office PowerPoint</Application>
  <PresentationFormat>Widescreen</PresentationFormat>
  <Paragraphs>110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Prediction on Hospital Readmission</vt:lpstr>
      <vt:lpstr>PROBLEM STATEMENT</vt:lpstr>
      <vt:lpstr>PowerPoint Presentation</vt:lpstr>
      <vt:lpstr>DATA PREPROCESSING</vt:lpstr>
      <vt:lpstr>Exploratory and Explanatory Data Analysis</vt:lpstr>
      <vt:lpstr>PowerPoint Presentation</vt:lpstr>
      <vt:lpstr>PowerPoint Presentation</vt:lpstr>
      <vt:lpstr>PowerPoint Presentation</vt:lpstr>
      <vt:lpstr>Identifying Feature Importance: Principal Component Analysis</vt:lpstr>
      <vt:lpstr>MODELS BUILT</vt:lpstr>
      <vt:lpstr>LOGISTIC REGRESSION</vt:lpstr>
      <vt:lpstr>DECISION TREE</vt:lpstr>
      <vt:lpstr>RANDOM FOREST</vt:lpstr>
      <vt:lpstr>GRADIENT BOOSTING TREE</vt:lpstr>
      <vt:lpstr>Linear SVM</vt:lpstr>
      <vt:lpstr>MULTI LAYER PERCEPTRON</vt:lpstr>
      <vt:lpstr>MODEL PERFORMANCE COMPARISON</vt:lpstr>
      <vt:lpstr>PROBLEMS FACED</vt:lpstr>
      <vt:lpstr>PROJECT TASK DISTRIBUTION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on Hospital Readmission</dc:title>
  <dc:creator>laxman prajapat</dc:creator>
  <cp:lastModifiedBy>laxman prajapat</cp:lastModifiedBy>
  <cp:revision>13</cp:revision>
  <dcterms:created xsi:type="dcterms:W3CDTF">2020-04-27T23:03:34Z</dcterms:created>
  <dcterms:modified xsi:type="dcterms:W3CDTF">2020-04-28T01:21:14Z</dcterms:modified>
</cp:coreProperties>
</file>