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6" r:id="rId1"/>
  </p:sldMasterIdLst>
  <p:notesMasterIdLst>
    <p:notesMasterId r:id="rId19"/>
  </p:notesMasterIdLst>
  <p:sldIdLst>
    <p:sldId id="266" r:id="rId2"/>
    <p:sldId id="259" r:id="rId3"/>
    <p:sldId id="279" r:id="rId4"/>
    <p:sldId id="260" r:id="rId5"/>
    <p:sldId id="265" r:id="rId6"/>
    <p:sldId id="272" r:id="rId7"/>
    <p:sldId id="261" r:id="rId8"/>
    <p:sldId id="273" r:id="rId9"/>
    <p:sldId id="274" r:id="rId10"/>
    <p:sldId id="277" r:id="rId11"/>
    <p:sldId id="278" r:id="rId12"/>
    <p:sldId id="275" r:id="rId13"/>
    <p:sldId id="276" r:id="rId14"/>
    <p:sldId id="280" r:id="rId15"/>
    <p:sldId id="281" r:id="rId16"/>
    <p:sldId id="282" r:id="rId17"/>
    <p:sldId id="283"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Calibri Light" panose="020F0302020204030204" pitchFamily="34" charset="0"/>
      <p:regular r:id="rId24"/>
      <p:italic r:id="rId25"/>
    </p:embeddedFont>
    <p:embeddedFont>
      <p:font typeface="Fira Sans Condensed Medium" panose="020B0603050000020004" pitchFamily="34" charset="0"/>
      <p:regular r:id="rId26"/>
      <p:bold r:id="rId27"/>
      <p:italic r:id="rId28"/>
      <p:boldItalic r:id="rId29"/>
    </p:embeddedFont>
    <p:embeddedFont>
      <p:font typeface="Maven Pro" pitchFamily="2" charset="77"/>
      <p:regular r:id="rId30"/>
      <p:bold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7F053F-1281-4B17-87C1-195DA889A11B}">
  <a:tblStyle styleId="{D17F053F-1281-4B17-87C1-195DA889A11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58"/>
    <p:restoredTop sz="96949"/>
  </p:normalViewPr>
  <p:slideViewPr>
    <p:cSldViewPr snapToGrid="0" snapToObjects="1">
      <p:cViewPr varScale="1">
        <p:scale>
          <a:sx n="205" d="100"/>
          <a:sy n="205" d="100"/>
        </p:scale>
        <p:origin x="200" y="232"/>
      </p:cViewPr>
      <p:guideLst/>
    </p:cSldViewPr>
  </p:slideViewPr>
  <p:notesTextViewPr>
    <p:cViewPr>
      <p:scale>
        <a:sx n="105" d="100"/>
        <a:sy n="10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5822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5521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6936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8094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1077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932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1831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5616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8094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47320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4197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3238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8257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8595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16A34C-CBBA-EA41-B24D-C5B2E90E2BC7}" type="datetimeFigureOut">
              <a:rPr lang="en-US" smtClean="0"/>
              <a:t>4/23/21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CEB37-854C-7F4E-9CF2-CAEAC41AB303}" type="slidenum">
              <a:rPr lang="en-US" smtClean="0"/>
              <a:t>‹#›</a:t>
            </a:fld>
            <a:endParaRPr lang="en-US"/>
          </a:p>
        </p:txBody>
      </p:sp>
    </p:spTree>
    <p:extLst>
      <p:ext uri="{BB962C8B-B14F-4D97-AF65-F5344CB8AC3E}">
        <p14:creationId xmlns:p14="http://schemas.microsoft.com/office/powerpoint/2010/main" val="246075096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6A34C-CBBA-EA41-B24D-C5B2E90E2BC7}" type="datetimeFigureOut">
              <a:rPr lang="en-US" smtClean="0"/>
              <a:t>4/23/21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CEB37-854C-7F4E-9CF2-CAEAC41AB303}" type="slidenum">
              <a:rPr lang="en-US" smtClean="0"/>
              <a:t>‹#›</a:t>
            </a:fld>
            <a:endParaRPr lang="en-US"/>
          </a:p>
        </p:txBody>
      </p:sp>
    </p:spTree>
    <p:extLst>
      <p:ext uri="{BB962C8B-B14F-4D97-AF65-F5344CB8AC3E}">
        <p14:creationId xmlns:p14="http://schemas.microsoft.com/office/powerpoint/2010/main" val="17317644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6A34C-CBBA-EA41-B24D-C5B2E90E2BC7}" type="datetimeFigureOut">
              <a:rPr lang="en-US" smtClean="0"/>
              <a:t>4/23/21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CEB37-854C-7F4E-9CF2-CAEAC41AB303}" type="slidenum">
              <a:rPr lang="en-US" smtClean="0"/>
              <a:t>‹#›</a:t>
            </a:fld>
            <a:endParaRPr lang="en-US"/>
          </a:p>
        </p:txBody>
      </p:sp>
    </p:spTree>
    <p:extLst>
      <p:ext uri="{BB962C8B-B14F-4D97-AF65-F5344CB8AC3E}">
        <p14:creationId xmlns:p14="http://schemas.microsoft.com/office/powerpoint/2010/main" val="21588296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extLst>
      <p:ext uri="{BB962C8B-B14F-4D97-AF65-F5344CB8AC3E}">
        <p14:creationId xmlns:p14="http://schemas.microsoft.com/office/powerpoint/2010/main" val="1064708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extLst>
      <p:ext uri="{BB962C8B-B14F-4D97-AF65-F5344CB8AC3E}">
        <p14:creationId xmlns:p14="http://schemas.microsoft.com/office/powerpoint/2010/main" val="1489789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6A34C-CBBA-EA41-B24D-C5B2E90E2BC7}" type="datetimeFigureOut">
              <a:rPr lang="en-US" smtClean="0"/>
              <a:t>4/23/21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CEB37-854C-7F4E-9CF2-CAEAC41AB303}" type="slidenum">
              <a:rPr lang="en-US" smtClean="0"/>
              <a:t>‹#›</a:t>
            </a:fld>
            <a:endParaRPr lang="en-US"/>
          </a:p>
        </p:txBody>
      </p:sp>
    </p:spTree>
    <p:extLst>
      <p:ext uri="{BB962C8B-B14F-4D97-AF65-F5344CB8AC3E}">
        <p14:creationId xmlns:p14="http://schemas.microsoft.com/office/powerpoint/2010/main" val="21473699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16A34C-CBBA-EA41-B24D-C5B2E90E2BC7}" type="datetimeFigureOut">
              <a:rPr lang="en-US" smtClean="0"/>
              <a:t>4/23/21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CEB37-854C-7F4E-9CF2-CAEAC41AB303}" type="slidenum">
              <a:rPr lang="en-US" smtClean="0"/>
              <a:t>‹#›</a:t>
            </a:fld>
            <a:endParaRPr lang="en-US"/>
          </a:p>
        </p:txBody>
      </p:sp>
    </p:spTree>
    <p:extLst>
      <p:ext uri="{BB962C8B-B14F-4D97-AF65-F5344CB8AC3E}">
        <p14:creationId xmlns:p14="http://schemas.microsoft.com/office/powerpoint/2010/main" val="294779948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6A34C-CBBA-EA41-B24D-C5B2E90E2BC7}" type="datetimeFigureOut">
              <a:rPr lang="en-US" smtClean="0"/>
              <a:t>4/23/21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CEB37-854C-7F4E-9CF2-CAEAC41AB303}" type="slidenum">
              <a:rPr lang="en-US" smtClean="0"/>
              <a:t>‹#›</a:t>
            </a:fld>
            <a:endParaRPr lang="en-US"/>
          </a:p>
        </p:txBody>
      </p:sp>
    </p:spTree>
    <p:extLst>
      <p:ext uri="{BB962C8B-B14F-4D97-AF65-F5344CB8AC3E}">
        <p14:creationId xmlns:p14="http://schemas.microsoft.com/office/powerpoint/2010/main" val="99127943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6A34C-CBBA-EA41-B24D-C5B2E90E2BC7}" type="datetimeFigureOut">
              <a:rPr lang="en-US" smtClean="0"/>
              <a:t>4/23/21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CEB37-854C-7F4E-9CF2-CAEAC41AB303}" type="slidenum">
              <a:rPr lang="en-US" smtClean="0"/>
              <a:t>‹#›</a:t>
            </a:fld>
            <a:endParaRPr lang="en-US"/>
          </a:p>
        </p:txBody>
      </p:sp>
    </p:spTree>
    <p:extLst>
      <p:ext uri="{BB962C8B-B14F-4D97-AF65-F5344CB8AC3E}">
        <p14:creationId xmlns:p14="http://schemas.microsoft.com/office/powerpoint/2010/main" val="42105875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16A34C-CBBA-EA41-B24D-C5B2E90E2BC7}" type="datetimeFigureOut">
              <a:rPr lang="en-US" smtClean="0"/>
              <a:t>4/23/21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6CEB37-854C-7F4E-9CF2-CAEAC41AB303}" type="slidenum">
              <a:rPr lang="en-US" smtClean="0"/>
              <a:t>‹#›</a:t>
            </a:fld>
            <a:endParaRPr lang="en-US"/>
          </a:p>
        </p:txBody>
      </p:sp>
    </p:spTree>
    <p:extLst>
      <p:ext uri="{BB962C8B-B14F-4D97-AF65-F5344CB8AC3E}">
        <p14:creationId xmlns:p14="http://schemas.microsoft.com/office/powerpoint/2010/main" val="335294708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6A34C-CBBA-EA41-B24D-C5B2E90E2BC7}" type="datetimeFigureOut">
              <a:rPr lang="en-US" smtClean="0"/>
              <a:t>4/23/21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6CEB37-854C-7F4E-9CF2-CAEAC41AB303}" type="slidenum">
              <a:rPr lang="en-US" smtClean="0"/>
              <a:t>‹#›</a:t>
            </a:fld>
            <a:endParaRPr lang="en-US"/>
          </a:p>
        </p:txBody>
      </p:sp>
    </p:spTree>
    <p:extLst>
      <p:ext uri="{BB962C8B-B14F-4D97-AF65-F5344CB8AC3E}">
        <p14:creationId xmlns:p14="http://schemas.microsoft.com/office/powerpoint/2010/main" val="2448446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716A34C-CBBA-EA41-B24D-C5B2E90E2BC7}" type="datetimeFigureOut">
              <a:rPr lang="en-US" smtClean="0"/>
              <a:t>4/23/21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CEB37-854C-7F4E-9CF2-CAEAC41AB303}" type="slidenum">
              <a:rPr lang="en-US" smtClean="0"/>
              <a:t>‹#›</a:t>
            </a:fld>
            <a:endParaRPr lang="en-US"/>
          </a:p>
        </p:txBody>
      </p:sp>
    </p:spTree>
    <p:extLst>
      <p:ext uri="{BB962C8B-B14F-4D97-AF65-F5344CB8AC3E}">
        <p14:creationId xmlns:p14="http://schemas.microsoft.com/office/powerpoint/2010/main" val="40585562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716A34C-CBBA-EA41-B24D-C5B2E90E2BC7}" type="datetimeFigureOut">
              <a:rPr lang="en-US" smtClean="0"/>
              <a:t>4/23/21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CEB37-854C-7F4E-9CF2-CAEAC41AB303}" type="slidenum">
              <a:rPr lang="en-US" smtClean="0"/>
              <a:t>‹#›</a:t>
            </a:fld>
            <a:endParaRPr lang="en-US"/>
          </a:p>
        </p:txBody>
      </p:sp>
    </p:spTree>
    <p:extLst>
      <p:ext uri="{BB962C8B-B14F-4D97-AF65-F5344CB8AC3E}">
        <p14:creationId xmlns:p14="http://schemas.microsoft.com/office/powerpoint/2010/main" val="16197108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716A34C-CBBA-EA41-B24D-C5B2E90E2BC7}" type="datetimeFigureOut">
              <a:rPr lang="en-US" smtClean="0"/>
              <a:t>4/23/21</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D6CEB37-854C-7F4E-9CF2-CAEAC41AB303}" type="slidenum">
              <a:rPr lang="en-US" smtClean="0"/>
              <a:t>‹#›</a:t>
            </a:fld>
            <a:endParaRPr lang="en-US"/>
          </a:p>
        </p:txBody>
      </p:sp>
    </p:spTree>
    <p:extLst>
      <p:ext uri="{BB962C8B-B14F-4D97-AF65-F5344CB8AC3E}">
        <p14:creationId xmlns:p14="http://schemas.microsoft.com/office/powerpoint/2010/main" val="77952251"/>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9" r:id="rId12"/>
    <p:sldLayoutId id="2147483730"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594BA6-3D0F-9A4C-B702-0AAE20A8FFB8}"/>
              </a:ext>
            </a:extLst>
          </p:cNvPr>
          <p:cNvPicPr>
            <a:picLocks noChangeAspect="1"/>
          </p:cNvPicPr>
          <p:nvPr/>
        </p:nvPicPr>
        <p:blipFill rotWithShape="1">
          <a:blip r:embed="rId3"/>
          <a:srcRect l="934"/>
          <a:stretch/>
        </p:blipFill>
        <p:spPr>
          <a:xfrm>
            <a:off x="3654109" y="0"/>
            <a:ext cx="5484708" cy="5143500"/>
          </a:xfrm>
          <a:prstGeom prst="rect">
            <a:avLst/>
          </a:prstGeom>
        </p:spPr>
      </p:pic>
      <p:sp>
        <p:nvSpPr>
          <p:cNvPr id="5" name="Rectangle 4">
            <a:extLst>
              <a:ext uri="{FF2B5EF4-FFF2-40B4-BE49-F238E27FC236}">
                <a16:creationId xmlns:a16="http://schemas.microsoft.com/office/drawing/2014/main" id="{FE311F41-5DB6-8D47-9A3F-7F06F0DF1DD5}"/>
              </a:ext>
            </a:extLst>
          </p:cNvPr>
          <p:cNvSpPr/>
          <p:nvPr/>
        </p:nvSpPr>
        <p:spPr>
          <a:xfrm>
            <a:off x="-12195" y="0"/>
            <a:ext cx="3666304" cy="51435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B5FC0A66-B68D-CC41-91D7-ACDDDA5B35D6}"/>
              </a:ext>
            </a:extLst>
          </p:cNvPr>
          <p:cNvPicPr>
            <a:picLocks noChangeAspect="1"/>
          </p:cNvPicPr>
          <p:nvPr/>
        </p:nvPicPr>
        <p:blipFill>
          <a:blip r:embed="rId4"/>
          <a:stretch>
            <a:fillRect/>
          </a:stretch>
        </p:blipFill>
        <p:spPr>
          <a:xfrm>
            <a:off x="166071" y="185879"/>
            <a:ext cx="777871" cy="649730"/>
          </a:xfrm>
          <a:prstGeom prst="rect">
            <a:avLst/>
          </a:prstGeom>
        </p:spPr>
      </p:pic>
      <p:sp>
        <p:nvSpPr>
          <p:cNvPr id="7" name="TextBox 6">
            <a:extLst>
              <a:ext uri="{FF2B5EF4-FFF2-40B4-BE49-F238E27FC236}">
                <a16:creationId xmlns:a16="http://schemas.microsoft.com/office/drawing/2014/main" id="{DD9103D7-36FF-814F-B634-11DB2E4610E1}"/>
              </a:ext>
            </a:extLst>
          </p:cNvPr>
          <p:cNvSpPr txBox="1"/>
          <p:nvPr/>
        </p:nvSpPr>
        <p:spPr>
          <a:xfrm>
            <a:off x="1022902" y="189278"/>
            <a:ext cx="2382332" cy="646331"/>
          </a:xfrm>
          <a:prstGeom prst="rect">
            <a:avLst/>
          </a:prstGeom>
          <a:noFill/>
        </p:spPr>
        <p:txBody>
          <a:bodyPr wrap="square" rtlCol="0">
            <a:spAutoFit/>
          </a:bodyPr>
          <a:lstStyle/>
          <a:p>
            <a:r>
              <a:rPr lang="en-US" dirty="0">
                <a:solidFill>
                  <a:schemeClr val="bg1"/>
                </a:solidFill>
              </a:rPr>
              <a:t>School of Information Studies</a:t>
            </a:r>
          </a:p>
        </p:txBody>
      </p:sp>
      <p:sp>
        <p:nvSpPr>
          <p:cNvPr id="11" name="Google Shape;435;p25">
            <a:extLst>
              <a:ext uri="{FF2B5EF4-FFF2-40B4-BE49-F238E27FC236}">
                <a16:creationId xmlns:a16="http://schemas.microsoft.com/office/drawing/2014/main" id="{BD441639-A4C3-B743-A525-1626A51FAEA1}"/>
              </a:ext>
            </a:extLst>
          </p:cNvPr>
          <p:cNvSpPr txBox="1">
            <a:spLocks/>
          </p:cNvSpPr>
          <p:nvPr/>
        </p:nvSpPr>
        <p:spPr>
          <a:xfrm>
            <a:off x="-30620" y="1797005"/>
            <a:ext cx="3692310" cy="1378269"/>
          </a:xfrm>
          <a:prstGeom prst="rect">
            <a:avLst/>
          </a:prstGeom>
        </p:spPr>
        <p:txBody>
          <a:bodyPr spcFirstLastPara="1" vert="horz" wrap="square" lIns="91425" tIns="91425" rIns="91425" bIns="91425" rtlCol="0" anchor="b"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US" sz="2800" dirty="0">
                <a:solidFill>
                  <a:schemeClr val="bg1"/>
                </a:solidFill>
              </a:rPr>
              <a:t>Master of Science in </a:t>
            </a:r>
            <a:br>
              <a:rPr lang="en-US" sz="2800" dirty="0">
                <a:solidFill>
                  <a:schemeClr val="bg1"/>
                </a:solidFill>
              </a:rPr>
            </a:br>
            <a:r>
              <a:rPr lang="en-US" sz="2800" dirty="0">
                <a:solidFill>
                  <a:schemeClr val="bg1"/>
                </a:solidFill>
              </a:rPr>
              <a:t>APPLIED </a:t>
            </a:r>
            <a:br>
              <a:rPr lang="en-US" sz="2800" dirty="0">
                <a:solidFill>
                  <a:schemeClr val="bg1"/>
                </a:solidFill>
              </a:rPr>
            </a:br>
            <a:r>
              <a:rPr lang="en-US" sz="2800" dirty="0">
                <a:solidFill>
                  <a:schemeClr val="bg1"/>
                </a:solidFill>
              </a:rPr>
              <a:t>DATA SCIENCE </a:t>
            </a:r>
            <a:br>
              <a:rPr lang="en-US" sz="2800" dirty="0">
                <a:solidFill>
                  <a:schemeClr val="bg1"/>
                </a:solidFill>
              </a:rPr>
            </a:br>
            <a:r>
              <a:rPr lang="en-US" sz="2800" dirty="0">
                <a:solidFill>
                  <a:schemeClr val="bg1"/>
                </a:solidFill>
              </a:rPr>
              <a:t>PORTFOLIO</a:t>
            </a:r>
          </a:p>
        </p:txBody>
      </p:sp>
      <p:sp>
        <p:nvSpPr>
          <p:cNvPr id="12" name="Google Shape;434;p25">
            <a:extLst>
              <a:ext uri="{FF2B5EF4-FFF2-40B4-BE49-F238E27FC236}">
                <a16:creationId xmlns:a16="http://schemas.microsoft.com/office/drawing/2014/main" id="{07989F31-1967-CB45-9F60-C5072E465AB9}"/>
              </a:ext>
            </a:extLst>
          </p:cNvPr>
          <p:cNvSpPr txBox="1">
            <a:spLocks/>
          </p:cNvSpPr>
          <p:nvPr/>
        </p:nvSpPr>
        <p:spPr>
          <a:xfrm>
            <a:off x="107629" y="4176898"/>
            <a:ext cx="2152711"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lgn="l"/>
            <a:r>
              <a:rPr lang="en-US" dirty="0">
                <a:solidFill>
                  <a:schemeClr val="accent2">
                    <a:lumMod val="60000"/>
                    <a:lumOff val="40000"/>
                  </a:schemeClr>
                </a:solidFill>
              </a:rPr>
              <a:t>Laxman Kumar</a:t>
            </a:r>
          </a:p>
          <a:p>
            <a:pPr marL="0" indent="0" algn="l"/>
            <a:r>
              <a:rPr lang="en-US" dirty="0">
                <a:solidFill>
                  <a:schemeClr val="accent2">
                    <a:lumMod val="60000"/>
                    <a:lumOff val="40000"/>
                  </a:schemeClr>
                </a:solidFill>
              </a:rPr>
              <a:t>SUID : 419347153</a:t>
            </a:r>
          </a:p>
        </p:txBody>
      </p:sp>
    </p:spTree>
    <p:extLst>
      <p:ext uri="{BB962C8B-B14F-4D97-AF65-F5344CB8AC3E}">
        <p14:creationId xmlns:p14="http://schemas.microsoft.com/office/powerpoint/2010/main" val="3933964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p:nvPr>
        </p:nvSpPr>
        <p:spPr>
          <a:xfrm>
            <a:off x="345269" y="581835"/>
            <a:ext cx="6121937" cy="577800"/>
          </a:xfrm>
          <a:prstGeom prst="rect">
            <a:avLst/>
          </a:prstGeom>
        </p:spPr>
        <p:txBody>
          <a:bodyPr spcFirstLastPara="1" wrap="square" lIns="91425" tIns="91425" rIns="91425" bIns="91425" anchor="b" anchorCtr="0">
            <a:noAutofit/>
          </a:bodyPr>
          <a:lstStyle/>
          <a:p>
            <a:r>
              <a:rPr lang="en-US" sz="2800" b="1" dirty="0">
                <a:solidFill>
                  <a:schemeClr val="tx1"/>
                </a:solidFill>
              </a:rPr>
              <a:t>CIS 700</a:t>
            </a:r>
            <a:br>
              <a:rPr lang="en-US" sz="2800" b="1" dirty="0">
                <a:solidFill>
                  <a:schemeClr val="tx1"/>
                </a:solidFill>
              </a:rPr>
            </a:br>
            <a:r>
              <a:rPr lang="en-US" sz="2800" b="1" dirty="0">
                <a:solidFill>
                  <a:schemeClr val="accent2">
                    <a:lumMod val="75000"/>
                  </a:schemeClr>
                </a:solidFill>
              </a:rPr>
              <a:t>Machine Learning for IoT devices</a:t>
            </a:r>
            <a:endParaRPr lang="en-US" sz="2800" dirty="0">
              <a:solidFill>
                <a:schemeClr val="accent2">
                  <a:lumMod val="75000"/>
                </a:schemeClr>
              </a:solidFill>
            </a:endParaRPr>
          </a:p>
        </p:txBody>
      </p:sp>
      <p:sp>
        <p:nvSpPr>
          <p:cNvPr id="12" name="TextBox 11">
            <a:extLst>
              <a:ext uri="{FF2B5EF4-FFF2-40B4-BE49-F238E27FC236}">
                <a16:creationId xmlns:a16="http://schemas.microsoft.com/office/drawing/2014/main" id="{B5CC85A6-031D-674A-BB59-5B6B47E53A7B}"/>
              </a:ext>
            </a:extLst>
          </p:cNvPr>
          <p:cNvSpPr txBox="1"/>
          <p:nvPr/>
        </p:nvSpPr>
        <p:spPr>
          <a:xfrm>
            <a:off x="6138041" y="283752"/>
            <a:ext cx="2766852" cy="646331"/>
          </a:xfrm>
          <a:prstGeom prst="rect">
            <a:avLst/>
          </a:prstGeom>
          <a:noFill/>
        </p:spPr>
        <p:txBody>
          <a:bodyPr wrap="square" rtlCol="0">
            <a:spAutoFit/>
          </a:bodyPr>
          <a:lstStyle/>
          <a:p>
            <a:r>
              <a:rPr lang="en-US" dirty="0"/>
              <a:t>Taught by : </a:t>
            </a:r>
          </a:p>
          <a:p>
            <a:r>
              <a:rPr lang="en-US" dirty="0"/>
              <a:t>Prof Asif Salekin</a:t>
            </a:r>
          </a:p>
        </p:txBody>
      </p:sp>
      <p:sp>
        <p:nvSpPr>
          <p:cNvPr id="13" name="TextBox 12">
            <a:extLst>
              <a:ext uri="{FF2B5EF4-FFF2-40B4-BE49-F238E27FC236}">
                <a16:creationId xmlns:a16="http://schemas.microsoft.com/office/drawing/2014/main" id="{E2F41225-65BF-6740-873A-2756EE0F23C6}"/>
              </a:ext>
            </a:extLst>
          </p:cNvPr>
          <p:cNvSpPr txBox="1"/>
          <p:nvPr/>
        </p:nvSpPr>
        <p:spPr>
          <a:xfrm>
            <a:off x="1209060" y="1338907"/>
            <a:ext cx="6121937" cy="2308324"/>
          </a:xfrm>
          <a:prstGeom prst="rect">
            <a:avLst/>
          </a:prstGeom>
          <a:noFill/>
        </p:spPr>
        <p:txBody>
          <a:bodyPr wrap="square" rtlCol="0">
            <a:spAutoFit/>
          </a:bodyPr>
          <a:lstStyle/>
          <a:p>
            <a:pPr marL="342900" indent="-342900">
              <a:buFontTx/>
              <a:buChar char="-"/>
            </a:pPr>
            <a:r>
              <a:rPr lang="en-US" sz="2400" dirty="0"/>
              <a:t>Paper reading</a:t>
            </a:r>
          </a:p>
          <a:p>
            <a:pPr marL="342900" indent="-342900">
              <a:buFontTx/>
              <a:buChar char="-"/>
            </a:pPr>
            <a:r>
              <a:rPr lang="en-US" sz="2400" dirty="0"/>
              <a:t>Transfer learning</a:t>
            </a:r>
          </a:p>
          <a:p>
            <a:pPr marL="342900" indent="-342900">
              <a:buFontTx/>
              <a:buChar char="-"/>
            </a:pPr>
            <a:r>
              <a:rPr lang="en-US" sz="2400" dirty="0"/>
              <a:t>Few shot learning</a:t>
            </a:r>
          </a:p>
          <a:p>
            <a:pPr marL="342900" indent="-342900">
              <a:buFontTx/>
              <a:buChar char="-"/>
            </a:pPr>
            <a:r>
              <a:rPr lang="en-US" sz="2400" dirty="0"/>
              <a:t>Encoding and decoding</a:t>
            </a:r>
          </a:p>
          <a:p>
            <a:pPr marL="342900" indent="-342900">
              <a:buFontTx/>
              <a:buChar char="-"/>
            </a:pPr>
            <a:r>
              <a:rPr lang="en-US" sz="2400" dirty="0"/>
              <a:t>Preprocessing sensor based data</a:t>
            </a:r>
          </a:p>
          <a:p>
            <a:pPr marL="342900" indent="-342900">
              <a:buFontTx/>
              <a:buChar char="-"/>
            </a:pPr>
            <a:r>
              <a:rPr lang="en-US" sz="2400" dirty="0"/>
              <a:t>Different sensors used for human reading</a:t>
            </a:r>
          </a:p>
        </p:txBody>
      </p:sp>
      <p:grpSp>
        <p:nvGrpSpPr>
          <p:cNvPr id="7" name="Group 6">
            <a:extLst>
              <a:ext uri="{FF2B5EF4-FFF2-40B4-BE49-F238E27FC236}">
                <a16:creationId xmlns:a16="http://schemas.microsoft.com/office/drawing/2014/main" id="{3FFD41BF-E7B8-AD48-8D18-6EE7904481DE}"/>
              </a:ext>
            </a:extLst>
          </p:cNvPr>
          <p:cNvGrpSpPr/>
          <p:nvPr/>
        </p:nvGrpSpPr>
        <p:grpSpPr>
          <a:xfrm>
            <a:off x="228600" y="4611757"/>
            <a:ext cx="8676293" cy="369332"/>
            <a:chOff x="228600" y="4611757"/>
            <a:chExt cx="8676293" cy="369332"/>
          </a:xfrm>
        </p:grpSpPr>
        <p:cxnSp>
          <p:nvCxnSpPr>
            <p:cNvPr id="8" name="Straight Connector 7">
              <a:extLst>
                <a:ext uri="{FF2B5EF4-FFF2-40B4-BE49-F238E27FC236}">
                  <a16:creationId xmlns:a16="http://schemas.microsoft.com/office/drawing/2014/main" id="{1CFAC79A-70EF-6242-BF57-DF3D30C25978}"/>
                </a:ext>
              </a:extLst>
            </p:cNvPr>
            <p:cNvCxnSpPr/>
            <p:nvPr/>
          </p:nvCxnSpPr>
          <p:spPr>
            <a:xfrm>
              <a:off x="228600" y="4621696"/>
              <a:ext cx="8607287" cy="0"/>
            </a:xfrm>
            <a:prstGeom prst="line">
              <a:avLst/>
            </a:prstGeom>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7A5D635F-43E8-9B4F-83F5-123F6455AE2B}"/>
                </a:ext>
              </a:extLst>
            </p:cNvPr>
            <p:cNvSpPr txBox="1"/>
            <p:nvPr/>
          </p:nvSpPr>
          <p:spPr>
            <a:xfrm>
              <a:off x="4029519" y="4611757"/>
              <a:ext cx="4875374" cy="369332"/>
            </a:xfrm>
            <a:prstGeom prst="rect">
              <a:avLst/>
            </a:prstGeom>
            <a:noFill/>
          </p:spPr>
          <p:txBody>
            <a:bodyPr wrap="none" rtlCol="0">
              <a:spAutoFit/>
            </a:bodyPr>
            <a:lstStyle/>
            <a:p>
              <a:r>
                <a:rPr lang="en-US" dirty="0">
                  <a:solidFill>
                    <a:schemeClr val="accent2">
                      <a:lumMod val="75000"/>
                    </a:schemeClr>
                  </a:solidFill>
                </a:rPr>
                <a:t>School of Information Studies, Syracuse University</a:t>
              </a:r>
            </a:p>
          </p:txBody>
        </p:sp>
      </p:grpSp>
    </p:spTree>
    <p:extLst>
      <p:ext uri="{BB962C8B-B14F-4D97-AF65-F5344CB8AC3E}">
        <p14:creationId xmlns:p14="http://schemas.microsoft.com/office/powerpoint/2010/main" val="1886981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p:nvPr>
        </p:nvSpPr>
        <p:spPr>
          <a:xfrm>
            <a:off x="348439" y="200910"/>
            <a:ext cx="8347692" cy="888744"/>
          </a:xfrm>
          <a:prstGeom prst="rect">
            <a:avLst/>
          </a:prstGeom>
        </p:spPr>
        <p:txBody>
          <a:bodyPr spcFirstLastPara="1" wrap="square" lIns="91425" tIns="91425" rIns="91425" bIns="91425" anchor="b" anchorCtr="0">
            <a:noAutofit/>
          </a:bodyPr>
          <a:lstStyle/>
          <a:p>
            <a:r>
              <a:rPr lang="en-US" b="1" dirty="0">
                <a:solidFill>
                  <a:schemeClr val="tx1"/>
                </a:solidFill>
              </a:rPr>
              <a:t>PROJECT TOPIC</a:t>
            </a:r>
            <a:br>
              <a:rPr lang="en-US" b="1" dirty="0">
                <a:solidFill>
                  <a:schemeClr val="tx1"/>
                </a:solidFill>
              </a:rPr>
            </a:br>
            <a:r>
              <a:rPr lang="en-US" b="1" dirty="0">
                <a:solidFill>
                  <a:schemeClr val="accent2">
                    <a:lumMod val="75000"/>
                  </a:schemeClr>
                </a:solidFill>
              </a:rPr>
              <a:t>RESEARCH ON SPEED PREDICTION USING ACCELEROMETER DATA</a:t>
            </a:r>
            <a:endParaRPr lang="en-US" dirty="0">
              <a:solidFill>
                <a:schemeClr val="accent2">
                  <a:lumMod val="75000"/>
                </a:schemeClr>
              </a:solidFill>
            </a:endParaRPr>
          </a:p>
        </p:txBody>
      </p:sp>
      <p:sp>
        <p:nvSpPr>
          <p:cNvPr id="3" name="TextBox 2">
            <a:extLst>
              <a:ext uri="{FF2B5EF4-FFF2-40B4-BE49-F238E27FC236}">
                <a16:creationId xmlns:a16="http://schemas.microsoft.com/office/drawing/2014/main" id="{E2895766-1252-C747-9E88-286B33AE5EA1}"/>
              </a:ext>
            </a:extLst>
          </p:cNvPr>
          <p:cNvSpPr txBox="1"/>
          <p:nvPr/>
        </p:nvSpPr>
        <p:spPr>
          <a:xfrm>
            <a:off x="348439" y="1172950"/>
            <a:ext cx="8586839" cy="4524315"/>
          </a:xfrm>
          <a:prstGeom prst="rect">
            <a:avLst/>
          </a:prstGeom>
          <a:noFill/>
        </p:spPr>
        <p:txBody>
          <a:bodyPr wrap="square" rtlCol="0">
            <a:spAutoFit/>
          </a:bodyPr>
          <a:lstStyle/>
          <a:p>
            <a:r>
              <a:rPr lang="en-US" dirty="0"/>
              <a:t>PROBLEM STATEMENT : The goal was to research on predicting speed using accelerometer data.</a:t>
            </a:r>
          </a:p>
          <a:p>
            <a:endParaRPr lang="en-US" dirty="0"/>
          </a:p>
          <a:p>
            <a:r>
              <a:rPr lang="en-US" dirty="0"/>
              <a:t>DATASET: The dataset was collected at Syracuse University. The dataset contains the data from two accelerometer one tied at wrist and other at waist from 14 different people. The dataset was collected in a controlled environment. We recorded the data on treadmill from 0.5 miles/</a:t>
            </a:r>
            <a:r>
              <a:rPr lang="en-US" dirty="0" err="1"/>
              <a:t>hr</a:t>
            </a:r>
            <a:r>
              <a:rPr lang="en-US" dirty="0"/>
              <a:t> to 7 miles/</a:t>
            </a:r>
            <a:r>
              <a:rPr lang="en-US" dirty="0" err="1"/>
              <a:t>hr</a:t>
            </a:r>
            <a:r>
              <a:rPr lang="en-US" dirty="0"/>
              <a:t> with increment of 0.5 miles/hr. </a:t>
            </a:r>
          </a:p>
          <a:p>
            <a:endParaRPr lang="en-US" dirty="0"/>
          </a:p>
          <a:p>
            <a:pPr fontAlgn="base"/>
            <a:r>
              <a:rPr lang="en-US" dirty="0"/>
              <a:t>MODELS: CNN, Transfer learning, Prototypical learning, Few-shot learning</a:t>
            </a:r>
          </a:p>
          <a:p>
            <a:pPr fontAlgn="base"/>
            <a:endParaRPr lang="en-US" dirty="0"/>
          </a:p>
          <a:p>
            <a:pPr fontAlgn="base"/>
            <a:r>
              <a:rPr lang="en-US" dirty="0"/>
              <a:t>RESULT: 96% Accuracy for a 14 class speed prediction problem.</a:t>
            </a:r>
          </a:p>
          <a:p>
            <a:pPr fontAlgn="base"/>
            <a:endParaRPr lang="en-US" dirty="0"/>
          </a:p>
          <a:p>
            <a:pPr marL="342900" indent="-342900" fontAlgn="base">
              <a:buAutoNum type="arabicPeriod"/>
            </a:pPr>
            <a:endParaRPr lang="en-US" dirty="0"/>
          </a:p>
          <a:p>
            <a:pPr marL="342900" indent="-342900" fontAlgn="base">
              <a:buAutoNum type="arabicPeriod"/>
            </a:pPr>
            <a:endParaRPr lang="en-US" dirty="0"/>
          </a:p>
          <a:p>
            <a:pPr marL="342900" indent="-342900" fontAlgn="base">
              <a:buFont typeface="+mj-lt"/>
              <a:buAutoNum type="arabicPeriod"/>
            </a:pPr>
            <a:endParaRPr lang="en-US" dirty="0"/>
          </a:p>
          <a:p>
            <a:pPr fontAlgn="base"/>
            <a:endParaRPr lang="en-US" dirty="0"/>
          </a:p>
        </p:txBody>
      </p:sp>
      <p:grpSp>
        <p:nvGrpSpPr>
          <p:cNvPr id="4" name="Group 3">
            <a:extLst>
              <a:ext uri="{FF2B5EF4-FFF2-40B4-BE49-F238E27FC236}">
                <a16:creationId xmlns:a16="http://schemas.microsoft.com/office/drawing/2014/main" id="{755F27DF-138D-8C47-8190-569CAF70164A}"/>
              </a:ext>
            </a:extLst>
          </p:cNvPr>
          <p:cNvGrpSpPr/>
          <p:nvPr/>
        </p:nvGrpSpPr>
        <p:grpSpPr>
          <a:xfrm>
            <a:off x="228600" y="4611757"/>
            <a:ext cx="8676293" cy="369332"/>
            <a:chOff x="228600" y="4611757"/>
            <a:chExt cx="8676293" cy="369332"/>
          </a:xfrm>
        </p:grpSpPr>
        <p:cxnSp>
          <p:nvCxnSpPr>
            <p:cNvPr id="5" name="Straight Connector 4">
              <a:extLst>
                <a:ext uri="{FF2B5EF4-FFF2-40B4-BE49-F238E27FC236}">
                  <a16:creationId xmlns:a16="http://schemas.microsoft.com/office/drawing/2014/main" id="{6EC98392-675E-9B46-9913-204BEA7DE826}"/>
                </a:ext>
              </a:extLst>
            </p:cNvPr>
            <p:cNvCxnSpPr/>
            <p:nvPr/>
          </p:nvCxnSpPr>
          <p:spPr>
            <a:xfrm>
              <a:off x="228600" y="4621696"/>
              <a:ext cx="8607287" cy="0"/>
            </a:xfrm>
            <a:prstGeom prst="line">
              <a:avLst/>
            </a:prstGeom>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EFEC1401-93FB-974C-AA17-A3C25701DDF7}"/>
                </a:ext>
              </a:extLst>
            </p:cNvPr>
            <p:cNvSpPr txBox="1"/>
            <p:nvPr/>
          </p:nvSpPr>
          <p:spPr>
            <a:xfrm>
              <a:off x="4029519" y="4611757"/>
              <a:ext cx="4875374" cy="369332"/>
            </a:xfrm>
            <a:prstGeom prst="rect">
              <a:avLst/>
            </a:prstGeom>
            <a:noFill/>
          </p:spPr>
          <p:txBody>
            <a:bodyPr wrap="none" rtlCol="0">
              <a:spAutoFit/>
            </a:bodyPr>
            <a:lstStyle/>
            <a:p>
              <a:r>
                <a:rPr lang="en-US" dirty="0">
                  <a:solidFill>
                    <a:schemeClr val="accent2">
                      <a:lumMod val="75000"/>
                    </a:schemeClr>
                  </a:solidFill>
                </a:rPr>
                <a:t>School of Information Studies, Syracuse University</a:t>
              </a:r>
            </a:p>
          </p:txBody>
        </p:sp>
      </p:grpSp>
    </p:spTree>
    <p:extLst>
      <p:ext uri="{BB962C8B-B14F-4D97-AF65-F5344CB8AC3E}">
        <p14:creationId xmlns:p14="http://schemas.microsoft.com/office/powerpoint/2010/main" val="464580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p:nvPr>
        </p:nvSpPr>
        <p:spPr>
          <a:xfrm>
            <a:off x="345269" y="581835"/>
            <a:ext cx="6121937" cy="577800"/>
          </a:xfrm>
          <a:prstGeom prst="rect">
            <a:avLst/>
          </a:prstGeom>
        </p:spPr>
        <p:txBody>
          <a:bodyPr spcFirstLastPara="1" wrap="square" lIns="91425" tIns="91425" rIns="91425" bIns="91425" anchor="b" anchorCtr="0">
            <a:noAutofit/>
          </a:bodyPr>
          <a:lstStyle/>
          <a:p>
            <a:r>
              <a:rPr lang="en-US" sz="2800" b="1" dirty="0">
                <a:solidFill>
                  <a:schemeClr val="tx1"/>
                </a:solidFill>
              </a:rPr>
              <a:t>IST 718 </a:t>
            </a:r>
            <a:br>
              <a:rPr lang="en-US" sz="2800" b="1" dirty="0">
                <a:solidFill>
                  <a:schemeClr val="tx1"/>
                </a:solidFill>
              </a:rPr>
            </a:br>
            <a:r>
              <a:rPr lang="en-US" sz="2800" b="1" dirty="0">
                <a:solidFill>
                  <a:schemeClr val="accent2">
                    <a:lumMod val="75000"/>
                  </a:schemeClr>
                </a:solidFill>
              </a:rPr>
              <a:t>BIG DATA ANALYTICS</a:t>
            </a:r>
            <a:endParaRPr lang="en-US" sz="2800" dirty="0">
              <a:solidFill>
                <a:schemeClr val="accent2">
                  <a:lumMod val="75000"/>
                </a:schemeClr>
              </a:solidFill>
            </a:endParaRPr>
          </a:p>
        </p:txBody>
      </p:sp>
      <p:sp>
        <p:nvSpPr>
          <p:cNvPr id="12" name="TextBox 11">
            <a:extLst>
              <a:ext uri="{FF2B5EF4-FFF2-40B4-BE49-F238E27FC236}">
                <a16:creationId xmlns:a16="http://schemas.microsoft.com/office/drawing/2014/main" id="{B5CC85A6-031D-674A-BB59-5B6B47E53A7B}"/>
              </a:ext>
            </a:extLst>
          </p:cNvPr>
          <p:cNvSpPr txBox="1"/>
          <p:nvPr/>
        </p:nvSpPr>
        <p:spPr>
          <a:xfrm>
            <a:off x="6138041" y="283752"/>
            <a:ext cx="2766852" cy="646331"/>
          </a:xfrm>
          <a:prstGeom prst="rect">
            <a:avLst/>
          </a:prstGeom>
          <a:noFill/>
        </p:spPr>
        <p:txBody>
          <a:bodyPr wrap="square" rtlCol="0">
            <a:spAutoFit/>
          </a:bodyPr>
          <a:lstStyle/>
          <a:p>
            <a:r>
              <a:rPr lang="en-US" dirty="0"/>
              <a:t>Taught by : </a:t>
            </a:r>
          </a:p>
          <a:p>
            <a:r>
              <a:rPr lang="en-US" dirty="0"/>
              <a:t>Prof Willard Williamson</a:t>
            </a:r>
          </a:p>
        </p:txBody>
      </p:sp>
      <p:sp>
        <p:nvSpPr>
          <p:cNvPr id="13" name="TextBox 12">
            <a:extLst>
              <a:ext uri="{FF2B5EF4-FFF2-40B4-BE49-F238E27FC236}">
                <a16:creationId xmlns:a16="http://schemas.microsoft.com/office/drawing/2014/main" id="{E2F41225-65BF-6740-873A-2756EE0F23C6}"/>
              </a:ext>
            </a:extLst>
          </p:cNvPr>
          <p:cNvSpPr txBox="1"/>
          <p:nvPr/>
        </p:nvSpPr>
        <p:spPr>
          <a:xfrm>
            <a:off x="1209060" y="1338907"/>
            <a:ext cx="6121937" cy="2308324"/>
          </a:xfrm>
          <a:prstGeom prst="rect">
            <a:avLst/>
          </a:prstGeom>
          <a:noFill/>
        </p:spPr>
        <p:txBody>
          <a:bodyPr wrap="square" rtlCol="0">
            <a:spAutoFit/>
          </a:bodyPr>
          <a:lstStyle/>
          <a:p>
            <a:pPr marL="342900" indent="-342900">
              <a:buFontTx/>
              <a:buChar char="-"/>
            </a:pPr>
            <a:r>
              <a:rPr lang="en-US" sz="2400" dirty="0"/>
              <a:t>Probability, Statistics, Algebra</a:t>
            </a:r>
          </a:p>
          <a:p>
            <a:pPr marL="342900" indent="-342900">
              <a:buFontTx/>
              <a:buChar char="-"/>
            </a:pPr>
            <a:r>
              <a:rPr lang="en-US" sz="2400" dirty="0"/>
              <a:t>Spark and MapReduce</a:t>
            </a:r>
          </a:p>
          <a:p>
            <a:pPr marL="342900" indent="-342900">
              <a:buFontTx/>
              <a:buChar char="-"/>
            </a:pPr>
            <a:r>
              <a:rPr lang="en-US" sz="2400" dirty="0"/>
              <a:t>Spark Dataframe </a:t>
            </a:r>
          </a:p>
          <a:p>
            <a:pPr marL="342900" indent="-342900">
              <a:buFontTx/>
              <a:buChar char="-"/>
            </a:pPr>
            <a:r>
              <a:rPr lang="en-US" sz="2400" dirty="0"/>
              <a:t>Addressing model accuracy</a:t>
            </a:r>
          </a:p>
          <a:p>
            <a:pPr marL="342900" indent="-342900">
              <a:buFontTx/>
              <a:buChar char="-"/>
            </a:pPr>
            <a:r>
              <a:rPr lang="en-US" sz="2400" dirty="0"/>
              <a:t>Sentimental Analysis case study</a:t>
            </a:r>
          </a:p>
          <a:p>
            <a:pPr marL="342900" indent="-342900">
              <a:buFontTx/>
              <a:buChar char="-"/>
            </a:pPr>
            <a:r>
              <a:rPr lang="en-US" sz="2400" dirty="0"/>
              <a:t>Predicting Credit Score case study</a:t>
            </a:r>
          </a:p>
        </p:txBody>
      </p:sp>
      <p:grpSp>
        <p:nvGrpSpPr>
          <p:cNvPr id="7" name="Group 6">
            <a:extLst>
              <a:ext uri="{FF2B5EF4-FFF2-40B4-BE49-F238E27FC236}">
                <a16:creationId xmlns:a16="http://schemas.microsoft.com/office/drawing/2014/main" id="{3FFD41BF-E7B8-AD48-8D18-6EE7904481DE}"/>
              </a:ext>
            </a:extLst>
          </p:cNvPr>
          <p:cNvGrpSpPr/>
          <p:nvPr/>
        </p:nvGrpSpPr>
        <p:grpSpPr>
          <a:xfrm>
            <a:off x="228600" y="4611757"/>
            <a:ext cx="8676293" cy="369332"/>
            <a:chOff x="228600" y="4611757"/>
            <a:chExt cx="8676293" cy="369332"/>
          </a:xfrm>
        </p:grpSpPr>
        <p:cxnSp>
          <p:nvCxnSpPr>
            <p:cNvPr id="8" name="Straight Connector 7">
              <a:extLst>
                <a:ext uri="{FF2B5EF4-FFF2-40B4-BE49-F238E27FC236}">
                  <a16:creationId xmlns:a16="http://schemas.microsoft.com/office/drawing/2014/main" id="{1CFAC79A-70EF-6242-BF57-DF3D30C25978}"/>
                </a:ext>
              </a:extLst>
            </p:cNvPr>
            <p:cNvCxnSpPr/>
            <p:nvPr/>
          </p:nvCxnSpPr>
          <p:spPr>
            <a:xfrm>
              <a:off x="228600" y="4621696"/>
              <a:ext cx="8607287" cy="0"/>
            </a:xfrm>
            <a:prstGeom prst="line">
              <a:avLst/>
            </a:prstGeom>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7A5D635F-43E8-9B4F-83F5-123F6455AE2B}"/>
                </a:ext>
              </a:extLst>
            </p:cNvPr>
            <p:cNvSpPr txBox="1"/>
            <p:nvPr/>
          </p:nvSpPr>
          <p:spPr>
            <a:xfrm>
              <a:off x="4029519" y="4611757"/>
              <a:ext cx="4875374" cy="369332"/>
            </a:xfrm>
            <a:prstGeom prst="rect">
              <a:avLst/>
            </a:prstGeom>
            <a:noFill/>
          </p:spPr>
          <p:txBody>
            <a:bodyPr wrap="none" rtlCol="0">
              <a:spAutoFit/>
            </a:bodyPr>
            <a:lstStyle/>
            <a:p>
              <a:r>
                <a:rPr lang="en-US" dirty="0">
                  <a:solidFill>
                    <a:schemeClr val="accent2">
                      <a:lumMod val="75000"/>
                    </a:schemeClr>
                  </a:solidFill>
                </a:rPr>
                <a:t>School of Information Studies, Syracuse University</a:t>
              </a:r>
            </a:p>
          </p:txBody>
        </p:sp>
      </p:grpSp>
    </p:spTree>
    <p:extLst>
      <p:ext uri="{BB962C8B-B14F-4D97-AF65-F5344CB8AC3E}">
        <p14:creationId xmlns:p14="http://schemas.microsoft.com/office/powerpoint/2010/main" val="166983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p:nvPr>
        </p:nvSpPr>
        <p:spPr>
          <a:xfrm>
            <a:off x="348439" y="200910"/>
            <a:ext cx="6636705" cy="888744"/>
          </a:xfrm>
          <a:prstGeom prst="rect">
            <a:avLst/>
          </a:prstGeom>
        </p:spPr>
        <p:txBody>
          <a:bodyPr spcFirstLastPara="1" wrap="square" lIns="91425" tIns="91425" rIns="91425" bIns="91425" anchor="b" anchorCtr="0">
            <a:noAutofit/>
          </a:bodyPr>
          <a:lstStyle/>
          <a:p>
            <a:r>
              <a:rPr lang="en-US" b="1" dirty="0">
                <a:solidFill>
                  <a:schemeClr val="tx1"/>
                </a:solidFill>
              </a:rPr>
              <a:t>PROJECT TOPIC</a:t>
            </a:r>
            <a:br>
              <a:rPr lang="en-US" b="1" dirty="0">
                <a:solidFill>
                  <a:schemeClr val="tx1"/>
                </a:solidFill>
              </a:rPr>
            </a:br>
            <a:r>
              <a:rPr lang="en-US" b="1" dirty="0">
                <a:solidFill>
                  <a:schemeClr val="accent2">
                    <a:lumMod val="75000"/>
                  </a:schemeClr>
                </a:solidFill>
              </a:rPr>
              <a:t>HOSPITAL READMISSION OF DIABTES PATIENTS</a:t>
            </a:r>
            <a:endParaRPr lang="en-US" dirty="0">
              <a:solidFill>
                <a:schemeClr val="accent2">
                  <a:lumMod val="75000"/>
                </a:schemeClr>
              </a:solidFill>
            </a:endParaRPr>
          </a:p>
        </p:txBody>
      </p:sp>
      <p:sp>
        <p:nvSpPr>
          <p:cNvPr id="3" name="TextBox 2">
            <a:extLst>
              <a:ext uri="{FF2B5EF4-FFF2-40B4-BE49-F238E27FC236}">
                <a16:creationId xmlns:a16="http://schemas.microsoft.com/office/drawing/2014/main" id="{E2895766-1252-C747-9E88-286B33AE5EA1}"/>
              </a:ext>
            </a:extLst>
          </p:cNvPr>
          <p:cNvSpPr txBox="1"/>
          <p:nvPr/>
        </p:nvSpPr>
        <p:spPr>
          <a:xfrm>
            <a:off x="348439" y="1172950"/>
            <a:ext cx="8586839" cy="4801314"/>
          </a:xfrm>
          <a:prstGeom prst="rect">
            <a:avLst/>
          </a:prstGeom>
          <a:noFill/>
        </p:spPr>
        <p:txBody>
          <a:bodyPr wrap="square" rtlCol="0">
            <a:spAutoFit/>
          </a:bodyPr>
          <a:lstStyle/>
          <a:p>
            <a:r>
              <a:rPr lang="en-US" dirty="0"/>
              <a:t>PROBLEM STATEMENT : The goal of the project is to predict if a diabetes patient is going to get readmitted after getting discharged. </a:t>
            </a:r>
          </a:p>
          <a:p>
            <a:endParaRPr lang="en-US" dirty="0"/>
          </a:p>
          <a:p>
            <a:r>
              <a:rPr lang="en-US" dirty="0"/>
              <a:t>DATASET: It is a patient level dataset with a total of 101,766 rows representing 101,766 patients along with 53 columns representing 53 different patient attributes for each patient. </a:t>
            </a:r>
          </a:p>
          <a:p>
            <a:endParaRPr lang="en-US" dirty="0"/>
          </a:p>
          <a:p>
            <a:pPr fontAlgn="base"/>
            <a:r>
              <a:rPr lang="en-US" dirty="0"/>
              <a:t>MODELS: Logistics Regression, Decision Tree, Random Forest, Gradient Boosted Tree, SVM, Multi-Layer Perceptron</a:t>
            </a:r>
          </a:p>
          <a:p>
            <a:pPr fontAlgn="base"/>
            <a:endParaRPr lang="en-US" dirty="0"/>
          </a:p>
          <a:p>
            <a:pPr fontAlgn="base"/>
            <a:r>
              <a:rPr lang="en-US" dirty="0"/>
              <a:t>RESULT: For our hospital readmission dataset, Gradient boosting tree and Naïve Bayes performed best with an accuracy of 64 % and 62 %. </a:t>
            </a:r>
          </a:p>
          <a:p>
            <a:pPr fontAlgn="base"/>
            <a:endParaRPr lang="en-US" dirty="0"/>
          </a:p>
          <a:p>
            <a:pPr marL="342900" indent="-342900" fontAlgn="base">
              <a:buAutoNum type="arabicPeriod"/>
            </a:pPr>
            <a:endParaRPr lang="en-US" dirty="0"/>
          </a:p>
          <a:p>
            <a:pPr marL="342900" indent="-342900" fontAlgn="base">
              <a:buAutoNum type="arabicPeriod"/>
            </a:pPr>
            <a:endParaRPr lang="en-US" dirty="0"/>
          </a:p>
          <a:p>
            <a:pPr marL="342900" indent="-342900" fontAlgn="base">
              <a:buFont typeface="+mj-lt"/>
              <a:buAutoNum type="arabicPeriod"/>
            </a:pPr>
            <a:endParaRPr lang="en-US" dirty="0"/>
          </a:p>
          <a:p>
            <a:pPr fontAlgn="base"/>
            <a:endParaRPr lang="en-US" dirty="0"/>
          </a:p>
        </p:txBody>
      </p:sp>
      <p:grpSp>
        <p:nvGrpSpPr>
          <p:cNvPr id="4" name="Group 3">
            <a:extLst>
              <a:ext uri="{FF2B5EF4-FFF2-40B4-BE49-F238E27FC236}">
                <a16:creationId xmlns:a16="http://schemas.microsoft.com/office/drawing/2014/main" id="{755F27DF-138D-8C47-8190-569CAF70164A}"/>
              </a:ext>
            </a:extLst>
          </p:cNvPr>
          <p:cNvGrpSpPr/>
          <p:nvPr/>
        </p:nvGrpSpPr>
        <p:grpSpPr>
          <a:xfrm>
            <a:off x="228600" y="4611757"/>
            <a:ext cx="8676293" cy="369332"/>
            <a:chOff x="228600" y="4611757"/>
            <a:chExt cx="8676293" cy="369332"/>
          </a:xfrm>
        </p:grpSpPr>
        <p:cxnSp>
          <p:nvCxnSpPr>
            <p:cNvPr id="5" name="Straight Connector 4">
              <a:extLst>
                <a:ext uri="{FF2B5EF4-FFF2-40B4-BE49-F238E27FC236}">
                  <a16:creationId xmlns:a16="http://schemas.microsoft.com/office/drawing/2014/main" id="{6EC98392-675E-9B46-9913-204BEA7DE826}"/>
                </a:ext>
              </a:extLst>
            </p:cNvPr>
            <p:cNvCxnSpPr/>
            <p:nvPr/>
          </p:nvCxnSpPr>
          <p:spPr>
            <a:xfrm>
              <a:off x="228600" y="4621696"/>
              <a:ext cx="8607287" cy="0"/>
            </a:xfrm>
            <a:prstGeom prst="line">
              <a:avLst/>
            </a:prstGeom>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EFEC1401-93FB-974C-AA17-A3C25701DDF7}"/>
                </a:ext>
              </a:extLst>
            </p:cNvPr>
            <p:cNvSpPr txBox="1"/>
            <p:nvPr/>
          </p:nvSpPr>
          <p:spPr>
            <a:xfrm>
              <a:off x="4029519" y="4611757"/>
              <a:ext cx="4875374" cy="369332"/>
            </a:xfrm>
            <a:prstGeom prst="rect">
              <a:avLst/>
            </a:prstGeom>
            <a:noFill/>
          </p:spPr>
          <p:txBody>
            <a:bodyPr wrap="none" rtlCol="0">
              <a:spAutoFit/>
            </a:bodyPr>
            <a:lstStyle/>
            <a:p>
              <a:r>
                <a:rPr lang="en-US" dirty="0">
                  <a:solidFill>
                    <a:schemeClr val="accent2">
                      <a:lumMod val="75000"/>
                    </a:schemeClr>
                  </a:solidFill>
                </a:rPr>
                <a:t>School of Information Studies, Syracuse University</a:t>
              </a:r>
            </a:p>
          </p:txBody>
        </p:sp>
      </p:grpSp>
    </p:spTree>
    <p:extLst>
      <p:ext uri="{BB962C8B-B14F-4D97-AF65-F5344CB8AC3E}">
        <p14:creationId xmlns:p14="http://schemas.microsoft.com/office/powerpoint/2010/main" val="2186906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p:nvPr>
        </p:nvSpPr>
        <p:spPr>
          <a:xfrm>
            <a:off x="345269" y="581835"/>
            <a:ext cx="6121937" cy="577800"/>
          </a:xfrm>
          <a:prstGeom prst="rect">
            <a:avLst/>
          </a:prstGeom>
        </p:spPr>
        <p:txBody>
          <a:bodyPr spcFirstLastPara="1" wrap="square" lIns="91425" tIns="91425" rIns="91425" bIns="91425" anchor="b" anchorCtr="0">
            <a:noAutofit/>
          </a:bodyPr>
          <a:lstStyle/>
          <a:p>
            <a:r>
              <a:rPr lang="en-US" sz="2800" b="1" dirty="0">
                <a:solidFill>
                  <a:schemeClr val="tx1"/>
                </a:solidFill>
              </a:rPr>
              <a:t>CIS731</a:t>
            </a:r>
            <a:br>
              <a:rPr lang="en-US" sz="2800" b="1" dirty="0">
                <a:solidFill>
                  <a:schemeClr val="tx1"/>
                </a:solidFill>
              </a:rPr>
            </a:br>
            <a:r>
              <a:rPr lang="en-US" sz="2800" b="1" dirty="0">
                <a:solidFill>
                  <a:schemeClr val="accent2">
                    <a:lumMod val="75000"/>
                  </a:schemeClr>
                </a:solidFill>
              </a:rPr>
              <a:t>Artificial Neural Network</a:t>
            </a:r>
            <a:endParaRPr lang="en-US" sz="2800" dirty="0">
              <a:solidFill>
                <a:schemeClr val="accent2">
                  <a:lumMod val="75000"/>
                </a:schemeClr>
              </a:solidFill>
            </a:endParaRPr>
          </a:p>
        </p:txBody>
      </p:sp>
      <p:sp>
        <p:nvSpPr>
          <p:cNvPr id="12" name="TextBox 11">
            <a:extLst>
              <a:ext uri="{FF2B5EF4-FFF2-40B4-BE49-F238E27FC236}">
                <a16:creationId xmlns:a16="http://schemas.microsoft.com/office/drawing/2014/main" id="{B5CC85A6-031D-674A-BB59-5B6B47E53A7B}"/>
              </a:ext>
            </a:extLst>
          </p:cNvPr>
          <p:cNvSpPr txBox="1"/>
          <p:nvPr/>
        </p:nvSpPr>
        <p:spPr>
          <a:xfrm>
            <a:off x="6138041" y="283752"/>
            <a:ext cx="2766852" cy="646331"/>
          </a:xfrm>
          <a:prstGeom prst="rect">
            <a:avLst/>
          </a:prstGeom>
          <a:noFill/>
        </p:spPr>
        <p:txBody>
          <a:bodyPr wrap="square" rtlCol="0">
            <a:spAutoFit/>
          </a:bodyPr>
          <a:lstStyle/>
          <a:p>
            <a:r>
              <a:rPr lang="en-US" dirty="0"/>
              <a:t>Taught by : </a:t>
            </a:r>
          </a:p>
          <a:p>
            <a:r>
              <a:rPr lang="en-US" dirty="0"/>
              <a:t>Prof Mohan</a:t>
            </a:r>
          </a:p>
        </p:txBody>
      </p:sp>
      <p:sp>
        <p:nvSpPr>
          <p:cNvPr id="13" name="TextBox 12">
            <a:extLst>
              <a:ext uri="{FF2B5EF4-FFF2-40B4-BE49-F238E27FC236}">
                <a16:creationId xmlns:a16="http://schemas.microsoft.com/office/drawing/2014/main" id="{E2F41225-65BF-6740-873A-2756EE0F23C6}"/>
              </a:ext>
            </a:extLst>
          </p:cNvPr>
          <p:cNvSpPr txBox="1"/>
          <p:nvPr/>
        </p:nvSpPr>
        <p:spPr>
          <a:xfrm>
            <a:off x="1209060" y="1338907"/>
            <a:ext cx="6121937" cy="3046988"/>
          </a:xfrm>
          <a:prstGeom prst="rect">
            <a:avLst/>
          </a:prstGeom>
          <a:noFill/>
        </p:spPr>
        <p:txBody>
          <a:bodyPr wrap="square" rtlCol="0">
            <a:spAutoFit/>
          </a:bodyPr>
          <a:lstStyle/>
          <a:p>
            <a:pPr marL="342900" indent="-342900">
              <a:buFontTx/>
              <a:buChar char="-"/>
            </a:pPr>
            <a:r>
              <a:rPr lang="en-US" sz="2400" dirty="0"/>
              <a:t>Fundamentals of neural network</a:t>
            </a:r>
          </a:p>
          <a:p>
            <a:pPr marL="342900" indent="-342900">
              <a:buFontTx/>
              <a:buChar char="-"/>
            </a:pPr>
            <a:r>
              <a:rPr lang="en-US" sz="2400" dirty="0"/>
              <a:t>Feedforward network</a:t>
            </a:r>
          </a:p>
          <a:p>
            <a:pPr marL="342900" indent="-342900">
              <a:buFontTx/>
              <a:buChar char="-"/>
            </a:pPr>
            <a:r>
              <a:rPr lang="en-US" sz="2400" dirty="0"/>
              <a:t>Backtracking</a:t>
            </a:r>
          </a:p>
          <a:p>
            <a:pPr marL="342900" indent="-342900">
              <a:buFontTx/>
              <a:buChar char="-"/>
            </a:pPr>
            <a:r>
              <a:rPr lang="en-US" sz="2400" dirty="0"/>
              <a:t>Optimization of a network</a:t>
            </a:r>
          </a:p>
          <a:p>
            <a:pPr marL="342900" indent="-342900">
              <a:buFontTx/>
              <a:buChar char="-"/>
            </a:pPr>
            <a:r>
              <a:rPr lang="en-US" sz="2400" dirty="0"/>
              <a:t>CNN</a:t>
            </a:r>
          </a:p>
          <a:p>
            <a:pPr marL="342900" indent="-342900">
              <a:buFontTx/>
              <a:buChar char="-"/>
            </a:pPr>
            <a:r>
              <a:rPr lang="en-US" sz="2400" dirty="0"/>
              <a:t>Transfer Learning</a:t>
            </a:r>
          </a:p>
          <a:p>
            <a:pPr marL="342900" indent="-342900">
              <a:buFontTx/>
              <a:buChar char="-"/>
            </a:pPr>
            <a:r>
              <a:rPr lang="en-US" sz="2400" dirty="0"/>
              <a:t>Image processing</a:t>
            </a:r>
          </a:p>
          <a:p>
            <a:pPr marL="342900" indent="-342900">
              <a:buFontTx/>
              <a:buChar char="-"/>
            </a:pPr>
            <a:r>
              <a:rPr lang="en-US" sz="2400" dirty="0"/>
              <a:t>LSTM and GRU</a:t>
            </a:r>
          </a:p>
        </p:txBody>
      </p:sp>
      <p:grpSp>
        <p:nvGrpSpPr>
          <p:cNvPr id="7" name="Group 6">
            <a:extLst>
              <a:ext uri="{FF2B5EF4-FFF2-40B4-BE49-F238E27FC236}">
                <a16:creationId xmlns:a16="http://schemas.microsoft.com/office/drawing/2014/main" id="{3FFD41BF-E7B8-AD48-8D18-6EE7904481DE}"/>
              </a:ext>
            </a:extLst>
          </p:cNvPr>
          <p:cNvGrpSpPr/>
          <p:nvPr/>
        </p:nvGrpSpPr>
        <p:grpSpPr>
          <a:xfrm>
            <a:off x="228600" y="4611757"/>
            <a:ext cx="8676293" cy="369332"/>
            <a:chOff x="228600" y="4611757"/>
            <a:chExt cx="8676293" cy="369332"/>
          </a:xfrm>
        </p:grpSpPr>
        <p:cxnSp>
          <p:nvCxnSpPr>
            <p:cNvPr id="8" name="Straight Connector 7">
              <a:extLst>
                <a:ext uri="{FF2B5EF4-FFF2-40B4-BE49-F238E27FC236}">
                  <a16:creationId xmlns:a16="http://schemas.microsoft.com/office/drawing/2014/main" id="{1CFAC79A-70EF-6242-BF57-DF3D30C25978}"/>
                </a:ext>
              </a:extLst>
            </p:cNvPr>
            <p:cNvCxnSpPr/>
            <p:nvPr/>
          </p:nvCxnSpPr>
          <p:spPr>
            <a:xfrm>
              <a:off x="228600" y="4621696"/>
              <a:ext cx="8607287" cy="0"/>
            </a:xfrm>
            <a:prstGeom prst="line">
              <a:avLst/>
            </a:prstGeom>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7A5D635F-43E8-9B4F-83F5-123F6455AE2B}"/>
                </a:ext>
              </a:extLst>
            </p:cNvPr>
            <p:cNvSpPr txBox="1"/>
            <p:nvPr/>
          </p:nvSpPr>
          <p:spPr>
            <a:xfrm>
              <a:off x="4029519" y="4611757"/>
              <a:ext cx="4875374" cy="369332"/>
            </a:xfrm>
            <a:prstGeom prst="rect">
              <a:avLst/>
            </a:prstGeom>
            <a:noFill/>
          </p:spPr>
          <p:txBody>
            <a:bodyPr wrap="none" rtlCol="0">
              <a:spAutoFit/>
            </a:bodyPr>
            <a:lstStyle/>
            <a:p>
              <a:r>
                <a:rPr lang="en-US" dirty="0">
                  <a:solidFill>
                    <a:schemeClr val="accent2">
                      <a:lumMod val="75000"/>
                    </a:schemeClr>
                  </a:solidFill>
                </a:rPr>
                <a:t>School of Information Studies, Syracuse University</a:t>
              </a:r>
            </a:p>
          </p:txBody>
        </p:sp>
      </p:grpSp>
    </p:spTree>
    <p:extLst>
      <p:ext uri="{BB962C8B-B14F-4D97-AF65-F5344CB8AC3E}">
        <p14:creationId xmlns:p14="http://schemas.microsoft.com/office/powerpoint/2010/main" val="666975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p:nvPr>
        </p:nvSpPr>
        <p:spPr>
          <a:xfrm>
            <a:off x="348439" y="200910"/>
            <a:ext cx="6636705" cy="888744"/>
          </a:xfrm>
          <a:prstGeom prst="rect">
            <a:avLst/>
          </a:prstGeom>
        </p:spPr>
        <p:txBody>
          <a:bodyPr spcFirstLastPara="1" wrap="square" lIns="91425" tIns="91425" rIns="91425" bIns="91425" anchor="b" anchorCtr="0">
            <a:noAutofit/>
          </a:bodyPr>
          <a:lstStyle/>
          <a:p>
            <a:r>
              <a:rPr lang="en-US" b="1" dirty="0">
                <a:solidFill>
                  <a:schemeClr val="tx1"/>
                </a:solidFill>
              </a:rPr>
              <a:t>PROJECT TOPIC</a:t>
            </a:r>
            <a:br>
              <a:rPr lang="en-US" b="1" dirty="0">
                <a:solidFill>
                  <a:schemeClr val="tx1"/>
                </a:solidFill>
              </a:rPr>
            </a:br>
            <a:r>
              <a:rPr lang="en-US" b="1" dirty="0">
                <a:solidFill>
                  <a:schemeClr val="accent2">
                    <a:lumMod val="75000"/>
                  </a:schemeClr>
                </a:solidFill>
              </a:rPr>
              <a:t>FOOD DISH PREDICTION</a:t>
            </a:r>
            <a:endParaRPr lang="en-US" dirty="0">
              <a:solidFill>
                <a:schemeClr val="accent2">
                  <a:lumMod val="75000"/>
                </a:schemeClr>
              </a:solidFill>
            </a:endParaRPr>
          </a:p>
        </p:txBody>
      </p:sp>
      <p:sp>
        <p:nvSpPr>
          <p:cNvPr id="3" name="TextBox 2">
            <a:extLst>
              <a:ext uri="{FF2B5EF4-FFF2-40B4-BE49-F238E27FC236}">
                <a16:creationId xmlns:a16="http://schemas.microsoft.com/office/drawing/2014/main" id="{E2895766-1252-C747-9E88-286B33AE5EA1}"/>
              </a:ext>
            </a:extLst>
          </p:cNvPr>
          <p:cNvSpPr txBox="1"/>
          <p:nvPr/>
        </p:nvSpPr>
        <p:spPr>
          <a:xfrm>
            <a:off x="348439" y="1172950"/>
            <a:ext cx="8586839" cy="4524315"/>
          </a:xfrm>
          <a:prstGeom prst="rect">
            <a:avLst/>
          </a:prstGeom>
          <a:noFill/>
        </p:spPr>
        <p:txBody>
          <a:bodyPr wrap="square" rtlCol="0">
            <a:spAutoFit/>
          </a:bodyPr>
          <a:lstStyle/>
          <a:p>
            <a:r>
              <a:rPr lang="en-US" dirty="0"/>
              <a:t>PROBLEM STATEMENT: The goal of this project is to build a system that accepts an image of a food dish as input and can generate the possible name of the dish and if possible, its</a:t>
            </a:r>
          </a:p>
          <a:p>
            <a:r>
              <a:rPr lang="en-US" dirty="0"/>
              <a:t>ingredients.</a:t>
            </a:r>
          </a:p>
          <a:p>
            <a:endParaRPr lang="en-US" dirty="0"/>
          </a:p>
          <a:p>
            <a:r>
              <a:rPr lang="en-US" dirty="0"/>
              <a:t>DATASET: We used Food 101 dataset, contains 101,000 images belonging to 101 categories of food.</a:t>
            </a:r>
          </a:p>
          <a:p>
            <a:endParaRPr lang="en-US" dirty="0"/>
          </a:p>
          <a:p>
            <a:pPr fontAlgn="base"/>
            <a:r>
              <a:rPr lang="en-US" dirty="0"/>
              <a:t>MODELS: ResNet101, DenseNet121, </a:t>
            </a:r>
            <a:r>
              <a:rPr lang="en-US" dirty="0" err="1"/>
              <a:t>AlexNet</a:t>
            </a:r>
            <a:r>
              <a:rPr lang="en-US" dirty="0"/>
              <a:t>, CNN</a:t>
            </a:r>
          </a:p>
          <a:p>
            <a:pPr fontAlgn="base"/>
            <a:endParaRPr lang="en-US" dirty="0"/>
          </a:p>
          <a:p>
            <a:pPr fontAlgn="base"/>
            <a:r>
              <a:rPr lang="en-US" dirty="0"/>
              <a:t>RESULT: We were able to achieve 95% accuracy for a 3-class problem, 80% accuracy for 5 class problem and 65% accuracy for 7 class problem.</a:t>
            </a:r>
          </a:p>
          <a:p>
            <a:pPr fontAlgn="base"/>
            <a:endParaRPr lang="en-US" dirty="0"/>
          </a:p>
          <a:p>
            <a:pPr marL="342900" indent="-342900" fontAlgn="base">
              <a:buAutoNum type="arabicPeriod"/>
            </a:pPr>
            <a:endParaRPr lang="en-US" dirty="0"/>
          </a:p>
          <a:p>
            <a:pPr marL="342900" indent="-342900" fontAlgn="base">
              <a:buAutoNum type="arabicPeriod"/>
            </a:pPr>
            <a:endParaRPr lang="en-US" dirty="0"/>
          </a:p>
          <a:p>
            <a:pPr marL="342900" indent="-342900" fontAlgn="base">
              <a:buFont typeface="+mj-lt"/>
              <a:buAutoNum type="arabicPeriod"/>
            </a:pPr>
            <a:endParaRPr lang="en-US" dirty="0"/>
          </a:p>
          <a:p>
            <a:pPr fontAlgn="base"/>
            <a:endParaRPr lang="en-US" dirty="0"/>
          </a:p>
        </p:txBody>
      </p:sp>
      <p:grpSp>
        <p:nvGrpSpPr>
          <p:cNvPr id="4" name="Group 3">
            <a:extLst>
              <a:ext uri="{FF2B5EF4-FFF2-40B4-BE49-F238E27FC236}">
                <a16:creationId xmlns:a16="http://schemas.microsoft.com/office/drawing/2014/main" id="{755F27DF-138D-8C47-8190-569CAF70164A}"/>
              </a:ext>
            </a:extLst>
          </p:cNvPr>
          <p:cNvGrpSpPr/>
          <p:nvPr/>
        </p:nvGrpSpPr>
        <p:grpSpPr>
          <a:xfrm>
            <a:off x="228600" y="4611757"/>
            <a:ext cx="8676293" cy="369332"/>
            <a:chOff x="228600" y="4611757"/>
            <a:chExt cx="8676293" cy="369332"/>
          </a:xfrm>
        </p:grpSpPr>
        <p:cxnSp>
          <p:nvCxnSpPr>
            <p:cNvPr id="5" name="Straight Connector 4">
              <a:extLst>
                <a:ext uri="{FF2B5EF4-FFF2-40B4-BE49-F238E27FC236}">
                  <a16:creationId xmlns:a16="http://schemas.microsoft.com/office/drawing/2014/main" id="{6EC98392-675E-9B46-9913-204BEA7DE826}"/>
                </a:ext>
              </a:extLst>
            </p:cNvPr>
            <p:cNvCxnSpPr/>
            <p:nvPr/>
          </p:nvCxnSpPr>
          <p:spPr>
            <a:xfrm>
              <a:off x="228600" y="4621696"/>
              <a:ext cx="8607287" cy="0"/>
            </a:xfrm>
            <a:prstGeom prst="line">
              <a:avLst/>
            </a:prstGeom>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EFEC1401-93FB-974C-AA17-A3C25701DDF7}"/>
                </a:ext>
              </a:extLst>
            </p:cNvPr>
            <p:cNvSpPr txBox="1"/>
            <p:nvPr/>
          </p:nvSpPr>
          <p:spPr>
            <a:xfrm>
              <a:off x="4029519" y="4611757"/>
              <a:ext cx="4875374" cy="369332"/>
            </a:xfrm>
            <a:prstGeom prst="rect">
              <a:avLst/>
            </a:prstGeom>
            <a:noFill/>
          </p:spPr>
          <p:txBody>
            <a:bodyPr wrap="none" rtlCol="0">
              <a:spAutoFit/>
            </a:bodyPr>
            <a:lstStyle/>
            <a:p>
              <a:r>
                <a:rPr lang="en-US" dirty="0">
                  <a:solidFill>
                    <a:schemeClr val="accent2">
                      <a:lumMod val="75000"/>
                    </a:schemeClr>
                  </a:solidFill>
                </a:rPr>
                <a:t>School of Information Studies, Syracuse University</a:t>
              </a:r>
            </a:p>
          </p:txBody>
        </p:sp>
      </p:grpSp>
    </p:spTree>
    <p:extLst>
      <p:ext uri="{BB962C8B-B14F-4D97-AF65-F5344CB8AC3E}">
        <p14:creationId xmlns:p14="http://schemas.microsoft.com/office/powerpoint/2010/main" val="4048821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507677" y="1166373"/>
            <a:ext cx="8079732" cy="209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t>
            </a:r>
            <a:endParaRPr dirty="0"/>
          </a:p>
        </p:txBody>
      </p:sp>
      <p:sp>
        <p:nvSpPr>
          <p:cNvPr id="3" name="Rectangle 2">
            <a:extLst>
              <a:ext uri="{FF2B5EF4-FFF2-40B4-BE49-F238E27FC236}">
                <a16:creationId xmlns:a16="http://schemas.microsoft.com/office/drawing/2014/main" id="{E96A14D0-86B9-D84F-8D3C-5A237A26AC4C}"/>
              </a:ext>
            </a:extLst>
          </p:cNvPr>
          <p:cNvSpPr/>
          <p:nvPr/>
        </p:nvSpPr>
        <p:spPr>
          <a:xfrm>
            <a:off x="0" y="0"/>
            <a:ext cx="9144000" cy="51435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507" name="Google Shape;507;p28"/>
          <p:cNvSpPr txBox="1">
            <a:spLocks noGrp="1"/>
          </p:cNvSpPr>
          <p:nvPr>
            <p:ph type="ctrTitle"/>
          </p:nvPr>
        </p:nvSpPr>
        <p:spPr>
          <a:xfrm>
            <a:off x="507676" y="381614"/>
            <a:ext cx="444433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chemeClr val="bg1"/>
                </a:solidFill>
              </a:rPr>
              <a:t>Other Courses Taken</a:t>
            </a:r>
            <a:endParaRPr b="1" dirty="0">
              <a:solidFill>
                <a:schemeClr val="bg1"/>
              </a:solidFill>
            </a:endParaRPr>
          </a:p>
        </p:txBody>
      </p:sp>
      <p:cxnSp>
        <p:nvCxnSpPr>
          <p:cNvPr id="5" name="Straight Connector 4">
            <a:extLst>
              <a:ext uri="{FF2B5EF4-FFF2-40B4-BE49-F238E27FC236}">
                <a16:creationId xmlns:a16="http://schemas.microsoft.com/office/drawing/2014/main" id="{CBC6C3D5-869B-6B4E-9009-CE141B97F5BD}"/>
              </a:ext>
            </a:extLst>
          </p:cNvPr>
          <p:cNvCxnSpPr/>
          <p:nvPr/>
        </p:nvCxnSpPr>
        <p:spPr>
          <a:xfrm>
            <a:off x="507677" y="304800"/>
            <a:ext cx="8079732"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67" name="Straight Connector 66">
            <a:extLst>
              <a:ext uri="{FF2B5EF4-FFF2-40B4-BE49-F238E27FC236}">
                <a16:creationId xmlns:a16="http://schemas.microsoft.com/office/drawing/2014/main" id="{D7196279-E4C7-804F-BD1B-D388D6D2A2CF}"/>
              </a:ext>
            </a:extLst>
          </p:cNvPr>
          <p:cNvCxnSpPr>
            <a:cxnSpLocks/>
          </p:cNvCxnSpPr>
          <p:nvPr/>
        </p:nvCxnSpPr>
        <p:spPr>
          <a:xfrm>
            <a:off x="507676" y="897210"/>
            <a:ext cx="2609651"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2BF5FD7E-7943-CA47-889A-5B4F20309F94}"/>
              </a:ext>
            </a:extLst>
          </p:cNvPr>
          <p:cNvSpPr txBox="1"/>
          <p:nvPr/>
        </p:nvSpPr>
        <p:spPr>
          <a:xfrm>
            <a:off x="686807" y="959414"/>
            <a:ext cx="7309594" cy="4401205"/>
          </a:xfrm>
          <a:prstGeom prst="rect">
            <a:avLst/>
          </a:prstGeom>
          <a:noFill/>
        </p:spPr>
        <p:txBody>
          <a:bodyPr wrap="square" rtlCol="0">
            <a:spAutoFit/>
          </a:bodyPr>
          <a:lstStyle/>
          <a:p>
            <a:r>
              <a:rPr lang="en-US" sz="2000" dirty="0">
                <a:solidFill>
                  <a:schemeClr val="bg1"/>
                </a:solidFill>
              </a:rPr>
              <a:t>Fall 2019 </a:t>
            </a:r>
          </a:p>
          <a:p>
            <a:r>
              <a:rPr lang="en-US" sz="2000" dirty="0">
                <a:solidFill>
                  <a:schemeClr val="bg1"/>
                </a:solidFill>
              </a:rPr>
              <a:t>MBC 638 Data Analysis and Decision Making</a:t>
            </a:r>
          </a:p>
          <a:p>
            <a:endParaRPr lang="en-US" sz="2000" dirty="0">
              <a:solidFill>
                <a:schemeClr val="bg1"/>
              </a:solidFill>
            </a:endParaRPr>
          </a:p>
          <a:p>
            <a:r>
              <a:rPr lang="en-US" sz="2000" dirty="0">
                <a:solidFill>
                  <a:schemeClr val="bg1"/>
                </a:solidFill>
              </a:rPr>
              <a:t>Spring 2020</a:t>
            </a:r>
          </a:p>
          <a:p>
            <a:r>
              <a:rPr lang="en-US" sz="2000" dirty="0">
                <a:solidFill>
                  <a:schemeClr val="bg1"/>
                </a:solidFill>
              </a:rPr>
              <a:t>IST 718 Big Data Analytics</a:t>
            </a:r>
          </a:p>
          <a:p>
            <a:endParaRPr lang="en-US" sz="2000" dirty="0">
              <a:solidFill>
                <a:schemeClr val="bg1"/>
              </a:solidFill>
            </a:endParaRPr>
          </a:p>
          <a:p>
            <a:r>
              <a:rPr lang="en-US" sz="2000" dirty="0">
                <a:solidFill>
                  <a:schemeClr val="bg1"/>
                </a:solidFill>
              </a:rPr>
              <a:t>Fall 2020</a:t>
            </a:r>
          </a:p>
          <a:p>
            <a:r>
              <a:rPr lang="en-US" sz="2000" dirty="0">
                <a:solidFill>
                  <a:schemeClr val="bg1"/>
                </a:solidFill>
              </a:rPr>
              <a:t>FIN 654 Financial Analytics</a:t>
            </a:r>
          </a:p>
          <a:p>
            <a:r>
              <a:rPr lang="en-US" sz="2000" dirty="0">
                <a:solidFill>
                  <a:schemeClr val="bg1"/>
                </a:solidFill>
              </a:rPr>
              <a:t>IST 707 Data Analytics</a:t>
            </a:r>
          </a:p>
          <a:p>
            <a:endParaRPr lang="en-US" sz="2000" dirty="0">
              <a:solidFill>
                <a:schemeClr val="bg1"/>
              </a:solidFill>
            </a:endParaRPr>
          </a:p>
          <a:p>
            <a:r>
              <a:rPr lang="en-US" sz="2000" dirty="0">
                <a:solidFill>
                  <a:schemeClr val="bg1"/>
                </a:solidFill>
              </a:rPr>
              <a:t>Spring 2021</a:t>
            </a:r>
          </a:p>
          <a:p>
            <a:r>
              <a:rPr lang="en-US" sz="2000" dirty="0">
                <a:solidFill>
                  <a:schemeClr val="bg1"/>
                </a:solidFill>
              </a:rPr>
              <a:t>IST 652 Scripting for Data Analysis</a:t>
            </a:r>
          </a:p>
          <a:p>
            <a:r>
              <a:rPr lang="en-US" sz="2000" dirty="0">
                <a:solidFill>
                  <a:schemeClr val="bg1"/>
                </a:solidFill>
              </a:rPr>
              <a:t>IST 719 Information Visualization</a:t>
            </a:r>
          </a:p>
          <a:p>
            <a:endParaRPr lang="en-US" sz="2000" dirty="0">
              <a:solidFill>
                <a:schemeClr val="bg1"/>
              </a:solidFill>
            </a:endParaRPr>
          </a:p>
        </p:txBody>
      </p:sp>
    </p:spTree>
    <p:extLst>
      <p:ext uri="{BB962C8B-B14F-4D97-AF65-F5344CB8AC3E}">
        <p14:creationId xmlns:p14="http://schemas.microsoft.com/office/powerpoint/2010/main" val="2138878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21F4E0-1CE6-694F-93D7-8803DF6BAA83}"/>
              </a:ext>
            </a:extLst>
          </p:cNvPr>
          <p:cNvSpPr/>
          <p:nvPr/>
        </p:nvSpPr>
        <p:spPr>
          <a:xfrm>
            <a:off x="2681988" y="2004760"/>
            <a:ext cx="3630738"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4200455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507677" y="1166373"/>
            <a:ext cx="8079732" cy="209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t>
            </a:r>
            <a:endParaRPr dirty="0"/>
          </a:p>
        </p:txBody>
      </p:sp>
      <p:sp>
        <p:nvSpPr>
          <p:cNvPr id="3" name="Rectangle 2">
            <a:extLst>
              <a:ext uri="{FF2B5EF4-FFF2-40B4-BE49-F238E27FC236}">
                <a16:creationId xmlns:a16="http://schemas.microsoft.com/office/drawing/2014/main" id="{E96A14D0-86B9-D84F-8D3C-5A237A26AC4C}"/>
              </a:ext>
            </a:extLst>
          </p:cNvPr>
          <p:cNvSpPr/>
          <p:nvPr/>
        </p:nvSpPr>
        <p:spPr>
          <a:xfrm>
            <a:off x="0" y="0"/>
            <a:ext cx="9144000" cy="51435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507" name="Google Shape;507;p28"/>
          <p:cNvSpPr txBox="1">
            <a:spLocks noGrp="1"/>
          </p:cNvSpPr>
          <p:nvPr>
            <p:ph type="ctrTitle"/>
          </p:nvPr>
        </p:nvSpPr>
        <p:spPr>
          <a:xfrm>
            <a:off x="507677" y="381614"/>
            <a:ext cx="1965892"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chemeClr val="bg1"/>
                </a:solidFill>
              </a:rPr>
              <a:t>ABOUT ME</a:t>
            </a:r>
            <a:endParaRPr b="1" dirty="0">
              <a:solidFill>
                <a:schemeClr val="bg1"/>
              </a:solidFill>
            </a:endParaRPr>
          </a:p>
        </p:txBody>
      </p:sp>
      <p:cxnSp>
        <p:nvCxnSpPr>
          <p:cNvPr id="5" name="Straight Connector 4">
            <a:extLst>
              <a:ext uri="{FF2B5EF4-FFF2-40B4-BE49-F238E27FC236}">
                <a16:creationId xmlns:a16="http://schemas.microsoft.com/office/drawing/2014/main" id="{CBC6C3D5-869B-6B4E-9009-CE141B97F5BD}"/>
              </a:ext>
            </a:extLst>
          </p:cNvPr>
          <p:cNvCxnSpPr/>
          <p:nvPr/>
        </p:nvCxnSpPr>
        <p:spPr>
          <a:xfrm>
            <a:off x="507677" y="304800"/>
            <a:ext cx="8079732"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67" name="Straight Connector 66">
            <a:extLst>
              <a:ext uri="{FF2B5EF4-FFF2-40B4-BE49-F238E27FC236}">
                <a16:creationId xmlns:a16="http://schemas.microsoft.com/office/drawing/2014/main" id="{D7196279-E4C7-804F-BD1B-D388D6D2A2CF}"/>
              </a:ext>
            </a:extLst>
          </p:cNvPr>
          <p:cNvCxnSpPr>
            <a:cxnSpLocks/>
          </p:cNvCxnSpPr>
          <p:nvPr/>
        </p:nvCxnSpPr>
        <p:spPr>
          <a:xfrm>
            <a:off x="532134" y="959414"/>
            <a:ext cx="2609651"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2BF5FD7E-7943-CA47-889A-5B4F20309F94}"/>
              </a:ext>
            </a:extLst>
          </p:cNvPr>
          <p:cNvSpPr txBox="1"/>
          <p:nvPr/>
        </p:nvSpPr>
        <p:spPr>
          <a:xfrm>
            <a:off x="749011" y="1166372"/>
            <a:ext cx="7309594" cy="3416320"/>
          </a:xfrm>
          <a:prstGeom prst="rect">
            <a:avLst/>
          </a:prstGeom>
          <a:noFill/>
        </p:spPr>
        <p:txBody>
          <a:bodyPr wrap="square" rtlCol="0">
            <a:spAutoFit/>
          </a:bodyPr>
          <a:lstStyle/>
          <a:p>
            <a:r>
              <a:rPr lang="en-US" sz="2400" dirty="0">
                <a:solidFill>
                  <a:schemeClr val="bg1"/>
                </a:solidFill>
              </a:rPr>
              <a:t>Laxman Kumar</a:t>
            </a:r>
          </a:p>
          <a:p>
            <a:endParaRPr lang="en-US" sz="2400" dirty="0">
              <a:solidFill>
                <a:schemeClr val="bg1"/>
              </a:solidFill>
            </a:endParaRPr>
          </a:p>
          <a:p>
            <a:r>
              <a:rPr lang="en-US" sz="2400" dirty="0">
                <a:solidFill>
                  <a:schemeClr val="bg1"/>
                </a:solidFill>
              </a:rPr>
              <a:t>Undergraduate Degree: </a:t>
            </a:r>
            <a:r>
              <a:rPr lang="en-US" sz="2400" dirty="0" err="1">
                <a:solidFill>
                  <a:schemeClr val="bg1"/>
                </a:solidFill>
              </a:rPr>
              <a:t>B.Tech</a:t>
            </a:r>
            <a:r>
              <a:rPr lang="en-US" sz="2400" dirty="0">
                <a:solidFill>
                  <a:schemeClr val="bg1"/>
                </a:solidFill>
              </a:rPr>
              <a:t> in Computer Science and Engineering ‘19.</a:t>
            </a:r>
          </a:p>
          <a:p>
            <a:endParaRPr lang="en-US" sz="2400" dirty="0">
              <a:solidFill>
                <a:schemeClr val="bg1"/>
              </a:solidFill>
            </a:endParaRPr>
          </a:p>
          <a:p>
            <a:r>
              <a:rPr lang="en-US" sz="2400" dirty="0">
                <a:solidFill>
                  <a:schemeClr val="bg1"/>
                </a:solidFill>
              </a:rPr>
              <a:t>Masters Degree: MS in Applied Data Science</a:t>
            </a:r>
          </a:p>
          <a:p>
            <a:endParaRPr lang="en-US" sz="2400" dirty="0">
              <a:solidFill>
                <a:schemeClr val="bg1"/>
              </a:solidFill>
            </a:endParaRPr>
          </a:p>
          <a:p>
            <a:r>
              <a:rPr lang="en-US" sz="2400" dirty="0">
                <a:solidFill>
                  <a:schemeClr val="bg1"/>
                </a:solidFill>
              </a:rPr>
              <a:t>Skills: Data Analysis, Machine Learning, Deep Learning, Mobile Application Development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507677" y="1166373"/>
            <a:ext cx="8079732" cy="209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t>
            </a:r>
            <a:endParaRPr dirty="0"/>
          </a:p>
        </p:txBody>
      </p:sp>
      <p:sp>
        <p:nvSpPr>
          <p:cNvPr id="3" name="Rectangle 2">
            <a:extLst>
              <a:ext uri="{FF2B5EF4-FFF2-40B4-BE49-F238E27FC236}">
                <a16:creationId xmlns:a16="http://schemas.microsoft.com/office/drawing/2014/main" id="{E96A14D0-86B9-D84F-8D3C-5A237A26AC4C}"/>
              </a:ext>
            </a:extLst>
          </p:cNvPr>
          <p:cNvSpPr/>
          <p:nvPr/>
        </p:nvSpPr>
        <p:spPr>
          <a:xfrm>
            <a:off x="0" y="0"/>
            <a:ext cx="9144000" cy="51435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507" name="Google Shape;507;p28"/>
          <p:cNvSpPr txBox="1">
            <a:spLocks noGrp="1"/>
          </p:cNvSpPr>
          <p:nvPr>
            <p:ph type="ctrTitle"/>
          </p:nvPr>
        </p:nvSpPr>
        <p:spPr>
          <a:xfrm>
            <a:off x="507676" y="381614"/>
            <a:ext cx="444433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chemeClr val="bg1"/>
                </a:solidFill>
              </a:rPr>
              <a:t>Program Overview</a:t>
            </a:r>
            <a:endParaRPr b="1" dirty="0">
              <a:solidFill>
                <a:schemeClr val="bg1"/>
              </a:solidFill>
            </a:endParaRPr>
          </a:p>
        </p:txBody>
      </p:sp>
      <p:cxnSp>
        <p:nvCxnSpPr>
          <p:cNvPr id="5" name="Straight Connector 4">
            <a:extLst>
              <a:ext uri="{FF2B5EF4-FFF2-40B4-BE49-F238E27FC236}">
                <a16:creationId xmlns:a16="http://schemas.microsoft.com/office/drawing/2014/main" id="{CBC6C3D5-869B-6B4E-9009-CE141B97F5BD}"/>
              </a:ext>
            </a:extLst>
          </p:cNvPr>
          <p:cNvCxnSpPr/>
          <p:nvPr/>
        </p:nvCxnSpPr>
        <p:spPr>
          <a:xfrm>
            <a:off x="507677" y="304800"/>
            <a:ext cx="8079732"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67" name="Straight Connector 66">
            <a:extLst>
              <a:ext uri="{FF2B5EF4-FFF2-40B4-BE49-F238E27FC236}">
                <a16:creationId xmlns:a16="http://schemas.microsoft.com/office/drawing/2014/main" id="{D7196279-E4C7-804F-BD1B-D388D6D2A2CF}"/>
              </a:ext>
            </a:extLst>
          </p:cNvPr>
          <p:cNvCxnSpPr>
            <a:cxnSpLocks/>
          </p:cNvCxnSpPr>
          <p:nvPr/>
        </p:nvCxnSpPr>
        <p:spPr>
          <a:xfrm>
            <a:off x="532134" y="959414"/>
            <a:ext cx="2609651"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2BF5FD7E-7943-CA47-889A-5B4F20309F94}"/>
              </a:ext>
            </a:extLst>
          </p:cNvPr>
          <p:cNvSpPr txBox="1"/>
          <p:nvPr/>
        </p:nvSpPr>
        <p:spPr>
          <a:xfrm>
            <a:off x="749011" y="1166372"/>
            <a:ext cx="7309594" cy="3908762"/>
          </a:xfrm>
          <a:prstGeom prst="rect">
            <a:avLst/>
          </a:prstGeom>
          <a:noFill/>
        </p:spPr>
        <p:txBody>
          <a:bodyPr wrap="square" rtlCol="0">
            <a:spAutoFit/>
          </a:bodyPr>
          <a:lstStyle/>
          <a:p>
            <a:r>
              <a:rPr lang="en-US" sz="2400" dirty="0">
                <a:solidFill>
                  <a:schemeClr val="bg1"/>
                </a:solidFill>
              </a:rPr>
              <a:t>Master of Science in Applied Data Science</a:t>
            </a:r>
          </a:p>
          <a:p>
            <a:endParaRPr lang="en-US" sz="2400" dirty="0">
              <a:solidFill>
                <a:schemeClr val="bg1"/>
              </a:solidFill>
            </a:endParaRPr>
          </a:p>
          <a:p>
            <a:r>
              <a:rPr lang="en-US" sz="2400" dirty="0">
                <a:solidFill>
                  <a:schemeClr val="bg1"/>
                </a:solidFill>
              </a:rPr>
              <a:t>Fall 2019 – May 2021</a:t>
            </a:r>
          </a:p>
          <a:p>
            <a:endParaRPr lang="en-US" sz="2400" dirty="0">
              <a:solidFill>
                <a:schemeClr val="bg1"/>
              </a:solidFill>
            </a:endParaRPr>
          </a:p>
          <a:p>
            <a:r>
              <a:rPr lang="en-US" sz="2400" dirty="0">
                <a:solidFill>
                  <a:schemeClr val="bg1"/>
                </a:solidFill>
              </a:rPr>
              <a:t>Learning Outcome: </a:t>
            </a:r>
            <a:r>
              <a:rPr lang="en-US" sz="2000" dirty="0">
                <a:solidFill>
                  <a:schemeClr val="bg1"/>
                </a:solidFill>
              </a:rPr>
              <a:t>Using data science skills to solve real world problem in different domains such as finance, education. Handling different types of data and preprocessing the data for modeling. How to use descriptive statistics to answer different business questions?</a:t>
            </a:r>
          </a:p>
          <a:p>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4030352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p:nvPr>
        </p:nvSpPr>
        <p:spPr>
          <a:xfrm>
            <a:off x="368315" y="671530"/>
            <a:ext cx="6121937" cy="577800"/>
          </a:xfrm>
          <a:prstGeom prst="rect">
            <a:avLst/>
          </a:prstGeom>
        </p:spPr>
        <p:txBody>
          <a:bodyPr spcFirstLastPara="1" wrap="square" lIns="91425" tIns="91425" rIns="91425" bIns="91425" anchor="b" anchorCtr="0">
            <a:noAutofit/>
          </a:bodyPr>
          <a:lstStyle/>
          <a:p>
            <a:r>
              <a:rPr lang="en-US" sz="2800" b="1" dirty="0">
                <a:solidFill>
                  <a:schemeClr val="tx1"/>
                </a:solidFill>
              </a:rPr>
              <a:t>IST 687 </a:t>
            </a:r>
            <a:br>
              <a:rPr lang="en-US" sz="2800" b="1" dirty="0">
                <a:solidFill>
                  <a:schemeClr val="tx1"/>
                </a:solidFill>
              </a:rPr>
            </a:br>
            <a:r>
              <a:rPr lang="en-US" sz="2800" b="1" dirty="0">
                <a:solidFill>
                  <a:schemeClr val="accent2">
                    <a:lumMod val="75000"/>
                  </a:schemeClr>
                </a:solidFill>
              </a:rPr>
              <a:t>INTRODUCTION TO DATA SCIENCE</a:t>
            </a:r>
            <a:endParaRPr lang="en-US" sz="2800" dirty="0">
              <a:solidFill>
                <a:schemeClr val="accent2">
                  <a:lumMod val="75000"/>
                </a:schemeClr>
              </a:solidFill>
            </a:endParaRPr>
          </a:p>
        </p:txBody>
      </p:sp>
      <p:sp>
        <p:nvSpPr>
          <p:cNvPr id="12" name="TextBox 11">
            <a:extLst>
              <a:ext uri="{FF2B5EF4-FFF2-40B4-BE49-F238E27FC236}">
                <a16:creationId xmlns:a16="http://schemas.microsoft.com/office/drawing/2014/main" id="{B5CC85A6-031D-674A-BB59-5B6B47E53A7B}"/>
              </a:ext>
            </a:extLst>
          </p:cNvPr>
          <p:cNvSpPr txBox="1"/>
          <p:nvPr/>
        </p:nvSpPr>
        <p:spPr>
          <a:xfrm>
            <a:off x="6370982" y="326000"/>
            <a:ext cx="2156792" cy="923330"/>
          </a:xfrm>
          <a:prstGeom prst="rect">
            <a:avLst/>
          </a:prstGeom>
          <a:noFill/>
        </p:spPr>
        <p:txBody>
          <a:bodyPr wrap="square" rtlCol="0">
            <a:spAutoFit/>
          </a:bodyPr>
          <a:lstStyle/>
          <a:p>
            <a:r>
              <a:rPr lang="en-US" dirty="0"/>
              <a:t>Taught by : </a:t>
            </a:r>
          </a:p>
          <a:p>
            <a:r>
              <a:rPr lang="en-US" dirty="0"/>
              <a:t>Prof Jeff Saltz </a:t>
            </a:r>
          </a:p>
          <a:p>
            <a:r>
              <a:rPr lang="en-US" dirty="0"/>
              <a:t>Prof Erik Anderson</a:t>
            </a:r>
          </a:p>
        </p:txBody>
      </p:sp>
      <p:sp>
        <p:nvSpPr>
          <p:cNvPr id="13" name="TextBox 12">
            <a:extLst>
              <a:ext uri="{FF2B5EF4-FFF2-40B4-BE49-F238E27FC236}">
                <a16:creationId xmlns:a16="http://schemas.microsoft.com/office/drawing/2014/main" id="{E2F41225-65BF-6740-873A-2756EE0F23C6}"/>
              </a:ext>
            </a:extLst>
          </p:cNvPr>
          <p:cNvSpPr txBox="1"/>
          <p:nvPr/>
        </p:nvSpPr>
        <p:spPr>
          <a:xfrm>
            <a:off x="968550" y="1485096"/>
            <a:ext cx="6121937" cy="2308324"/>
          </a:xfrm>
          <a:prstGeom prst="rect">
            <a:avLst/>
          </a:prstGeom>
          <a:noFill/>
        </p:spPr>
        <p:txBody>
          <a:bodyPr wrap="square" rtlCol="0">
            <a:spAutoFit/>
          </a:bodyPr>
          <a:lstStyle/>
          <a:p>
            <a:pPr marL="342900" indent="-342900">
              <a:buFontTx/>
              <a:buChar char="-"/>
            </a:pPr>
            <a:r>
              <a:rPr lang="en-US" sz="2400" dirty="0"/>
              <a:t>basics of R and descriptive statistics</a:t>
            </a:r>
          </a:p>
          <a:p>
            <a:pPr marL="342900" indent="-342900">
              <a:buFontTx/>
              <a:buChar char="-"/>
            </a:pPr>
            <a:r>
              <a:rPr lang="en-US" sz="2400" dirty="0"/>
              <a:t>different methods of sampling</a:t>
            </a:r>
          </a:p>
          <a:p>
            <a:pPr marL="342900" indent="-342900">
              <a:buFontTx/>
              <a:buChar char="-"/>
            </a:pPr>
            <a:r>
              <a:rPr lang="en-US" sz="2400" dirty="0"/>
              <a:t>concepts of data analysis process  </a:t>
            </a:r>
          </a:p>
          <a:p>
            <a:pPr marL="342900" indent="-342900">
              <a:buFontTx/>
              <a:buChar char="-"/>
            </a:pPr>
            <a:r>
              <a:rPr lang="en-US" sz="2400" dirty="0"/>
              <a:t>data cleaning and exploratory data analysis</a:t>
            </a:r>
          </a:p>
          <a:p>
            <a:pPr marL="342900" indent="-342900">
              <a:buFontTx/>
              <a:buChar char="-"/>
            </a:pPr>
            <a:r>
              <a:rPr lang="en-US" sz="2400" dirty="0"/>
              <a:t>association rule mining and SVM</a:t>
            </a:r>
          </a:p>
          <a:p>
            <a:pPr marL="342900" indent="-342900">
              <a:buFontTx/>
              <a:buChar char="-"/>
            </a:pPr>
            <a:r>
              <a:rPr lang="en-US" sz="2400" dirty="0"/>
              <a:t>Scripting in R  and R- Studio</a:t>
            </a:r>
          </a:p>
        </p:txBody>
      </p:sp>
      <p:cxnSp>
        <p:nvCxnSpPr>
          <p:cNvPr id="15" name="Straight Connector 14">
            <a:extLst>
              <a:ext uri="{FF2B5EF4-FFF2-40B4-BE49-F238E27FC236}">
                <a16:creationId xmlns:a16="http://schemas.microsoft.com/office/drawing/2014/main" id="{EC6A1EA7-0741-6A45-917F-52A5E3DE1F2B}"/>
              </a:ext>
            </a:extLst>
          </p:cNvPr>
          <p:cNvCxnSpPr/>
          <p:nvPr/>
        </p:nvCxnSpPr>
        <p:spPr>
          <a:xfrm>
            <a:off x="268356" y="4611757"/>
            <a:ext cx="8607287" cy="0"/>
          </a:xfrm>
          <a:prstGeom prst="line">
            <a:avLst/>
          </a:prstGeom>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8EE56F4D-1B9B-014A-9DC4-1EF0CF845BC5}"/>
              </a:ext>
            </a:extLst>
          </p:cNvPr>
          <p:cNvSpPr txBox="1"/>
          <p:nvPr/>
        </p:nvSpPr>
        <p:spPr>
          <a:xfrm>
            <a:off x="4091353" y="4611757"/>
            <a:ext cx="4836585" cy="369332"/>
          </a:xfrm>
          <a:prstGeom prst="rect">
            <a:avLst/>
          </a:prstGeom>
          <a:noFill/>
        </p:spPr>
        <p:txBody>
          <a:bodyPr wrap="square" rtlCol="0">
            <a:spAutoFit/>
          </a:bodyPr>
          <a:lstStyle/>
          <a:p>
            <a:r>
              <a:rPr lang="en-US" dirty="0">
                <a:solidFill>
                  <a:schemeClr val="accent2">
                    <a:lumMod val="75000"/>
                  </a:schemeClr>
                </a:solidFill>
              </a:rPr>
              <a:t>School of Information Studies, Syracuse University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p:nvPr>
        </p:nvSpPr>
        <p:spPr>
          <a:xfrm>
            <a:off x="348439" y="218660"/>
            <a:ext cx="6153600" cy="874777"/>
          </a:xfrm>
          <a:prstGeom prst="rect">
            <a:avLst/>
          </a:prstGeom>
        </p:spPr>
        <p:txBody>
          <a:bodyPr spcFirstLastPara="1" wrap="square" lIns="91425" tIns="91425" rIns="91425" bIns="91425" anchor="b" anchorCtr="0">
            <a:noAutofit/>
          </a:bodyPr>
          <a:lstStyle/>
          <a:p>
            <a:r>
              <a:rPr lang="en-US" b="1" dirty="0">
                <a:solidFill>
                  <a:schemeClr val="tx1"/>
                </a:solidFill>
              </a:rPr>
              <a:t>PROJECT TOPIC</a:t>
            </a:r>
            <a:br>
              <a:rPr lang="en-US" b="1" dirty="0">
                <a:solidFill>
                  <a:schemeClr val="tx1"/>
                </a:solidFill>
              </a:rPr>
            </a:br>
            <a:r>
              <a:rPr lang="en-US" b="1" dirty="0">
                <a:solidFill>
                  <a:schemeClr val="accent2">
                    <a:lumMod val="75000"/>
                  </a:schemeClr>
                </a:solidFill>
              </a:rPr>
              <a:t>CUSTOMER CHURN IN THE AIRLINE INDUSTRY</a:t>
            </a:r>
            <a:endParaRPr lang="en-US" dirty="0">
              <a:solidFill>
                <a:schemeClr val="accent2">
                  <a:lumMod val="75000"/>
                </a:schemeClr>
              </a:solidFill>
            </a:endParaRPr>
          </a:p>
        </p:txBody>
      </p:sp>
      <p:sp>
        <p:nvSpPr>
          <p:cNvPr id="10" name="TextBox 9">
            <a:extLst>
              <a:ext uri="{FF2B5EF4-FFF2-40B4-BE49-F238E27FC236}">
                <a16:creationId xmlns:a16="http://schemas.microsoft.com/office/drawing/2014/main" id="{669779F1-281C-9C42-881B-7AE237E3AF10}"/>
              </a:ext>
            </a:extLst>
          </p:cNvPr>
          <p:cNvSpPr txBox="1"/>
          <p:nvPr/>
        </p:nvSpPr>
        <p:spPr>
          <a:xfrm>
            <a:off x="348439" y="1172950"/>
            <a:ext cx="8586839" cy="3693319"/>
          </a:xfrm>
          <a:prstGeom prst="rect">
            <a:avLst/>
          </a:prstGeom>
          <a:noFill/>
        </p:spPr>
        <p:txBody>
          <a:bodyPr wrap="square" rtlCol="0">
            <a:spAutoFit/>
          </a:bodyPr>
          <a:lstStyle/>
          <a:p>
            <a:r>
              <a:rPr lang="en-US" dirty="0"/>
              <a:t>PROBLEM STATEMENT : Reduce Southeast Airline’s customer churn by improving their Net Promoter Score (NPS)</a:t>
            </a:r>
          </a:p>
          <a:p>
            <a:endParaRPr lang="en-US" dirty="0"/>
          </a:p>
          <a:p>
            <a:pPr fontAlgn="base"/>
            <a:r>
              <a:rPr lang="en-US" dirty="0"/>
              <a:t>DATASET : 10,282 Customer Surveys capturing Likelihood to Recommend score of each customer along with other customer and flight attributes 14 partner airlines</a:t>
            </a:r>
          </a:p>
          <a:p>
            <a:pPr fontAlgn="base"/>
            <a:endParaRPr lang="en-US" dirty="0"/>
          </a:p>
          <a:p>
            <a:pPr fontAlgn="base"/>
            <a:r>
              <a:rPr lang="en-US" dirty="0"/>
              <a:t>MODELS : Linear Model, SVM and Association Rule Mining</a:t>
            </a:r>
          </a:p>
          <a:p>
            <a:pPr fontAlgn="base"/>
            <a:endParaRPr lang="en-US" dirty="0"/>
          </a:p>
          <a:p>
            <a:pPr fontAlgn="base"/>
            <a:r>
              <a:rPr lang="en-US" dirty="0"/>
              <a:t>PROCESS: Data Cleaning -&gt; EDA -&gt; Preprocessing -&gt; Modeling</a:t>
            </a:r>
          </a:p>
          <a:p>
            <a:pPr fontAlgn="base"/>
            <a:endParaRPr lang="en-US" dirty="0"/>
          </a:p>
          <a:p>
            <a:pPr fontAlgn="base"/>
            <a:r>
              <a:rPr lang="en-US" dirty="0"/>
              <a:t>RESULT</a:t>
            </a:r>
          </a:p>
          <a:p>
            <a:pPr fontAlgn="base"/>
            <a:endParaRPr lang="en-US" dirty="0"/>
          </a:p>
          <a:p>
            <a:pPr fontAlgn="base"/>
            <a:endParaRPr lang="en-US" dirty="0"/>
          </a:p>
        </p:txBody>
      </p:sp>
      <p:grpSp>
        <p:nvGrpSpPr>
          <p:cNvPr id="2" name="Group 1">
            <a:extLst>
              <a:ext uri="{FF2B5EF4-FFF2-40B4-BE49-F238E27FC236}">
                <a16:creationId xmlns:a16="http://schemas.microsoft.com/office/drawing/2014/main" id="{DAD0A8B7-5EFD-FF48-B322-12F32BE8E47F}"/>
              </a:ext>
            </a:extLst>
          </p:cNvPr>
          <p:cNvGrpSpPr/>
          <p:nvPr/>
        </p:nvGrpSpPr>
        <p:grpSpPr>
          <a:xfrm>
            <a:off x="228600" y="4611757"/>
            <a:ext cx="8676293" cy="369332"/>
            <a:chOff x="228600" y="4611757"/>
            <a:chExt cx="8676293" cy="369332"/>
          </a:xfrm>
        </p:grpSpPr>
        <p:cxnSp>
          <p:nvCxnSpPr>
            <p:cNvPr id="4" name="Straight Connector 3">
              <a:extLst>
                <a:ext uri="{FF2B5EF4-FFF2-40B4-BE49-F238E27FC236}">
                  <a16:creationId xmlns:a16="http://schemas.microsoft.com/office/drawing/2014/main" id="{39454BD7-5E71-B94A-B62A-AC6CA3BD266F}"/>
                </a:ext>
              </a:extLst>
            </p:cNvPr>
            <p:cNvCxnSpPr/>
            <p:nvPr/>
          </p:nvCxnSpPr>
          <p:spPr>
            <a:xfrm>
              <a:off x="228600" y="4621696"/>
              <a:ext cx="8607287" cy="0"/>
            </a:xfrm>
            <a:prstGeom prst="line">
              <a:avLst/>
            </a:prstGeom>
          </p:spPr>
          <p:style>
            <a:lnRef idx="3">
              <a:schemeClr val="accent2"/>
            </a:lnRef>
            <a:fillRef idx="0">
              <a:schemeClr val="accent2"/>
            </a:fillRef>
            <a:effectRef idx="2">
              <a:schemeClr val="accent2"/>
            </a:effectRef>
            <a:fontRef idx="minor">
              <a:schemeClr val="tx1"/>
            </a:fontRef>
          </p:style>
        </p:cxnSp>
        <p:sp>
          <p:nvSpPr>
            <p:cNvPr id="5" name="TextBox 4">
              <a:extLst>
                <a:ext uri="{FF2B5EF4-FFF2-40B4-BE49-F238E27FC236}">
                  <a16:creationId xmlns:a16="http://schemas.microsoft.com/office/drawing/2014/main" id="{170B5DC6-6953-E644-865F-9A13E547DD30}"/>
                </a:ext>
              </a:extLst>
            </p:cNvPr>
            <p:cNvSpPr txBox="1"/>
            <p:nvPr/>
          </p:nvSpPr>
          <p:spPr>
            <a:xfrm>
              <a:off x="4029519" y="4611757"/>
              <a:ext cx="4875374" cy="369332"/>
            </a:xfrm>
            <a:prstGeom prst="rect">
              <a:avLst/>
            </a:prstGeom>
            <a:noFill/>
          </p:spPr>
          <p:txBody>
            <a:bodyPr wrap="none" rtlCol="0">
              <a:spAutoFit/>
            </a:bodyPr>
            <a:lstStyle/>
            <a:p>
              <a:r>
                <a:rPr lang="en-US" dirty="0">
                  <a:solidFill>
                    <a:schemeClr val="accent2">
                      <a:lumMod val="75000"/>
                    </a:schemeClr>
                  </a:solidFill>
                </a:rPr>
                <a:t>School of Information Studies, Syracuse University</a:t>
              </a:r>
            </a:p>
          </p:txBody>
        </p:sp>
      </p:grpSp>
    </p:spTree>
    <p:extLst>
      <p:ext uri="{BB962C8B-B14F-4D97-AF65-F5344CB8AC3E}">
        <p14:creationId xmlns:p14="http://schemas.microsoft.com/office/powerpoint/2010/main" val="1003792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p:nvPr>
        </p:nvSpPr>
        <p:spPr>
          <a:xfrm>
            <a:off x="387708" y="966413"/>
            <a:ext cx="6121937" cy="577800"/>
          </a:xfrm>
          <a:prstGeom prst="rect">
            <a:avLst/>
          </a:prstGeom>
        </p:spPr>
        <p:txBody>
          <a:bodyPr spcFirstLastPara="1" wrap="square" lIns="91425" tIns="91425" rIns="91425" bIns="91425" anchor="b" anchorCtr="0">
            <a:noAutofit/>
          </a:bodyPr>
          <a:lstStyle/>
          <a:p>
            <a:r>
              <a:rPr lang="en-US" sz="2800" b="1" dirty="0">
                <a:solidFill>
                  <a:schemeClr val="tx1"/>
                </a:solidFill>
              </a:rPr>
              <a:t>IST 659 </a:t>
            </a:r>
            <a:br>
              <a:rPr lang="en-US" sz="2800" b="1" dirty="0">
                <a:solidFill>
                  <a:schemeClr val="tx1"/>
                </a:solidFill>
              </a:rPr>
            </a:br>
            <a:r>
              <a:rPr lang="en-US" sz="2800" b="1" dirty="0">
                <a:solidFill>
                  <a:schemeClr val="accent2">
                    <a:lumMod val="75000"/>
                  </a:schemeClr>
                </a:solidFill>
              </a:rPr>
              <a:t>DATA ADMINISTRATION AND DATABASE MANAGEMENT</a:t>
            </a:r>
            <a:endParaRPr lang="en-US" sz="2800" dirty="0">
              <a:solidFill>
                <a:schemeClr val="accent2">
                  <a:lumMod val="75000"/>
                </a:schemeClr>
              </a:solidFill>
            </a:endParaRPr>
          </a:p>
        </p:txBody>
      </p:sp>
      <p:sp>
        <p:nvSpPr>
          <p:cNvPr id="12" name="TextBox 11">
            <a:extLst>
              <a:ext uri="{FF2B5EF4-FFF2-40B4-BE49-F238E27FC236}">
                <a16:creationId xmlns:a16="http://schemas.microsoft.com/office/drawing/2014/main" id="{B5CC85A6-031D-674A-BB59-5B6B47E53A7B}"/>
              </a:ext>
            </a:extLst>
          </p:cNvPr>
          <p:cNvSpPr txBox="1"/>
          <p:nvPr/>
        </p:nvSpPr>
        <p:spPr>
          <a:xfrm>
            <a:off x="6561940" y="461829"/>
            <a:ext cx="2365998" cy="646331"/>
          </a:xfrm>
          <a:prstGeom prst="rect">
            <a:avLst/>
          </a:prstGeom>
          <a:noFill/>
        </p:spPr>
        <p:txBody>
          <a:bodyPr wrap="square" rtlCol="0">
            <a:spAutoFit/>
          </a:bodyPr>
          <a:lstStyle/>
          <a:p>
            <a:r>
              <a:rPr lang="en-US" dirty="0"/>
              <a:t>Taught by : </a:t>
            </a:r>
          </a:p>
          <a:p>
            <a:r>
              <a:rPr lang="en-US" dirty="0"/>
              <a:t>Prof Hernando Hoyos</a:t>
            </a:r>
          </a:p>
        </p:txBody>
      </p:sp>
      <p:sp>
        <p:nvSpPr>
          <p:cNvPr id="13" name="TextBox 12">
            <a:extLst>
              <a:ext uri="{FF2B5EF4-FFF2-40B4-BE49-F238E27FC236}">
                <a16:creationId xmlns:a16="http://schemas.microsoft.com/office/drawing/2014/main" id="{E2F41225-65BF-6740-873A-2756EE0F23C6}"/>
              </a:ext>
            </a:extLst>
          </p:cNvPr>
          <p:cNvSpPr txBox="1"/>
          <p:nvPr/>
        </p:nvSpPr>
        <p:spPr>
          <a:xfrm>
            <a:off x="1030384" y="1544214"/>
            <a:ext cx="6121937" cy="2308324"/>
          </a:xfrm>
          <a:prstGeom prst="rect">
            <a:avLst/>
          </a:prstGeom>
          <a:noFill/>
        </p:spPr>
        <p:txBody>
          <a:bodyPr wrap="square" rtlCol="0">
            <a:spAutoFit/>
          </a:bodyPr>
          <a:lstStyle/>
          <a:p>
            <a:pPr marL="342900" indent="-342900">
              <a:buFontTx/>
              <a:buChar char="-"/>
            </a:pPr>
            <a:r>
              <a:rPr lang="en-US" sz="2400" dirty="0"/>
              <a:t>Data modeling </a:t>
            </a:r>
          </a:p>
          <a:p>
            <a:pPr marL="342900" indent="-342900">
              <a:buFontTx/>
              <a:buChar char="-"/>
            </a:pPr>
            <a:r>
              <a:rPr lang="en-US" sz="2400" dirty="0"/>
              <a:t>Entity relationship diagram</a:t>
            </a:r>
          </a:p>
          <a:p>
            <a:pPr marL="342900" indent="-342900">
              <a:buFontTx/>
              <a:buChar char="-"/>
            </a:pPr>
            <a:r>
              <a:rPr lang="en-US" sz="2400" dirty="0"/>
              <a:t>Data normalization</a:t>
            </a:r>
          </a:p>
          <a:p>
            <a:pPr marL="342900" indent="-342900">
              <a:buFontTx/>
              <a:buChar char="-"/>
            </a:pPr>
            <a:r>
              <a:rPr lang="en-US" sz="2400" dirty="0"/>
              <a:t>SQL CRUD operations</a:t>
            </a:r>
          </a:p>
          <a:p>
            <a:pPr marL="342900" indent="-342900">
              <a:buFontTx/>
              <a:buChar char="-"/>
            </a:pPr>
            <a:r>
              <a:rPr lang="en-US" sz="2400" dirty="0"/>
              <a:t>Triggers and UDFs</a:t>
            </a:r>
          </a:p>
          <a:p>
            <a:pPr marL="342900" indent="-342900">
              <a:buFontTx/>
              <a:buChar char="-"/>
            </a:pPr>
            <a:r>
              <a:rPr lang="en-US" sz="2400" dirty="0"/>
              <a:t>MS Visio and MS Access</a:t>
            </a:r>
          </a:p>
        </p:txBody>
      </p:sp>
      <p:grpSp>
        <p:nvGrpSpPr>
          <p:cNvPr id="7" name="Group 6">
            <a:extLst>
              <a:ext uri="{FF2B5EF4-FFF2-40B4-BE49-F238E27FC236}">
                <a16:creationId xmlns:a16="http://schemas.microsoft.com/office/drawing/2014/main" id="{3FFD41BF-E7B8-AD48-8D18-6EE7904481DE}"/>
              </a:ext>
            </a:extLst>
          </p:cNvPr>
          <p:cNvGrpSpPr/>
          <p:nvPr/>
        </p:nvGrpSpPr>
        <p:grpSpPr>
          <a:xfrm>
            <a:off x="228600" y="4611757"/>
            <a:ext cx="8676293" cy="369332"/>
            <a:chOff x="228600" y="4611757"/>
            <a:chExt cx="8676293" cy="369332"/>
          </a:xfrm>
        </p:grpSpPr>
        <p:cxnSp>
          <p:nvCxnSpPr>
            <p:cNvPr id="8" name="Straight Connector 7">
              <a:extLst>
                <a:ext uri="{FF2B5EF4-FFF2-40B4-BE49-F238E27FC236}">
                  <a16:creationId xmlns:a16="http://schemas.microsoft.com/office/drawing/2014/main" id="{1CFAC79A-70EF-6242-BF57-DF3D30C25978}"/>
                </a:ext>
              </a:extLst>
            </p:cNvPr>
            <p:cNvCxnSpPr/>
            <p:nvPr/>
          </p:nvCxnSpPr>
          <p:spPr>
            <a:xfrm>
              <a:off x="228600" y="4621696"/>
              <a:ext cx="8607287" cy="0"/>
            </a:xfrm>
            <a:prstGeom prst="line">
              <a:avLst/>
            </a:prstGeom>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7A5D635F-43E8-9B4F-83F5-123F6455AE2B}"/>
                </a:ext>
              </a:extLst>
            </p:cNvPr>
            <p:cNvSpPr txBox="1"/>
            <p:nvPr/>
          </p:nvSpPr>
          <p:spPr>
            <a:xfrm>
              <a:off x="4029519" y="4611757"/>
              <a:ext cx="4875374" cy="369332"/>
            </a:xfrm>
            <a:prstGeom prst="rect">
              <a:avLst/>
            </a:prstGeom>
            <a:noFill/>
          </p:spPr>
          <p:txBody>
            <a:bodyPr wrap="none" rtlCol="0">
              <a:spAutoFit/>
            </a:bodyPr>
            <a:lstStyle/>
            <a:p>
              <a:r>
                <a:rPr lang="en-US" dirty="0">
                  <a:solidFill>
                    <a:schemeClr val="accent2">
                      <a:lumMod val="75000"/>
                    </a:schemeClr>
                  </a:solidFill>
                </a:rPr>
                <a:t>School of Information Studies, Syracuse University</a:t>
              </a:r>
            </a:p>
          </p:txBody>
        </p:sp>
      </p:grpSp>
    </p:spTree>
    <p:extLst>
      <p:ext uri="{BB962C8B-B14F-4D97-AF65-F5344CB8AC3E}">
        <p14:creationId xmlns:p14="http://schemas.microsoft.com/office/powerpoint/2010/main" val="3735748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p:nvPr>
        </p:nvSpPr>
        <p:spPr>
          <a:xfrm>
            <a:off x="348439" y="200910"/>
            <a:ext cx="6636705" cy="888744"/>
          </a:xfrm>
          <a:prstGeom prst="rect">
            <a:avLst/>
          </a:prstGeom>
        </p:spPr>
        <p:txBody>
          <a:bodyPr spcFirstLastPara="1" wrap="square" lIns="91425" tIns="91425" rIns="91425" bIns="91425" anchor="b" anchorCtr="0">
            <a:noAutofit/>
          </a:bodyPr>
          <a:lstStyle/>
          <a:p>
            <a:r>
              <a:rPr lang="en-US" b="1" dirty="0">
                <a:solidFill>
                  <a:schemeClr val="tx1"/>
                </a:solidFill>
              </a:rPr>
              <a:t>PROJECT TOPIC</a:t>
            </a:r>
            <a:br>
              <a:rPr lang="en-US" b="1" dirty="0">
                <a:solidFill>
                  <a:schemeClr val="tx1"/>
                </a:solidFill>
              </a:rPr>
            </a:br>
            <a:r>
              <a:rPr lang="en-US" b="1" dirty="0">
                <a:solidFill>
                  <a:schemeClr val="accent2">
                    <a:lumMod val="75000"/>
                  </a:schemeClr>
                </a:solidFill>
              </a:rPr>
              <a:t>MISSING PEOPLE DATABASE MANAGEMENT SYSTEM</a:t>
            </a:r>
            <a:endParaRPr lang="en-US" dirty="0">
              <a:solidFill>
                <a:schemeClr val="accent2">
                  <a:lumMod val="75000"/>
                </a:schemeClr>
              </a:solidFill>
            </a:endParaRPr>
          </a:p>
        </p:txBody>
      </p:sp>
      <p:sp>
        <p:nvSpPr>
          <p:cNvPr id="3" name="TextBox 2">
            <a:extLst>
              <a:ext uri="{FF2B5EF4-FFF2-40B4-BE49-F238E27FC236}">
                <a16:creationId xmlns:a16="http://schemas.microsoft.com/office/drawing/2014/main" id="{E2895766-1252-C747-9E88-286B33AE5EA1}"/>
              </a:ext>
            </a:extLst>
          </p:cNvPr>
          <p:cNvSpPr txBox="1"/>
          <p:nvPr/>
        </p:nvSpPr>
        <p:spPr>
          <a:xfrm>
            <a:off x="348439" y="1172950"/>
            <a:ext cx="8586839" cy="3970318"/>
          </a:xfrm>
          <a:prstGeom prst="rect">
            <a:avLst/>
          </a:prstGeom>
          <a:noFill/>
        </p:spPr>
        <p:txBody>
          <a:bodyPr wrap="square" rtlCol="0">
            <a:spAutoFit/>
          </a:bodyPr>
          <a:lstStyle/>
          <a:p>
            <a:r>
              <a:rPr lang="en-US" dirty="0"/>
              <a:t>PROBLEM STATEMENT : Building a database system for reporting and tracking missing people.</a:t>
            </a:r>
          </a:p>
          <a:p>
            <a:endParaRPr lang="en-US" dirty="0"/>
          </a:p>
          <a:p>
            <a:pPr fontAlgn="base"/>
            <a:r>
              <a:rPr lang="en-US" dirty="0"/>
              <a:t>STEPS:</a:t>
            </a:r>
          </a:p>
          <a:p>
            <a:pPr marL="342900" indent="-342900" fontAlgn="base">
              <a:buAutoNum type="arabicPeriod"/>
            </a:pPr>
            <a:r>
              <a:rPr lang="en-US" dirty="0"/>
              <a:t>We defined the problem statement, project outline, functions and possible solution</a:t>
            </a:r>
          </a:p>
          <a:p>
            <a:pPr marL="342900" indent="-342900" fontAlgn="base">
              <a:buAutoNum type="arabicPeriod"/>
            </a:pPr>
            <a:r>
              <a:rPr lang="en-US" dirty="0"/>
              <a:t>After numerous transformation we finally built a normalized ER diagram</a:t>
            </a:r>
          </a:p>
          <a:p>
            <a:pPr marL="342900" indent="-342900" fontAlgn="base">
              <a:buAutoNum type="arabicPeriod"/>
            </a:pPr>
            <a:r>
              <a:rPr lang="en-US" dirty="0"/>
              <a:t>We created our database and all the necessary tables</a:t>
            </a:r>
          </a:p>
          <a:p>
            <a:pPr marL="342900" indent="-342900" fontAlgn="base">
              <a:buAutoNum type="arabicPeriod"/>
            </a:pPr>
            <a:r>
              <a:rPr lang="en-US" dirty="0"/>
              <a:t>Designed our forms and connected with the database in MS Access</a:t>
            </a:r>
          </a:p>
          <a:p>
            <a:pPr marL="342900" indent="-342900" fontAlgn="base">
              <a:buAutoNum type="arabicPeriod"/>
            </a:pPr>
            <a:r>
              <a:rPr lang="en-US" dirty="0"/>
              <a:t>We started entering the dummy data using forms</a:t>
            </a:r>
          </a:p>
          <a:p>
            <a:pPr marL="342900" indent="-342900" fontAlgn="base">
              <a:buAutoNum type="arabicPeriod"/>
            </a:pPr>
            <a:r>
              <a:rPr lang="en-US" dirty="0"/>
              <a:t>We created several functions and triggers and attached with the necessary operations</a:t>
            </a:r>
          </a:p>
          <a:p>
            <a:pPr marL="342900" indent="-342900" fontAlgn="base">
              <a:buAutoNum type="arabicPeriod"/>
            </a:pPr>
            <a:endParaRPr lang="en-US" dirty="0"/>
          </a:p>
          <a:p>
            <a:pPr marL="342900" indent="-342900" fontAlgn="base">
              <a:buAutoNum type="arabicPeriod"/>
            </a:pPr>
            <a:endParaRPr lang="en-US" dirty="0"/>
          </a:p>
          <a:p>
            <a:pPr marL="342900" indent="-342900" fontAlgn="base">
              <a:buFont typeface="+mj-lt"/>
              <a:buAutoNum type="arabicPeriod"/>
            </a:pPr>
            <a:endParaRPr lang="en-US" dirty="0"/>
          </a:p>
          <a:p>
            <a:pPr fontAlgn="base"/>
            <a:endParaRPr lang="en-US" dirty="0"/>
          </a:p>
        </p:txBody>
      </p:sp>
      <p:grpSp>
        <p:nvGrpSpPr>
          <p:cNvPr id="4" name="Group 3">
            <a:extLst>
              <a:ext uri="{FF2B5EF4-FFF2-40B4-BE49-F238E27FC236}">
                <a16:creationId xmlns:a16="http://schemas.microsoft.com/office/drawing/2014/main" id="{755F27DF-138D-8C47-8190-569CAF70164A}"/>
              </a:ext>
            </a:extLst>
          </p:cNvPr>
          <p:cNvGrpSpPr/>
          <p:nvPr/>
        </p:nvGrpSpPr>
        <p:grpSpPr>
          <a:xfrm>
            <a:off x="228600" y="4611757"/>
            <a:ext cx="8676293" cy="369332"/>
            <a:chOff x="228600" y="4611757"/>
            <a:chExt cx="8676293" cy="369332"/>
          </a:xfrm>
        </p:grpSpPr>
        <p:cxnSp>
          <p:nvCxnSpPr>
            <p:cNvPr id="5" name="Straight Connector 4">
              <a:extLst>
                <a:ext uri="{FF2B5EF4-FFF2-40B4-BE49-F238E27FC236}">
                  <a16:creationId xmlns:a16="http://schemas.microsoft.com/office/drawing/2014/main" id="{6EC98392-675E-9B46-9913-204BEA7DE826}"/>
                </a:ext>
              </a:extLst>
            </p:cNvPr>
            <p:cNvCxnSpPr/>
            <p:nvPr/>
          </p:nvCxnSpPr>
          <p:spPr>
            <a:xfrm>
              <a:off x="228600" y="4621696"/>
              <a:ext cx="8607287" cy="0"/>
            </a:xfrm>
            <a:prstGeom prst="line">
              <a:avLst/>
            </a:prstGeom>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EFEC1401-93FB-974C-AA17-A3C25701DDF7}"/>
                </a:ext>
              </a:extLst>
            </p:cNvPr>
            <p:cNvSpPr txBox="1"/>
            <p:nvPr/>
          </p:nvSpPr>
          <p:spPr>
            <a:xfrm>
              <a:off x="4029519" y="4611757"/>
              <a:ext cx="4875374" cy="369332"/>
            </a:xfrm>
            <a:prstGeom prst="rect">
              <a:avLst/>
            </a:prstGeom>
            <a:noFill/>
          </p:spPr>
          <p:txBody>
            <a:bodyPr wrap="none" rtlCol="0">
              <a:spAutoFit/>
            </a:bodyPr>
            <a:lstStyle/>
            <a:p>
              <a:r>
                <a:rPr lang="en-US" dirty="0">
                  <a:solidFill>
                    <a:schemeClr val="accent2">
                      <a:lumMod val="75000"/>
                    </a:schemeClr>
                  </a:solidFill>
                </a:rPr>
                <a:t>School of Information Studies, Syracuse University</a:t>
              </a:r>
            </a:p>
          </p:txBody>
        </p:sp>
      </p:grpSp>
    </p:spTree>
    <p:extLst>
      <p:ext uri="{BB962C8B-B14F-4D97-AF65-F5344CB8AC3E}">
        <p14:creationId xmlns:p14="http://schemas.microsoft.com/office/powerpoint/2010/main" val="684692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p:nvPr>
        </p:nvSpPr>
        <p:spPr>
          <a:xfrm>
            <a:off x="345269" y="581835"/>
            <a:ext cx="6121937" cy="577800"/>
          </a:xfrm>
          <a:prstGeom prst="rect">
            <a:avLst/>
          </a:prstGeom>
        </p:spPr>
        <p:txBody>
          <a:bodyPr spcFirstLastPara="1" wrap="square" lIns="91425" tIns="91425" rIns="91425" bIns="91425" anchor="b" anchorCtr="0">
            <a:noAutofit/>
          </a:bodyPr>
          <a:lstStyle/>
          <a:p>
            <a:r>
              <a:rPr lang="en-US" sz="2800" b="1" dirty="0">
                <a:solidFill>
                  <a:schemeClr val="tx1"/>
                </a:solidFill>
              </a:rPr>
              <a:t>IST 736 </a:t>
            </a:r>
            <a:br>
              <a:rPr lang="en-US" sz="2800" b="1" dirty="0">
                <a:solidFill>
                  <a:schemeClr val="tx1"/>
                </a:solidFill>
              </a:rPr>
            </a:br>
            <a:r>
              <a:rPr lang="en-US" sz="2800" b="1" dirty="0">
                <a:solidFill>
                  <a:schemeClr val="accent2">
                    <a:lumMod val="75000"/>
                  </a:schemeClr>
                </a:solidFill>
              </a:rPr>
              <a:t>TEXT MINING</a:t>
            </a:r>
            <a:endParaRPr lang="en-US" sz="2800" dirty="0">
              <a:solidFill>
                <a:schemeClr val="accent2">
                  <a:lumMod val="75000"/>
                </a:schemeClr>
              </a:solidFill>
            </a:endParaRPr>
          </a:p>
        </p:txBody>
      </p:sp>
      <p:sp>
        <p:nvSpPr>
          <p:cNvPr id="12" name="TextBox 11">
            <a:extLst>
              <a:ext uri="{FF2B5EF4-FFF2-40B4-BE49-F238E27FC236}">
                <a16:creationId xmlns:a16="http://schemas.microsoft.com/office/drawing/2014/main" id="{B5CC85A6-031D-674A-BB59-5B6B47E53A7B}"/>
              </a:ext>
            </a:extLst>
          </p:cNvPr>
          <p:cNvSpPr txBox="1"/>
          <p:nvPr/>
        </p:nvSpPr>
        <p:spPr>
          <a:xfrm>
            <a:off x="6538895" y="283752"/>
            <a:ext cx="2365998" cy="646331"/>
          </a:xfrm>
          <a:prstGeom prst="rect">
            <a:avLst/>
          </a:prstGeom>
          <a:noFill/>
        </p:spPr>
        <p:txBody>
          <a:bodyPr wrap="square" rtlCol="0">
            <a:spAutoFit/>
          </a:bodyPr>
          <a:lstStyle/>
          <a:p>
            <a:r>
              <a:rPr lang="en-US" dirty="0"/>
              <a:t>Taught by : </a:t>
            </a:r>
          </a:p>
          <a:p>
            <a:r>
              <a:rPr lang="en-US" dirty="0"/>
              <a:t>Prof </a:t>
            </a:r>
            <a:r>
              <a:rPr lang="en-US" dirty="0" err="1"/>
              <a:t>Yingya</a:t>
            </a:r>
            <a:r>
              <a:rPr lang="en-US" dirty="0"/>
              <a:t> Li</a:t>
            </a:r>
          </a:p>
        </p:txBody>
      </p:sp>
      <p:sp>
        <p:nvSpPr>
          <p:cNvPr id="13" name="TextBox 12">
            <a:extLst>
              <a:ext uri="{FF2B5EF4-FFF2-40B4-BE49-F238E27FC236}">
                <a16:creationId xmlns:a16="http://schemas.microsoft.com/office/drawing/2014/main" id="{E2F41225-65BF-6740-873A-2756EE0F23C6}"/>
              </a:ext>
            </a:extLst>
          </p:cNvPr>
          <p:cNvSpPr txBox="1"/>
          <p:nvPr/>
        </p:nvSpPr>
        <p:spPr>
          <a:xfrm>
            <a:off x="1209060" y="1338907"/>
            <a:ext cx="6121937" cy="2308324"/>
          </a:xfrm>
          <a:prstGeom prst="rect">
            <a:avLst/>
          </a:prstGeom>
          <a:noFill/>
        </p:spPr>
        <p:txBody>
          <a:bodyPr wrap="square" rtlCol="0">
            <a:spAutoFit/>
          </a:bodyPr>
          <a:lstStyle/>
          <a:p>
            <a:pPr marL="342900" indent="-342900">
              <a:buFontTx/>
              <a:buChar char="-"/>
            </a:pPr>
            <a:r>
              <a:rPr lang="en-US" sz="2400" dirty="0"/>
              <a:t>Preprocessing corpus</a:t>
            </a:r>
          </a:p>
          <a:p>
            <a:pPr marL="342900" indent="-342900">
              <a:buFontTx/>
              <a:buChar char="-"/>
            </a:pPr>
            <a:r>
              <a:rPr lang="en-US" sz="2400" dirty="0"/>
              <a:t>Tokenization, Vectorization, Lemmatization</a:t>
            </a:r>
          </a:p>
          <a:p>
            <a:pPr marL="342900" indent="-342900">
              <a:buFontTx/>
              <a:buChar char="-"/>
            </a:pPr>
            <a:r>
              <a:rPr lang="en-US" sz="2400" dirty="0"/>
              <a:t>Naïve Bayes, SVM</a:t>
            </a:r>
          </a:p>
          <a:p>
            <a:pPr marL="342900" indent="-342900">
              <a:buFontTx/>
              <a:buChar char="-"/>
            </a:pPr>
            <a:r>
              <a:rPr lang="en-US" sz="2400" dirty="0"/>
              <a:t>Human Annotation – Crowd Sourcing</a:t>
            </a:r>
          </a:p>
          <a:p>
            <a:pPr marL="342900" indent="-342900">
              <a:buFontTx/>
              <a:buChar char="-"/>
            </a:pPr>
            <a:r>
              <a:rPr lang="en-US" sz="2400" dirty="0"/>
              <a:t>Document Clustering</a:t>
            </a:r>
          </a:p>
          <a:p>
            <a:pPr marL="342900" indent="-342900">
              <a:buFontTx/>
              <a:buChar char="-"/>
            </a:pPr>
            <a:r>
              <a:rPr lang="en-US" sz="2400" dirty="0"/>
              <a:t>Topic Modeling </a:t>
            </a:r>
          </a:p>
        </p:txBody>
      </p:sp>
      <p:grpSp>
        <p:nvGrpSpPr>
          <p:cNvPr id="7" name="Group 6">
            <a:extLst>
              <a:ext uri="{FF2B5EF4-FFF2-40B4-BE49-F238E27FC236}">
                <a16:creationId xmlns:a16="http://schemas.microsoft.com/office/drawing/2014/main" id="{3FFD41BF-E7B8-AD48-8D18-6EE7904481DE}"/>
              </a:ext>
            </a:extLst>
          </p:cNvPr>
          <p:cNvGrpSpPr/>
          <p:nvPr/>
        </p:nvGrpSpPr>
        <p:grpSpPr>
          <a:xfrm>
            <a:off x="228600" y="4611757"/>
            <a:ext cx="8676293" cy="369332"/>
            <a:chOff x="228600" y="4611757"/>
            <a:chExt cx="8676293" cy="369332"/>
          </a:xfrm>
        </p:grpSpPr>
        <p:cxnSp>
          <p:nvCxnSpPr>
            <p:cNvPr id="8" name="Straight Connector 7">
              <a:extLst>
                <a:ext uri="{FF2B5EF4-FFF2-40B4-BE49-F238E27FC236}">
                  <a16:creationId xmlns:a16="http://schemas.microsoft.com/office/drawing/2014/main" id="{1CFAC79A-70EF-6242-BF57-DF3D30C25978}"/>
                </a:ext>
              </a:extLst>
            </p:cNvPr>
            <p:cNvCxnSpPr/>
            <p:nvPr/>
          </p:nvCxnSpPr>
          <p:spPr>
            <a:xfrm>
              <a:off x="228600" y="4621696"/>
              <a:ext cx="8607287" cy="0"/>
            </a:xfrm>
            <a:prstGeom prst="line">
              <a:avLst/>
            </a:prstGeom>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7A5D635F-43E8-9B4F-83F5-123F6455AE2B}"/>
                </a:ext>
              </a:extLst>
            </p:cNvPr>
            <p:cNvSpPr txBox="1"/>
            <p:nvPr/>
          </p:nvSpPr>
          <p:spPr>
            <a:xfrm>
              <a:off x="4029519" y="4611757"/>
              <a:ext cx="4875374" cy="369332"/>
            </a:xfrm>
            <a:prstGeom prst="rect">
              <a:avLst/>
            </a:prstGeom>
            <a:noFill/>
          </p:spPr>
          <p:txBody>
            <a:bodyPr wrap="none" rtlCol="0">
              <a:spAutoFit/>
            </a:bodyPr>
            <a:lstStyle/>
            <a:p>
              <a:r>
                <a:rPr lang="en-US" dirty="0">
                  <a:solidFill>
                    <a:schemeClr val="accent2">
                      <a:lumMod val="75000"/>
                    </a:schemeClr>
                  </a:solidFill>
                </a:rPr>
                <a:t>School of Information Studies, Syracuse University</a:t>
              </a:r>
            </a:p>
          </p:txBody>
        </p:sp>
      </p:grpSp>
    </p:spTree>
    <p:extLst>
      <p:ext uri="{BB962C8B-B14F-4D97-AF65-F5344CB8AC3E}">
        <p14:creationId xmlns:p14="http://schemas.microsoft.com/office/powerpoint/2010/main" val="3921858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29"/>
          <p:cNvSpPr txBox="1">
            <a:spLocks noGrp="1"/>
          </p:cNvSpPr>
          <p:nvPr>
            <p:ph type="ctrTitle"/>
          </p:nvPr>
        </p:nvSpPr>
        <p:spPr>
          <a:xfrm>
            <a:off x="348439" y="200910"/>
            <a:ext cx="6636705" cy="888744"/>
          </a:xfrm>
          <a:prstGeom prst="rect">
            <a:avLst/>
          </a:prstGeom>
        </p:spPr>
        <p:txBody>
          <a:bodyPr spcFirstLastPara="1" wrap="square" lIns="91425" tIns="91425" rIns="91425" bIns="91425" anchor="b" anchorCtr="0">
            <a:noAutofit/>
          </a:bodyPr>
          <a:lstStyle/>
          <a:p>
            <a:r>
              <a:rPr lang="en-US" b="1" dirty="0">
                <a:solidFill>
                  <a:schemeClr val="tx1"/>
                </a:solidFill>
              </a:rPr>
              <a:t>PROJECT TOPIC</a:t>
            </a:r>
            <a:br>
              <a:rPr lang="en-US" b="1" dirty="0">
                <a:solidFill>
                  <a:schemeClr val="tx1"/>
                </a:solidFill>
              </a:rPr>
            </a:br>
            <a:r>
              <a:rPr lang="en-US" b="1" dirty="0">
                <a:solidFill>
                  <a:schemeClr val="accent2">
                    <a:lumMod val="75000"/>
                  </a:schemeClr>
                </a:solidFill>
              </a:rPr>
              <a:t>SENTIMENTAL ANALYSIS OF DRUG REVIEWS DATA</a:t>
            </a:r>
            <a:endParaRPr lang="en-US" dirty="0">
              <a:solidFill>
                <a:schemeClr val="accent2">
                  <a:lumMod val="75000"/>
                </a:schemeClr>
              </a:solidFill>
            </a:endParaRPr>
          </a:p>
        </p:txBody>
      </p:sp>
      <p:sp>
        <p:nvSpPr>
          <p:cNvPr id="3" name="TextBox 2">
            <a:extLst>
              <a:ext uri="{FF2B5EF4-FFF2-40B4-BE49-F238E27FC236}">
                <a16:creationId xmlns:a16="http://schemas.microsoft.com/office/drawing/2014/main" id="{E2895766-1252-C747-9E88-286B33AE5EA1}"/>
              </a:ext>
            </a:extLst>
          </p:cNvPr>
          <p:cNvSpPr txBox="1"/>
          <p:nvPr/>
        </p:nvSpPr>
        <p:spPr>
          <a:xfrm>
            <a:off x="348439" y="1172950"/>
            <a:ext cx="8586839" cy="3970318"/>
          </a:xfrm>
          <a:prstGeom prst="rect">
            <a:avLst/>
          </a:prstGeom>
          <a:noFill/>
        </p:spPr>
        <p:txBody>
          <a:bodyPr wrap="square" rtlCol="0">
            <a:spAutoFit/>
          </a:bodyPr>
          <a:lstStyle/>
          <a:p>
            <a:r>
              <a:rPr lang="en-US" dirty="0"/>
              <a:t>PROBLEM STATEMENT : The purpose of the project described below was to predict ratings for drugs and sentimental analysis of reviews. </a:t>
            </a:r>
          </a:p>
          <a:p>
            <a:endParaRPr lang="en-US" dirty="0"/>
          </a:p>
          <a:p>
            <a:r>
              <a:rPr lang="en-US" dirty="0"/>
              <a:t>DATASET: Dataset consists of reviews of different drugs with their condition and a 10-start patient rating which reflects the overall efficiency of drug. Dataset contains more than 160k reviews. </a:t>
            </a:r>
          </a:p>
          <a:p>
            <a:endParaRPr lang="en-US" dirty="0"/>
          </a:p>
          <a:p>
            <a:pPr fontAlgn="base"/>
            <a:r>
              <a:rPr lang="en-US" dirty="0"/>
              <a:t>MODELS: Prediction of Rating (Naïve Bayes, SVM, Deep Learning), Sentimental Analysis </a:t>
            </a:r>
          </a:p>
          <a:p>
            <a:pPr fontAlgn="base"/>
            <a:endParaRPr lang="en-US" dirty="0"/>
          </a:p>
          <a:p>
            <a:pPr fontAlgn="base"/>
            <a:r>
              <a:rPr lang="en-US" dirty="0"/>
              <a:t>RESULT</a:t>
            </a:r>
          </a:p>
          <a:p>
            <a:pPr marL="342900" indent="-342900" fontAlgn="base">
              <a:buAutoNum type="arabicPeriod"/>
            </a:pPr>
            <a:endParaRPr lang="en-US" dirty="0"/>
          </a:p>
          <a:p>
            <a:pPr marL="342900" indent="-342900" fontAlgn="base">
              <a:buAutoNum type="arabicPeriod"/>
            </a:pPr>
            <a:endParaRPr lang="en-US" dirty="0"/>
          </a:p>
          <a:p>
            <a:pPr marL="342900" indent="-342900" fontAlgn="base">
              <a:buFont typeface="+mj-lt"/>
              <a:buAutoNum type="arabicPeriod"/>
            </a:pPr>
            <a:endParaRPr lang="en-US" dirty="0"/>
          </a:p>
          <a:p>
            <a:pPr fontAlgn="base"/>
            <a:endParaRPr lang="en-US" dirty="0"/>
          </a:p>
        </p:txBody>
      </p:sp>
      <p:grpSp>
        <p:nvGrpSpPr>
          <p:cNvPr id="4" name="Group 3">
            <a:extLst>
              <a:ext uri="{FF2B5EF4-FFF2-40B4-BE49-F238E27FC236}">
                <a16:creationId xmlns:a16="http://schemas.microsoft.com/office/drawing/2014/main" id="{755F27DF-138D-8C47-8190-569CAF70164A}"/>
              </a:ext>
            </a:extLst>
          </p:cNvPr>
          <p:cNvGrpSpPr/>
          <p:nvPr/>
        </p:nvGrpSpPr>
        <p:grpSpPr>
          <a:xfrm>
            <a:off x="228600" y="4611757"/>
            <a:ext cx="8676293" cy="369332"/>
            <a:chOff x="228600" y="4611757"/>
            <a:chExt cx="8676293" cy="369332"/>
          </a:xfrm>
        </p:grpSpPr>
        <p:cxnSp>
          <p:nvCxnSpPr>
            <p:cNvPr id="5" name="Straight Connector 4">
              <a:extLst>
                <a:ext uri="{FF2B5EF4-FFF2-40B4-BE49-F238E27FC236}">
                  <a16:creationId xmlns:a16="http://schemas.microsoft.com/office/drawing/2014/main" id="{6EC98392-675E-9B46-9913-204BEA7DE826}"/>
                </a:ext>
              </a:extLst>
            </p:cNvPr>
            <p:cNvCxnSpPr/>
            <p:nvPr/>
          </p:nvCxnSpPr>
          <p:spPr>
            <a:xfrm>
              <a:off x="228600" y="4621696"/>
              <a:ext cx="8607287" cy="0"/>
            </a:xfrm>
            <a:prstGeom prst="line">
              <a:avLst/>
            </a:prstGeom>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EFEC1401-93FB-974C-AA17-A3C25701DDF7}"/>
                </a:ext>
              </a:extLst>
            </p:cNvPr>
            <p:cNvSpPr txBox="1"/>
            <p:nvPr/>
          </p:nvSpPr>
          <p:spPr>
            <a:xfrm>
              <a:off x="4029519" y="4611757"/>
              <a:ext cx="4875374" cy="369332"/>
            </a:xfrm>
            <a:prstGeom prst="rect">
              <a:avLst/>
            </a:prstGeom>
            <a:noFill/>
          </p:spPr>
          <p:txBody>
            <a:bodyPr wrap="none" rtlCol="0">
              <a:spAutoFit/>
            </a:bodyPr>
            <a:lstStyle/>
            <a:p>
              <a:r>
                <a:rPr lang="en-US" dirty="0">
                  <a:solidFill>
                    <a:schemeClr val="accent2">
                      <a:lumMod val="75000"/>
                    </a:schemeClr>
                  </a:solidFill>
                </a:rPr>
                <a:t>School of Information Studies, Syracuse University</a:t>
              </a:r>
            </a:p>
          </p:txBody>
        </p:sp>
      </p:grpSp>
    </p:spTree>
    <p:extLst>
      <p:ext uri="{BB962C8B-B14F-4D97-AF65-F5344CB8AC3E}">
        <p14:creationId xmlns:p14="http://schemas.microsoft.com/office/powerpoint/2010/main" val="8045901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4763</TotalTime>
  <Words>1016</Words>
  <Application>Microsoft Macintosh PowerPoint</Application>
  <PresentationFormat>On-screen Show (16:9)</PresentationFormat>
  <Paragraphs>171</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Arial</vt:lpstr>
      <vt:lpstr>Fira Sans Condensed Medium</vt:lpstr>
      <vt:lpstr>Calibri Light</vt:lpstr>
      <vt:lpstr>Maven Pro</vt:lpstr>
      <vt:lpstr>Office Theme</vt:lpstr>
      <vt:lpstr>PowerPoint Presentation</vt:lpstr>
      <vt:lpstr>ABOUT ME</vt:lpstr>
      <vt:lpstr>Program Overview</vt:lpstr>
      <vt:lpstr>IST 687  INTRODUCTION TO DATA SCIENCE</vt:lpstr>
      <vt:lpstr>PROJECT TOPIC CUSTOMER CHURN IN THE AIRLINE INDUSTRY</vt:lpstr>
      <vt:lpstr>IST 659  DATA ADMINISTRATION AND DATABASE MANAGEMENT</vt:lpstr>
      <vt:lpstr>PROJECT TOPIC MISSING PEOPLE DATABASE MANAGEMENT SYSTEM</vt:lpstr>
      <vt:lpstr>IST 736  TEXT MINING</vt:lpstr>
      <vt:lpstr>PROJECT TOPIC SENTIMENTAL ANALYSIS OF DRUG REVIEWS DATA</vt:lpstr>
      <vt:lpstr>CIS 700 Machine Learning for IoT devices</vt:lpstr>
      <vt:lpstr>PROJECT TOPIC RESEARCH ON SPEED PREDICTION USING ACCELEROMETER DATA</vt:lpstr>
      <vt:lpstr>IST 718  BIG DATA ANALYTICS</vt:lpstr>
      <vt:lpstr>PROJECT TOPIC HOSPITAL READMISSION OF DIABTES PATIENTS</vt:lpstr>
      <vt:lpstr>CIS731 Artificial Neural Network</vt:lpstr>
      <vt:lpstr>PROJECT TOPIC FOOD DISH PREDICTION</vt:lpstr>
      <vt:lpstr>Other Courses Taken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PORTFOLIO</dc:title>
  <cp:lastModifiedBy>Laxman Kumar</cp:lastModifiedBy>
  <cp:revision>44</cp:revision>
  <dcterms:modified xsi:type="dcterms:W3CDTF">2021-04-25T23:09:45Z</dcterms:modified>
</cp:coreProperties>
</file>