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A574-201F-3F6F-FC68-75FA70A922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074721-6FB7-5C6C-DBAF-F63814EF6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EA6720-43BD-16C2-BFBD-92A8E0B8E816}"/>
              </a:ext>
            </a:extLst>
          </p:cNvPr>
          <p:cNvSpPr>
            <a:spLocks noGrp="1"/>
          </p:cNvSpPr>
          <p:nvPr>
            <p:ph type="dt" sz="half" idx="10"/>
          </p:nvPr>
        </p:nvSpPr>
        <p:spPr/>
        <p:txBody>
          <a:bodyPr/>
          <a:lstStyle/>
          <a:p>
            <a:fld id="{33BFF9DB-C980-4D38-83F4-E115EF9DD0D7}" type="datetimeFigureOut">
              <a:rPr lang="en-US" smtClean="0"/>
              <a:t>06-Sep-24</a:t>
            </a:fld>
            <a:endParaRPr lang="en-US"/>
          </a:p>
        </p:txBody>
      </p:sp>
      <p:sp>
        <p:nvSpPr>
          <p:cNvPr id="5" name="Footer Placeholder 4">
            <a:extLst>
              <a:ext uri="{FF2B5EF4-FFF2-40B4-BE49-F238E27FC236}">
                <a16:creationId xmlns:a16="http://schemas.microsoft.com/office/drawing/2014/main" id="{1C6C91B3-92E9-9B31-CD86-F5121EB3A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F0CF5-51F4-824F-46B5-5297F57FA150}"/>
              </a:ext>
            </a:extLst>
          </p:cNvPr>
          <p:cNvSpPr>
            <a:spLocks noGrp="1"/>
          </p:cNvSpPr>
          <p:nvPr>
            <p:ph type="sldNum" sz="quarter" idx="12"/>
          </p:nvPr>
        </p:nvSpPr>
        <p:spPr/>
        <p:txBody>
          <a:bodyPr/>
          <a:lstStyle/>
          <a:p>
            <a:fld id="{D7D37E07-3D6E-4811-857E-82D2602DB966}" type="slidenum">
              <a:rPr lang="en-US" smtClean="0"/>
              <a:t>‹#›</a:t>
            </a:fld>
            <a:endParaRPr lang="en-US"/>
          </a:p>
        </p:txBody>
      </p:sp>
    </p:spTree>
    <p:extLst>
      <p:ext uri="{BB962C8B-B14F-4D97-AF65-F5344CB8AC3E}">
        <p14:creationId xmlns:p14="http://schemas.microsoft.com/office/powerpoint/2010/main" val="1682600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7D4A-552E-B7E5-190F-28783A7059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19E9C0-87F8-74CA-CB9D-B8B7ED0C38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789F9-9817-0889-2096-C20687ABB665}"/>
              </a:ext>
            </a:extLst>
          </p:cNvPr>
          <p:cNvSpPr>
            <a:spLocks noGrp="1"/>
          </p:cNvSpPr>
          <p:nvPr>
            <p:ph type="dt" sz="half" idx="10"/>
          </p:nvPr>
        </p:nvSpPr>
        <p:spPr/>
        <p:txBody>
          <a:bodyPr/>
          <a:lstStyle/>
          <a:p>
            <a:fld id="{33BFF9DB-C980-4D38-83F4-E115EF9DD0D7}" type="datetimeFigureOut">
              <a:rPr lang="en-US" smtClean="0"/>
              <a:t>06-Sep-24</a:t>
            </a:fld>
            <a:endParaRPr lang="en-US"/>
          </a:p>
        </p:txBody>
      </p:sp>
      <p:sp>
        <p:nvSpPr>
          <p:cNvPr id="5" name="Footer Placeholder 4">
            <a:extLst>
              <a:ext uri="{FF2B5EF4-FFF2-40B4-BE49-F238E27FC236}">
                <a16:creationId xmlns:a16="http://schemas.microsoft.com/office/drawing/2014/main" id="{1C065711-EF08-A1E3-39E2-F15E02D1F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3BD25-67EC-2DFE-0829-551C17D8D739}"/>
              </a:ext>
            </a:extLst>
          </p:cNvPr>
          <p:cNvSpPr>
            <a:spLocks noGrp="1"/>
          </p:cNvSpPr>
          <p:nvPr>
            <p:ph type="sldNum" sz="quarter" idx="12"/>
          </p:nvPr>
        </p:nvSpPr>
        <p:spPr/>
        <p:txBody>
          <a:bodyPr/>
          <a:lstStyle/>
          <a:p>
            <a:fld id="{D7D37E07-3D6E-4811-857E-82D2602DB966}" type="slidenum">
              <a:rPr lang="en-US" smtClean="0"/>
              <a:t>‹#›</a:t>
            </a:fld>
            <a:endParaRPr lang="en-US"/>
          </a:p>
        </p:txBody>
      </p:sp>
    </p:spTree>
    <p:extLst>
      <p:ext uri="{BB962C8B-B14F-4D97-AF65-F5344CB8AC3E}">
        <p14:creationId xmlns:p14="http://schemas.microsoft.com/office/powerpoint/2010/main" val="358731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AA4C0-C0C8-43BF-784B-187566E835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CA45E5-02D3-03D5-441D-FF5DCED7BB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18342-DFD8-CC10-8BF2-E6F95CCB0907}"/>
              </a:ext>
            </a:extLst>
          </p:cNvPr>
          <p:cNvSpPr>
            <a:spLocks noGrp="1"/>
          </p:cNvSpPr>
          <p:nvPr>
            <p:ph type="dt" sz="half" idx="10"/>
          </p:nvPr>
        </p:nvSpPr>
        <p:spPr/>
        <p:txBody>
          <a:bodyPr/>
          <a:lstStyle/>
          <a:p>
            <a:fld id="{33BFF9DB-C980-4D38-83F4-E115EF9DD0D7}" type="datetimeFigureOut">
              <a:rPr lang="en-US" smtClean="0"/>
              <a:t>06-Sep-24</a:t>
            </a:fld>
            <a:endParaRPr lang="en-US"/>
          </a:p>
        </p:txBody>
      </p:sp>
      <p:sp>
        <p:nvSpPr>
          <p:cNvPr id="5" name="Footer Placeholder 4">
            <a:extLst>
              <a:ext uri="{FF2B5EF4-FFF2-40B4-BE49-F238E27FC236}">
                <a16:creationId xmlns:a16="http://schemas.microsoft.com/office/drawing/2014/main" id="{E3461418-D3AC-FBE7-FE86-C1025DDA9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FF0C3-C9CC-2282-4AB9-33736B7313F9}"/>
              </a:ext>
            </a:extLst>
          </p:cNvPr>
          <p:cNvSpPr>
            <a:spLocks noGrp="1"/>
          </p:cNvSpPr>
          <p:nvPr>
            <p:ph type="sldNum" sz="quarter" idx="12"/>
          </p:nvPr>
        </p:nvSpPr>
        <p:spPr/>
        <p:txBody>
          <a:bodyPr/>
          <a:lstStyle/>
          <a:p>
            <a:fld id="{D7D37E07-3D6E-4811-857E-82D2602DB966}" type="slidenum">
              <a:rPr lang="en-US" smtClean="0"/>
              <a:t>‹#›</a:t>
            </a:fld>
            <a:endParaRPr lang="en-US"/>
          </a:p>
        </p:txBody>
      </p:sp>
    </p:spTree>
    <p:extLst>
      <p:ext uri="{BB962C8B-B14F-4D97-AF65-F5344CB8AC3E}">
        <p14:creationId xmlns:p14="http://schemas.microsoft.com/office/powerpoint/2010/main" val="286882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6850-DFEC-D776-C87D-E9CC88708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005421-A2FC-3C06-AE9A-A988D14DA1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6318E-3724-4747-D267-6024FE700C02}"/>
              </a:ext>
            </a:extLst>
          </p:cNvPr>
          <p:cNvSpPr>
            <a:spLocks noGrp="1"/>
          </p:cNvSpPr>
          <p:nvPr>
            <p:ph type="dt" sz="half" idx="10"/>
          </p:nvPr>
        </p:nvSpPr>
        <p:spPr/>
        <p:txBody>
          <a:bodyPr/>
          <a:lstStyle/>
          <a:p>
            <a:fld id="{33BFF9DB-C980-4D38-83F4-E115EF9DD0D7}" type="datetimeFigureOut">
              <a:rPr lang="en-US" smtClean="0"/>
              <a:t>06-Sep-24</a:t>
            </a:fld>
            <a:endParaRPr lang="en-US"/>
          </a:p>
        </p:txBody>
      </p:sp>
      <p:sp>
        <p:nvSpPr>
          <p:cNvPr id="5" name="Footer Placeholder 4">
            <a:extLst>
              <a:ext uri="{FF2B5EF4-FFF2-40B4-BE49-F238E27FC236}">
                <a16:creationId xmlns:a16="http://schemas.microsoft.com/office/drawing/2014/main" id="{45E54687-621C-DF96-322C-7B06DB510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109C6-5B7B-23B0-BDF3-6E3012401965}"/>
              </a:ext>
            </a:extLst>
          </p:cNvPr>
          <p:cNvSpPr>
            <a:spLocks noGrp="1"/>
          </p:cNvSpPr>
          <p:nvPr>
            <p:ph type="sldNum" sz="quarter" idx="12"/>
          </p:nvPr>
        </p:nvSpPr>
        <p:spPr/>
        <p:txBody>
          <a:bodyPr/>
          <a:lstStyle/>
          <a:p>
            <a:fld id="{D7D37E07-3D6E-4811-857E-82D2602DB966}" type="slidenum">
              <a:rPr lang="en-US" smtClean="0"/>
              <a:t>‹#›</a:t>
            </a:fld>
            <a:endParaRPr lang="en-US"/>
          </a:p>
        </p:txBody>
      </p:sp>
    </p:spTree>
    <p:extLst>
      <p:ext uri="{BB962C8B-B14F-4D97-AF65-F5344CB8AC3E}">
        <p14:creationId xmlns:p14="http://schemas.microsoft.com/office/powerpoint/2010/main" val="221301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8339-052E-88CF-746A-D14D2D5CBD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59ABE9-26CA-8332-1C3A-F606B66A8A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54CBC8-C503-F126-E7C6-B7D01BA91BD4}"/>
              </a:ext>
            </a:extLst>
          </p:cNvPr>
          <p:cNvSpPr>
            <a:spLocks noGrp="1"/>
          </p:cNvSpPr>
          <p:nvPr>
            <p:ph type="dt" sz="half" idx="10"/>
          </p:nvPr>
        </p:nvSpPr>
        <p:spPr/>
        <p:txBody>
          <a:bodyPr/>
          <a:lstStyle/>
          <a:p>
            <a:fld id="{33BFF9DB-C980-4D38-83F4-E115EF9DD0D7}" type="datetimeFigureOut">
              <a:rPr lang="en-US" smtClean="0"/>
              <a:t>06-Sep-24</a:t>
            </a:fld>
            <a:endParaRPr lang="en-US"/>
          </a:p>
        </p:txBody>
      </p:sp>
      <p:sp>
        <p:nvSpPr>
          <p:cNvPr id="5" name="Footer Placeholder 4">
            <a:extLst>
              <a:ext uri="{FF2B5EF4-FFF2-40B4-BE49-F238E27FC236}">
                <a16:creationId xmlns:a16="http://schemas.microsoft.com/office/drawing/2014/main" id="{ACD2B77C-0475-15C5-8E36-939BBB65C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F29F3-FA02-3465-274C-B90C7EE9077C}"/>
              </a:ext>
            </a:extLst>
          </p:cNvPr>
          <p:cNvSpPr>
            <a:spLocks noGrp="1"/>
          </p:cNvSpPr>
          <p:nvPr>
            <p:ph type="sldNum" sz="quarter" idx="12"/>
          </p:nvPr>
        </p:nvSpPr>
        <p:spPr/>
        <p:txBody>
          <a:bodyPr/>
          <a:lstStyle/>
          <a:p>
            <a:fld id="{D7D37E07-3D6E-4811-857E-82D2602DB966}" type="slidenum">
              <a:rPr lang="en-US" smtClean="0"/>
              <a:t>‹#›</a:t>
            </a:fld>
            <a:endParaRPr lang="en-US"/>
          </a:p>
        </p:txBody>
      </p:sp>
    </p:spTree>
    <p:extLst>
      <p:ext uri="{BB962C8B-B14F-4D97-AF65-F5344CB8AC3E}">
        <p14:creationId xmlns:p14="http://schemas.microsoft.com/office/powerpoint/2010/main" val="188615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1253-A7A2-A07A-F40C-07E6336F6D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45B7C-465C-7F1B-1D53-17CFF95C0D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67CBD7-28FD-FDF0-9802-C2281FB2F2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E4B31E-9A02-8E13-B12F-6C6AC50A22F0}"/>
              </a:ext>
            </a:extLst>
          </p:cNvPr>
          <p:cNvSpPr>
            <a:spLocks noGrp="1"/>
          </p:cNvSpPr>
          <p:nvPr>
            <p:ph type="dt" sz="half" idx="10"/>
          </p:nvPr>
        </p:nvSpPr>
        <p:spPr/>
        <p:txBody>
          <a:bodyPr/>
          <a:lstStyle/>
          <a:p>
            <a:fld id="{33BFF9DB-C980-4D38-83F4-E115EF9DD0D7}" type="datetimeFigureOut">
              <a:rPr lang="en-US" smtClean="0"/>
              <a:t>06-Sep-24</a:t>
            </a:fld>
            <a:endParaRPr lang="en-US"/>
          </a:p>
        </p:txBody>
      </p:sp>
      <p:sp>
        <p:nvSpPr>
          <p:cNvPr id="6" name="Footer Placeholder 5">
            <a:extLst>
              <a:ext uri="{FF2B5EF4-FFF2-40B4-BE49-F238E27FC236}">
                <a16:creationId xmlns:a16="http://schemas.microsoft.com/office/drawing/2014/main" id="{61E280A0-94BC-0FA9-98D0-2679DEACD3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47BEB-FF69-87B4-6ED5-E54375101637}"/>
              </a:ext>
            </a:extLst>
          </p:cNvPr>
          <p:cNvSpPr>
            <a:spLocks noGrp="1"/>
          </p:cNvSpPr>
          <p:nvPr>
            <p:ph type="sldNum" sz="quarter" idx="12"/>
          </p:nvPr>
        </p:nvSpPr>
        <p:spPr/>
        <p:txBody>
          <a:bodyPr/>
          <a:lstStyle/>
          <a:p>
            <a:fld id="{D7D37E07-3D6E-4811-857E-82D2602DB966}" type="slidenum">
              <a:rPr lang="en-US" smtClean="0"/>
              <a:t>‹#›</a:t>
            </a:fld>
            <a:endParaRPr lang="en-US"/>
          </a:p>
        </p:txBody>
      </p:sp>
    </p:spTree>
    <p:extLst>
      <p:ext uri="{BB962C8B-B14F-4D97-AF65-F5344CB8AC3E}">
        <p14:creationId xmlns:p14="http://schemas.microsoft.com/office/powerpoint/2010/main" val="356215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8600-B8F4-412B-A012-D2A6B1923C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CA504E-9BAF-B410-35BE-D6DADA348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BA3140-46AA-3BC8-411A-588A23C395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7727FB-29B4-D754-7B11-BA418BD3B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C7665-7FFD-0BE8-833C-8739F93192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5CD947-604A-2DCB-3F6E-70C19E7DBD6C}"/>
              </a:ext>
            </a:extLst>
          </p:cNvPr>
          <p:cNvSpPr>
            <a:spLocks noGrp="1"/>
          </p:cNvSpPr>
          <p:nvPr>
            <p:ph type="dt" sz="half" idx="10"/>
          </p:nvPr>
        </p:nvSpPr>
        <p:spPr/>
        <p:txBody>
          <a:bodyPr/>
          <a:lstStyle/>
          <a:p>
            <a:fld id="{33BFF9DB-C980-4D38-83F4-E115EF9DD0D7}" type="datetimeFigureOut">
              <a:rPr lang="en-US" smtClean="0"/>
              <a:t>06-Sep-24</a:t>
            </a:fld>
            <a:endParaRPr lang="en-US"/>
          </a:p>
        </p:txBody>
      </p:sp>
      <p:sp>
        <p:nvSpPr>
          <p:cNvPr id="8" name="Footer Placeholder 7">
            <a:extLst>
              <a:ext uri="{FF2B5EF4-FFF2-40B4-BE49-F238E27FC236}">
                <a16:creationId xmlns:a16="http://schemas.microsoft.com/office/drawing/2014/main" id="{8F24D374-EACE-12BB-C0F2-E68E62AAA8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1B2AD2-D589-C7B6-84AA-80BAC565E81E}"/>
              </a:ext>
            </a:extLst>
          </p:cNvPr>
          <p:cNvSpPr>
            <a:spLocks noGrp="1"/>
          </p:cNvSpPr>
          <p:nvPr>
            <p:ph type="sldNum" sz="quarter" idx="12"/>
          </p:nvPr>
        </p:nvSpPr>
        <p:spPr/>
        <p:txBody>
          <a:bodyPr/>
          <a:lstStyle/>
          <a:p>
            <a:fld id="{D7D37E07-3D6E-4811-857E-82D2602DB966}" type="slidenum">
              <a:rPr lang="en-US" smtClean="0"/>
              <a:t>‹#›</a:t>
            </a:fld>
            <a:endParaRPr lang="en-US"/>
          </a:p>
        </p:txBody>
      </p:sp>
    </p:spTree>
    <p:extLst>
      <p:ext uri="{BB962C8B-B14F-4D97-AF65-F5344CB8AC3E}">
        <p14:creationId xmlns:p14="http://schemas.microsoft.com/office/powerpoint/2010/main" val="209776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2DFFB-0CFB-814E-584B-74475BF39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602FDE-AF40-A34B-14C5-250F0F7B5A43}"/>
              </a:ext>
            </a:extLst>
          </p:cNvPr>
          <p:cNvSpPr>
            <a:spLocks noGrp="1"/>
          </p:cNvSpPr>
          <p:nvPr>
            <p:ph type="dt" sz="half" idx="10"/>
          </p:nvPr>
        </p:nvSpPr>
        <p:spPr/>
        <p:txBody>
          <a:bodyPr/>
          <a:lstStyle/>
          <a:p>
            <a:fld id="{33BFF9DB-C980-4D38-83F4-E115EF9DD0D7}" type="datetimeFigureOut">
              <a:rPr lang="en-US" smtClean="0"/>
              <a:t>06-Sep-24</a:t>
            </a:fld>
            <a:endParaRPr lang="en-US"/>
          </a:p>
        </p:txBody>
      </p:sp>
      <p:sp>
        <p:nvSpPr>
          <p:cNvPr id="4" name="Footer Placeholder 3">
            <a:extLst>
              <a:ext uri="{FF2B5EF4-FFF2-40B4-BE49-F238E27FC236}">
                <a16:creationId xmlns:a16="http://schemas.microsoft.com/office/drawing/2014/main" id="{926CD27D-2A87-E591-1C89-083AAB3C11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79A544-31C3-CD1E-07F7-ABFED4AF27C2}"/>
              </a:ext>
            </a:extLst>
          </p:cNvPr>
          <p:cNvSpPr>
            <a:spLocks noGrp="1"/>
          </p:cNvSpPr>
          <p:nvPr>
            <p:ph type="sldNum" sz="quarter" idx="12"/>
          </p:nvPr>
        </p:nvSpPr>
        <p:spPr/>
        <p:txBody>
          <a:bodyPr/>
          <a:lstStyle/>
          <a:p>
            <a:fld id="{D7D37E07-3D6E-4811-857E-82D2602DB966}" type="slidenum">
              <a:rPr lang="en-US" smtClean="0"/>
              <a:t>‹#›</a:t>
            </a:fld>
            <a:endParaRPr lang="en-US"/>
          </a:p>
        </p:txBody>
      </p:sp>
    </p:spTree>
    <p:extLst>
      <p:ext uri="{BB962C8B-B14F-4D97-AF65-F5344CB8AC3E}">
        <p14:creationId xmlns:p14="http://schemas.microsoft.com/office/powerpoint/2010/main" val="133193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9AD7F-EF2C-6DCD-1E36-66DC428CA868}"/>
              </a:ext>
            </a:extLst>
          </p:cNvPr>
          <p:cNvSpPr>
            <a:spLocks noGrp="1"/>
          </p:cNvSpPr>
          <p:nvPr>
            <p:ph type="dt" sz="half" idx="10"/>
          </p:nvPr>
        </p:nvSpPr>
        <p:spPr/>
        <p:txBody>
          <a:bodyPr/>
          <a:lstStyle/>
          <a:p>
            <a:fld id="{33BFF9DB-C980-4D38-83F4-E115EF9DD0D7}" type="datetimeFigureOut">
              <a:rPr lang="en-US" smtClean="0"/>
              <a:t>06-Sep-24</a:t>
            </a:fld>
            <a:endParaRPr lang="en-US"/>
          </a:p>
        </p:txBody>
      </p:sp>
      <p:sp>
        <p:nvSpPr>
          <p:cNvPr id="3" name="Footer Placeholder 2">
            <a:extLst>
              <a:ext uri="{FF2B5EF4-FFF2-40B4-BE49-F238E27FC236}">
                <a16:creationId xmlns:a16="http://schemas.microsoft.com/office/drawing/2014/main" id="{7153DF37-BE69-D7FF-0D69-5FE9EA5BBC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521759-DEDE-FB5A-466D-74430759F4CC}"/>
              </a:ext>
            </a:extLst>
          </p:cNvPr>
          <p:cNvSpPr>
            <a:spLocks noGrp="1"/>
          </p:cNvSpPr>
          <p:nvPr>
            <p:ph type="sldNum" sz="quarter" idx="12"/>
          </p:nvPr>
        </p:nvSpPr>
        <p:spPr/>
        <p:txBody>
          <a:bodyPr/>
          <a:lstStyle/>
          <a:p>
            <a:fld id="{D7D37E07-3D6E-4811-857E-82D2602DB966}" type="slidenum">
              <a:rPr lang="en-US" smtClean="0"/>
              <a:t>‹#›</a:t>
            </a:fld>
            <a:endParaRPr lang="en-US"/>
          </a:p>
        </p:txBody>
      </p:sp>
    </p:spTree>
    <p:extLst>
      <p:ext uri="{BB962C8B-B14F-4D97-AF65-F5344CB8AC3E}">
        <p14:creationId xmlns:p14="http://schemas.microsoft.com/office/powerpoint/2010/main" val="28428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908B-6A22-890E-2417-7FF6BC621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9D11D1-FFDA-BCD2-BADB-C98D12C033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DB23BF-9FB4-1644-F6C7-C40E48E73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B9A9E-1E03-28BD-FDE6-231A3C6E27D6}"/>
              </a:ext>
            </a:extLst>
          </p:cNvPr>
          <p:cNvSpPr>
            <a:spLocks noGrp="1"/>
          </p:cNvSpPr>
          <p:nvPr>
            <p:ph type="dt" sz="half" idx="10"/>
          </p:nvPr>
        </p:nvSpPr>
        <p:spPr/>
        <p:txBody>
          <a:bodyPr/>
          <a:lstStyle/>
          <a:p>
            <a:fld id="{33BFF9DB-C980-4D38-83F4-E115EF9DD0D7}" type="datetimeFigureOut">
              <a:rPr lang="en-US" smtClean="0"/>
              <a:t>06-Sep-24</a:t>
            </a:fld>
            <a:endParaRPr lang="en-US"/>
          </a:p>
        </p:txBody>
      </p:sp>
      <p:sp>
        <p:nvSpPr>
          <p:cNvPr id="6" name="Footer Placeholder 5">
            <a:extLst>
              <a:ext uri="{FF2B5EF4-FFF2-40B4-BE49-F238E27FC236}">
                <a16:creationId xmlns:a16="http://schemas.microsoft.com/office/drawing/2014/main" id="{93D26D83-1D34-72A1-A4D9-FFC2E4F81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A753D-5CA2-535B-C646-806C7EEE8F9D}"/>
              </a:ext>
            </a:extLst>
          </p:cNvPr>
          <p:cNvSpPr>
            <a:spLocks noGrp="1"/>
          </p:cNvSpPr>
          <p:nvPr>
            <p:ph type="sldNum" sz="quarter" idx="12"/>
          </p:nvPr>
        </p:nvSpPr>
        <p:spPr/>
        <p:txBody>
          <a:bodyPr/>
          <a:lstStyle/>
          <a:p>
            <a:fld id="{D7D37E07-3D6E-4811-857E-82D2602DB966}" type="slidenum">
              <a:rPr lang="en-US" smtClean="0"/>
              <a:t>‹#›</a:t>
            </a:fld>
            <a:endParaRPr lang="en-US"/>
          </a:p>
        </p:txBody>
      </p:sp>
    </p:spTree>
    <p:extLst>
      <p:ext uri="{BB962C8B-B14F-4D97-AF65-F5344CB8AC3E}">
        <p14:creationId xmlns:p14="http://schemas.microsoft.com/office/powerpoint/2010/main" val="78965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A4BA-4FA9-406E-ED44-E12D15607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611FBD-057F-2628-742C-7BBC4D386B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5804-4FC1-152D-6A71-C9B8974FD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3ACDF-64E9-C2C3-02B5-7679F30E9257}"/>
              </a:ext>
            </a:extLst>
          </p:cNvPr>
          <p:cNvSpPr>
            <a:spLocks noGrp="1"/>
          </p:cNvSpPr>
          <p:nvPr>
            <p:ph type="dt" sz="half" idx="10"/>
          </p:nvPr>
        </p:nvSpPr>
        <p:spPr/>
        <p:txBody>
          <a:bodyPr/>
          <a:lstStyle/>
          <a:p>
            <a:fld id="{33BFF9DB-C980-4D38-83F4-E115EF9DD0D7}" type="datetimeFigureOut">
              <a:rPr lang="en-US" smtClean="0"/>
              <a:t>06-Sep-24</a:t>
            </a:fld>
            <a:endParaRPr lang="en-US"/>
          </a:p>
        </p:txBody>
      </p:sp>
      <p:sp>
        <p:nvSpPr>
          <p:cNvPr id="6" name="Footer Placeholder 5">
            <a:extLst>
              <a:ext uri="{FF2B5EF4-FFF2-40B4-BE49-F238E27FC236}">
                <a16:creationId xmlns:a16="http://schemas.microsoft.com/office/drawing/2014/main" id="{9A22B400-158E-622D-B989-B83A48F90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AA26C-45CB-8D3D-5CB8-94C7CA70DFB5}"/>
              </a:ext>
            </a:extLst>
          </p:cNvPr>
          <p:cNvSpPr>
            <a:spLocks noGrp="1"/>
          </p:cNvSpPr>
          <p:nvPr>
            <p:ph type="sldNum" sz="quarter" idx="12"/>
          </p:nvPr>
        </p:nvSpPr>
        <p:spPr/>
        <p:txBody>
          <a:bodyPr/>
          <a:lstStyle/>
          <a:p>
            <a:fld id="{D7D37E07-3D6E-4811-857E-82D2602DB966}" type="slidenum">
              <a:rPr lang="en-US" smtClean="0"/>
              <a:t>‹#›</a:t>
            </a:fld>
            <a:endParaRPr lang="en-US"/>
          </a:p>
        </p:txBody>
      </p:sp>
    </p:spTree>
    <p:extLst>
      <p:ext uri="{BB962C8B-B14F-4D97-AF65-F5344CB8AC3E}">
        <p14:creationId xmlns:p14="http://schemas.microsoft.com/office/powerpoint/2010/main" val="375076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1AB6B-AD5C-C570-164D-68DCA8610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975108-6E62-15E2-C011-AB3D1E50E4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2E5A2-8DBF-A7A5-8790-57C1E07E1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FF9DB-C980-4D38-83F4-E115EF9DD0D7}" type="datetimeFigureOut">
              <a:rPr lang="en-US" smtClean="0"/>
              <a:t>06-Sep-24</a:t>
            </a:fld>
            <a:endParaRPr lang="en-US"/>
          </a:p>
        </p:txBody>
      </p:sp>
      <p:sp>
        <p:nvSpPr>
          <p:cNvPr id="5" name="Footer Placeholder 4">
            <a:extLst>
              <a:ext uri="{FF2B5EF4-FFF2-40B4-BE49-F238E27FC236}">
                <a16:creationId xmlns:a16="http://schemas.microsoft.com/office/drawing/2014/main" id="{6590CD3F-1AA8-85BC-FEA7-EAFE00571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701C11-387E-9EDC-C28D-060A665BC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37E07-3D6E-4811-857E-82D2602DB966}" type="slidenum">
              <a:rPr lang="en-US" smtClean="0"/>
              <a:t>‹#›</a:t>
            </a:fld>
            <a:endParaRPr lang="en-US"/>
          </a:p>
        </p:txBody>
      </p:sp>
    </p:spTree>
    <p:extLst>
      <p:ext uri="{BB962C8B-B14F-4D97-AF65-F5344CB8AC3E}">
        <p14:creationId xmlns:p14="http://schemas.microsoft.com/office/powerpoint/2010/main" val="3239032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DB1C-1F15-1BCD-5563-B6BB09FA2B86}"/>
              </a:ext>
            </a:extLst>
          </p:cNvPr>
          <p:cNvSpPr>
            <a:spLocks noGrp="1"/>
          </p:cNvSpPr>
          <p:nvPr>
            <p:ph type="title"/>
          </p:nvPr>
        </p:nvSpPr>
        <p:spPr/>
        <p:txBody>
          <a:bodyPr/>
          <a:lstStyle/>
          <a:p>
            <a:r>
              <a:rPr lang="en-US" b="0" i="0" dirty="0">
                <a:solidFill>
                  <a:srgbClr val="610B38"/>
                </a:solidFill>
                <a:effectLst/>
                <a:highlight>
                  <a:srgbClr val="FFFFFF"/>
                </a:highlight>
                <a:latin typeface="erdana"/>
              </a:rPr>
              <a:t>JSP(Java Server Pages)</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FEDA3B34-A696-7F16-042D-D774B09A4437}"/>
              </a:ext>
            </a:extLst>
          </p:cNvPr>
          <p:cNvSpPr>
            <a:spLocks noGrp="1"/>
          </p:cNvSpPr>
          <p:nvPr>
            <p:ph idx="1"/>
          </p:nvPr>
        </p:nvSpPr>
        <p:spPr/>
        <p:txBody>
          <a:bodyPr/>
          <a:lstStyle/>
          <a:p>
            <a:r>
              <a:rPr lang="en-US" b="1" i="0" dirty="0">
                <a:solidFill>
                  <a:srgbClr val="333333"/>
                </a:solidFill>
                <a:effectLst/>
                <a:highlight>
                  <a:srgbClr val="FFFFFF"/>
                </a:highlight>
                <a:latin typeface="inter-bold"/>
              </a:rPr>
              <a:t>JSP</a:t>
            </a:r>
            <a:r>
              <a:rPr lang="en-US" b="0" i="0" dirty="0">
                <a:solidFill>
                  <a:srgbClr val="333333"/>
                </a:solidFill>
                <a:effectLst/>
                <a:highlight>
                  <a:srgbClr val="FFFFFF"/>
                </a:highlight>
                <a:latin typeface="inter-regular"/>
              </a:rPr>
              <a:t> technology is used to create web application just like Servlet technology. It can be thought of as an extension to Servlet because it provides more functionality than servlet such as expression language, JSTL, etc.</a:t>
            </a:r>
          </a:p>
          <a:p>
            <a:r>
              <a:rPr lang="en-US" b="0" i="0" dirty="0">
                <a:solidFill>
                  <a:srgbClr val="333333"/>
                </a:solidFill>
                <a:effectLst/>
                <a:highlight>
                  <a:srgbClr val="FFFFFF"/>
                </a:highlight>
                <a:latin typeface="inter-regular"/>
              </a:rPr>
              <a:t>A JSP page consists of HTML tags and JSP tags. The JSP pages are easier to maintain than Servlet because we can separate designing and development. It provides some additional features such as Expression Language, Custom Tags, etc.</a:t>
            </a:r>
            <a:endParaRPr lang="en-US" dirty="0"/>
          </a:p>
        </p:txBody>
      </p:sp>
    </p:spTree>
    <p:extLst>
      <p:ext uri="{BB962C8B-B14F-4D97-AF65-F5344CB8AC3E}">
        <p14:creationId xmlns:p14="http://schemas.microsoft.com/office/powerpoint/2010/main" val="155891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F6F0-EA39-0746-9D9C-15179D982B2C}"/>
              </a:ext>
            </a:extLst>
          </p:cNvPr>
          <p:cNvSpPr>
            <a:spLocks noGrp="1"/>
          </p:cNvSpPr>
          <p:nvPr>
            <p:ph type="title"/>
          </p:nvPr>
        </p:nvSpPr>
        <p:spPr/>
        <p:txBody>
          <a:bodyPr/>
          <a:lstStyle/>
          <a:p>
            <a:r>
              <a:rPr lang="en-US" b="0" i="0" dirty="0">
                <a:solidFill>
                  <a:srgbClr val="610B4B"/>
                </a:solidFill>
                <a:effectLst/>
                <a:highlight>
                  <a:srgbClr val="FFFFFF"/>
                </a:highlight>
                <a:latin typeface="erdana"/>
              </a:rPr>
              <a:t>How to run a simple JSP Page?</a:t>
            </a:r>
            <a:br>
              <a:rPr lang="en-US" b="0" i="0" dirty="0">
                <a:solidFill>
                  <a:srgbClr val="610B4B"/>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59ED8A56-C43F-6844-930C-4A54B99A359E}"/>
              </a:ext>
            </a:extLst>
          </p:cNvPr>
          <p:cNvSpPr>
            <a:spLocks noGrp="1"/>
          </p:cNvSpPr>
          <p:nvPr>
            <p:ph idx="1"/>
          </p:nvPr>
        </p:nvSpPr>
        <p:spPr/>
        <p:txBody>
          <a:bodyPr/>
          <a:lstStyle/>
          <a:p>
            <a:pPr algn="just"/>
            <a:r>
              <a:rPr lang="en-US" b="0" i="0" dirty="0">
                <a:solidFill>
                  <a:srgbClr val="333333"/>
                </a:solidFill>
                <a:effectLst/>
                <a:highlight>
                  <a:srgbClr val="FFFFFF"/>
                </a:highlight>
                <a:latin typeface="inter-regular"/>
              </a:rPr>
              <a:t>Follow the following steps to execute this JSP page:</a:t>
            </a:r>
          </a:p>
          <a:p>
            <a:pPr algn="just">
              <a:buFont typeface="Arial" panose="020B0604020202020204" pitchFamily="34" charset="0"/>
              <a:buChar char="•"/>
            </a:pPr>
            <a:r>
              <a:rPr lang="en-US" b="0" i="0" dirty="0">
                <a:solidFill>
                  <a:srgbClr val="000000"/>
                </a:solidFill>
                <a:effectLst/>
                <a:highlight>
                  <a:srgbClr val="FFFFFF"/>
                </a:highlight>
                <a:latin typeface="inter-regular"/>
              </a:rPr>
              <a:t>Start the server</a:t>
            </a:r>
          </a:p>
          <a:p>
            <a:pPr algn="just">
              <a:buFont typeface="Arial" panose="020B0604020202020204" pitchFamily="34" charset="0"/>
              <a:buChar char="•"/>
            </a:pPr>
            <a:r>
              <a:rPr lang="en-US" b="0" i="0" dirty="0">
                <a:solidFill>
                  <a:srgbClr val="000000"/>
                </a:solidFill>
                <a:effectLst/>
                <a:highlight>
                  <a:srgbClr val="FFFFFF"/>
                </a:highlight>
                <a:latin typeface="inter-regular"/>
              </a:rPr>
              <a:t>Put the JSP file in a folder and deploy on the server</a:t>
            </a:r>
          </a:p>
          <a:p>
            <a:pPr algn="just">
              <a:buFont typeface="Arial" panose="020B0604020202020204" pitchFamily="34" charset="0"/>
              <a:buChar char="•"/>
            </a:pPr>
            <a:r>
              <a:rPr lang="en-US" b="0" i="0" dirty="0">
                <a:solidFill>
                  <a:srgbClr val="000000"/>
                </a:solidFill>
                <a:effectLst/>
                <a:highlight>
                  <a:srgbClr val="FFFFFF"/>
                </a:highlight>
                <a:latin typeface="inter-regular"/>
              </a:rPr>
              <a:t>Visit the browser by the URL http://localhost:portno/contextRoot/jspfile, for example, http://localhost:8888/myapplication/index.jsp</a:t>
            </a:r>
          </a:p>
          <a:p>
            <a:pPr marL="0" indent="0">
              <a:buNone/>
            </a:pPr>
            <a:endParaRPr lang="en-US" dirty="0"/>
          </a:p>
        </p:txBody>
      </p:sp>
    </p:spTree>
    <p:extLst>
      <p:ext uri="{BB962C8B-B14F-4D97-AF65-F5344CB8AC3E}">
        <p14:creationId xmlns:p14="http://schemas.microsoft.com/office/powerpoint/2010/main" val="1749119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B382-B406-BE9E-3B18-E62AB2658880}"/>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a:t>
            </a:r>
            <a:r>
              <a:rPr lang="en-US" b="0" i="0" dirty="0" err="1">
                <a:solidFill>
                  <a:srgbClr val="610B38"/>
                </a:solidFill>
                <a:effectLst/>
                <a:highlight>
                  <a:srgbClr val="FFFFFF"/>
                </a:highlight>
                <a:latin typeface="erdana"/>
              </a:rPr>
              <a:t>Scriptlet</a:t>
            </a:r>
            <a:r>
              <a:rPr lang="en-US" b="0" i="0" dirty="0">
                <a:solidFill>
                  <a:srgbClr val="610B38"/>
                </a:solidFill>
                <a:effectLst/>
                <a:highlight>
                  <a:srgbClr val="FFFFFF"/>
                </a:highlight>
                <a:latin typeface="erdana"/>
              </a:rPr>
              <a:t> tag (Scripting elements)</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3CA16DBD-1508-D9FD-0EE7-2B7F93777E6F}"/>
              </a:ext>
            </a:extLst>
          </p:cNvPr>
          <p:cNvSpPr>
            <a:spLocks noGrp="1"/>
          </p:cNvSpPr>
          <p:nvPr>
            <p:ph idx="1"/>
          </p:nvPr>
        </p:nvSpPr>
        <p:spPr/>
        <p:txBody>
          <a:bodyPr/>
          <a:lstStyle/>
          <a:p>
            <a:r>
              <a:rPr lang="en-US" b="0" i="0" dirty="0">
                <a:solidFill>
                  <a:srgbClr val="333333"/>
                </a:solidFill>
                <a:effectLst/>
                <a:highlight>
                  <a:srgbClr val="FFFFFF"/>
                </a:highlight>
                <a:latin typeface="inter-regular"/>
              </a:rPr>
              <a:t>In JSP, java code can be written inside the </a:t>
            </a:r>
            <a:r>
              <a:rPr lang="en-US" b="0" i="0" dirty="0" err="1">
                <a:solidFill>
                  <a:srgbClr val="333333"/>
                </a:solidFill>
                <a:effectLst/>
                <a:highlight>
                  <a:srgbClr val="FFFFFF"/>
                </a:highlight>
                <a:latin typeface="inter-regular"/>
              </a:rPr>
              <a:t>jsp</a:t>
            </a:r>
            <a:r>
              <a:rPr lang="en-US" b="0" i="0" dirty="0">
                <a:solidFill>
                  <a:srgbClr val="333333"/>
                </a:solidFill>
                <a:effectLst/>
                <a:highlight>
                  <a:srgbClr val="FFFFFF"/>
                </a:highlight>
                <a:latin typeface="inter-regular"/>
              </a:rPr>
              <a:t> page using the </a:t>
            </a:r>
            <a:r>
              <a:rPr lang="en-US" b="0" i="0" dirty="0" err="1">
                <a:solidFill>
                  <a:srgbClr val="333333"/>
                </a:solidFill>
                <a:effectLst/>
                <a:highlight>
                  <a:srgbClr val="FFFFFF"/>
                </a:highlight>
                <a:latin typeface="inter-regular"/>
              </a:rPr>
              <a:t>scriptlet</a:t>
            </a:r>
            <a:r>
              <a:rPr lang="en-US" b="0" i="0" dirty="0">
                <a:solidFill>
                  <a:srgbClr val="333333"/>
                </a:solidFill>
                <a:effectLst/>
                <a:highlight>
                  <a:srgbClr val="FFFFFF"/>
                </a:highlight>
                <a:latin typeface="inter-regular"/>
              </a:rPr>
              <a:t> tag. Let's see what are the scripting elements first.</a:t>
            </a:r>
          </a:p>
          <a:p>
            <a:r>
              <a:rPr lang="en-US" b="0" i="0" dirty="0">
                <a:solidFill>
                  <a:srgbClr val="333333"/>
                </a:solidFill>
                <a:effectLst/>
                <a:highlight>
                  <a:srgbClr val="FFFFFF"/>
                </a:highlight>
                <a:latin typeface="inter-regular"/>
              </a:rPr>
              <a:t>The scripting elements provides the ability to insert java code inside the </a:t>
            </a:r>
            <a:r>
              <a:rPr lang="en-US" b="0" i="0" dirty="0" err="1">
                <a:solidFill>
                  <a:srgbClr val="333333"/>
                </a:solidFill>
                <a:effectLst/>
                <a:highlight>
                  <a:srgbClr val="FFFFFF"/>
                </a:highlight>
                <a:latin typeface="inter-regular"/>
              </a:rPr>
              <a:t>jsp</a:t>
            </a:r>
            <a:r>
              <a:rPr lang="en-US" b="0" i="0" dirty="0">
                <a:solidFill>
                  <a:srgbClr val="333333"/>
                </a:solidFill>
                <a:effectLst/>
                <a:highlight>
                  <a:srgbClr val="FFFFFF"/>
                </a:highlight>
                <a:latin typeface="inter-regular"/>
              </a:rPr>
              <a:t>. There are three types of scripting elements:</a:t>
            </a:r>
          </a:p>
          <a:p>
            <a:pPr algn="just">
              <a:buFont typeface="Arial" panose="020B0604020202020204" pitchFamily="34" charset="0"/>
              <a:buChar char="•"/>
            </a:pPr>
            <a:r>
              <a:rPr lang="sv-SE" b="0" i="0" dirty="0">
                <a:solidFill>
                  <a:srgbClr val="000000"/>
                </a:solidFill>
                <a:effectLst/>
                <a:highlight>
                  <a:srgbClr val="FFFFFF"/>
                </a:highlight>
                <a:latin typeface="inter-regular"/>
              </a:rPr>
              <a:t>scriptlet tag</a:t>
            </a:r>
          </a:p>
          <a:p>
            <a:pPr algn="just">
              <a:buFont typeface="Arial" panose="020B0604020202020204" pitchFamily="34" charset="0"/>
              <a:buChar char="•"/>
            </a:pPr>
            <a:r>
              <a:rPr lang="sv-SE" b="0" i="0" dirty="0">
                <a:solidFill>
                  <a:srgbClr val="000000"/>
                </a:solidFill>
                <a:effectLst/>
                <a:highlight>
                  <a:srgbClr val="FFFFFF"/>
                </a:highlight>
                <a:latin typeface="inter-regular"/>
              </a:rPr>
              <a:t>expression tag</a:t>
            </a:r>
          </a:p>
          <a:p>
            <a:pPr algn="just">
              <a:buFont typeface="Arial" panose="020B0604020202020204" pitchFamily="34" charset="0"/>
              <a:buChar char="•"/>
            </a:pPr>
            <a:r>
              <a:rPr lang="sv-SE" b="0" i="0" dirty="0">
                <a:solidFill>
                  <a:srgbClr val="000000"/>
                </a:solidFill>
                <a:effectLst/>
                <a:highlight>
                  <a:srgbClr val="FFFFFF"/>
                </a:highlight>
                <a:latin typeface="inter-regular"/>
              </a:rPr>
              <a:t>declaration tag</a:t>
            </a:r>
          </a:p>
          <a:p>
            <a:endParaRPr lang="en-US" dirty="0"/>
          </a:p>
        </p:txBody>
      </p:sp>
    </p:spTree>
    <p:extLst>
      <p:ext uri="{BB962C8B-B14F-4D97-AF65-F5344CB8AC3E}">
        <p14:creationId xmlns:p14="http://schemas.microsoft.com/office/powerpoint/2010/main" val="7519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2803-A40C-81BF-E81A-C1B8EE5AE6BE}"/>
              </a:ext>
            </a:extLst>
          </p:cNvPr>
          <p:cNvSpPr>
            <a:spLocks noGrp="1"/>
          </p:cNvSpPr>
          <p:nvPr>
            <p:ph type="title"/>
          </p:nvPr>
        </p:nvSpPr>
        <p:spPr/>
        <p:txBody>
          <a:bodyPr/>
          <a:lstStyle/>
          <a:p>
            <a:r>
              <a:rPr lang="en-US" b="0" i="0" dirty="0">
                <a:solidFill>
                  <a:srgbClr val="610B4B"/>
                </a:solidFill>
                <a:effectLst/>
                <a:highlight>
                  <a:srgbClr val="FFFFFF"/>
                </a:highlight>
                <a:latin typeface="erdana"/>
              </a:rPr>
              <a:t>JSP </a:t>
            </a:r>
            <a:r>
              <a:rPr lang="en-US" b="0" i="0" dirty="0" err="1">
                <a:solidFill>
                  <a:srgbClr val="610B4B"/>
                </a:solidFill>
                <a:effectLst/>
                <a:highlight>
                  <a:srgbClr val="FFFFFF"/>
                </a:highlight>
                <a:latin typeface="erdana"/>
              </a:rPr>
              <a:t>scriptlet</a:t>
            </a:r>
            <a:r>
              <a:rPr lang="en-US" b="0" i="0" dirty="0">
                <a:solidFill>
                  <a:srgbClr val="610B4B"/>
                </a:solidFill>
                <a:effectLst/>
                <a:highlight>
                  <a:srgbClr val="FFFFFF"/>
                </a:highlight>
                <a:latin typeface="erdana"/>
              </a:rPr>
              <a:t> tag</a:t>
            </a:r>
            <a:br>
              <a:rPr lang="en-US" b="0" i="0" dirty="0">
                <a:solidFill>
                  <a:srgbClr val="610B4B"/>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655CA728-9589-3893-2FEB-3F31548A8D59}"/>
              </a:ext>
            </a:extLst>
          </p:cNvPr>
          <p:cNvSpPr>
            <a:spLocks noGrp="1"/>
          </p:cNvSpPr>
          <p:nvPr>
            <p:ph idx="1"/>
          </p:nvPr>
        </p:nvSpPr>
        <p:spPr/>
        <p:txBody>
          <a:bodyPr/>
          <a:lstStyle/>
          <a:p>
            <a:r>
              <a:rPr lang="en-US" b="0" i="0" dirty="0">
                <a:solidFill>
                  <a:srgbClr val="333333"/>
                </a:solidFill>
                <a:effectLst/>
                <a:highlight>
                  <a:srgbClr val="FFFFFF"/>
                </a:highlight>
                <a:latin typeface="inter-regular"/>
              </a:rPr>
              <a:t>A </a:t>
            </a:r>
            <a:r>
              <a:rPr lang="en-US" b="0" i="0" dirty="0" err="1">
                <a:solidFill>
                  <a:srgbClr val="333333"/>
                </a:solidFill>
                <a:effectLst/>
                <a:highlight>
                  <a:srgbClr val="FFFFFF"/>
                </a:highlight>
                <a:latin typeface="inter-regular"/>
              </a:rPr>
              <a:t>scriptlet</a:t>
            </a:r>
            <a:r>
              <a:rPr lang="en-US" b="0" i="0" dirty="0">
                <a:solidFill>
                  <a:srgbClr val="333333"/>
                </a:solidFill>
                <a:effectLst/>
                <a:highlight>
                  <a:srgbClr val="FFFFFF"/>
                </a:highlight>
                <a:latin typeface="inter-regular"/>
              </a:rPr>
              <a:t> tag is used to execute java source code in JSP. Syntax is as follows:</a:t>
            </a:r>
          </a:p>
          <a:p>
            <a:pPr marL="0" indent="0">
              <a:buNone/>
            </a:pPr>
            <a:r>
              <a:rPr lang="en-US" b="0" i="0" dirty="0">
                <a:solidFill>
                  <a:srgbClr val="000000"/>
                </a:solidFill>
                <a:effectLst/>
                <a:latin typeface="inter-regular"/>
              </a:rPr>
              <a:t>&lt;%  java source code %&gt; </a:t>
            </a:r>
            <a:endParaRPr lang="en-US" dirty="0"/>
          </a:p>
        </p:txBody>
      </p:sp>
    </p:spTree>
    <p:extLst>
      <p:ext uri="{BB962C8B-B14F-4D97-AF65-F5344CB8AC3E}">
        <p14:creationId xmlns:p14="http://schemas.microsoft.com/office/powerpoint/2010/main" val="2628934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DA52-F201-672E-1BCC-4C23059E49F9}"/>
              </a:ext>
            </a:extLst>
          </p:cNvPr>
          <p:cNvSpPr>
            <a:spLocks noGrp="1"/>
          </p:cNvSpPr>
          <p:nvPr>
            <p:ph type="title"/>
          </p:nvPr>
        </p:nvSpPr>
        <p:spPr/>
        <p:txBody>
          <a:bodyPr/>
          <a:lstStyle/>
          <a:p>
            <a:r>
              <a:rPr lang="en-US" b="0" i="0" dirty="0">
                <a:solidFill>
                  <a:srgbClr val="610B38"/>
                </a:solidFill>
                <a:effectLst/>
                <a:highlight>
                  <a:srgbClr val="FFFFFF"/>
                </a:highlight>
                <a:latin typeface="erdana"/>
              </a:rPr>
              <a:t>Example of JSP </a:t>
            </a:r>
            <a:r>
              <a:rPr lang="en-US" b="0" i="0" dirty="0" err="1">
                <a:solidFill>
                  <a:srgbClr val="610B38"/>
                </a:solidFill>
                <a:effectLst/>
                <a:highlight>
                  <a:srgbClr val="FFFFFF"/>
                </a:highlight>
                <a:latin typeface="erdana"/>
              </a:rPr>
              <a:t>scriptlet</a:t>
            </a:r>
            <a:r>
              <a:rPr lang="en-US" b="0" i="0" dirty="0">
                <a:solidFill>
                  <a:srgbClr val="610B38"/>
                </a:solidFill>
                <a:effectLst/>
                <a:highlight>
                  <a:srgbClr val="FFFFFF"/>
                </a:highlight>
                <a:latin typeface="erdana"/>
              </a:rPr>
              <a:t> tag</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2239C7CA-D9EF-B65C-FBE8-3A90A7329E36}"/>
              </a:ext>
            </a:extLst>
          </p:cNvPr>
          <p:cNvSpPr>
            <a:spLocks noGrp="1"/>
          </p:cNvSpPr>
          <p:nvPr>
            <p:ph idx="1"/>
          </p:nvPr>
        </p:nvSpPr>
        <p:spPr/>
        <p:txBody>
          <a:bodyPr/>
          <a:lstStyle/>
          <a:p>
            <a:pPr algn="just">
              <a:buFont typeface="+mj-lt"/>
              <a:buAutoNum type="arabicPeriod"/>
            </a:pPr>
            <a:r>
              <a:rPr lang="en-US" b="1" i="0" dirty="0">
                <a:solidFill>
                  <a:srgbClr val="006699"/>
                </a:solidFill>
                <a:effectLst/>
                <a:latin typeface="inter-regular"/>
              </a:rPr>
              <a:t>&lt;html&gt;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&lt;body&gt;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a:t>
            </a:r>
            <a:r>
              <a:rPr lang="en-US" b="0" i="0" dirty="0">
                <a:solidFill>
                  <a:srgbClr val="000000"/>
                </a:solidFill>
                <a:effectLst/>
                <a:latin typeface="inter-regular"/>
              </a:rPr>
              <a:t>% </a:t>
            </a:r>
            <a:r>
              <a:rPr lang="en-US" b="0" i="0" dirty="0" err="1">
                <a:solidFill>
                  <a:srgbClr val="000000"/>
                </a:solidFill>
                <a:effectLst/>
                <a:latin typeface="inter-regular"/>
              </a:rPr>
              <a:t>out.print</a:t>
            </a:r>
            <a:r>
              <a:rPr lang="en-US" b="0" i="0" dirty="0">
                <a:solidFill>
                  <a:srgbClr val="000000"/>
                </a:solidFill>
                <a:effectLst/>
                <a:latin typeface="inter-regular"/>
              </a:rPr>
              <a:t>("welcome to </a:t>
            </a:r>
            <a:r>
              <a:rPr lang="en-US" b="0" i="0" dirty="0" err="1">
                <a:solidFill>
                  <a:srgbClr val="000000"/>
                </a:solidFill>
                <a:effectLst/>
                <a:latin typeface="inter-regular"/>
              </a:rPr>
              <a:t>jsp</a:t>
            </a:r>
            <a:r>
              <a:rPr lang="en-US" b="0" i="0" dirty="0">
                <a:solidFill>
                  <a:srgbClr val="000000"/>
                </a:solidFill>
                <a:effectLst/>
                <a:latin typeface="inter-regular"/>
              </a:rPr>
              <a:t>"); %</a:t>
            </a:r>
            <a:r>
              <a:rPr lang="en-US" b="1" i="0" dirty="0">
                <a:solidFill>
                  <a:srgbClr val="006699"/>
                </a:solidFill>
                <a:effectLst/>
                <a:latin typeface="inter-regular"/>
              </a:rPr>
              <a:t>&gt;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&lt;/body&gt;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&lt;/html&gt;</a:t>
            </a:r>
            <a:r>
              <a:rPr lang="en-US"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249843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0742-545D-E68D-5A40-262EDC51A05A}"/>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expression tag</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79ADA091-06EA-BC04-488D-8609720BAB0A}"/>
              </a:ext>
            </a:extLst>
          </p:cNvPr>
          <p:cNvSpPr>
            <a:spLocks noGrp="1"/>
          </p:cNvSpPr>
          <p:nvPr>
            <p:ph idx="1"/>
          </p:nvPr>
        </p:nvSpPr>
        <p:spPr>
          <a:xfrm>
            <a:off x="838200" y="1264920"/>
            <a:ext cx="10515600" cy="5471159"/>
          </a:xfrm>
        </p:spPr>
        <p:txBody>
          <a:bodyPr>
            <a:normAutofit/>
          </a:bodyPr>
          <a:lstStyle/>
          <a:p>
            <a:r>
              <a:rPr lang="en-US" sz="2400" b="0" i="0" dirty="0">
                <a:solidFill>
                  <a:srgbClr val="333333"/>
                </a:solidFill>
                <a:effectLst/>
                <a:highlight>
                  <a:srgbClr val="FFFFFF"/>
                </a:highlight>
                <a:latin typeface="inter-regular"/>
              </a:rPr>
              <a:t>The code placed within </a:t>
            </a:r>
            <a:r>
              <a:rPr lang="en-US" sz="2400" b="1" i="0" dirty="0">
                <a:solidFill>
                  <a:srgbClr val="333333"/>
                </a:solidFill>
                <a:effectLst/>
                <a:highlight>
                  <a:srgbClr val="FFFFFF"/>
                </a:highlight>
                <a:latin typeface="inter-bold"/>
              </a:rPr>
              <a:t>JSP expression tag</a:t>
            </a:r>
            <a:r>
              <a:rPr lang="en-US" sz="2400" b="0" i="0" dirty="0">
                <a:solidFill>
                  <a:srgbClr val="333333"/>
                </a:solidFill>
                <a:effectLst/>
                <a:highlight>
                  <a:srgbClr val="FFFFFF"/>
                </a:highlight>
                <a:latin typeface="inter-regular"/>
              </a:rPr>
              <a:t> is </a:t>
            </a:r>
            <a:r>
              <a:rPr lang="en-US" sz="2400" b="0" i="1" dirty="0">
                <a:solidFill>
                  <a:srgbClr val="333333"/>
                </a:solidFill>
                <a:effectLst/>
                <a:highlight>
                  <a:srgbClr val="FFFFFF"/>
                </a:highlight>
                <a:latin typeface="inter-regular"/>
              </a:rPr>
              <a:t>written to the output stream of the response</a:t>
            </a:r>
            <a:r>
              <a:rPr lang="en-US" sz="2400" b="0" i="0" dirty="0">
                <a:solidFill>
                  <a:srgbClr val="333333"/>
                </a:solidFill>
                <a:effectLst/>
                <a:highlight>
                  <a:srgbClr val="FFFFFF"/>
                </a:highlight>
                <a:latin typeface="inter-regular"/>
              </a:rPr>
              <a:t>. So you need not write </a:t>
            </a:r>
            <a:r>
              <a:rPr lang="en-US" sz="2400" b="0" i="0" dirty="0" err="1">
                <a:solidFill>
                  <a:srgbClr val="333333"/>
                </a:solidFill>
                <a:effectLst/>
                <a:highlight>
                  <a:srgbClr val="FFFFFF"/>
                </a:highlight>
                <a:latin typeface="inter-regular"/>
              </a:rPr>
              <a:t>out.print</a:t>
            </a:r>
            <a:r>
              <a:rPr lang="en-US" sz="2400" b="0" i="0" dirty="0">
                <a:solidFill>
                  <a:srgbClr val="333333"/>
                </a:solidFill>
                <a:effectLst/>
                <a:highlight>
                  <a:srgbClr val="FFFFFF"/>
                </a:highlight>
                <a:latin typeface="inter-regular"/>
              </a:rPr>
              <a:t>() to write data. It is mainly used to print the values of variable or method.</a:t>
            </a:r>
          </a:p>
          <a:p>
            <a:r>
              <a:rPr lang="en-US" sz="2400" b="0" i="0" dirty="0">
                <a:solidFill>
                  <a:srgbClr val="610B4B"/>
                </a:solidFill>
                <a:effectLst/>
                <a:highlight>
                  <a:srgbClr val="FFFFFF"/>
                </a:highlight>
                <a:latin typeface="erdana"/>
              </a:rPr>
              <a:t>Syntax of JSP expression tag</a:t>
            </a:r>
          </a:p>
          <a:p>
            <a:r>
              <a:rPr lang="en-US" sz="2400" b="1" i="0" dirty="0">
                <a:solidFill>
                  <a:srgbClr val="006699"/>
                </a:solidFill>
                <a:effectLst/>
                <a:latin typeface="inter-regular"/>
              </a:rPr>
              <a:t>&lt;</a:t>
            </a:r>
            <a:r>
              <a:rPr lang="en-US" sz="2400" b="0" i="0" dirty="0">
                <a:solidFill>
                  <a:srgbClr val="000000"/>
                </a:solidFill>
                <a:effectLst/>
                <a:latin typeface="inter-regular"/>
              </a:rPr>
              <a:t>%=  statement %</a:t>
            </a:r>
            <a:r>
              <a:rPr lang="en-US" sz="2400" b="1" i="0" dirty="0">
                <a:solidFill>
                  <a:srgbClr val="006699"/>
                </a:solidFill>
                <a:effectLst/>
                <a:latin typeface="inter-regular"/>
              </a:rPr>
              <a:t>&gt;</a:t>
            </a:r>
            <a:r>
              <a:rPr lang="en-US" sz="2400" b="0" i="0" dirty="0">
                <a:solidFill>
                  <a:srgbClr val="000000"/>
                </a:solidFill>
                <a:effectLst/>
                <a:latin typeface="inter-regular"/>
              </a:rPr>
              <a:t>  </a:t>
            </a:r>
          </a:p>
          <a:p>
            <a:r>
              <a:rPr lang="en-US" sz="2400" b="0" i="0" dirty="0">
                <a:solidFill>
                  <a:srgbClr val="610B38"/>
                </a:solidFill>
                <a:effectLst/>
                <a:highlight>
                  <a:srgbClr val="FFFFFF"/>
                </a:highlight>
                <a:latin typeface="erdana"/>
              </a:rPr>
              <a:t>Example of JSP expression tag</a:t>
            </a:r>
          </a:p>
          <a:p>
            <a:pPr algn="just">
              <a:buFont typeface="+mj-lt"/>
              <a:buAutoNum type="arabicPeriod"/>
            </a:pPr>
            <a:r>
              <a:rPr lang="en-US" sz="2400" b="1" i="0" dirty="0">
                <a:solidFill>
                  <a:srgbClr val="006699"/>
                </a:solidFill>
                <a:effectLst/>
                <a:latin typeface="inter-regular"/>
              </a:rPr>
              <a:t>&lt;html&gt;</a:t>
            </a:r>
            <a:r>
              <a:rPr lang="en-US" sz="2400" b="0" i="0" dirty="0">
                <a:solidFill>
                  <a:srgbClr val="000000"/>
                </a:solidFill>
                <a:effectLst/>
                <a:latin typeface="inter-regular"/>
              </a:rPr>
              <a:t>  </a:t>
            </a:r>
          </a:p>
          <a:p>
            <a:pPr algn="just">
              <a:buFont typeface="+mj-lt"/>
              <a:buAutoNum type="arabicPeriod"/>
            </a:pPr>
            <a:r>
              <a:rPr lang="en-US" sz="2400" b="1" i="0" dirty="0">
                <a:solidFill>
                  <a:srgbClr val="006699"/>
                </a:solidFill>
                <a:effectLst/>
                <a:latin typeface="inter-regular"/>
              </a:rPr>
              <a:t>&lt;body&gt;</a:t>
            </a:r>
            <a:r>
              <a:rPr lang="en-US" sz="2400" b="0" i="0" dirty="0">
                <a:solidFill>
                  <a:srgbClr val="000000"/>
                </a:solidFill>
                <a:effectLst/>
                <a:latin typeface="inter-regular"/>
              </a:rPr>
              <a:t>  </a:t>
            </a:r>
          </a:p>
          <a:p>
            <a:pPr algn="just">
              <a:buFont typeface="+mj-lt"/>
              <a:buAutoNum type="arabicPeriod"/>
            </a:pPr>
            <a:r>
              <a:rPr lang="en-US" sz="2400" b="1" i="0" dirty="0">
                <a:solidFill>
                  <a:srgbClr val="006699"/>
                </a:solidFill>
                <a:effectLst/>
                <a:latin typeface="inter-regular"/>
              </a:rPr>
              <a:t>&lt;</a:t>
            </a:r>
            <a:r>
              <a:rPr lang="en-US" sz="2400" b="0" i="0" dirty="0">
                <a:solidFill>
                  <a:srgbClr val="000000"/>
                </a:solidFill>
                <a:effectLst/>
                <a:latin typeface="inter-regular"/>
              </a:rPr>
              <a:t>%= "welcome to </a:t>
            </a:r>
            <a:r>
              <a:rPr lang="en-US" sz="2400" b="0" i="0" dirty="0" err="1">
                <a:solidFill>
                  <a:srgbClr val="000000"/>
                </a:solidFill>
                <a:effectLst/>
                <a:latin typeface="inter-regular"/>
              </a:rPr>
              <a:t>jsp</a:t>
            </a:r>
            <a:r>
              <a:rPr lang="en-US" sz="2400" b="0" i="0" dirty="0">
                <a:solidFill>
                  <a:srgbClr val="000000"/>
                </a:solidFill>
                <a:effectLst/>
                <a:latin typeface="inter-regular"/>
              </a:rPr>
              <a:t>" %</a:t>
            </a:r>
            <a:r>
              <a:rPr lang="en-US" sz="2400" b="1" i="0" dirty="0">
                <a:solidFill>
                  <a:srgbClr val="006699"/>
                </a:solidFill>
                <a:effectLst/>
                <a:latin typeface="inter-regular"/>
              </a:rPr>
              <a:t>&gt;</a:t>
            </a:r>
            <a:r>
              <a:rPr lang="en-US" sz="2400" b="0" i="0" dirty="0">
                <a:solidFill>
                  <a:srgbClr val="000000"/>
                </a:solidFill>
                <a:effectLst/>
                <a:latin typeface="inter-regular"/>
              </a:rPr>
              <a:t>  </a:t>
            </a:r>
          </a:p>
          <a:p>
            <a:pPr algn="just">
              <a:buFont typeface="+mj-lt"/>
              <a:buAutoNum type="arabicPeriod"/>
            </a:pPr>
            <a:r>
              <a:rPr lang="en-US" sz="2400" b="1" i="0" dirty="0">
                <a:solidFill>
                  <a:srgbClr val="006699"/>
                </a:solidFill>
                <a:effectLst/>
                <a:latin typeface="inter-regular"/>
              </a:rPr>
              <a:t>&lt;/body&gt;</a:t>
            </a:r>
            <a:r>
              <a:rPr lang="en-US" sz="2400" b="0" i="0" dirty="0">
                <a:solidFill>
                  <a:srgbClr val="000000"/>
                </a:solidFill>
                <a:effectLst/>
                <a:latin typeface="inter-regular"/>
              </a:rPr>
              <a:t>  </a:t>
            </a:r>
          </a:p>
          <a:p>
            <a:pPr algn="just">
              <a:buFont typeface="+mj-lt"/>
              <a:buAutoNum type="arabicPeriod"/>
            </a:pPr>
            <a:r>
              <a:rPr lang="en-US" sz="2400" b="1" i="0" dirty="0">
                <a:solidFill>
                  <a:srgbClr val="006699"/>
                </a:solidFill>
                <a:effectLst/>
                <a:latin typeface="inter-regular"/>
              </a:rPr>
              <a:t>&lt;/html&gt;</a:t>
            </a:r>
            <a:r>
              <a:rPr lang="en-US" sz="2400" b="0" i="0" dirty="0">
                <a:solidFill>
                  <a:srgbClr val="000000"/>
                </a:solidFill>
                <a:effectLst/>
                <a:latin typeface="inter-regular"/>
              </a:rPr>
              <a:t>  </a:t>
            </a:r>
          </a:p>
          <a:p>
            <a:pPr marL="0" indent="0" algn="just">
              <a:buNone/>
            </a:pPr>
            <a:r>
              <a:rPr lang="en-US" sz="2400" b="0" i="0" dirty="0">
                <a:solidFill>
                  <a:srgbClr val="333333"/>
                </a:solidFill>
                <a:effectLst/>
                <a:highlight>
                  <a:srgbClr val="FAEBD7"/>
                </a:highlight>
                <a:latin typeface="Arial" panose="020B0604020202020204" pitchFamily="34" charset="0"/>
              </a:rPr>
              <a:t>Note: Do not end your statement with semicolon in case of expression tag.</a:t>
            </a:r>
          </a:p>
          <a:p>
            <a:pPr algn="just">
              <a:buFont typeface="+mj-lt"/>
              <a:buAutoNum type="arabicPeriod"/>
            </a:pPr>
            <a:endParaRPr lang="en-US" b="0" i="0" dirty="0">
              <a:solidFill>
                <a:srgbClr val="000000"/>
              </a:solidFill>
              <a:effectLst/>
              <a:latin typeface="inter-regular"/>
            </a:endParaRPr>
          </a:p>
          <a:p>
            <a:pPr marL="0" indent="0">
              <a:buNone/>
            </a:pPr>
            <a:endParaRPr lang="en-US" dirty="0"/>
          </a:p>
        </p:txBody>
      </p:sp>
    </p:spTree>
    <p:extLst>
      <p:ext uri="{BB962C8B-B14F-4D97-AF65-F5344CB8AC3E}">
        <p14:creationId xmlns:p14="http://schemas.microsoft.com/office/powerpoint/2010/main" val="60655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3113-1B8F-A55A-5245-060FE14EA3F6}"/>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Declaration Tag</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641A9492-835F-F5FF-876F-B26D56B228DD}"/>
              </a:ext>
            </a:extLst>
          </p:cNvPr>
          <p:cNvSpPr>
            <a:spLocks noGrp="1"/>
          </p:cNvSpPr>
          <p:nvPr>
            <p:ph idx="1"/>
          </p:nvPr>
        </p:nvSpPr>
        <p:spPr/>
        <p:txBody>
          <a:bodyPr/>
          <a:lstStyle/>
          <a:p>
            <a:pPr algn="just"/>
            <a:r>
              <a:rPr lang="en-US" b="0" i="0" dirty="0">
                <a:solidFill>
                  <a:srgbClr val="333333"/>
                </a:solidFill>
                <a:effectLst/>
                <a:highlight>
                  <a:srgbClr val="FFFFFF"/>
                </a:highlight>
                <a:latin typeface="inter-regular"/>
              </a:rPr>
              <a:t>The </a:t>
            </a:r>
            <a:r>
              <a:rPr lang="en-US" b="1" i="0" dirty="0">
                <a:solidFill>
                  <a:srgbClr val="333333"/>
                </a:solidFill>
                <a:effectLst/>
                <a:highlight>
                  <a:srgbClr val="FFFFFF"/>
                </a:highlight>
                <a:latin typeface="inter-bold"/>
              </a:rPr>
              <a:t>JSP declaration tag</a:t>
            </a:r>
            <a:r>
              <a:rPr lang="en-US" b="0" i="0" dirty="0">
                <a:solidFill>
                  <a:srgbClr val="333333"/>
                </a:solidFill>
                <a:effectLst/>
                <a:highlight>
                  <a:srgbClr val="FFFFFF"/>
                </a:highlight>
                <a:latin typeface="inter-regular"/>
              </a:rPr>
              <a:t> is used </a:t>
            </a:r>
            <a:r>
              <a:rPr lang="en-US" b="0" i="1" dirty="0">
                <a:solidFill>
                  <a:srgbClr val="333333"/>
                </a:solidFill>
                <a:effectLst/>
                <a:highlight>
                  <a:srgbClr val="FFFFFF"/>
                </a:highlight>
                <a:latin typeface="inter-regular"/>
              </a:rPr>
              <a:t>to declare fields and methods</a:t>
            </a:r>
            <a:r>
              <a:rPr lang="en-US" b="0" i="0" dirty="0">
                <a:solidFill>
                  <a:srgbClr val="333333"/>
                </a:solidFill>
                <a:effectLst/>
                <a:highlight>
                  <a:srgbClr val="FFFFFF"/>
                </a:highlight>
                <a:latin typeface="inter-regular"/>
              </a:rPr>
              <a:t>.</a:t>
            </a:r>
          </a:p>
          <a:p>
            <a:pPr algn="just"/>
            <a:r>
              <a:rPr lang="en-US" b="0" i="0" dirty="0">
                <a:solidFill>
                  <a:srgbClr val="333333"/>
                </a:solidFill>
                <a:effectLst/>
                <a:highlight>
                  <a:srgbClr val="FFFFFF"/>
                </a:highlight>
                <a:latin typeface="inter-regular"/>
              </a:rPr>
              <a:t>The code written inside the </a:t>
            </a:r>
            <a:r>
              <a:rPr lang="en-US" b="0" i="0" dirty="0" err="1">
                <a:solidFill>
                  <a:srgbClr val="333333"/>
                </a:solidFill>
                <a:effectLst/>
                <a:highlight>
                  <a:srgbClr val="FFFFFF"/>
                </a:highlight>
                <a:latin typeface="inter-regular"/>
              </a:rPr>
              <a:t>jsp</a:t>
            </a:r>
            <a:r>
              <a:rPr lang="en-US" b="0" i="0" dirty="0">
                <a:solidFill>
                  <a:srgbClr val="333333"/>
                </a:solidFill>
                <a:effectLst/>
                <a:highlight>
                  <a:srgbClr val="FFFFFF"/>
                </a:highlight>
                <a:latin typeface="inter-regular"/>
              </a:rPr>
              <a:t> declaration tag is placed outside the service() method of auto generated servlet.</a:t>
            </a:r>
          </a:p>
          <a:p>
            <a:pPr algn="just"/>
            <a:r>
              <a:rPr lang="en-US" b="0" i="0" dirty="0">
                <a:solidFill>
                  <a:srgbClr val="333333"/>
                </a:solidFill>
                <a:effectLst/>
                <a:highlight>
                  <a:srgbClr val="FFFFFF"/>
                </a:highlight>
                <a:latin typeface="inter-regular"/>
              </a:rPr>
              <a:t>So it doesn't get memory at each request.</a:t>
            </a:r>
          </a:p>
          <a:p>
            <a:r>
              <a:rPr lang="en-US" b="0" i="0" dirty="0">
                <a:solidFill>
                  <a:srgbClr val="333333"/>
                </a:solidFill>
                <a:effectLst/>
                <a:highlight>
                  <a:srgbClr val="FFFFFF"/>
                </a:highlight>
                <a:latin typeface="inter-regular"/>
              </a:rPr>
              <a:t>The syntax of the declaration tag is as follows:</a:t>
            </a:r>
          </a:p>
          <a:p>
            <a:pPr marL="0" indent="0">
              <a:buNone/>
            </a:pPr>
            <a:r>
              <a:rPr lang="en-US" b="1" i="0" dirty="0">
                <a:solidFill>
                  <a:srgbClr val="006699"/>
                </a:solidFill>
                <a:effectLst/>
                <a:latin typeface="inter-regular"/>
              </a:rPr>
              <a:t>&lt;</a:t>
            </a:r>
            <a:r>
              <a:rPr lang="en-US" b="0" i="0" dirty="0">
                <a:solidFill>
                  <a:srgbClr val="000000"/>
                </a:solidFill>
                <a:effectLst/>
                <a:latin typeface="inter-regular"/>
              </a:rPr>
              <a:t>%!  field or method declaration %</a:t>
            </a:r>
            <a:r>
              <a:rPr lang="en-US" b="1" i="0" dirty="0">
                <a:solidFill>
                  <a:srgbClr val="006699"/>
                </a:solidFill>
                <a:effectLst/>
                <a:latin typeface="inter-regular"/>
              </a:rPr>
              <a:t>&gt;</a:t>
            </a:r>
            <a:r>
              <a:rPr lang="en-US"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138031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4B535-BBEA-A305-3716-58DC1540E73F}"/>
              </a:ext>
            </a:extLst>
          </p:cNvPr>
          <p:cNvSpPr>
            <a:spLocks noGrp="1"/>
          </p:cNvSpPr>
          <p:nvPr>
            <p:ph type="title"/>
          </p:nvPr>
        </p:nvSpPr>
        <p:spPr>
          <a:xfrm>
            <a:off x="838200" y="152401"/>
            <a:ext cx="10515600" cy="1538288"/>
          </a:xfrm>
        </p:spPr>
        <p:txBody>
          <a:bodyPr>
            <a:normAutofit fontScale="90000"/>
          </a:bodyPr>
          <a:lstStyle/>
          <a:p>
            <a:r>
              <a:rPr lang="en-US" b="0" i="0" dirty="0">
                <a:solidFill>
                  <a:srgbClr val="610B38"/>
                </a:solidFill>
                <a:effectLst/>
                <a:highlight>
                  <a:srgbClr val="FFFFFF"/>
                </a:highlight>
                <a:latin typeface="erdana"/>
              </a:rPr>
              <a:t>Difference between JSP </a:t>
            </a:r>
            <a:r>
              <a:rPr lang="en-US" b="0" i="0" dirty="0" err="1">
                <a:solidFill>
                  <a:srgbClr val="610B38"/>
                </a:solidFill>
                <a:effectLst/>
                <a:highlight>
                  <a:srgbClr val="FFFFFF"/>
                </a:highlight>
                <a:latin typeface="erdana"/>
              </a:rPr>
              <a:t>Scriptlet</a:t>
            </a:r>
            <a:r>
              <a:rPr lang="en-US" b="0" i="0" dirty="0">
                <a:solidFill>
                  <a:srgbClr val="610B38"/>
                </a:solidFill>
                <a:effectLst/>
                <a:highlight>
                  <a:srgbClr val="FFFFFF"/>
                </a:highlight>
                <a:latin typeface="erdana"/>
              </a:rPr>
              <a:t> tag and Declaration tag</a:t>
            </a:r>
            <a:br>
              <a:rPr lang="en-US" b="0" i="0" dirty="0">
                <a:solidFill>
                  <a:srgbClr val="610B38"/>
                </a:solidFill>
                <a:effectLst/>
                <a:highlight>
                  <a:srgbClr val="FFFFFF"/>
                </a:highlight>
                <a:latin typeface="erdana"/>
              </a:rPr>
            </a:br>
            <a:endParaRPr lang="en-US" dirty="0"/>
          </a:p>
        </p:txBody>
      </p:sp>
      <p:graphicFrame>
        <p:nvGraphicFramePr>
          <p:cNvPr id="5" name="Content Placeholder 4">
            <a:extLst>
              <a:ext uri="{FF2B5EF4-FFF2-40B4-BE49-F238E27FC236}">
                <a16:creationId xmlns:a16="http://schemas.microsoft.com/office/drawing/2014/main" id="{D1631735-6C9E-6BED-5652-D86262F94E25}"/>
              </a:ext>
            </a:extLst>
          </p:cNvPr>
          <p:cNvGraphicFramePr>
            <a:graphicFrameLocks noGrp="1"/>
          </p:cNvGraphicFramePr>
          <p:nvPr>
            <p:ph idx="1"/>
            <p:extLst>
              <p:ext uri="{D42A27DB-BD31-4B8C-83A1-F6EECF244321}">
                <p14:modId xmlns:p14="http://schemas.microsoft.com/office/powerpoint/2010/main" val="1679508014"/>
              </p:ext>
            </p:extLst>
          </p:nvPr>
        </p:nvGraphicFramePr>
        <p:xfrm>
          <a:off x="838200" y="1825625"/>
          <a:ext cx="10515600" cy="22402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11881895"/>
                    </a:ext>
                  </a:extLst>
                </a:gridCol>
                <a:gridCol w="5257800">
                  <a:extLst>
                    <a:ext uri="{9D8B030D-6E8A-4147-A177-3AD203B41FA5}">
                      <a16:colId xmlns:a16="http://schemas.microsoft.com/office/drawing/2014/main" val="2083651229"/>
                    </a:ext>
                  </a:extLst>
                </a:gridCol>
              </a:tblGrid>
              <a:tr h="370840">
                <a:tc>
                  <a:txBody>
                    <a:bodyPr/>
                    <a:lstStyle/>
                    <a:p>
                      <a:pPr algn="l" fontAlgn="t"/>
                      <a:r>
                        <a:rPr lang="en-US" sz="2400" dirty="0" err="1">
                          <a:solidFill>
                            <a:srgbClr val="000000"/>
                          </a:solidFill>
                          <a:effectLst/>
                          <a:highlight>
                            <a:srgbClr val="C7CCBE"/>
                          </a:highlight>
                          <a:latin typeface="times new roman" panose="02020603050405020304" pitchFamily="18" charset="0"/>
                        </a:rPr>
                        <a:t>Jsp</a:t>
                      </a:r>
                      <a:r>
                        <a:rPr lang="en-US" sz="2400" dirty="0">
                          <a:solidFill>
                            <a:srgbClr val="000000"/>
                          </a:solidFill>
                          <a:effectLst/>
                          <a:highlight>
                            <a:srgbClr val="C7CCBE"/>
                          </a:highlight>
                          <a:latin typeface="times new roman" panose="02020603050405020304" pitchFamily="18" charset="0"/>
                        </a:rPr>
                        <a:t> </a:t>
                      </a:r>
                      <a:r>
                        <a:rPr lang="en-US" sz="2400" dirty="0" err="1">
                          <a:solidFill>
                            <a:srgbClr val="000000"/>
                          </a:solidFill>
                          <a:effectLst/>
                          <a:highlight>
                            <a:srgbClr val="C7CCBE"/>
                          </a:highlight>
                          <a:latin typeface="times new roman" panose="02020603050405020304" pitchFamily="18" charset="0"/>
                        </a:rPr>
                        <a:t>Scriptlet</a:t>
                      </a:r>
                      <a:r>
                        <a:rPr lang="en-US" sz="2400" dirty="0">
                          <a:solidFill>
                            <a:srgbClr val="000000"/>
                          </a:solidFill>
                          <a:effectLst/>
                          <a:highlight>
                            <a:srgbClr val="C7CCBE"/>
                          </a:highlight>
                          <a:latin typeface="times new roman" panose="02020603050405020304" pitchFamily="18" charset="0"/>
                        </a:rPr>
                        <a:t> Tag</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1" i="0" kern="1200" dirty="0" err="1">
                          <a:solidFill>
                            <a:schemeClr val="tx1"/>
                          </a:solidFill>
                          <a:effectLst/>
                          <a:latin typeface="+mn-lt"/>
                          <a:ea typeface="+mn-ea"/>
                          <a:cs typeface="+mn-cs"/>
                        </a:rPr>
                        <a:t>Jsp</a:t>
                      </a:r>
                      <a:r>
                        <a:rPr lang="en-US" sz="2400" b="1" i="0" kern="1200" dirty="0">
                          <a:solidFill>
                            <a:schemeClr val="tx1"/>
                          </a:solidFill>
                          <a:effectLst/>
                          <a:latin typeface="+mn-lt"/>
                          <a:ea typeface="+mn-ea"/>
                          <a:cs typeface="+mn-cs"/>
                        </a:rPr>
                        <a:t> Declaration Tag</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9267092"/>
                  </a:ext>
                </a:extLst>
              </a:tr>
              <a:tr h="370840">
                <a:tc>
                  <a:txBody>
                    <a:bodyPr/>
                    <a:lstStyle/>
                    <a:p>
                      <a:r>
                        <a:rPr lang="en-US" sz="2400" b="0" i="0" kern="1200" dirty="0">
                          <a:solidFill>
                            <a:schemeClr val="dk1"/>
                          </a:solidFill>
                          <a:effectLst/>
                          <a:latin typeface="+mn-lt"/>
                          <a:ea typeface="+mn-ea"/>
                          <a:cs typeface="+mn-cs"/>
                        </a:rPr>
                        <a:t>The </a:t>
                      </a:r>
                      <a:r>
                        <a:rPr lang="en-US" sz="2400" b="0" i="0" kern="1200" dirty="0" err="1">
                          <a:solidFill>
                            <a:schemeClr val="dk1"/>
                          </a:solidFill>
                          <a:effectLst/>
                          <a:latin typeface="+mn-lt"/>
                          <a:ea typeface="+mn-ea"/>
                          <a:cs typeface="+mn-cs"/>
                        </a:rPr>
                        <a:t>jsp</a:t>
                      </a:r>
                      <a:r>
                        <a:rPr lang="en-US" sz="2400" b="0" i="0" kern="1200" dirty="0">
                          <a:solidFill>
                            <a:schemeClr val="dk1"/>
                          </a:solidFill>
                          <a:effectLst/>
                          <a:latin typeface="+mn-lt"/>
                          <a:ea typeface="+mn-ea"/>
                          <a:cs typeface="+mn-cs"/>
                        </a:rPr>
                        <a:t> </a:t>
                      </a:r>
                      <a:r>
                        <a:rPr lang="en-US" sz="2400" b="0" i="0" kern="1200" dirty="0" err="1">
                          <a:solidFill>
                            <a:schemeClr val="dk1"/>
                          </a:solidFill>
                          <a:effectLst/>
                          <a:latin typeface="+mn-lt"/>
                          <a:ea typeface="+mn-ea"/>
                          <a:cs typeface="+mn-cs"/>
                        </a:rPr>
                        <a:t>scriptlet</a:t>
                      </a:r>
                      <a:r>
                        <a:rPr lang="en-US" sz="2400" b="0" i="0" kern="1200" dirty="0">
                          <a:solidFill>
                            <a:schemeClr val="dk1"/>
                          </a:solidFill>
                          <a:effectLst/>
                          <a:latin typeface="+mn-lt"/>
                          <a:ea typeface="+mn-ea"/>
                          <a:cs typeface="+mn-cs"/>
                        </a:rPr>
                        <a:t> tag can only declare variables not methods.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i="0" kern="1200" dirty="0">
                          <a:solidFill>
                            <a:schemeClr val="dk1"/>
                          </a:solidFill>
                          <a:effectLst/>
                          <a:latin typeface="+mn-lt"/>
                          <a:ea typeface="+mn-ea"/>
                          <a:cs typeface="+mn-cs"/>
                        </a:rPr>
                        <a:t>The </a:t>
                      </a:r>
                      <a:r>
                        <a:rPr lang="en-US" sz="2400" b="0" i="0" kern="1200" dirty="0" err="1">
                          <a:solidFill>
                            <a:schemeClr val="dk1"/>
                          </a:solidFill>
                          <a:effectLst/>
                          <a:latin typeface="+mn-lt"/>
                          <a:ea typeface="+mn-ea"/>
                          <a:cs typeface="+mn-cs"/>
                        </a:rPr>
                        <a:t>jsp</a:t>
                      </a:r>
                      <a:r>
                        <a:rPr lang="en-US" sz="2400" b="0" i="0" kern="1200" dirty="0">
                          <a:solidFill>
                            <a:schemeClr val="dk1"/>
                          </a:solidFill>
                          <a:effectLst/>
                          <a:latin typeface="+mn-lt"/>
                          <a:ea typeface="+mn-ea"/>
                          <a:cs typeface="+mn-cs"/>
                        </a:rPr>
                        <a:t> declaration tag can declare variables as well as methods.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695089"/>
                  </a:ext>
                </a:extLst>
              </a:tr>
              <a:tr h="370840">
                <a:tc>
                  <a:txBody>
                    <a:bodyPr/>
                    <a:lstStyle/>
                    <a:p>
                      <a:r>
                        <a:rPr lang="en-US" sz="2400" b="0" i="0" kern="1200" dirty="0">
                          <a:solidFill>
                            <a:schemeClr val="dk1"/>
                          </a:solidFill>
                          <a:effectLst/>
                          <a:latin typeface="+mn-lt"/>
                          <a:ea typeface="+mn-ea"/>
                          <a:cs typeface="+mn-cs"/>
                        </a:rPr>
                        <a:t>The declaration of </a:t>
                      </a:r>
                      <a:r>
                        <a:rPr lang="en-US" sz="2400" b="0" i="0" kern="1200" dirty="0" err="1">
                          <a:solidFill>
                            <a:schemeClr val="dk1"/>
                          </a:solidFill>
                          <a:effectLst/>
                          <a:latin typeface="+mn-lt"/>
                          <a:ea typeface="+mn-ea"/>
                          <a:cs typeface="+mn-cs"/>
                        </a:rPr>
                        <a:t>scriptlet</a:t>
                      </a:r>
                      <a:r>
                        <a:rPr lang="en-US" sz="2400" b="0" i="0" kern="1200" dirty="0">
                          <a:solidFill>
                            <a:schemeClr val="dk1"/>
                          </a:solidFill>
                          <a:effectLst/>
                          <a:latin typeface="+mn-lt"/>
                          <a:ea typeface="+mn-ea"/>
                          <a:cs typeface="+mn-cs"/>
                        </a:rPr>
                        <a:t> tag is placed inside the _</a:t>
                      </a:r>
                      <a:r>
                        <a:rPr lang="en-US" sz="2400" b="0" i="0" kern="1200" dirty="0" err="1">
                          <a:solidFill>
                            <a:schemeClr val="dk1"/>
                          </a:solidFill>
                          <a:effectLst/>
                          <a:latin typeface="+mn-lt"/>
                          <a:ea typeface="+mn-ea"/>
                          <a:cs typeface="+mn-cs"/>
                        </a:rPr>
                        <a:t>jspService</a:t>
                      </a:r>
                      <a:r>
                        <a:rPr lang="en-US" sz="2400" b="0" i="0" kern="1200" dirty="0">
                          <a:solidFill>
                            <a:schemeClr val="dk1"/>
                          </a:solidFill>
                          <a:effectLst/>
                          <a:latin typeface="+mn-lt"/>
                          <a:ea typeface="+mn-ea"/>
                          <a:cs typeface="+mn-cs"/>
                        </a:rPr>
                        <a:t>() method.</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i="0" kern="1200" dirty="0">
                          <a:solidFill>
                            <a:schemeClr val="dk1"/>
                          </a:solidFill>
                          <a:effectLst/>
                          <a:latin typeface="+mn-lt"/>
                          <a:ea typeface="+mn-ea"/>
                          <a:cs typeface="+mn-cs"/>
                        </a:rPr>
                        <a:t>The declaration of </a:t>
                      </a:r>
                      <a:r>
                        <a:rPr lang="en-US" sz="2400" b="0" i="0" kern="1200" dirty="0" err="1">
                          <a:solidFill>
                            <a:schemeClr val="dk1"/>
                          </a:solidFill>
                          <a:effectLst/>
                          <a:latin typeface="+mn-lt"/>
                          <a:ea typeface="+mn-ea"/>
                          <a:cs typeface="+mn-cs"/>
                        </a:rPr>
                        <a:t>jsp</a:t>
                      </a:r>
                      <a:r>
                        <a:rPr lang="en-US" sz="2400" b="0" i="0" kern="1200" dirty="0">
                          <a:solidFill>
                            <a:schemeClr val="dk1"/>
                          </a:solidFill>
                          <a:effectLst/>
                          <a:latin typeface="+mn-lt"/>
                          <a:ea typeface="+mn-ea"/>
                          <a:cs typeface="+mn-cs"/>
                        </a:rPr>
                        <a:t> declaration tag is placed outside the _</a:t>
                      </a:r>
                      <a:r>
                        <a:rPr lang="en-US" sz="2400" b="0" i="0" kern="1200" dirty="0" err="1">
                          <a:solidFill>
                            <a:schemeClr val="dk1"/>
                          </a:solidFill>
                          <a:effectLst/>
                          <a:latin typeface="+mn-lt"/>
                          <a:ea typeface="+mn-ea"/>
                          <a:cs typeface="+mn-cs"/>
                        </a:rPr>
                        <a:t>jspService</a:t>
                      </a:r>
                      <a:r>
                        <a:rPr lang="en-US" sz="2400" b="0" i="0" kern="1200" dirty="0">
                          <a:solidFill>
                            <a:schemeClr val="dk1"/>
                          </a:solidFill>
                          <a:effectLst/>
                          <a:latin typeface="+mn-lt"/>
                          <a:ea typeface="+mn-ea"/>
                          <a:cs typeface="+mn-cs"/>
                        </a:rPr>
                        <a:t>() method.</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4279201"/>
                  </a:ext>
                </a:extLst>
              </a:tr>
            </a:tbl>
          </a:graphicData>
        </a:graphic>
      </p:graphicFrame>
    </p:spTree>
    <p:extLst>
      <p:ext uri="{BB962C8B-B14F-4D97-AF65-F5344CB8AC3E}">
        <p14:creationId xmlns:p14="http://schemas.microsoft.com/office/powerpoint/2010/main" val="11976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23DD-D0CE-CC9D-C61A-F23905592799}"/>
              </a:ext>
            </a:extLst>
          </p:cNvPr>
          <p:cNvSpPr>
            <a:spLocks noGrp="1"/>
          </p:cNvSpPr>
          <p:nvPr>
            <p:ph type="title"/>
          </p:nvPr>
        </p:nvSpPr>
        <p:spPr>
          <a:xfrm>
            <a:off x="838200" y="1"/>
            <a:ext cx="10515600" cy="1690688"/>
          </a:xfrm>
        </p:spPr>
        <p:txBody>
          <a:bodyPr>
            <a:normAutofit fontScale="90000"/>
          </a:bodyPr>
          <a:lstStyle/>
          <a:p>
            <a:r>
              <a:rPr lang="en-US" b="0" dirty="0">
                <a:solidFill>
                  <a:srgbClr val="610B4B"/>
                </a:solidFill>
                <a:effectLst/>
                <a:highlight>
                  <a:srgbClr val="FFFFFF"/>
                </a:highlight>
                <a:latin typeface="tahoma" panose="020B0604030504040204" pitchFamily="34" charset="0"/>
              </a:rPr>
              <a:t>Example of JSP declaration tag that declares field</a:t>
            </a:r>
            <a:br>
              <a:rPr lang="en-US" b="0" dirty="0">
                <a:solidFill>
                  <a:srgbClr val="610B4B"/>
                </a:solidFill>
                <a:effectLst/>
                <a:highlight>
                  <a:srgbClr val="FFFFFF"/>
                </a:highlight>
                <a:latin typeface="tahoma" panose="020B0604030504040204" pitchFamily="34" charset="0"/>
              </a:rPr>
            </a:br>
            <a:endParaRPr lang="en-US" dirty="0"/>
          </a:p>
        </p:txBody>
      </p:sp>
      <p:sp>
        <p:nvSpPr>
          <p:cNvPr id="3" name="Content Placeholder 2">
            <a:extLst>
              <a:ext uri="{FF2B5EF4-FFF2-40B4-BE49-F238E27FC236}">
                <a16:creationId xmlns:a16="http://schemas.microsoft.com/office/drawing/2014/main" id="{17B8D6E5-D807-C02C-17EA-3022AD3717E5}"/>
              </a:ext>
            </a:extLst>
          </p:cNvPr>
          <p:cNvSpPr>
            <a:spLocks noGrp="1"/>
          </p:cNvSpPr>
          <p:nvPr>
            <p:ph idx="1"/>
          </p:nvPr>
        </p:nvSpPr>
        <p:spPr/>
        <p:txBody>
          <a:bodyPr/>
          <a:lstStyle/>
          <a:p>
            <a:pPr algn="just">
              <a:buFont typeface="+mj-lt"/>
              <a:buAutoNum type="arabicPeriod"/>
            </a:pPr>
            <a:r>
              <a:rPr lang="en-US" b="1" i="0" dirty="0">
                <a:solidFill>
                  <a:srgbClr val="006699"/>
                </a:solidFill>
                <a:effectLst/>
                <a:latin typeface="inter-regular"/>
              </a:rPr>
              <a:t>&lt;html&gt;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&lt;body&gt;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a:t>
            </a:r>
            <a:r>
              <a:rPr lang="en-US" b="0" i="0" dirty="0">
                <a:solidFill>
                  <a:srgbClr val="000000"/>
                </a:solidFill>
                <a:effectLst/>
                <a:latin typeface="inter-regular"/>
              </a:rPr>
              <a:t>%! int </a:t>
            </a:r>
            <a:r>
              <a:rPr lang="en-US" b="0" i="0" dirty="0">
                <a:solidFill>
                  <a:srgbClr val="FF0000"/>
                </a:solidFill>
                <a:effectLst/>
                <a:latin typeface="inter-regular"/>
              </a:rPr>
              <a:t>data</a:t>
            </a:r>
            <a:r>
              <a:rPr lang="en-US" b="0" i="0" dirty="0">
                <a:solidFill>
                  <a:srgbClr val="000000"/>
                </a:solidFill>
                <a:effectLst/>
                <a:latin typeface="inter-regular"/>
              </a:rPr>
              <a:t>=</a:t>
            </a:r>
            <a:r>
              <a:rPr lang="en-US" b="0" i="0" dirty="0">
                <a:solidFill>
                  <a:srgbClr val="0000FF"/>
                </a:solidFill>
                <a:effectLst/>
                <a:latin typeface="inter-regular"/>
              </a:rPr>
              <a:t>50</a:t>
            </a:r>
            <a:r>
              <a:rPr lang="en-US" b="0" i="0" dirty="0">
                <a:solidFill>
                  <a:srgbClr val="000000"/>
                </a:solidFill>
                <a:effectLst/>
                <a:latin typeface="inter-regular"/>
              </a:rPr>
              <a:t>; %</a:t>
            </a:r>
            <a:r>
              <a:rPr lang="en-US" b="1" i="0" dirty="0">
                <a:solidFill>
                  <a:srgbClr val="006699"/>
                </a:solidFill>
                <a:effectLst/>
                <a:latin typeface="inter-regular"/>
              </a:rPr>
              <a:t>&gt;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a:t>
            </a:r>
            <a:r>
              <a:rPr lang="en-US" b="0" i="0" dirty="0">
                <a:solidFill>
                  <a:srgbClr val="000000"/>
                </a:solidFill>
                <a:effectLst/>
                <a:latin typeface="inter-regular"/>
              </a:rPr>
              <a:t>%= "Value of the variable is:"+data %</a:t>
            </a:r>
            <a:r>
              <a:rPr lang="en-US" b="1" i="0" dirty="0">
                <a:solidFill>
                  <a:srgbClr val="006699"/>
                </a:solidFill>
                <a:effectLst/>
                <a:latin typeface="inter-regular"/>
              </a:rPr>
              <a:t>&gt;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&lt;/body&gt;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&lt;/html&gt;</a:t>
            </a:r>
            <a:r>
              <a:rPr lang="en-US"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344026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8770-DD0B-C507-EDFE-890F384B0A0F}"/>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directives</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4DDC497A-30C1-293C-ADF5-7A5F9E4004B0}"/>
              </a:ext>
            </a:extLst>
          </p:cNvPr>
          <p:cNvSpPr>
            <a:spLocks noGrp="1"/>
          </p:cNvSpPr>
          <p:nvPr>
            <p:ph idx="1"/>
          </p:nvPr>
        </p:nvSpPr>
        <p:spPr>
          <a:xfrm>
            <a:off x="838200" y="1764665"/>
            <a:ext cx="10515600" cy="4351338"/>
          </a:xfrm>
        </p:spPr>
        <p:txBody>
          <a:bodyPr/>
          <a:lstStyle/>
          <a:p>
            <a:r>
              <a:rPr lang="en-US" b="0" i="0" dirty="0">
                <a:solidFill>
                  <a:srgbClr val="333333"/>
                </a:solidFill>
                <a:effectLst/>
                <a:highlight>
                  <a:srgbClr val="FFFFFF"/>
                </a:highlight>
                <a:latin typeface="inter-regular"/>
              </a:rPr>
              <a:t>The </a:t>
            </a:r>
            <a:r>
              <a:rPr lang="en-US" b="1" i="0" dirty="0" err="1">
                <a:solidFill>
                  <a:srgbClr val="333333"/>
                </a:solidFill>
                <a:effectLst/>
                <a:highlight>
                  <a:srgbClr val="FFFFFF"/>
                </a:highlight>
                <a:latin typeface="inter-bold"/>
              </a:rPr>
              <a:t>jsp</a:t>
            </a:r>
            <a:r>
              <a:rPr lang="en-US" b="1" i="0" dirty="0">
                <a:solidFill>
                  <a:srgbClr val="333333"/>
                </a:solidFill>
                <a:effectLst/>
                <a:highlight>
                  <a:srgbClr val="FFFFFF"/>
                </a:highlight>
                <a:latin typeface="inter-bold"/>
              </a:rPr>
              <a:t> directives</a:t>
            </a:r>
            <a:r>
              <a:rPr lang="en-US" b="0" i="0" dirty="0">
                <a:solidFill>
                  <a:srgbClr val="333333"/>
                </a:solidFill>
                <a:effectLst/>
                <a:highlight>
                  <a:srgbClr val="FFFFFF"/>
                </a:highlight>
                <a:latin typeface="inter-regular"/>
              </a:rPr>
              <a:t> are messages that tells the web container how to translate a JSP page into the corresponding servlet.</a:t>
            </a:r>
          </a:p>
          <a:p>
            <a:r>
              <a:rPr lang="en-US" b="0" i="0" dirty="0">
                <a:solidFill>
                  <a:srgbClr val="333333"/>
                </a:solidFill>
                <a:effectLst/>
                <a:highlight>
                  <a:srgbClr val="FFFFFF"/>
                </a:highlight>
                <a:latin typeface="inter-regular"/>
              </a:rPr>
              <a:t>There are three types of directives:</a:t>
            </a:r>
            <a:endParaRPr lang="en-US" dirty="0">
              <a:solidFill>
                <a:srgbClr val="333333"/>
              </a:solidFill>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page directive</a:t>
            </a:r>
          </a:p>
          <a:p>
            <a:pPr algn="just">
              <a:buFont typeface="Arial" panose="020B0604020202020204" pitchFamily="34" charset="0"/>
              <a:buChar char="•"/>
            </a:pPr>
            <a:r>
              <a:rPr lang="en-US" b="0" i="0" dirty="0">
                <a:solidFill>
                  <a:srgbClr val="000000"/>
                </a:solidFill>
                <a:effectLst/>
                <a:highlight>
                  <a:srgbClr val="FFFFFF"/>
                </a:highlight>
                <a:latin typeface="inter-regular"/>
              </a:rPr>
              <a:t>include directive</a:t>
            </a:r>
          </a:p>
          <a:p>
            <a:pPr algn="just">
              <a:buFont typeface="Arial" panose="020B0604020202020204" pitchFamily="34" charset="0"/>
              <a:buChar char="•"/>
            </a:pPr>
            <a:r>
              <a:rPr lang="en-US" b="0" i="0" dirty="0" err="1">
                <a:solidFill>
                  <a:srgbClr val="000000"/>
                </a:solidFill>
                <a:effectLst/>
                <a:highlight>
                  <a:srgbClr val="FFFFFF"/>
                </a:highlight>
                <a:latin typeface="inter-regular"/>
              </a:rPr>
              <a:t>taglib</a:t>
            </a:r>
            <a:r>
              <a:rPr lang="en-US" b="0" i="0" dirty="0">
                <a:solidFill>
                  <a:srgbClr val="000000"/>
                </a:solidFill>
                <a:effectLst/>
                <a:highlight>
                  <a:srgbClr val="FFFFFF"/>
                </a:highlight>
                <a:latin typeface="inter-regular"/>
              </a:rPr>
              <a:t> directive</a:t>
            </a:r>
          </a:p>
          <a:p>
            <a:pPr marL="0" indent="0">
              <a:buNone/>
            </a:pPr>
            <a:r>
              <a:rPr lang="en-US" b="0" i="0" dirty="0">
                <a:solidFill>
                  <a:srgbClr val="610B4B"/>
                </a:solidFill>
                <a:effectLst/>
                <a:highlight>
                  <a:srgbClr val="FFFFFF"/>
                </a:highlight>
                <a:latin typeface="erdana"/>
              </a:rPr>
              <a:t>Syntax of JSP Directive</a:t>
            </a:r>
          </a:p>
          <a:p>
            <a:pPr marL="0" indent="0">
              <a:buNone/>
            </a:pPr>
            <a:r>
              <a:rPr lang="en-US" b="0" i="0" dirty="0">
                <a:solidFill>
                  <a:srgbClr val="000000"/>
                </a:solidFill>
                <a:effectLst/>
                <a:latin typeface="inter-regular"/>
              </a:rPr>
              <a:t>%@ directive attribute=</a:t>
            </a:r>
            <a:r>
              <a:rPr lang="en-US" b="0" i="0" dirty="0">
                <a:solidFill>
                  <a:srgbClr val="0000FF"/>
                </a:solidFill>
                <a:effectLst/>
                <a:latin typeface="inter-regular"/>
              </a:rPr>
              <a:t>"value"</a:t>
            </a:r>
            <a:r>
              <a:rPr lang="en-US" b="0" i="0" dirty="0">
                <a:solidFill>
                  <a:srgbClr val="000000"/>
                </a:solidFill>
                <a:effectLst/>
                <a:latin typeface="inter-regular"/>
              </a:rPr>
              <a:t> %&gt;  </a:t>
            </a:r>
            <a:endParaRPr lang="en-US" dirty="0"/>
          </a:p>
        </p:txBody>
      </p:sp>
    </p:spTree>
    <p:extLst>
      <p:ext uri="{BB962C8B-B14F-4D97-AF65-F5344CB8AC3E}">
        <p14:creationId xmlns:p14="http://schemas.microsoft.com/office/powerpoint/2010/main" val="2986328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EC3-4113-8100-3599-32C73F53704B}"/>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page directive</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489CEE69-120E-6A63-4A33-BC49B5DCDCBD}"/>
              </a:ext>
            </a:extLst>
          </p:cNvPr>
          <p:cNvSpPr>
            <a:spLocks noGrp="1"/>
          </p:cNvSpPr>
          <p:nvPr>
            <p:ph idx="1"/>
          </p:nvPr>
        </p:nvSpPr>
        <p:spPr>
          <a:xfrm>
            <a:off x="838200" y="1825624"/>
            <a:ext cx="10515600" cy="4864735"/>
          </a:xfrm>
        </p:spPr>
        <p:txBody>
          <a:bodyPr>
            <a:normAutofit/>
          </a:bodyPr>
          <a:lstStyle/>
          <a:p>
            <a:r>
              <a:rPr lang="en-US" b="0" i="0" dirty="0">
                <a:solidFill>
                  <a:srgbClr val="333333"/>
                </a:solidFill>
                <a:effectLst/>
                <a:highlight>
                  <a:srgbClr val="FFFFFF"/>
                </a:highlight>
                <a:latin typeface="inter-regular"/>
              </a:rPr>
              <a:t>The page directive defines attributes that apply to an entire JSP page.</a:t>
            </a:r>
          </a:p>
          <a:p>
            <a:pPr marL="0" indent="0">
              <a:buNone/>
            </a:pPr>
            <a:r>
              <a:rPr lang="en-US" b="0" i="0" dirty="0">
                <a:solidFill>
                  <a:srgbClr val="610B4B"/>
                </a:solidFill>
                <a:effectLst/>
                <a:highlight>
                  <a:srgbClr val="FFFFFF"/>
                </a:highlight>
                <a:latin typeface="erdana"/>
              </a:rPr>
              <a:t>Syntax of JSP page directive</a:t>
            </a:r>
          </a:p>
          <a:p>
            <a:pPr marL="0" indent="0">
              <a:buNone/>
            </a:pPr>
            <a:r>
              <a:rPr lang="en-US" b="0" i="0" dirty="0">
                <a:solidFill>
                  <a:srgbClr val="000000"/>
                </a:solidFill>
                <a:effectLst/>
                <a:latin typeface="inter-regular"/>
              </a:rPr>
              <a:t>&lt;%@ page attribute=</a:t>
            </a:r>
            <a:r>
              <a:rPr lang="en-US" b="0" i="0" dirty="0">
                <a:solidFill>
                  <a:srgbClr val="0000FF"/>
                </a:solidFill>
                <a:effectLst/>
                <a:latin typeface="inter-regular"/>
              </a:rPr>
              <a:t>"value"</a:t>
            </a:r>
            <a:r>
              <a:rPr lang="en-US" b="0" i="0" dirty="0">
                <a:solidFill>
                  <a:srgbClr val="000000"/>
                </a:solidFill>
                <a:effectLst/>
                <a:latin typeface="inter-regular"/>
              </a:rPr>
              <a:t> %&gt;  </a:t>
            </a:r>
          </a:p>
          <a:p>
            <a:pPr marL="0" indent="0">
              <a:buNone/>
            </a:pPr>
            <a:r>
              <a:rPr lang="en-US" b="0" i="0" dirty="0">
                <a:solidFill>
                  <a:srgbClr val="610B4B"/>
                </a:solidFill>
                <a:effectLst/>
                <a:highlight>
                  <a:srgbClr val="FFFFFF"/>
                </a:highlight>
                <a:latin typeface="erdana"/>
              </a:rPr>
              <a:t>Attributes of JSP page directive</a:t>
            </a:r>
          </a:p>
          <a:p>
            <a:pPr algn="just">
              <a:buFont typeface="Arial" panose="020B0604020202020204" pitchFamily="34" charset="0"/>
              <a:buChar char="•"/>
            </a:pPr>
            <a:r>
              <a:rPr lang="en-US" b="0" i="0" dirty="0">
                <a:solidFill>
                  <a:srgbClr val="000000"/>
                </a:solidFill>
                <a:effectLst/>
                <a:highlight>
                  <a:srgbClr val="FFFFFF"/>
                </a:highlight>
                <a:latin typeface="inter-regular"/>
              </a:rPr>
              <a:t>import</a:t>
            </a:r>
          </a:p>
          <a:p>
            <a:pPr algn="just">
              <a:buFont typeface="Arial" panose="020B0604020202020204" pitchFamily="34" charset="0"/>
              <a:buChar char="•"/>
            </a:pPr>
            <a:r>
              <a:rPr lang="en-US" b="0" i="0" dirty="0" err="1">
                <a:solidFill>
                  <a:srgbClr val="000000"/>
                </a:solidFill>
                <a:effectLst/>
                <a:highlight>
                  <a:srgbClr val="FFFFFF"/>
                </a:highlight>
                <a:latin typeface="inter-regular"/>
              </a:rPr>
              <a:t>contentType</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extends</a:t>
            </a:r>
          </a:p>
          <a:p>
            <a:pPr algn="just">
              <a:buFont typeface="Arial" panose="020B0604020202020204" pitchFamily="34" charset="0"/>
              <a:buChar char="•"/>
            </a:pPr>
            <a:r>
              <a:rPr lang="en-US" b="0" i="0" dirty="0">
                <a:solidFill>
                  <a:srgbClr val="000000"/>
                </a:solidFill>
                <a:effectLst/>
                <a:highlight>
                  <a:srgbClr val="FFFFFF"/>
                </a:highlight>
                <a:latin typeface="inter-regular"/>
              </a:rPr>
              <a:t>info</a:t>
            </a:r>
          </a:p>
          <a:p>
            <a:pPr algn="just">
              <a:buFont typeface="Arial" panose="020B0604020202020204" pitchFamily="34" charset="0"/>
              <a:buChar char="•"/>
            </a:pPr>
            <a:r>
              <a:rPr lang="en-US" b="0" i="0" dirty="0">
                <a:solidFill>
                  <a:srgbClr val="000000"/>
                </a:solidFill>
                <a:effectLst/>
                <a:highlight>
                  <a:srgbClr val="FFFFFF"/>
                </a:highlight>
                <a:latin typeface="inter-regular"/>
              </a:rPr>
              <a:t>buffer</a:t>
            </a:r>
          </a:p>
          <a:p>
            <a:pPr marL="0" indent="0">
              <a:buNone/>
            </a:pPr>
            <a:endParaRPr lang="en-US" dirty="0"/>
          </a:p>
        </p:txBody>
      </p:sp>
    </p:spTree>
    <p:extLst>
      <p:ext uri="{BB962C8B-B14F-4D97-AF65-F5344CB8AC3E}">
        <p14:creationId xmlns:p14="http://schemas.microsoft.com/office/powerpoint/2010/main" val="377826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5163-8B33-F101-CB42-76936F87507C}"/>
              </a:ext>
            </a:extLst>
          </p:cNvPr>
          <p:cNvSpPr>
            <a:spLocks noGrp="1"/>
          </p:cNvSpPr>
          <p:nvPr>
            <p:ph type="title"/>
          </p:nvPr>
        </p:nvSpPr>
        <p:spPr/>
        <p:txBody>
          <a:bodyPr/>
          <a:lstStyle/>
          <a:p>
            <a:r>
              <a:rPr lang="en-US" b="0" i="0" dirty="0">
                <a:solidFill>
                  <a:srgbClr val="610B38"/>
                </a:solidFill>
                <a:effectLst/>
                <a:highlight>
                  <a:srgbClr val="FFFFFF"/>
                </a:highlight>
                <a:latin typeface="erdana"/>
              </a:rPr>
              <a:t>Advantages of JSP over Servlet</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F561DD9F-2EC9-C086-27E2-247BAA81A903}"/>
              </a:ext>
            </a:extLst>
          </p:cNvPr>
          <p:cNvSpPr>
            <a:spLocks noGrp="1"/>
          </p:cNvSpPr>
          <p:nvPr>
            <p:ph idx="1"/>
          </p:nvPr>
        </p:nvSpPr>
        <p:spPr/>
        <p:txBody>
          <a:bodyPr/>
          <a:lstStyle/>
          <a:p>
            <a:r>
              <a:rPr lang="en-US" b="0" i="0" dirty="0">
                <a:solidFill>
                  <a:srgbClr val="333333"/>
                </a:solidFill>
                <a:effectLst/>
                <a:highlight>
                  <a:srgbClr val="FFFFFF"/>
                </a:highlight>
                <a:latin typeface="inter-regular"/>
              </a:rPr>
              <a:t>There are many advantages of JSP over the Servlet. They are as follows:</a:t>
            </a:r>
          </a:p>
          <a:p>
            <a:pPr marL="0" indent="0" algn="just">
              <a:buNone/>
            </a:pPr>
            <a:r>
              <a:rPr lang="en-US" b="0" i="0" dirty="0">
                <a:solidFill>
                  <a:srgbClr val="610B4B"/>
                </a:solidFill>
                <a:effectLst/>
                <a:highlight>
                  <a:srgbClr val="FFFFFF"/>
                </a:highlight>
                <a:latin typeface="erdana"/>
              </a:rPr>
              <a:t>1) Extension to Servlet</a:t>
            </a:r>
          </a:p>
          <a:p>
            <a:pPr algn="just"/>
            <a:r>
              <a:rPr lang="en-US" b="0" i="0" dirty="0">
                <a:solidFill>
                  <a:srgbClr val="333333"/>
                </a:solidFill>
                <a:effectLst/>
                <a:highlight>
                  <a:srgbClr val="FFFFFF"/>
                </a:highlight>
                <a:latin typeface="inter-regular"/>
              </a:rPr>
              <a:t>JSP technology is the extension to Servlet technology. We can use all the features of the Servlet in JSP. In addition to, we can use implicit objects, predefined tags, expression language and Custom tags in JSP, that makes JSP development easy.</a:t>
            </a:r>
          </a:p>
          <a:p>
            <a:pPr marL="0" indent="0">
              <a:buNone/>
            </a:pPr>
            <a:endParaRPr lang="en-US" dirty="0"/>
          </a:p>
        </p:txBody>
      </p:sp>
    </p:spTree>
    <p:extLst>
      <p:ext uri="{BB962C8B-B14F-4D97-AF65-F5344CB8AC3E}">
        <p14:creationId xmlns:p14="http://schemas.microsoft.com/office/powerpoint/2010/main" val="3431899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E9F1-B2D9-161C-2288-F95D889A1495}"/>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page directive</a:t>
            </a:r>
            <a:endParaRPr lang="en-US" dirty="0"/>
          </a:p>
        </p:txBody>
      </p:sp>
      <p:sp>
        <p:nvSpPr>
          <p:cNvPr id="3" name="Content Placeholder 2">
            <a:extLst>
              <a:ext uri="{FF2B5EF4-FFF2-40B4-BE49-F238E27FC236}">
                <a16:creationId xmlns:a16="http://schemas.microsoft.com/office/drawing/2014/main" id="{66519AB2-DFB2-4DED-31DC-4EEA23244D73}"/>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highlight>
                  <a:srgbClr val="FFFFFF"/>
                </a:highlight>
                <a:latin typeface="inter-regular"/>
              </a:rPr>
              <a:t>language</a:t>
            </a:r>
          </a:p>
          <a:p>
            <a:pPr algn="just">
              <a:buFont typeface="Arial" panose="020B0604020202020204" pitchFamily="34" charset="0"/>
              <a:buChar char="•"/>
            </a:pPr>
            <a:r>
              <a:rPr lang="en-US" b="0" i="0" dirty="0" err="1">
                <a:solidFill>
                  <a:srgbClr val="000000"/>
                </a:solidFill>
                <a:effectLst/>
                <a:highlight>
                  <a:srgbClr val="FFFFFF"/>
                </a:highlight>
                <a:latin typeface="inter-regular"/>
              </a:rPr>
              <a:t>isELIgnored</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0" i="0" dirty="0" err="1">
                <a:solidFill>
                  <a:srgbClr val="000000"/>
                </a:solidFill>
                <a:effectLst/>
                <a:highlight>
                  <a:srgbClr val="FFFFFF"/>
                </a:highlight>
                <a:latin typeface="inter-regular"/>
              </a:rPr>
              <a:t>isThreadSafe</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0" i="0" dirty="0" err="1">
                <a:solidFill>
                  <a:srgbClr val="000000"/>
                </a:solidFill>
                <a:effectLst/>
                <a:highlight>
                  <a:srgbClr val="FFFFFF"/>
                </a:highlight>
                <a:latin typeface="inter-regular"/>
              </a:rPr>
              <a:t>autoFlush</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session</a:t>
            </a:r>
          </a:p>
          <a:p>
            <a:pPr algn="just">
              <a:buFont typeface="Arial" panose="020B0604020202020204" pitchFamily="34" charset="0"/>
              <a:buChar char="•"/>
            </a:pPr>
            <a:r>
              <a:rPr lang="en-US" b="0" i="0" dirty="0" err="1">
                <a:solidFill>
                  <a:srgbClr val="000000"/>
                </a:solidFill>
                <a:effectLst/>
                <a:highlight>
                  <a:srgbClr val="FFFFFF"/>
                </a:highlight>
                <a:latin typeface="inter-regular"/>
              </a:rPr>
              <a:t>pageEncoding</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0" i="0" dirty="0" err="1">
                <a:solidFill>
                  <a:srgbClr val="000000"/>
                </a:solidFill>
                <a:effectLst/>
                <a:highlight>
                  <a:srgbClr val="FFFFFF"/>
                </a:highlight>
                <a:latin typeface="inter-regular"/>
              </a:rPr>
              <a:t>errorPage</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0" i="0" dirty="0" err="1">
                <a:solidFill>
                  <a:srgbClr val="000000"/>
                </a:solidFill>
                <a:effectLst/>
                <a:highlight>
                  <a:srgbClr val="FFFFFF"/>
                </a:highlight>
                <a:latin typeface="inter-regular"/>
              </a:rPr>
              <a:t>isErrorPage</a:t>
            </a:r>
            <a:endParaRPr lang="en-US" b="0" i="0" dirty="0">
              <a:solidFill>
                <a:srgbClr val="000000"/>
              </a:solidFill>
              <a:effectLst/>
              <a:highlight>
                <a:srgbClr val="FFFFFF"/>
              </a:highlight>
              <a:latin typeface="inter-regular"/>
            </a:endParaRPr>
          </a:p>
          <a:p>
            <a:endParaRPr lang="en-US" dirty="0"/>
          </a:p>
        </p:txBody>
      </p:sp>
    </p:spTree>
    <p:extLst>
      <p:ext uri="{BB962C8B-B14F-4D97-AF65-F5344CB8AC3E}">
        <p14:creationId xmlns:p14="http://schemas.microsoft.com/office/powerpoint/2010/main" val="3426597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723C-4B7A-48AD-1AAA-6025801F407E}"/>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page directive</a:t>
            </a:r>
            <a:endParaRPr lang="en-US" dirty="0"/>
          </a:p>
        </p:txBody>
      </p:sp>
      <p:sp>
        <p:nvSpPr>
          <p:cNvPr id="3" name="Content Placeholder 2">
            <a:extLst>
              <a:ext uri="{FF2B5EF4-FFF2-40B4-BE49-F238E27FC236}">
                <a16:creationId xmlns:a16="http://schemas.microsoft.com/office/drawing/2014/main" id="{24936ADD-CFD8-8CFA-CF4C-996727811B98}"/>
              </a:ext>
            </a:extLst>
          </p:cNvPr>
          <p:cNvSpPr>
            <a:spLocks noGrp="1"/>
          </p:cNvSpPr>
          <p:nvPr>
            <p:ph idx="1"/>
          </p:nvPr>
        </p:nvSpPr>
        <p:spPr/>
        <p:txBody>
          <a:bodyPr/>
          <a:lstStyle/>
          <a:p>
            <a:pPr marL="0" indent="0">
              <a:buNone/>
            </a:pPr>
            <a:r>
              <a:rPr lang="en-US" b="0" i="0" dirty="0">
                <a:solidFill>
                  <a:srgbClr val="610B4B"/>
                </a:solidFill>
                <a:effectLst/>
                <a:highlight>
                  <a:srgbClr val="FFFFFF"/>
                </a:highlight>
                <a:latin typeface="erdana"/>
              </a:rPr>
              <a:t>1)Import</a:t>
            </a:r>
          </a:p>
          <a:p>
            <a:pPr marL="0" indent="0">
              <a:buNone/>
            </a:pPr>
            <a:r>
              <a:rPr lang="en-US" b="0" i="0" dirty="0">
                <a:solidFill>
                  <a:srgbClr val="333333"/>
                </a:solidFill>
                <a:effectLst/>
                <a:highlight>
                  <a:srgbClr val="FFFFFF"/>
                </a:highlight>
                <a:latin typeface="inter-regular"/>
              </a:rPr>
              <a:t>The import attribute is used to import </a:t>
            </a:r>
            <a:r>
              <a:rPr lang="en-US" b="0" i="0" dirty="0" err="1">
                <a:solidFill>
                  <a:srgbClr val="333333"/>
                </a:solidFill>
                <a:effectLst/>
                <a:highlight>
                  <a:srgbClr val="FFFFFF"/>
                </a:highlight>
                <a:latin typeface="inter-regular"/>
              </a:rPr>
              <a:t>class,interface</a:t>
            </a:r>
            <a:r>
              <a:rPr lang="en-US" b="0" i="0" dirty="0">
                <a:solidFill>
                  <a:srgbClr val="333333"/>
                </a:solidFill>
                <a:effectLst/>
                <a:highlight>
                  <a:srgbClr val="FFFFFF"/>
                </a:highlight>
                <a:latin typeface="inter-regular"/>
              </a:rPr>
              <a:t> or all the members of a </a:t>
            </a:r>
            <a:r>
              <a:rPr lang="en-US" b="0" i="0" dirty="0" err="1">
                <a:solidFill>
                  <a:srgbClr val="333333"/>
                </a:solidFill>
                <a:effectLst/>
                <a:highlight>
                  <a:srgbClr val="FFFFFF"/>
                </a:highlight>
                <a:latin typeface="inter-regular"/>
              </a:rPr>
              <a:t>package.It</a:t>
            </a:r>
            <a:r>
              <a:rPr lang="en-US" b="0" i="0" dirty="0">
                <a:solidFill>
                  <a:srgbClr val="333333"/>
                </a:solidFill>
                <a:effectLst/>
                <a:highlight>
                  <a:srgbClr val="FFFFFF"/>
                </a:highlight>
                <a:latin typeface="inter-regular"/>
              </a:rPr>
              <a:t> is similar to import keyword in java class or interface.</a:t>
            </a:r>
          </a:p>
          <a:p>
            <a:pPr marL="0" indent="0">
              <a:buNone/>
            </a:pPr>
            <a:r>
              <a:rPr lang="en-US" b="0" dirty="0">
                <a:solidFill>
                  <a:srgbClr val="610B4B"/>
                </a:solidFill>
                <a:effectLst/>
                <a:highlight>
                  <a:srgbClr val="FFFFFF"/>
                </a:highlight>
                <a:latin typeface="tahoma" panose="020B0604030504040204" pitchFamily="34" charset="0"/>
              </a:rPr>
              <a:t>Example of import attribute</a:t>
            </a:r>
          </a:p>
          <a:p>
            <a:pPr marL="0" indent="0">
              <a:buNone/>
            </a:pPr>
            <a:endParaRPr lang="en-US" b="0" i="0" dirty="0">
              <a:solidFill>
                <a:srgbClr val="610B4B"/>
              </a:solidFill>
              <a:effectLst/>
              <a:highlight>
                <a:srgbClr val="FFFFFF"/>
              </a:highlight>
              <a:latin typeface="erdana"/>
            </a:endParaRPr>
          </a:p>
          <a:p>
            <a:pPr marL="0" indent="0">
              <a:buNone/>
            </a:pPr>
            <a:endParaRPr lang="en-US" dirty="0"/>
          </a:p>
        </p:txBody>
      </p:sp>
    </p:spTree>
    <p:extLst>
      <p:ext uri="{BB962C8B-B14F-4D97-AF65-F5344CB8AC3E}">
        <p14:creationId xmlns:p14="http://schemas.microsoft.com/office/powerpoint/2010/main" val="353303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3168-66F4-74C8-7293-8AE16519D79F}"/>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page directive</a:t>
            </a:r>
            <a:endParaRPr lang="en-US" dirty="0"/>
          </a:p>
        </p:txBody>
      </p:sp>
      <p:sp>
        <p:nvSpPr>
          <p:cNvPr id="3" name="Content Placeholder 2">
            <a:extLst>
              <a:ext uri="{FF2B5EF4-FFF2-40B4-BE49-F238E27FC236}">
                <a16:creationId xmlns:a16="http://schemas.microsoft.com/office/drawing/2014/main" id="{5A1E1676-4AA4-0E05-4392-1F91D3E1971A}"/>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&lt;html&gt;  </a:t>
            </a:r>
          </a:p>
          <a:p>
            <a:pPr algn="just">
              <a:buFont typeface="+mj-lt"/>
              <a:buAutoNum type="arabicPeriod"/>
            </a:pPr>
            <a:r>
              <a:rPr lang="en-US" b="0" i="0" dirty="0">
                <a:solidFill>
                  <a:srgbClr val="000000"/>
                </a:solidFill>
                <a:effectLst/>
                <a:latin typeface="inter-regular"/>
              </a:rPr>
              <a:t>&lt;body&gt;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&lt;%@ page </a:t>
            </a:r>
            <a:r>
              <a:rPr lang="en-US" b="1" i="0" dirty="0">
                <a:solidFill>
                  <a:srgbClr val="006699"/>
                </a:solidFill>
                <a:effectLst/>
                <a:latin typeface="inter-regular"/>
              </a:rPr>
              <a:t>import</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java.util.Date</a:t>
            </a:r>
            <a:r>
              <a:rPr lang="en-US" b="0" i="0" dirty="0">
                <a:solidFill>
                  <a:srgbClr val="0000FF"/>
                </a:solidFill>
                <a:effectLst/>
                <a:latin typeface="inter-regular"/>
              </a:rPr>
              <a:t>"</a:t>
            </a:r>
            <a:r>
              <a:rPr lang="en-US" b="0" i="0" dirty="0">
                <a:solidFill>
                  <a:srgbClr val="000000"/>
                </a:solidFill>
                <a:effectLst/>
                <a:latin typeface="inter-regular"/>
              </a:rPr>
              <a:t> %&gt;  </a:t>
            </a:r>
          </a:p>
          <a:p>
            <a:pPr algn="just">
              <a:buFont typeface="+mj-lt"/>
              <a:buAutoNum type="arabicPeriod"/>
            </a:pPr>
            <a:r>
              <a:rPr lang="en-US" b="0" i="0" dirty="0">
                <a:solidFill>
                  <a:srgbClr val="000000"/>
                </a:solidFill>
                <a:effectLst/>
                <a:latin typeface="inter-regular"/>
              </a:rPr>
              <a:t>Today is: &lt;%= </a:t>
            </a:r>
            <a:r>
              <a:rPr lang="en-US" b="1" i="0" dirty="0">
                <a:solidFill>
                  <a:srgbClr val="006699"/>
                </a:solidFill>
                <a:effectLst/>
                <a:latin typeface="inter-regular"/>
              </a:rPr>
              <a:t>new</a:t>
            </a:r>
            <a:r>
              <a:rPr lang="en-US" b="0" i="0" dirty="0">
                <a:solidFill>
                  <a:srgbClr val="000000"/>
                </a:solidFill>
                <a:effectLst/>
                <a:latin typeface="inter-regular"/>
              </a:rPr>
              <a:t> Date() %&gt;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&lt;/body&gt;  </a:t>
            </a:r>
          </a:p>
          <a:p>
            <a:pPr algn="just">
              <a:buFont typeface="+mj-lt"/>
              <a:buAutoNum type="arabicPeriod"/>
            </a:pPr>
            <a:r>
              <a:rPr lang="en-US" b="0" i="0" dirty="0">
                <a:solidFill>
                  <a:srgbClr val="000000"/>
                </a:solidFill>
                <a:effectLst/>
                <a:latin typeface="inter-regular"/>
              </a:rPr>
              <a:t>&lt;/html&gt;  </a:t>
            </a:r>
          </a:p>
          <a:p>
            <a:endParaRPr lang="en-US" dirty="0"/>
          </a:p>
        </p:txBody>
      </p:sp>
    </p:spTree>
    <p:extLst>
      <p:ext uri="{BB962C8B-B14F-4D97-AF65-F5344CB8AC3E}">
        <p14:creationId xmlns:p14="http://schemas.microsoft.com/office/powerpoint/2010/main" val="3064270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1A7C-6D4D-3FCD-F63D-492AE3662485}"/>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page directive</a:t>
            </a:r>
            <a:endParaRPr lang="en-US" dirty="0"/>
          </a:p>
        </p:txBody>
      </p:sp>
      <p:sp>
        <p:nvSpPr>
          <p:cNvPr id="3" name="Content Placeholder 2">
            <a:extLst>
              <a:ext uri="{FF2B5EF4-FFF2-40B4-BE49-F238E27FC236}">
                <a16:creationId xmlns:a16="http://schemas.microsoft.com/office/drawing/2014/main" id="{E1723252-0629-8B8E-842C-B235A7EA622E}"/>
              </a:ext>
            </a:extLst>
          </p:cNvPr>
          <p:cNvSpPr>
            <a:spLocks noGrp="1"/>
          </p:cNvSpPr>
          <p:nvPr>
            <p:ph idx="1"/>
          </p:nvPr>
        </p:nvSpPr>
        <p:spPr/>
        <p:txBody>
          <a:bodyPr/>
          <a:lstStyle/>
          <a:p>
            <a:pPr marL="0" indent="0">
              <a:buNone/>
            </a:pPr>
            <a:r>
              <a:rPr lang="en-US" b="0" i="0" dirty="0">
                <a:solidFill>
                  <a:srgbClr val="610B4B"/>
                </a:solidFill>
                <a:effectLst/>
                <a:highlight>
                  <a:srgbClr val="FFFFFF"/>
                </a:highlight>
                <a:latin typeface="erdana"/>
              </a:rPr>
              <a:t>2)</a:t>
            </a:r>
            <a:r>
              <a:rPr lang="en-US" b="0" i="0" dirty="0" err="1">
                <a:solidFill>
                  <a:srgbClr val="610B4B"/>
                </a:solidFill>
                <a:effectLst/>
                <a:highlight>
                  <a:srgbClr val="FFFFFF"/>
                </a:highlight>
                <a:latin typeface="erdana"/>
              </a:rPr>
              <a:t>contentType</a:t>
            </a:r>
            <a:endParaRPr lang="en-US" b="0" i="0" dirty="0">
              <a:solidFill>
                <a:srgbClr val="610B4B"/>
              </a:solidFill>
              <a:effectLst/>
              <a:highlight>
                <a:srgbClr val="FFFFFF"/>
              </a:highlight>
              <a:latin typeface="erdana"/>
            </a:endParaRPr>
          </a:p>
          <a:p>
            <a:pPr marL="0" indent="0">
              <a:buNone/>
            </a:pPr>
            <a:r>
              <a:rPr lang="en-US" b="0" i="0" dirty="0">
                <a:solidFill>
                  <a:srgbClr val="333333"/>
                </a:solidFill>
                <a:effectLst/>
                <a:highlight>
                  <a:srgbClr val="FFFFFF"/>
                </a:highlight>
                <a:latin typeface="inter-regular"/>
              </a:rPr>
              <a:t>The </a:t>
            </a:r>
            <a:r>
              <a:rPr lang="en-US" b="0" i="0" dirty="0" err="1">
                <a:solidFill>
                  <a:srgbClr val="333333"/>
                </a:solidFill>
                <a:effectLst/>
                <a:highlight>
                  <a:srgbClr val="FFFFFF"/>
                </a:highlight>
                <a:latin typeface="inter-regular"/>
              </a:rPr>
              <a:t>contentType</a:t>
            </a:r>
            <a:r>
              <a:rPr lang="en-US" b="0" i="0" dirty="0">
                <a:solidFill>
                  <a:srgbClr val="333333"/>
                </a:solidFill>
                <a:effectLst/>
                <a:highlight>
                  <a:srgbClr val="FFFFFF"/>
                </a:highlight>
                <a:latin typeface="inter-regular"/>
              </a:rPr>
              <a:t> attribute defines the MIME(Multipurpose Internet Mail Extension) type of the HTTP </a:t>
            </a:r>
            <a:r>
              <a:rPr lang="en-US" b="0" i="0" dirty="0" err="1">
                <a:solidFill>
                  <a:srgbClr val="333333"/>
                </a:solidFill>
                <a:effectLst/>
                <a:highlight>
                  <a:srgbClr val="FFFFFF"/>
                </a:highlight>
                <a:latin typeface="inter-regular"/>
              </a:rPr>
              <a:t>response.The</a:t>
            </a:r>
            <a:r>
              <a:rPr lang="en-US" b="0" i="0" dirty="0">
                <a:solidFill>
                  <a:srgbClr val="333333"/>
                </a:solidFill>
                <a:effectLst/>
                <a:highlight>
                  <a:srgbClr val="FFFFFF"/>
                </a:highlight>
                <a:latin typeface="inter-regular"/>
              </a:rPr>
              <a:t> default value is "text/</a:t>
            </a:r>
            <a:r>
              <a:rPr lang="en-US" b="0" i="0" dirty="0" err="1">
                <a:solidFill>
                  <a:srgbClr val="333333"/>
                </a:solidFill>
                <a:effectLst/>
                <a:highlight>
                  <a:srgbClr val="FFFFFF"/>
                </a:highlight>
                <a:latin typeface="inter-regular"/>
              </a:rPr>
              <a:t>html;charset</a:t>
            </a:r>
            <a:r>
              <a:rPr lang="en-US" b="0" i="0" dirty="0">
                <a:solidFill>
                  <a:srgbClr val="333333"/>
                </a:solidFill>
                <a:effectLst/>
                <a:highlight>
                  <a:srgbClr val="FFFFFF"/>
                </a:highlight>
                <a:latin typeface="inter-regular"/>
              </a:rPr>
              <a:t>=ISO-8859-1".</a:t>
            </a:r>
            <a:endParaRPr lang="en-US" dirty="0">
              <a:solidFill>
                <a:srgbClr val="610B4B"/>
              </a:solidFill>
              <a:highlight>
                <a:srgbClr val="FFFFFF"/>
              </a:highlight>
              <a:latin typeface="erdana"/>
            </a:endParaRPr>
          </a:p>
          <a:p>
            <a:pPr marL="0" indent="0">
              <a:buNone/>
            </a:pPr>
            <a:r>
              <a:rPr lang="en-US" b="0" dirty="0">
                <a:solidFill>
                  <a:srgbClr val="610B4B"/>
                </a:solidFill>
                <a:effectLst/>
                <a:highlight>
                  <a:srgbClr val="FFFFFF"/>
                </a:highlight>
                <a:latin typeface="tahoma" panose="020B0604030504040204" pitchFamily="34" charset="0"/>
              </a:rPr>
              <a:t>Example of </a:t>
            </a:r>
            <a:r>
              <a:rPr lang="en-US" b="0" dirty="0" err="1">
                <a:solidFill>
                  <a:srgbClr val="610B4B"/>
                </a:solidFill>
                <a:effectLst/>
                <a:highlight>
                  <a:srgbClr val="FFFFFF"/>
                </a:highlight>
                <a:latin typeface="tahoma" panose="020B0604030504040204" pitchFamily="34" charset="0"/>
              </a:rPr>
              <a:t>contentType</a:t>
            </a:r>
            <a:r>
              <a:rPr lang="en-US" b="0" dirty="0">
                <a:solidFill>
                  <a:srgbClr val="610B4B"/>
                </a:solidFill>
                <a:effectLst/>
                <a:highlight>
                  <a:srgbClr val="FFFFFF"/>
                </a:highlight>
                <a:latin typeface="tahoma" panose="020B0604030504040204" pitchFamily="34" charset="0"/>
              </a:rPr>
              <a:t> attribute</a:t>
            </a:r>
          </a:p>
          <a:p>
            <a:pPr marL="0" indent="0">
              <a:buNone/>
            </a:pPr>
            <a:endParaRPr lang="en-US" b="0" i="0" dirty="0">
              <a:solidFill>
                <a:srgbClr val="610B4B"/>
              </a:solidFill>
              <a:effectLst/>
              <a:highlight>
                <a:srgbClr val="FFFFFF"/>
              </a:highlight>
              <a:latin typeface="erdana"/>
            </a:endParaRPr>
          </a:p>
          <a:p>
            <a:endParaRPr lang="en-US" dirty="0"/>
          </a:p>
        </p:txBody>
      </p:sp>
    </p:spTree>
    <p:extLst>
      <p:ext uri="{BB962C8B-B14F-4D97-AF65-F5344CB8AC3E}">
        <p14:creationId xmlns:p14="http://schemas.microsoft.com/office/powerpoint/2010/main" val="1606756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45ED-EB73-452B-D42E-1A4B1BA8FE2C}"/>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page directive</a:t>
            </a:r>
            <a:endParaRPr lang="en-US" dirty="0"/>
          </a:p>
        </p:txBody>
      </p:sp>
      <p:sp>
        <p:nvSpPr>
          <p:cNvPr id="3" name="Content Placeholder 2">
            <a:extLst>
              <a:ext uri="{FF2B5EF4-FFF2-40B4-BE49-F238E27FC236}">
                <a16:creationId xmlns:a16="http://schemas.microsoft.com/office/drawing/2014/main" id="{FA098943-A330-4184-24EE-36A7246AD0A0}"/>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&lt;html&gt;  </a:t>
            </a:r>
          </a:p>
          <a:p>
            <a:pPr algn="just">
              <a:buFont typeface="+mj-lt"/>
              <a:buAutoNum type="arabicPeriod"/>
            </a:pPr>
            <a:r>
              <a:rPr lang="en-US" b="0" i="0" dirty="0">
                <a:solidFill>
                  <a:srgbClr val="000000"/>
                </a:solidFill>
                <a:effectLst/>
                <a:latin typeface="inter-regular"/>
              </a:rPr>
              <a:t>&lt;body&gt;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&lt;%@ page </a:t>
            </a:r>
            <a:r>
              <a:rPr lang="en-US" b="0" i="0" dirty="0" err="1">
                <a:solidFill>
                  <a:srgbClr val="000000"/>
                </a:solidFill>
                <a:effectLst/>
                <a:latin typeface="inter-regular"/>
              </a:rPr>
              <a:t>contentType</a:t>
            </a:r>
            <a:r>
              <a:rPr lang="en-US" b="0" i="0" dirty="0">
                <a:solidFill>
                  <a:srgbClr val="000000"/>
                </a:solidFill>
                <a:effectLst/>
                <a:latin typeface="inter-regular"/>
              </a:rPr>
              <a:t>=application/</a:t>
            </a:r>
            <a:r>
              <a:rPr lang="en-US" b="0" i="0" dirty="0" err="1">
                <a:solidFill>
                  <a:srgbClr val="000000"/>
                </a:solidFill>
                <a:effectLst/>
                <a:latin typeface="inter-regular"/>
              </a:rPr>
              <a:t>msword</a:t>
            </a:r>
            <a:r>
              <a:rPr lang="en-US" b="0" i="0" dirty="0">
                <a:solidFill>
                  <a:srgbClr val="000000"/>
                </a:solidFill>
                <a:effectLst/>
                <a:latin typeface="inter-regular"/>
              </a:rPr>
              <a:t> %&gt;  </a:t>
            </a:r>
          </a:p>
          <a:p>
            <a:pPr algn="just">
              <a:buFont typeface="+mj-lt"/>
              <a:buAutoNum type="arabicPeriod"/>
            </a:pPr>
            <a:r>
              <a:rPr lang="en-US" b="0" i="0" dirty="0">
                <a:solidFill>
                  <a:srgbClr val="000000"/>
                </a:solidFill>
                <a:effectLst/>
                <a:latin typeface="inter-regular"/>
              </a:rPr>
              <a:t>Today is: &lt;%=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java.util.Date</a:t>
            </a:r>
            <a:r>
              <a:rPr lang="en-US" b="0" i="0" dirty="0">
                <a:solidFill>
                  <a:srgbClr val="000000"/>
                </a:solidFill>
                <a:effectLst/>
                <a:latin typeface="inter-regular"/>
              </a:rPr>
              <a:t>() %&gt;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&lt;/body&gt;  </a:t>
            </a:r>
          </a:p>
          <a:p>
            <a:pPr algn="just">
              <a:buFont typeface="+mj-lt"/>
              <a:buAutoNum type="arabicPeriod"/>
            </a:pPr>
            <a:r>
              <a:rPr lang="en-US" b="0" i="0" dirty="0">
                <a:solidFill>
                  <a:srgbClr val="000000"/>
                </a:solidFill>
                <a:effectLst/>
                <a:latin typeface="inter-regular"/>
              </a:rPr>
              <a:t>&lt;/html&gt;  </a:t>
            </a:r>
          </a:p>
          <a:p>
            <a:endParaRPr lang="en-US" dirty="0"/>
          </a:p>
        </p:txBody>
      </p:sp>
    </p:spTree>
    <p:extLst>
      <p:ext uri="{BB962C8B-B14F-4D97-AF65-F5344CB8AC3E}">
        <p14:creationId xmlns:p14="http://schemas.microsoft.com/office/powerpoint/2010/main" val="287357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D5F2-C139-304C-F9CF-E0E4351D3A8D}"/>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page directive</a:t>
            </a:r>
            <a:endParaRPr lang="en-US" dirty="0"/>
          </a:p>
        </p:txBody>
      </p:sp>
      <p:sp>
        <p:nvSpPr>
          <p:cNvPr id="3" name="Content Placeholder 2">
            <a:extLst>
              <a:ext uri="{FF2B5EF4-FFF2-40B4-BE49-F238E27FC236}">
                <a16:creationId xmlns:a16="http://schemas.microsoft.com/office/drawing/2014/main" id="{535FFE6E-8938-07D1-1745-C90BF1128CA8}"/>
              </a:ext>
            </a:extLst>
          </p:cNvPr>
          <p:cNvSpPr>
            <a:spLocks noGrp="1"/>
          </p:cNvSpPr>
          <p:nvPr>
            <p:ph idx="1"/>
          </p:nvPr>
        </p:nvSpPr>
        <p:spPr/>
        <p:txBody>
          <a:bodyPr/>
          <a:lstStyle/>
          <a:p>
            <a:pPr marL="0" indent="0" algn="just">
              <a:buNone/>
            </a:pPr>
            <a:r>
              <a:rPr lang="en-US" b="0" i="0" dirty="0">
                <a:solidFill>
                  <a:srgbClr val="610B4B"/>
                </a:solidFill>
                <a:effectLst/>
                <a:highlight>
                  <a:srgbClr val="FFFFFF"/>
                </a:highlight>
                <a:latin typeface="erdana"/>
              </a:rPr>
              <a:t>3)extends</a:t>
            </a:r>
          </a:p>
          <a:p>
            <a:pPr algn="just"/>
            <a:r>
              <a:rPr lang="en-US" b="0" i="0" dirty="0">
                <a:solidFill>
                  <a:srgbClr val="333333"/>
                </a:solidFill>
                <a:effectLst/>
                <a:highlight>
                  <a:srgbClr val="FFFFFF"/>
                </a:highlight>
                <a:latin typeface="inter-regular"/>
              </a:rPr>
              <a:t>The extends attribute defines the parent class that will be inherited by the generated </a:t>
            </a:r>
            <a:r>
              <a:rPr lang="en-US" b="0" i="0" dirty="0" err="1">
                <a:solidFill>
                  <a:srgbClr val="333333"/>
                </a:solidFill>
                <a:effectLst/>
                <a:highlight>
                  <a:srgbClr val="FFFFFF"/>
                </a:highlight>
                <a:latin typeface="inter-regular"/>
              </a:rPr>
              <a:t>servlet.It</a:t>
            </a:r>
            <a:r>
              <a:rPr lang="en-US" b="0" i="0" dirty="0">
                <a:solidFill>
                  <a:srgbClr val="333333"/>
                </a:solidFill>
                <a:effectLst/>
                <a:highlight>
                  <a:srgbClr val="FFFFFF"/>
                </a:highlight>
                <a:latin typeface="inter-regular"/>
              </a:rPr>
              <a:t> is rarely used.</a:t>
            </a:r>
          </a:p>
          <a:p>
            <a:endParaRPr lang="en-US" dirty="0"/>
          </a:p>
        </p:txBody>
      </p:sp>
    </p:spTree>
    <p:extLst>
      <p:ext uri="{BB962C8B-B14F-4D97-AF65-F5344CB8AC3E}">
        <p14:creationId xmlns:p14="http://schemas.microsoft.com/office/powerpoint/2010/main" val="328896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67-0799-12FE-F58D-7302E75FD06B}"/>
              </a:ext>
            </a:extLst>
          </p:cNvPr>
          <p:cNvSpPr>
            <a:spLocks noGrp="1"/>
          </p:cNvSpPr>
          <p:nvPr>
            <p:ph type="title"/>
          </p:nvPr>
        </p:nvSpPr>
        <p:spPr/>
        <p:txBody>
          <a:bodyPr/>
          <a:lstStyle/>
          <a:p>
            <a:r>
              <a:rPr lang="en-US" b="0" i="0" dirty="0" err="1">
                <a:solidFill>
                  <a:srgbClr val="610B38"/>
                </a:solidFill>
                <a:effectLst/>
                <a:highlight>
                  <a:srgbClr val="FFFFFF"/>
                </a:highlight>
                <a:latin typeface="erdana"/>
              </a:rPr>
              <a:t>Jsp</a:t>
            </a:r>
            <a:r>
              <a:rPr lang="en-US" b="0" i="0" dirty="0">
                <a:solidFill>
                  <a:srgbClr val="610B38"/>
                </a:solidFill>
                <a:effectLst/>
                <a:highlight>
                  <a:srgbClr val="FFFFFF"/>
                </a:highlight>
                <a:latin typeface="erdana"/>
              </a:rPr>
              <a:t> Include Directive</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55B29121-DEB6-4C4F-16C3-EE309C75A28A}"/>
              </a:ext>
            </a:extLst>
          </p:cNvPr>
          <p:cNvSpPr>
            <a:spLocks noGrp="1"/>
          </p:cNvSpPr>
          <p:nvPr>
            <p:ph idx="1"/>
          </p:nvPr>
        </p:nvSpPr>
        <p:spPr/>
        <p:txBody>
          <a:bodyPr/>
          <a:lstStyle/>
          <a:p>
            <a:r>
              <a:rPr lang="en-US" b="0" i="0" dirty="0">
                <a:solidFill>
                  <a:srgbClr val="333333"/>
                </a:solidFill>
                <a:effectLst/>
                <a:highlight>
                  <a:srgbClr val="FFFFFF"/>
                </a:highlight>
                <a:latin typeface="inter-regular"/>
              </a:rPr>
              <a:t>The include directive is used to include the contents of any resource it may be </a:t>
            </a:r>
            <a:r>
              <a:rPr lang="en-US" b="0" i="0" dirty="0" err="1">
                <a:solidFill>
                  <a:srgbClr val="333333"/>
                </a:solidFill>
                <a:effectLst/>
                <a:highlight>
                  <a:srgbClr val="FFFFFF"/>
                </a:highlight>
                <a:latin typeface="inter-regular"/>
              </a:rPr>
              <a:t>jsp</a:t>
            </a:r>
            <a:r>
              <a:rPr lang="en-US" b="0" i="0" dirty="0">
                <a:solidFill>
                  <a:srgbClr val="333333"/>
                </a:solidFill>
                <a:effectLst/>
                <a:highlight>
                  <a:srgbClr val="FFFFFF"/>
                </a:highlight>
                <a:latin typeface="inter-regular"/>
              </a:rPr>
              <a:t> file, html file or text file. The include directive includes the original content of the included resource at page translation time (the </a:t>
            </a:r>
            <a:r>
              <a:rPr lang="en-US" b="0" i="0" dirty="0" err="1">
                <a:solidFill>
                  <a:srgbClr val="333333"/>
                </a:solidFill>
                <a:effectLst/>
                <a:highlight>
                  <a:srgbClr val="FFFFFF"/>
                </a:highlight>
                <a:latin typeface="inter-regular"/>
              </a:rPr>
              <a:t>jsp</a:t>
            </a:r>
            <a:r>
              <a:rPr lang="en-US" b="0" i="0" dirty="0">
                <a:solidFill>
                  <a:srgbClr val="333333"/>
                </a:solidFill>
                <a:effectLst/>
                <a:highlight>
                  <a:srgbClr val="FFFFFF"/>
                </a:highlight>
                <a:latin typeface="inter-regular"/>
              </a:rPr>
              <a:t> page is translated only once so it will be better to include static resource).</a:t>
            </a:r>
          </a:p>
          <a:p>
            <a:pPr algn="just"/>
            <a:r>
              <a:rPr lang="en-US" b="0" i="0" dirty="0">
                <a:solidFill>
                  <a:srgbClr val="610B4B"/>
                </a:solidFill>
                <a:effectLst/>
                <a:highlight>
                  <a:srgbClr val="FFFFFF"/>
                </a:highlight>
                <a:latin typeface="erdana"/>
              </a:rPr>
              <a:t>Advantage of Include directive</a:t>
            </a:r>
          </a:p>
          <a:p>
            <a:pPr algn="just"/>
            <a:r>
              <a:rPr lang="en-US" b="0" i="0" dirty="0">
                <a:solidFill>
                  <a:srgbClr val="333333"/>
                </a:solidFill>
                <a:effectLst/>
                <a:highlight>
                  <a:srgbClr val="FFFFFF"/>
                </a:highlight>
                <a:latin typeface="inter-regular"/>
              </a:rPr>
              <a:t>Code Reusability</a:t>
            </a:r>
          </a:p>
          <a:p>
            <a:pPr algn="just"/>
            <a:r>
              <a:rPr lang="en-US" b="0" i="0" dirty="0">
                <a:solidFill>
                  <a:srgbClr val="610B4B"/>
                </a:solidFill>
                <a:effectLst/>
                <a:highlight>
                  <a:srgbClr val="FFFFFF"/>
                </a:highlight>
                <a:latin typeface="erdana"/>
              </a:rPr>
              <a:t>Syntax of include directive</a:t>
            </a:r>
          </a:p>
          <a:p>
            <a:pPr algn="just">
              <a:buFont typeface="+mj-lt"/>
              <a:buAutoNum type="arabicPeriod"/>
            </a:pPr>
            <a:r>
              <a:rPr lang="en-US" b="0" i="0" dirty="0">
                <a:solidFill>
                  <a:srgbClr val="000000"/>
                </a:solidFill>
                <a:effectLst/>
                <a:latin typeface="inter-regular"/>
              </a:rPr>
              <a:t>&lt;%@ include file=</a:t>
            </a:r>
            <a:r>
              <a:rPr lang="en-US" b="0" i="0" dirty="0">
                <a:solidFill>
                  <a:srgbClr val="0000FF"/>
                </a:solidFill>
                <a:effectLst/>
                <a:latin typeface="inter-regular"/>
              </a:rPr>
              <a:t>"</a:t>
            </a:r>
            <a:r>
              <a:rPr lang="en-US" b="0" i="0" dirty="0" err="1">
                <a:solidFill>
                  <a:srgbClr val="0000FF"/>
                </a:solidFill>
                <a:effectLst/>
                <a:latin typeface="inter-regular"/>
              </a:rPr>
              <a:t>resourceName</a:t>
            </a:r>
            <a:r>
              <a:rPr lang="en-US" b="0" i="0" dirty="0">
                <a:solidFill>
                  <a:srgbClr val="0000FF"/>
                </a:solidFill>
                <a:effectLst/>
                <a:latin typeface="inter-regular"/>
              </a:rPr>
              <a:t>"</a:t>
            </a:r>
            <a:r>
              <a:rPr lang="en-US" b="0" i="0" dirty="0">
                <a:solidFill>
                  <a:srgbClr val="000000"/>
                </a:solidFill>
                <a:effectLst/>
                <a:latin typeface="inter-regular"/>
              </a:rPr>
              <a:t> %&gt;  </a:t>
            </a:r>
          </a:p>
          <a:p>
            <a:pPr marL="0" indent="0">
              <a:buNone/>
            </a:pPr>
            <a:endParaRPr lang="en-US" dirty="0"/>
          </a:p>
        </p:txBody>
      </p:sp>
    </p:spTree>
    <p:extLst>
      <p:ext uri="{BB962C8B-B14F-4D97-AF65-F5344CB8AC3E}">
        <p14:creationId xmlns:p14="http://schemas.microsoft.com/office/powerpoint/2010/main" val="2952193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616A-DA4B-4A7D-4366-195E5D5F941C}"/>
              </a:ext>
            </a:extLst>
          </p:cNvPr>
          <p:cNvSpPr>
            <a:spLocks noGrp="1"/>
          </p:cNvSpPr>
          <p:nvPr>
            <p:ph type="title"/>
          </p:nvPr>
        </p:nvSpPr>
        <p:spPr/>
        <p:txBody>
          <a:bodyPr/>
          <a:lstStyle/>
          <a:p>
            <a:r>
              <a:rPr lang="en-US" b="0" i="0" dirty="0" err="1">
                <a:solidFill>
                  <a:srgbClr val="610B38"/>
                </a:solidFill>
                <a:effectLst/>
                <a:highlight>
                  <a:srgbClr val="FFFFFF"/>
                </a:highlight>
                <a:latin typeface="erdana"/>
              </a:rPr>
              <a:t>Jsp</a:t>
            </a:r>
            <a:r>
              <a:rPr lang="en-US" b="0" i="0" dirty="0">
                <a:solidFill>
                  <a:srgbClr val="610B38"/>
                </a:solidFill>
                <a:effectLst/>
                <a:highlight>
                  <a:srgbClr val="FFFFFF"/>
                </a:highlight>
                <a:latin typeface="erdana"/>
              </a:rPr>
              <a:t> Include Directive</a:t>
            </a:r>
            <a:endParaRPr lang="en-US" dirty="0"/>
          </a:p>
        </p:txBody>
      </p:sp>
      <p:sp>
        <p:nvSpPr>
          <p:cNvPr id="3" name="Content Placeholder 2">
            <a:extLst>
              <a:ext uri="{FF2B5EF4-FFF2-40B4-BE49-F238E27FC236}">
                <a16:creationId xmlns:a16="http://schemas.microsoft.com/office/drawing/2014/main" id="{81C00CBB-6342-3C7C-7CD6-C6E3E6D8D196}"/>
              </a:ext>
            </a:extLst>
          </p:cNvPr>
          <p:cNvSpPr>
            <a:spLocks noGrp="1"/>
          </p:cNvSpPr>
          <p:nvPr>
            <p:ph idx="1"/>
          </p:nvPr>
        </p:nvSpPr>
        <p:spPr/>
        <p:txBody>
          <a:bodyPr>
            <a:normAutofit fontScale="92500" lnSpcReduction="20000"/>
          </a:bodyPr>
          <a:lstStyle/>
          <a:p>
            <a:r>
              <a:rPr lang="en-US" b="0" dirty="0">
                <a:solidFill>
                  <a:srgbClr val="610B4B"/>
                </a:solidFill>
                <a:effectLst/>
                <a:highlight>
                  <a:srgbClr val="FFFFFF"/>
                </a:highlight>
                <a:latin typeface="tahoma" panose="020B0604030504040204" pitchFamily="34" charset="0"/>
              </a:rPr>
              <a:t>Example of include directive</a:t>
            </a:r>
          </a:p>
          <a:p>
            <a:pPr algn="just">
              <a:buFont typeface="+mj-lt"/>
              <a:buAutoNum type="arabicPeriod"/>
            </a:pPr>
            <a:r>
              <a:rPr lang="en-US" b="0" i="0" dirty="0">
                <a:solidFill>
                  <a:srgbClr val="000000"/>
                </a:solidFill>
                <a:effectLst/>
                <a:latin typeface="inter-regular"/>
              </a:rPr>
              <a:t>&lt;html&gt;  </a:t>
            </a:r>
          </a:p>
          <a:p>
            <a:pPr algn="just">
              <a:buFont typeface="+mj-lt"/>
              <a:buAutoNum type="arabicPeriod"/>
            </a:pPr>
            <a:r>
              <a:rPr lang="en-US" b="0" i="0" dirty="0">
                <a:solidFill>
                  <a:srgbClr val="000000"/>
                </a:solidFill>
                <a:effectLst/>
                <a:latin typeface="inter-regular"/>
              </a:rPr>
              <a:t>&lt;body&gt;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&lt;%@ include file=</a:t>
            </a:r>
            <a:r>
              <a:rPr lang="en-US" b="0" i="0" dirty="0">
                <a:solidFill>
                  <a:srgbClr val="0000FF"/>
                </a:solidFill>
                <a:effectLst/>
                <a:latin typeface="inter-regular"/>
              </a:rPr>
              <a:t>"header.html"</a:t>
            </a:r>
            <a:r>
              <a:rPr lang="en-US" b="0" i="0" dirty="0">
                <a:solidFill>
                  <a:srgbClr val="000000"/>
                </a:solidFill>
                <a:effectLst/>
                <a:latin typeface="inter-regular"/>
              </a:rPr>
              <a:t> %&gt;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Today is: &lt;%= </a:t>
            </a:r>
            <a:r>
              <a:rPr lang="en-US" b="0" i="0" dirty="0" err="1">
                <a:solidFill>
                  <a:srgbClr val="000000"/>
                </a:solidFill>
                <a:effectLst/>
                <a:latin typeface="inter-regular"/>
              </a:rPr>
              <a:t>java.util.Calendar.getInstance</a:t>
            </a:r>
            <a:r>
              <a:rPr lang="en-US" b="0" i="0" dirty="0">
                <a:solidFill>
                  <a:srgbClr val="000000"/>
                </a:solidFill>
                <a:effectLst/>
                <a:latin typeface="inter-regular"/>
              </a:rPr>
              <a:t>().</a:t>
            </a:r>
            <a:r>
              <a:rPr lang="en-US" b="0" i="0" dirty="0" err="1">
                <a:solidFill>
                  <a:srgbClr val="000000"/>
                </a:solidFill>
                <a:effectLst/>
                <a:latin typeface="inter-regular"/>
              </a:rPr>
              <a:t>getTime</a:t>
            </a:r>
            <a:r>
              <a:rPr lang="en-US" b="0" i="0" dirty="0">
                <a:solidFill>
                  <a:srgbClr val="000000"/>
                </a:solidFill>
                <a:effectLst/>
                <a:latin typeface="inter-regular"/>
              </a:rPr>
              <a:t>() %&gt;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&lt;/body&gt;  </a:t>
            </a:r>
          </a:p>
          <a:p>
            <a:pPr algn="just">
              <a:buFont typeface="+mj-lt"/>
              <a:buAutoNum type="arabicPeriod"/>
            </a:pPr>
            <a:r>
              <a:rPr lang="en-US" b="0" i="0" dirty="0">
                <a:solidFill>
                  <a:srgbClr val="000000"/>
                </a:solidFill>
                <a:effectLst/>
                <a:latin typeface="inter-regular"/>
              </a:rPr>
              <a:t>&lt;/html&gt;  </a:t>
            </a:r>
          </a:p>
          <a:p>
            <a:pPr marL="0" indent="0">
              <a:buNone/>
            </a:pPr>
            <a:endParaRPr lang="en-US" dirty="0"/>
          </a:p>
        </p:txBody>
      </p:sp>
    </p:spTree>
    <p:extLst>
      <p:ext uri="{BB962C8B-B14F-4D97-AF65-F5344CB8AC3E}">
        <p14:creationId xmlns:p14="http://schemas.microsoft.com/office/powerpoint/2010/main" val="3448765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7BF8-EA3D-B125-A9E1-06B00D9F3C9D}"/>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a:t>
            </a:r>
            <a:r>
              <a:rPr lang="en-US" b="0" i="0" dirty="0" err="1">
                <a:solidFill>
                  <a:srgbClr val="610B38"/>
                </a:solidFill>
                <a:effectLst/>
                <a:highlight>
                  <a:srgbClr val="FFFFFF"/>
                </a:highlight>
                <a:latin typeface="erdana"/>
              </a:rPr>
              <a:t>Taglib</a:t>
            </a:r>
            <a:r>
              <a:rPr lang="en-US" b="0" i="0" dirty="0">
                <a:solidFill>
                  <a:srgbClr val="610B38"/>
                </a:solidFill>
                <a:effectLst/>
                <a:highlight>
                  <a:srgbClr val="FFFFFF"/>
                </a:highlight>
                <a:latin typeface="erdana"/>
              </a:rPr>
              <a:t> directive</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6745695D-8B46-BA80-6ECC-D4B58AD184A3}"/>
              </a:ext>
            </a:extLst>
          </p:cNvPr>
          <p:cNvSpPr>
            <a:spLocks noGrp="1"/>
          </p:cNvSpPr>
          <p:nvPr>
            <p:ph idx="1"/>
          </p:nvPr>
        </p:nvSpPr>
        <p:spPr/>
        <p:txBody>
          <a:bodyPr/>
          <a:lstStyle/>
          <a:p>
            <a:r>
              <a:rPr lang="en-US" b="0" i="0" dirty="0">
                <a:solidFill>
                  <a:srgbClr val="333333"/>
                </a:solidFill>
                <a:effectLst/>
                <a:highlight>
                  <a:srgbClr val="FFFFFF"/>
                </a:highlight>
                <a:latin typeface="inter-regular"/>
              </a:rPr>
              <a:t>The JSP </a:t>
            </a:r>
            <a:r>
              <a:rPr lang="en-US" b="0" i="0" dirty="0" err="1">
                <a:solidFill>
                  <a:srgbClr val="333333"/>
                </a:solidFill>
                <a:effectLst/>
                <a:highlight>
                  <a:srgbClr val="FFFFFF"/>
                </a:highlight>
                <a:latin typeface="inter-regular"/>
              </a:rPr>
              <a:t>taglib</a:t>
            </a:r>
            <a:r>
              <a:rPr lang="en-US" b="0" i="0" dirty="0">
                <a:solidFill>
                  <a:srgbClr val="333333"/>
                </a:solidFill>
                <a:effectLst/>
                <a:highlight>
                  <a:srgbClr val="FFFFFF"/>
                </a:highlight>
                <a:latin typeface="inter-regular"/>
              </a:rPr>
              <a:t> directive is used to define a tag library that defines many tags. We use the TLD (Tag Library Descriptor) file to define the tags. In the custom tag section we will use this tag so it will be better to learn it in custom tag.</a:t>
            </a:r>
          </a:p>
          <a:p>
            <a:pPr marL="0" indent="0">
              <a:buNone/>
            </a:pPr>
            <a:r>
              <a:rPr lang="en-US" b="0" i="0" dirty="0">
                <a:solidFill>
                  <a:srgbClr val="610B4B"/>
                </a:solidFill>
                <a:effectLst/>
                <a:highlight>
                  <a:srgbClr val="FFFFFF"/>
                </a:highlight>
                <a:latin typeface="erdana"/>
              </a:rPr>
              <a:t>Syntax JSP </a:t>
            </a:r>
            <a:r>
              <a:rPr lang="en-US" b="0" i="0" dirty="0" err="1">
                <a:solidFill>
                  <a:srgbClr val="610B4B"/>
                </a:solidFill>
                <a:effectLst/>
                <a:highlight>
                  <a:srgbClr val="FFFFFF"/>
                </a:highlight>
                <a:latin typeface="erdana"/>
              </a:rPr>
              <a:t>Taglib</a:t>
            </a:r>
            <a:r>
              <a:rPr lang="en-US" b="0" i="0" dirty="0">
                <a:solidFill>
                  <a:srgbClr val="610B4B"/>
                </a:solidFill>
                <a:effectLst/>
                <a:highlight>
                  <a:srgbClr val="FFFFFF"/>
                </a:highlight>
                <a:latin typeface="erdana"/>
              </a:rPr>
              <a:t> directive</a:t>
            </a:r>
          </a:p>
          <a:p>
            <a:pPr marL="0" indent="0">
              <a:buNone/>
            </a:pPr>
            <a:r>
              <a:rPr lang="en-US" b="0" i="0" dirty="0">
                <a:solidFill>
                  <a:srgbClr val="000000"/>
                </a:solidFill>
                <a:effectLst/>
                <a:latin typeface="inter-regular"/>
              </a:rPr>
              <a:t>&lt;%@ </a:t>
            </a:r>
            <a:r>
              <a:rPr lang="en-US" b="0" i="0" dirty="0" err="1">
                <a:solidFill>
                  <a:srgbClr val="000000"/>
                </a:solidFill>
                <a:effectLst/>
                <a:latin typeface="inter-regular"/>
              </a:rPr>
              <a:t>taglib</a:t>
            </a:r>
            <a:r>
              <a:rPr lang="en-US" b="0" i="0" dirty="0">
                <a:solidFill>
                  <a:srgbClr val="000000"/>
                </a:solidFill>
                <a:effectLst/>
                <a:latin typeface="inter-regular"/>
              </a:rPr>
              <a:t> </a:t>
            </a:r>
            <a:r>
              <a:rPr lang="en-US" b="0" i="0" dirty="0" err="1">
                <a:solidFill>
                  <a:srgbClr val="000000"/>
                </a:solidFill>
                <a:effectLst/>
                <a:latin typeface="inter-regular"/>
              </a:rPr>
              <a:t>uri</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uriofthetaglibrary</a:t>
            </a:r>
            <a:r>
              <a:rPr lang="en-US" b="0" i="0" dirty="0">
                <a:solidFill>
                  <a:srgbClr val="0000FF"/>
                </a:solidFill>
                <a:effectLst/>
                <a:latin typeface="inter-regular"/>
              </a:rPr>
              <a:t>"</a:t>
            </a:r>
            <a:r>
              <a:rPr lang="en-US" b="0" i="0" dirty="0">
                <a:solidFill>
                  <a:srgbClr val="000000"/>
                </a:solidFill>
                <a:effectLst/>
                <a:latin typeface="inter-regular"/>
              </a:rPr>
              <a:t> prefix=</a:t>
            </a:r>
            <a:r>
              <a:rPr lang="en-US" b="0" i="0" dirty="0">
                <a:solidFill>
                  <a:srgbClr val="0000FF"/>
                </a:solidFill>
                <a:effectLst/>
                <a:latin typeface="inter-regular"/>
              </a:rPr>
              <a:t>"</a:t>
            </a:r>
            <a:r>
              <a:rPr lang="en-US" b="0" i="0" dirty="0" err="1">
                <a:solidFill>
                  <a:srgbClr val="0000FF"/>
                </a:solidFill>
                <a:effectLst/>
                <a:latin typeface="inter-regular"/>
              </a:rPr>
              <a:t>prefixoftaglibrary</a:t>
            </a:r>
            <a:r>
              <a:rPr lang="en-US" b="0" i="0" dirty="0">
                <a:solidFill>
                  <a:srgbClr val="0000FF"/>
                </a:solidFill>
                <a:effectLst/>
                <a:latin typeface="inter-regular"/>
              </a:rPr>
              <a:t>"</a:t>
            </a:r>
            <a:r>
              <a:rPr lang="en-US" b="0" i="0" dirty="0">
                <a:solidFill>
                  <a:srgbClr val="000000"/>
                </a:solidFill>
                <a:effectLst/>
                <a:latin typeface="inter-regular"/>
              </a:rPr>
              <a:t> %&gt;  </a:t>
            </a:r>
          </a:p>
          <a:p>
            <a:pPr marL="0" indent="0">
              <a:buNone/>
            </a:pPr>
            <a:endParaRPr lang="en-US" dirty="0"/>
          </a:p>
        </p:txBody>
      </p:sp>
    </p:spTree>
    <p:extLst>
      <p:ext uri="{BB962C8B-B14F-4D97-AF65-F5344CB8AC3E}">
        <p14:creationId xmlns:p14="http://schemas.microsoft.com/office/powerpoint/2010/main" val="1821486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3E30-A8E2-4D26-5850-386E76E8E13E}"/>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a:t>
            </a:r>
            <a:r>
              <a:rPr lang="en-US" b="0" i="0" dirty="0" err="1">
                <a:solidFill>
                  <a:srgbClr val="610B38"/>
                </a:solidFill>
                <a:effectLst/>
                <a:highlight>
                  <a:srgbClr val="FFFFFF"/>
                </a:highlight>
                <a:latin typeface="erdana"/>
              </a:rPr>
              <a:t>Taglib</a:t>
            </a:r>
            <a:r>
              <a:rPr lang="en-US" b="0" i="0" dirty="0">
                <a:solidFill>
                  <a:srgbClr val="610B38"/>
                </a:solidFill>
                <a:effectLst/>
                <a:highlight>
                  <a:srgbClr val="FFFFFF"/>
                </a:highlight>
                <a:latin typeface="erdana"/>
              </a:rPr>
              <a:t> directive</a:t>
            </a:r>
            <a:endParaRPr lang="en-US" dirty="0"/>
          </a:p>
        </p:txBody>
      </p:sp>
      <p:sp>
        <p:nvSpPr>
          <p:cNvPr id="3" name="Content Placeholder 2">
            <a:extLst>
              <a:ext uri="{FF2B5EF4-FFF2-40B4-BE49-F238E27FC236}">
                <a16:creationId xmlns:a16="http://schemas.microsoft.com/office/drawing/2014/main" id="{E292AFC8-2542-53EA-4469-E53B57E71FFE}"/>
              </a:ext>
            </a:extLst>
          </p:cNvPr>
          <p:cNvSpPr>
            <a:spLocks noGrp="1"/>
          </p:cNvSpPr>
          <p:nvPr>
            <p:ph idx="1"/>
          </p:nvPr>
        </p:nvSpPr>
        <p:spPr/>
        <p:txBody>
          <a:bodyPr>
            <a:normAutofit fontScale="92500" lnSpcReduction="20000"/>
          </a:bodyPr>
          <a:lstStyle/>
          <a:p>
            <a:pPr marL="0" indent="0">
              <a:buNone/>
            </a:pPr>
            <a:r>
              <a:rPr lang="en-US" b="0" dirty="0">
                <a:solidFill>
                  <a:srgbClr val="610B4B"/>
                </a:solidFill>
                <a:effectLst/>
                <a:highlight>
                  <a:srgbClr val="FFFFFF"/>
                </a:highlight>
                <a:latin typeface="tahoma" panose="020B0604030504040204" pitchFamily="34" charset="0"/>
              </a:rPr>
              <a:t>Example of JSP </a:t>
            </a:r>
            <a:r>
              <a:rPr lang="en-US" b="0" dirty="0" err="1">
                <a:solidFill>
                  <a:srgbClr val="610B4B"/>
                </a:solidFill>
                <a:effectLst/>
                <a:highlight>
                  <a:srgbClr val="FFFFFF"/>
                </a:highlight>
                <a:latin typeface="tahoma" panose="020B0604030504040204" pitchFamily="34" charset="0"/>
              </a:rPr>
              <a:t>Taglib</a:t>
            </a:r>
            <a:r>
              <a:rPr lang="en-US" b="0" dirty="0">
                <a:solidFill>
                  <a:srgbClr val="610B4B"/>
                </a:solidFill>
                <a:effectLst/>
                <a:highlight>
                  <a:srgbClr val="FFFFFF"/>
                </a:highlight>
                <a:latin typeface="tahoma" panose="020B0604030504040204" pitchFamily="34" charset="0"/>
              </a:rPr>
              <a:t> directive</a:t>
            </a:r>
          </a:p>
          <a:p>
            <a:pPr algn="just">
              <a:buFont typeface="+mj-lt"/>
              <a:buAutoNum type="arabicPeriod"/>
            </a:pPr>
            <a:r>
              <a:rPr lang="en-US" b="0" i="0" dirty="0">
                <a:solidFill>
                  <a:srgbClr val="000000"/>
                </a:solidFill>
                <a:effectLst/>
                <a:latin typeface="inter-regular"/>
              </a:rPr>
              <a:t>&lt;html&gt;  </a:t>
            </a:r>
          </a:p>
          <a:p>
            <a:pPr algn="just">
              <a:buFont typeface="+mj-lt"/>
              <a:buAutoNum type="arabicPeriod"/>
            </a:pPr>
            <a:r>
              <a:rPr lang="en-US" b="0" i="0" dirty="0">
                <a:solidFill>
                  <a:srgbClr val="000000"/>
                </a:solidFill>
                <a:effectLst/>
                <a:latin typeface="inter-regular"/>
              </a:rPr>
              <a:t>&lt;body&gt;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&lt;%@ </a:t>
            </a:r>
            <a:r>
              <a:rPr lang="en-US" b="0" i="0" dirty="0" err="1">
                <a:solidFill>
                  <a:srgbClr val="000000"/>
                </a:solidFill>
                <a:effectLst/>
                <a:latin typeface="inter-regular"/>
              </a:rPr>
              <a:t>taglib</a:t>
            </a:r>
            <a:r>
              <a:rPr lang="en-US" b="0" i="0" dirty="0">
                <a:solidFill>
                  <a:srgbClr val="000000"/>
                </a:solidFill>
                <a:effectLst/>
                <a:latin typeface="inter-regular"/>
              </a:rPr>
              <a:t> </a:t>
            </a:r>
            <a:r>
              <a:rPr lang="en-US" b="0" i="0" dirty="0" err="1">
                <a:solidFill>
                  <a:srgbClr val="000000"/>
                </a:solidFill>
                <a:effectLst/>
                <a:latin typeface="inter-regular"/>
              </a:rPr>
              <a:t>uri</a:t>
            </a:r>
            <a:r>
              <a:rPr lang="en-US" b="0" i="0" dirty="0">
                <a:solidFill>
                  <a:srgbClr val="000000"/>
                </a:solidFill>
                <a:effectLst/>
                <a:latin typeface="inter-regular"/>
              </a:rPr>
              <a:t>=</a:t>
            </a:r>
            <a:r>
              <a:rPr lang="en-US" b="0" i="0" dirty="0">
                <a:solidFill>
                  <a:srgbClr val="0000FF"/>
                </a:solidFill>
                <a:effectLst/>
                <a:latin typeface="inter-regular"/>
              </a:rPr>
              <a:t>"http://www.javatpoint.com/tags"</a:t>
            </a:r>
            <a:r>
              <a:rPr lang="en-US" b="0" i="0" dirty="0">
                <a:solidFill>
                  <a:srgbClr val="000000"/>
                </a:solidFill>
                <a:effectLst/>
                <a:latin typeface="inter-regular"/>
              </a:rPr>
              <a:t> prefix=</a:t>
            </a:r>
            <a:r>
              <a:rPr lang="en-US" b="0" i="0" dirty="0">
                <a:solidFill>
                  <a:srgbClr val="0000FF"/>
                </a:solidFill>
                <a:effectLst/>
                <a:latin typeface="inter-regular"/>
              </a:rPr>
              <a:t>"</a:t>
            </a:r>
            <a:r>
              <a:rPr lang="en-US" b="0" i="0" dirty="0" err="1">
                <a:solidFill>
                  <a:srgbClr val="0000FF"/>
                </a:solidFill>
                <a:effectLst/>
                <a:latin typeface="inter-regular"/>
              </a:rPr>
              <a:t>mytag</a:t>
            </a:r>
            <a:r>
              <a:rPr lang="en-US" b="0" i="0" dirty="0">
                <a:solidFill>
                  <a:srgbClr val="0000FF"/>
                </a:solidFill>
                <a:effectLst/>
                <a:latin typeface="inter-regular"/>
              </a:rPr>
              <a:t>"</a:t>
            </a:r>
            <a:r>
              <a:rPr lang="en-US" b="0" i="0" dirty="0">
                <a:solidFill>
                  <a:srgbClr val="000000"/>
                </a:solidFill>
                <a:effectLst/>
                <a:latin typeface="inter-regular"/>
              </a:rPr>
              <a:t> %&gt;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&lt;</a:t>
            </a:r>
            <a:r>
              <a:rPr lang="en-US" b="0" i="0" dirty="0" err="1">
                <a:solidFill>
                  <a:srgbClr val="000000"/>
                </a:solidFill>
                <a:effectLst/>
                <a:latin typeface="inter-regular"/>
              </a:rPr>
              <a:t>mytag:currentDate</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&lt;/body&gt;  </a:t>
            </a:r>
          </a:p>
          <a:p>
            <a:pPr algn="just">
              <a:buFont typeface="+mj-lt"/>
              <a:buAutoNum type="arabicPeriod"/>
            </a:pPr>
            <a:r>
              <a:rPr lang="en-US" b="0" i="0" dirty="0">
                <a:solidFill>
                  <a:srgbClr val="000000"/>
                </a:solidFill>
                <a:effectLst/>
                <a:latin typeface="inter-regular"/>
              </a:rPr>
              <a:t>&lt;/html&gt;  </a:t>
            </a:r>
          </a:p>
          <a:p>
            <a:pPr marL="0" indent="0">
              <a:buNone/>
            </a:pPr>
            <a:endParaRPr lang="en-US" dirty="0"/>
          </a:p>
        </p:txBody>
      </p:sp>
    </p:spTree>
    <p:extLst>
      <p:ext uri="{BB962C8B-B14F-4D97-AF65-F5344CB8AC3E}">
        <p14:creationId xmlns:p14="http://schemas.microsoft.com/office/powerpoint/2010/main" val="17997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F157-9C51-DAE0-27FD-AAF4E5209C51}"/>
              </a:ext>
            </a:extLst>
          </p:cNvPr>
          <p:cNvSpPr>
            <a:spLocks noGrp="1"/>
          </p:cNvSpPr>
          <p:nvPr>
            <p:ph type="title"/>
          </p:nvPr>
        </p:nvSpPr>
        <p:spPr/>
        <p:txBody>
          <a:bodyPr/>
          <a:lstStyle/>
          <a:p>
            <a:r>
              <a:rPr lang="en-US" b="0" i="0" dirty="0">
                <a:solidFill>
                  <a:srgbClr val="610B38"/>
                </a:solidFill>
                <a:effectLst/>
                <a:highlight>
                  <a:srgbClr val="FFFFFF"/>
                </a:highlight>
                <a:latin typeface="erdana"/>
              </a:rPr>
              <a:t>Advantages of JSP over Servlet</a:t>
            </a:r>
            <a:endParaRPr lang="en-US" dirty="0"/>
          </a:p>
        </p:txBody>
      </p:sp>
      <p:sp>
        <p:nvSpPr>
          <p:cNvPr id="3" name="Content Placeholder 2">
            <a:extLst>
              <a:ext uri="{FF2B5EF4-FFF2-40B4-BE49-F238E27FC236}">
                <a16:creationId xmlns:a16="http://schemas.microsoft.com/office/drawing/2014/main" id="{44F7DACB-C39D-C226-C5F6-3FBCD0D533E2}"/>
              </a:ext>
            </a:extLst>
          </p:cNvPr>
          <p:cNvSpPr>
            <a:spLocks noGrp="1"/>
          </p:cNvSpPr>
          <p:nvPr>
            <p:ph idx="1"/>
          </p:nvPr>
        </p:nvSpPr>
        <p:spPr/>
        <p:txBody>
          <a:bodyPr/>
          <a:lstStyle/>
          <a:p>
            <a:pPr marL="0" indent="0" algn="just">
              <a:buNone/>
            </a:pPr>
            <a:r>
              <a:rPr lang="en-US" b="0" i="0" dirty="0">
                <a:solidFill>
                  <a:srgbClr val="610B4B"/>
                </a:solidFill>
                <a:effectLst/>
                <a:highlight>
                  <a:srgbClr val="FFFFFF"/>
                </a:highlight>
                <a:latin typeface="erdana"/>
              </a:rPr>
              <a:t>2) Easy to maintain</a:t>
            </a:r>
          </a:p>
          <a:p>
            <a:pPr algn="just"/>
            <a:r>
              <a:rPr lang="en-US" b="0" i="0" dirty="0">
                <a:solidFill>
                  <a:srgbClr val="333333"/>
                </a:solidFill>
                <a:effectLst/>
                <a:highlight>
                  <a:srgbClr val="FFFFFF"/>
                </a:highlight>
                <a:latin typeface="inter-regular"/>
              </a:rPr>
              <a:t>JSP can be easily managed because we can easily separate our business logic with presentation logic. In Servlet technology, we mix our business logic with the presentation logic.</a:t>
            </a:r>
          </a:p>
          <a:p>
            <a:pPr marL="0" indent="0" algn="just">
              <a:buNone/>
            </a:pPr>
            <a:r>
              <a:rPr lang="en-US" b="0" i="0" dirty="0">
                <a:solidFill>
                  <a:srgbClr val="610B4B"/>
                </a:solidFill>
                <a:effectLst/>
                <a:highlight>
                  <a:srgbClr val="FFFFFF"/>
                </a:highlight>
                <a:latin typeface="erdana"/>
              </a:rPr>
              <a:t>3) Fast Development: No need to recompile and redeploy</a:t>
            </a:r>
          </a:p>
          <a:p>
            <a:pPr algn="just"/>
            <a:r>
              <a:rPr lang="en-US" b="0" i="0" dirty="0">
                <a:solidFill>
                  <a:srgbClr val="333333"/>
                </a:solidFill>
                <a:effectLst/>
                <a:highlight>
                  <a:srgbClr val="FFFFFF"/>
                </a:highlight>
                <a:latin typeface="inter-regular"/>
              </a:rPr>
              <a:t>If JSP page is modified, we don't need to recompile and redeploy the project. The Servlet code needs to be updated and recompiled if we have to change the look and feel of the application.</a:t>
            </a:r>
          </a:p>
          <a:p>
            <a:endParaRPr lang="en-US" dirty="0"/>
          </a:p>
        </p:txBody>
      </p:sp>
    </p:spTree>
    <p:extLst>
      <p:ext uri="{BB962C8B-B14F-4D97-AF65-F5344CB8AC3E}">
        <p14:creationId xmlns:p14="http://schemas.microsoft.com/office/powerpoint/2010/main" val="1590202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F300-499D-552E-BF31-E8426C5F9ABB}"/>
              </a:ext>
            </a:extLst>
          </p:cNvPr>
          <p:cNvSpPr>
            <a:spLocks noGrp="1"/>
          </p:cNvSpPr>
          <p:nvPr>
            <p:ph type="title"/>
          </p:nvPr>
        </p:nvSpPr>
        <p:spPr/>
        <p:txBody>
          <a:bodyPr/>
          <a:lstStyle/>
          <a:p>
            <a:r>
              <a:rPr lang="en-US" b="0" i="0" dirty="0">
                <a:solidFill>
                  <a:srgbClr val="610B38"/>
                </a:solidFill>
                <a:effectLst/>
                <a:highlight>
                  <a:srgbClr val="FFFFFF"/>
                </a:highlight>
                <a:latin typeface="erdana"/>
              </a:rPr>
              <a:t>JSP Implicit Objects</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3AABCB19-BCD1-277F-F56C-24E5EC2B9DE8}"/>
              </a:ext>
            </a:extLst>
          </p:cNvPr>
          <p:cNvSpPr>
            <a:spLocks noGrp="1"/>
          </p:cNvSpPr>
          <p:nvPr>
            <p:ph idx="1"/>
          </p:nvPr>
        </p:nvSpPr>
        <p:spPr/>
        <p:txBody>
          <a:bodyPr/>
          <a:lstStyle/>
          <a:p>
            <a:pPr algn="just"/>
            <a:r>
              <a:rPr lang="en-US" b="0" i="0" dirty="0">
                <a:solidFill>
                  <a:srgbClr val="333333"/>
                </a:solidFill>
                <a:effectLst/>
                <a:highlight>
                  <a:srgbClr val="FFFFFF"/>
                </a:highlight>
                <a:latin typeface="inter-regular"/>
              </a:rPr>
              <a:t>There are </a:t>
            </a:r>
            <a:r>
              <a:rPr lang="en-US" b="1" i="0" dirty="0">
                <a:solidFill>
                  <a:srgbClr val="333333"/>
                </a:solidFill>
                <a:effectLst/>
                <a:highlight>
                  <a:srgbClr val="FFFFFF"/>
                </a:highlight>
                <a:latin typeface="inter-bold"/>
              </a:rPr>
              <a:t>9 </a:t>
            </a:r>
            <a:r>
              <a:rPr lang="en-US" b="1" i="0" dirty="0" err="1">
                <a:solidFill>
                  <a:srgbClr val="333333"/>
                </a:solidFill>
                <a:effectLst/>
                <a:highlight>
                  <a:srgbClr val="FFFFFF"/>
                </a:highlight>
                <a:latin typeface="inter-bold"/>
              </a:rPr>
              <a:t>jsp</a:t>
            </a:r>
            <a:r>
              <a:rPr lang="en-US" b="1" i="0" dirty="0">
                <a:solidFill>
                  <a:srgbClr val="333333"/>
                </a:solidFill>
                <a:effectLst/>
                <a:highlight>
                  <a:srgbClr val="FFFFFF"/>
                </a:highlight>
                <a:latin typeface="inter-bold"/>
              </a:rPr>
              <a:t> implicit objects</a:t>
            </a:r>
            <a:r>
              <a:rPr lang="en-US" b="0" i="0" dirty="0">
                <a:solidFill>
                  <a:srgbClr val="333333"/>
                </a:solidFill>
                <a:effectLst/>
                <a:highlight>
                  <a:srgbClr val="FFFFFF"/>
                </a:highlight>
                <a:latin typeface="inter-regular"/>
              </a:rPr>
              <a:t>. These objects are </a:t>
            </a:r>
            <a:r>
              <a:rPr lang="en-US" b="0" i="1" dirty="0">
                <a:solidFill>
                  <a:srgbClr val="333333"/>
                </a:solidFill>
                <a:effectLst/>
                <a:highlight>
                  <a:srgbClr val="FFFFFF"/>
                </a:highlight>
                <a:latin typeface="inter-regular"/>
              </a:rPr>
              <a:t>created by the web container</a:t>
            </a:r>
            <a:r>
              <a:rPr lang="en-US" b="0" i="0" dirty="0">
                <a:solidFill>
                  <a:srgbClr val="333333"/>
                </a:solidFill>
                <a:effectLst/>
                <a:highlight>
                  <a:srgbClr val="FFFFFF"/>
                </a:highlight>
                <a:latin typeface="inter-regular"/>
              </a:rPr>
              <a:t> that are available to all the </a:t>
            </a:r>
            <a:r>
              <a:rPr lang="en-US" b="0" i="0" dirty="0" err="1">
                <a:solidFill>
                  <a:srgbClr val="333333"/>
                </a:solidFill>
                <a:effectLst/>
                <a:highlight>
                  <a:srgbClr val="FFFFFF"/>
                </a:highlight>
                <a:latin typeface="inter-regular"/>
              </a:rPr>
              <a:t>jsp</a:t>
            </a:r>
            <a:r>
              <a:rPr lang="en-US" b="0" i="0" dirty="0">
                <a:solidFill>
                  <a:srgbClr val="333333"/>
                </a:solidFill>
                <a:effectLst/>
                <a:highlight>
                  <a:srgbClr val="FFFFFF"/>
                </a:highlight>
                <a:latin typeface="inter-regular"/>
              </a:rPr>
              <a:t> pages.</a:t>
            </a:r>
          </a:p>
          <a:p>
            <a:pPr algn="just"/>
            <a:r>
              <a:rPr lang="en-US" b="0" i="0" dirty="0">
                <a:solidFill>
                  <a:srgbClr val="333333"/>
                </a:solidFill>
                <a:effectLst/>
                <a:highlight>
                  <a:srgbClr val="FFFFFF"/>
                </a:highlight>
                <a:latin typeface="inter-regular"/>
              </a:rPr>
              <a:t>The available implicit objects are out, request, config, session, application etc.</a:t>
            </a:r>
          </a:p>
          <a:p>
            <a:pPr algn="just"/>
            <a:r>
              <a:rPr lang="en-US" b="0" i="0" dirty="0">
                <a:solidFill>
                  <a:srgbClr val="333333"/>
                </a:solidFill>
                <a:effectLst/>
                <a:highlight>
                  <a:srgbClr val="FFFFFF"/>
                </a:highlight>
                <a:latin typeface="inter-regular"/>
              </a:rPr>
              <a:t>A list of the 9 implicit objects is given below:</a:t>
            </a:r>
          </a:p>
          <a:p>
            <a:endParaRPr lang="en-US" dirty="0"/>
          </a:p>
        </p:txBody>
      </p:sp>
    </p:spTree>
    <p:extLst>
      <p:ext uri="{BB962C8B-B14F-4D97-AF65-F5344CB8AC3E}">
        <p14:creationId xmlns:p14="http://schemas.microsoft.com/office/powerpoint/2010/main" val="3325834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B272-1D6F-C51B-F3C8-B40E2CDA9834}"/>
              </a:ext>
            </a:extLst>
          </p:cNvPr>
          <p:cNvSpPr>
            <a:spLocks noGrp="1"/>
          </p:cNvSpPr>
          <p:nvPr>
            <p:ph type="title"/>
          </p:nvPr>
        </p:nvSpPr>
        <p:spPr>
          <a:xfrm>
            <a:off x="838200" y="0"/>
            <a:ext cx="10515600" cy="1325563"/>
          </a:xfrm>
        </p:spPr>
        <p:txBody>
          <a:bodyPr/>
          <a:lstStyle/>
          <a:p>
            <a:r>
              <a:rPr lang="en-US" b="0" i="0" dirty="0">
                <a:solidFill>
                  <a:srgbClr val="610B38"/>
                </a:solidFill>
                <a:effectLst/>
                <a:highlight>
                  <a:srgbClr val="FFFFFF"/>
                </a:highlight>
                <a:latin typeface="erdana"/>
              </a:rPr>
              <a:t>JSP Implicit Objects</a:t>
            </a:r>
            <a:endParaRPr lang="en-US" dirty="0"/>
          </a:p>
        </p:txBody>
      </p:sp>
      <p:graphicFrame>
        <p:nvGraphicFramePr>
          <p:cNvPr id="4" name="Content Placeholder 3">
            <a:extLst>
              <a:ext uri="{FF2B5EF4-FFF2-40B4-BE49-F238E27FC236}">
                <a16:creationId xmlns:a16="http://schemas.microsoft.com/office/drawing/2014/main" id="{15DA005F-14B6-DAC9-3869-AADA962B64E9}"/>
              </a:ext>
            </a:extLst>
          </p:cNvPr>
          <p:cNvGraphicFramePr>
            <a:graphicFrameLocks noGrp="1"/>
          </p:cNvGraphicFramePr>
          <p:nvPr>
            <p:ph idx="1"/>
            <p:extLst>
              <p:ext uri="{D42A27DB-BD31-4B8C-83A1-F6EECF244321}">
                <p14:modId xmlns:p14="http://schemas.microsoft.com/office/powerpoint/2010/main" val="1023300021"/>
              </p:ext>
            </p:extLst>
          </p:nvPr>
        </p:nvGraphicFramePr>
        <p:xfrm>
          <a:off x="838200" y="1444625"/>
          <a:ext cx="10515600" cy="5257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47144425"/>
                    </a:ext>
                  </a:extLst>
                </a:gridCol>
                <a:gridCol w="5257800">
                  <a:extLst>
                    <a:ext uri="{9D8B030D-6E8A-4147-A177-3AD203B41FA5}">
                      <a16:colId xmlns:a16="http://schemas.microsoft.com/office/drawing/2014/main" val="2150712069"/>
                    </a:ext>
                  </a:extLst>
                </a:gridCol>
              </a:tblGrid>
              <a:tr h="370840">
                <a:tc>
                  <a:txBody>
                    <a:bodyPr/>
                    <a:lstStyle/>
                    <a:p>
                      <a:pPr algn="l" fontAlgn="t"/>
                      <a:r>
                        <a:rPr lang="en-US" sz="2400" dirty="0">
                          <a:solidFill>
                            <a:srgbClr val="000000"/>
                          </a:solidFill>
                          <a:effectLst/>
                          <a:highlight>
                            <a:srgbClr val="C7CCBE"/>
                          </a:highlight>
                          <a:latin typeface="times new roman" panose="02020603050405020304" pitchFamily="18" charset="0"/>
                        </a:rPr>
                        <a:t>Object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2400" dirty="0">
                          <a:solidFill>
                            <a:srgbClr val="000000"/>
                          </a:solidFill>
                          <a:effectLst/>
                          <a:highlight>
                            <a:srgbClr val="C7CCBE"/>
                          </a:highlight>
                          <a:latin typeface="times new roman" panose="02020603050405020304" pitchFamily="18" charset="0"/>
                        </a:rPr>
                        <a:t>Type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8642534"/>
                  </a:ext>
                </a:extLst>
              </a:tr>
              <a:tr h="370840">
                <a:tc>
                  <a:txBody>
                    <a:bodyPr/>
                    <a:lstStyle/>
                    <a:p>
                      <a:pPr algn="just" fontAlgn="t"/>
                      <a:r>
                        <a:rPr lang="en-US" sz="2400" dirty="0">
                          <a:solidFill>
                            <a:srgbClr val="333333"/>
                          </a:solidFill>
                          <a:effectLst/>
                          <a:latin typeface="inter-regular"/>
                        </a:rPr>
                        <a:t>out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400" dirty="0" err="1">
                          <a:solidFill>
                            <a:srgbClr val="333333"/>
                          </a:solidFill>
                          <a:effectLst/>
                          <a:latin typeface="inter-regular"/>
                        </a:rPr>
                        <a:t>JspWriter</a:t>
                      </a:r>
                      <a:endParaRPr lang="en-US" sz="2400"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4046406"/>
                  </a:ext>
                </a:extLst>
              </a:tr>
              <a:tr h="370840">
                <a:tc>
                  <a:txBody>
                    <a:bodyPr/>
                    <a:lstStyle/>
                    <a:p>
                      <a:pPr algn="just" fontAlgn="t"/>
                      <a:r>
                        <a:rPr lang="en-US" sz="2400" dirty="0">
                          <a:solidFill>
                            <a:srgbClr val="333333"/>
                          </a:solidFill>
                          <a:effectLst/>
                          <a:latin typeface="inter-regular"/>
                        </a:rPr>
                        <a:t>request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400" dirty="0" err="1">
                          <a:solidFill>
                            <a:srgbClr val="333333"/>
                          </a:solidFill>
                          <a:effectLst/>
                          <a:latin typeface="inter-regular"/>
                        </a:rPr>
                        <a:t>HttpServletRequest</a:t>
                      </a:r>
                      <a:endParaRPr lang="en-US" sz="2400"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348975"/>
                  </a:ext>
                </a:extLst>
              </a:tr>
              <a:tr h="370840">
                <a:tc>
                  <a:txBody>
                    <a:bodyPr/>
                    <a:lstStyle/>
                    <a:p>
                      <a:pPr algn="just" fontAlgn="t"/>
                      <a:r>
                        <a:rPr lang="en-US" sz="2400">
                          <a:solidFill>
                            <a:srgbClr val="333333"/>
                          </a:solidFill>
                          <a:effectLst/>
                          <a:latin typeface="inter-regular"/>
                        </a:rPr>
                        <a:t>response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400">
                          <a:solidFill>
                            <a:srgbClr val="333333"/>
                          </a:solidFill>
                          <a:effectLst/>
                          <a:latin typeface="inter-regular"/>
                        </a:rPr>
                        <a:t>HttpServletResponse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0054110"/>
                  </a:ext>
                </a:extLst>
              </a:tr>
              <a:tr h="370840">
                <a:tc>
                  <a:txBody>
                    <a:bodyPr/>
                    <a:lstStyle/>
                    <a:p>
                      <a:pPr algn="just" fontAlgn="t"/>
                      <a:r>
                        <a:rPr lang="en-US" sz="2400">
                          <a:solidFill>
                            <a:srgbClr val="333333"/>
                          </a:solidFill>
                          <a:effectLst/>
                          <a:latin typeface="inter-regular"/>
                        </a:rPr>
                        <a:t>config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400">
                          <a:solidFill>
                            <a:srgbClr val="333333"/>
                          </a:solidFill>
                          <a:effectLst/>
                          <a:latin typeface="inter-regular"/>
                        </a:rPr>
                        <a:t>ServletConfig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5912696"/>
                  </a:ext>
                </a:extLst>
              </a:tr>
              <a:tr h="370840">
                <a:tc>
                  <a:txBody>
                    <a:bodyPr/>
                    <a:lstStyle/>
                    <a:p>
                      <a:pPr algn="just" fontAlgn="t"/>
                      <a:r>
                        <a:rPr lang="en-US" sz="2400">
                          <a:solidFill>
                            <a:srgbClr val="333333"/>
                          </a:solidFill>
                          <a:effectLst/>
                          <a:latin typeface="inter-regular"/>
                        </a:rPr>
                        <a:t>application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400">
                          <a:solidFill>
                            <a:srgbClr val="333333"/>
                          </a:solidFill>
                          <a:effectLst/>
                          <a:latin typeface="inter-regular"/>
                        </a:rPr>
                        <a:t>ServletContext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04121"/>
                  </a:ext>
                </a:extLst>
              </a:tr>
              <a:tr h="370840">
                <a:tc>
                  <a:txBody>
                    <a:bodyPr/>
                    <a:lstStyle/>
                    <a:p>
                      <a:pPr algn="just" fontAlgn="t"/>
                      <a:r>
                        <a:rPr lang="en-US" sz="2400">
                          <a:solidFill>
                            <a:srgbClr val="333333"/>
                          </a:solidFill>
                          <a:effectLst/>
                          <a:latin typeface="inter-regular"/>
                        </a:rPr>
                        <a:t>session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400" dirty="0" err="1">
                          <a:solidFill>
                            <a:srgbClr val="333333"/>
                          </a:solidFill>
                          <a:effectLst/>
                          <a:latin typeface="inter-regular"/>
                        </a:rPr>
                        <a:t>HttpSession</a:t>
                      </a:r>
                      <a:endParaRPr lang="en-US" sz="2400"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38755"/>
                  </a:ext>
                </a:extLst>
              </a:tr>
              <a:tr h="370840">
                <a:tc>
                  <a:txBody>
                    <a:bodyPr/>
                    <a:lstStyle/>
                    <a:p>
                      <a:pPr algn="just" fontAlgn="t"/>
                      <a:r>
                        <a:rPr lang="en-US" sz="2400">
                          <a:solidFill>
                            <a:srgbClr val="333333"/>
                          </a:solidFill>
                          <a:effectLst/>
                          <a:latin typeface="inter-regular"/>
                        </a:rPr>
                        <a:t>pageContext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400">
                          <a:solidFill>
                            <a:srgbClr val="333333"/>
                          </a:solidFill>
                          <a:effectLst/>
                          <a:latin typeface="inter-regular"/>
                        </a:rPr>
                        <a:t>PageContext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3245403"/>
                  </a:ext>
                </a:extLst>
              </a:tr>
              <a:tr h="370840">
                <a:tc>
                  <a:txBody>
                    <a:bodyPr/>
                    <a:lstStyle/>
                    <a:p>
                      <a:pPr algn="just" fontAlgn="t"/>
                      <a:r>
                        <a:rPr lang="en-US" sz="2400">
                          <a:solidFill>
                            <a:srgbClr val="333333"/>
                          </a:solidFill>
                          <a:effectLst/>
                          <a:latin typeface="inter-regular"/>
                        </a:rPr>
                        <a:t>page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400">
                          <a:solidFill>
                            <a:srgbClr val="333333"/>
                          </a:solidFill>
                          <a:effectLst/>
                          <a:latin typeface="inter-regular"/>
                        </a:rPr>
                        <a:t>Object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3839611"/>
                  </a:ext>
                </a:extLst>
              </a:tr>
              <a:tr h="370840">
                <a:tc>
                  <a:txBody>
                    <a:bodyPr/>
                    <a:lstStyle/>
                    <a:p>
                      <a:pPr algn="just" fontAlgn="t"/>
                      <a:r>
                        <a:rPr lang="en-US" sz="2400">
                          <a:solidFill>
                            <a:srgbClr val="333333"/>
                          </a:solidFill>
                          <a:effectLst/>
                          <a:latin typeface="inter-regular"/>
                        </a:rPr>
                        <a:t>exception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400" dirty="0">
                          <a:solidFill>
                            <a:srgbClr val="333333"/>
                          </a:solidFill>
                          <a:effectLst/>
                          <a:latin typeface="inter-regular"/>
                        </a:rPr>
                        <a:t>Throwable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3751472"/>
                  </a:ext>
                </a:extLst>
              </a:tr>
            </a:tbl>
          </a:graphicData>
        </a:graphic>
      </p:graphicFrame>
    </p:spTree>
    <p:extLst>
      <p:ext uri="{BB962C8B-B14F-4D97-AF65-F5344CB8AC3E}">
        <p14:creationId xmlns:p14="http://schemas.microsoft.com/office/powerpoint/2010/main" val="1390582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C04B-1A93-EEE7-71CD-0BCDEA88F9D4}"/>
              </a:ext>
            </a:extLst>
          </p:cNvPr>
          <p:cNvSpPr>
            <a:spLocks noGrp="1"/>
          </p:cNvSpPr>
          <p:nvPr>
            <p:ph type="title"/>
          </p:nvPr>
        </p:nvSpPr>
        <p:spPr/>
        <p:txBody>
          <a:bodyPr/>
          <a:lstStyle/>
          <a:p>
            <a:r>
              <a:rPr lang="en-US" b="0" i="0" dirty="0">
                <a:solidFill>
                  <a:srgbClr val="610B38"/>
                </a:solidFill>
                <a:effectLst/>
                <a:highlight>
                  <a:srgbClr val="FFFFFF"/>
                </a:highlight>
                <a:latin typeface="erdana"/>
              </a:rPr>
              <a:t>Custom Tags in JSP</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80E707BE-F2FD-208B-DE77-57BF69FA646B}"/>
              </a:ext>
            </a:extLst>
          </p:cNvPr>
          <p:cNvSpPr>
            <a:spLocks noGrp="1"/>
          </p:cNvSpPr>
          <p:nvPr>
            <p:ph idx="1"/>
          </p:nvPr>
        </p:nvSpPr>
        <p:spPr>
          <a:xfrm>
            <a:off x="838200" y="1066800"/>
            <a:ext cx="10515600" cy="5791199"/>
          </a:xfrm>
        </p:spPr>
        <p:txBody>
          <a:bodyPr>
            <a:normAutofit lnSpcReduction="10000"/>
          </a:bodyPr>
          <a:lstStyle/>
          <a:p>
            <a:r>
              <a:rPr lang="en-US" b="1" i="0" dirty="0">
                <a:solidFill>
                  <a:srgbClr val="333333"/>
                </a:solidFill>
                <a:effectLst/>
                <a:highlight>
                  <a:srgbClr val="FFFFFF"/>
                </a:highlight>
                <a:latin typeface="inter-bold"/>
              </a:rPr>
              <a:t>Custom tags</a:t>
            </a:r>
            <a:r>
              <a:rPr lang="en-US" b="0" i="0" dirty="0">
                <a:solidFill>
                  <a:srgbClr val="333333"/>
                </a:solidFill>
                <a:effectLst/>
                <a:highlight>
                  <a:srgbClr val="FFFFFF"/>
                </a:highlight>
                <a:latin typeface="inter-regular"/>
              </a:rPr>
              <a:t> are user-defined tags. They eliminates the possibility of </a:t>
            </a:r>
            <a:r>
              <a:rPr lang="en-US" b="0" i="0" dirty="0" err="1">
                <a:solidFill>
                  <a:srgbClr val="333333"/>
                </a:solidFill>
                <a:effectLst/>
                <a:highlight>
                  <a:srgbClr val="FFFFFF"/>
                </a:highlight>
                <a:latin typeface="inter-regular"/>
              </a:rPr>
              <a:t>scriptlet</a:t>
            </a:r>
            <a:r>
              <a:rPr lang="en-US" b="0" i="0" dirty="0">
                <a:solidFill>
                  <a:srgbClr val="333333"/>
                </a:solidFill>
                <a:effectLst/>
                <a:highlight>
                  <a:srgbClr val="FFFFFF"/>
                </a:highlight>
                <a:latin typeface="inter-regular"/>
              </a:rPr>
              <a:t> tag and separates the business logic from the JSP page.</a:t>
            </a:r>
          </a:p>
          <a:p>
            <a:r>
              <a:rPr lang="en-US" b="0" i="0" dirty="0">
                <a:solidFill>
                  <a:srgbClr val="333333"/>
                </a:solidFill>
                <a:effectLst/>
                <a:highlight>
                  <a:srgbClr val="FFFFFF"/>
                </a:highlight>
                <a:latin typeface="inter-regular"/>
              </a:rPr>
              <a:t>The same business logic can be used many times by the use of custom tag.</a:t>
            </a:r>
            <a:endParaRPr lang="en-US" dirty="0">
              <a:solidFill>
                <a:srgbClr val="333333"/>
              </a:solidFill>
              <a:highlight>
                <a:srgbClr val="FFFFFF"/>
              </a:highlight>
              <a:latin typeface="inter-regular"/>
            </a:endParaRPr>
          </a:p>
          <a:p>
            <a:pPr marL="0" indent="0">
              <a:buNone/>
            </a:pPr>
            <a:r>
              <a:rPr lang="en-US" b="0" i="0" dirty="0">
                <a:solidFill>
                  <a:srgbClr val="610B4B"/>
                </a:solidFill>
                <a:effectLst/>
                <a:highlight>
                  <a:srgbClr val="FFFFFF"/>
                </a:highlight>
                <a:latin typeface="erdana"/>
              </a:rPr>
              <a:t>Advantages of Custom Tags</a:t>
            </a:r>
          </a:p>
          <a:p>
            <a:pPr algn="just"/>
            <a:r>
              <a:rPr lang="en-US" b="0" i="0" dirty="0">
                <a:solidFill>
                  <a:srgbClr val="333333"/>
                </a:solidFill>
                <a:effectLst/>
                <a:highlight>
                  <a:srgbClr val="FFFFFF"/>
                </a:highlight>
                <a:latin typeface="inter-regular"/>
              </a:rPr>
              <a:t>The key advantages of Custom tags are as follows:</a:t>
            </a:r>
          </a:p>
          <a:p>
            <a:pPr algn="just">
              <a:buFont typeface="+mj-lt"/>
              <a:buAutoNum type="arabicPeriod"/>
            </a:pPr>
            <a:r>
              <a:rPr lang="en-US" b="1" i="0" dirty="0">
                <a:solidFill>
                  <a:srgbClr val="000000"/>
                </a:solidFill>
                <a:effectLst/>
                <a:highlight>
                  <a:srgbClr val="FFFFFF"/>
                </a:highlight>
                <a:latin typeface="inter-bold"/>
              </a:rPr>
              <a:t>Eliminates the need of </a:t>
            </a:r>
            <a:r>
              <a:rPr lang="en-US" b="1" i="0" dirty="0" err="1">
                <a:solidFill>
                  <a:srgbClr val="000000"/>
                </a:solidFill>
                <a:effectLst/>
                <a:highlight>
                  <a:srgbClr val="FFFFFF"/>
                </a:highlight>
                <a:latin typeface="inter-bold"/>
              </a:rPr>
              <a:t>scriptlet</a:t>
            </a:r>
            <a:r>
              <a:rPr lang="en-US" b="1" i="0" dirty="0">
                <a:solidFill>
                  <a:srgbClr val="000000"/>
                </a:solidFill>
                <a:effectLst/>
                <a:highlight>
                  <a:srgbClr val="FFFFFF"/>
                </a:highlight>
                <a:latin typeface="inter-bold"/>
              </a:rPr>
              <a:t> tag</a:t>
            </a:r>
            <a:r>
              <a:rPr lang="en-US" b="0" i="0" dirty="0">
                <a:solidFill>
                  <a:srgbClr val="000000"/>
                </a:solidFill>
                <a:effectLst/>
                <a:highlight>
                  <a:srgbClr val="FFFFFF"/>
                </a:highlight>
                <a:latin typeface="inter-regular"/>
              </a:rPr>
              <a:t> The custom tags eliminates the need of </a:t>
            </a:r>
            <a:r>
              <a:rPr lang="en-US" b="0" i="0" dirty="0" err="1">
                <a:solidFill>
                  <a:srgbClr val="000000"/>
                </a:solidFill>
                <a:effectLst/>
                <a:highlight>
                  <a:srgbClr val="FFFFFF"/>
                </a:highlight>
                <a:latin typeface="inter-regular"/>
              </a:rPr>
              <a:t>scriptlet</a:t>
            </a:r>
            <a:r>
              <a:rPr lang="en-US" b="0" i="0" dirty="0">
                <a:solidFill>
                  <a:srgbClr val="000000"/>
                </a:solidFill>
                <a:effectLst/>
                <a:highlight>
                  <a:srgbClr val="FFFFFF"/>
                </a:highlight>
                <a:latin typeface="inter-regular"/>
              </a:rPr>
              <a:t> tag which is considered bad programming approach in JSP.</a:t>
            </a:r>
          </a:p>
          <a:p>
            <a:pPr algn="just">
              <a:buFont typeface="+mj-lt"/>
              <a:buAutoNum type="arabicPeriod"/>
            </a:pPr>
            <a:r>
              <a:rPr lang="en-US" b="1" i="0" dirty="0">
                <a:solidFill>
                  <a:srgbClr val="000000"/>
                </a:solidFill>
                <a:effectLst/>
                <a:highlight>
                  <a:srgbClr val="FFFFFF"/>
                </a:highlight>
                <a:latin typeface="inter-bold"/>
              </a:rPr>
              <a:t>Separation of business logic from JSP </a:t>
            </a:r>
            <a:r>
              <a:rPr lang="en-US" b="0" i="0" dirty="0">
                <a:solidFill>
                  <a:srgbClr val="000000"/>
                </a:solidFill>
                <a:effectLst/>
                <a:highlight>
                  <a:srgbClr val="FFFFFF"/>
                </a:highlight>
                <a:latin typeface="inter-regular"/>
              </a:rPr>
              <a:t>The custom tags separate the </a:t>
            </a:r>
            <a:r>
              <a:rPr lang="en-US" b="0" i="0" dirty="0" err="1">
                <a:solidFill>
                  <a:srgbClr val="000000"/>
                </a:solidFill>
                <a:effectLst/>
                <a:highlight>
                  <a:srgbClr val="FFFFFF"/>
                </a:highlight>
                <a:latin typeface="inter-regular"/>
              </a:rPr>
              <a:t>the</a:t>
            </a:r>
            <a:r>
              <a:rPr lang="en-US" b="0" i="0" dirty="0">
                <a:solidFill>
                  <a:srgbClr val="000000"/>
                </a:solidFill>
                <a:effectLst/>
                <a:highlight>
                  <a:srgbClr val="FFFFFF"/>
                </a:highlight>
                <a:latin typeface="inter-regular"/>
              </a:rPr>
              <a:t> business logic from the JSP page so that it may be easy to maintain.</a:t>
            </a:r>
          </a:p>
          <a:p>
            <a:pPr algn="just">
              <a:buFont typeface="+mj-lt"/>
              <a:buAutoNum type="arabicPeriod"/>
            </a:pPr>
            <a:r>
              <a:rPr lang="en-US" b="1" i="0" dirty="0">
                <a:solidFill>
                  <a:srgbClr val="000000"/>
                </a:solidFill>
                <a:effectLst/>
                <a:highlight>
                  <a:srgbClr val="FFFFFF"/>
                </a:highlight>
                <a:latin typeface="inter-bold"/>
              </a:rPr>
              <a:t>Re-usability</a:t>
            </a:r>
            <a:r>
              <a:rPr lang="en-US" b="0" i="0" dirty="0">
                <a:solidFill>
                  <a:srgbClr val="000000"/>
                </a:solidFill>
                <a:effectLst/>
                <a:highlight>
                  <a:srgbClr val="FFFFFF"/>
                </a:highlight>
                <a:latin typeface="inter-regular"/>
              </a:rPr>
              <a:t> The custom tags makes the possibility to reuse the same business logic again and again.</a:t>
            </a:r>
          </a:p>
          <a:p>
            <a:pPr marL="0" indent="0">
              <a:buNone/>
            </a:pPr>
            <a:endParaRPr lang="en-US" dirty="0"/>
          </a:p>
        </p:txBody>
      </p:sp>
    </p:spTree>
    <p:extLst>
      <p:ext uri="{BB962C8B-B14F-4D97-AF65-F5344CB8AC3E}">
        <p14:creationId xmlns:p14="http://schemas.microsoft.com/office/powerpoint/2010/main" val="1993780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1D49-249E-A179-026D-BDF62456349F}"/>
              </a:ext>
            </a:extLst>
          </p:cNvPr>
          <p:cNvSpPr>
            <a:spLocks noGrp="1"/>
          </p:cNvSpPr>
          <p:nvPr>
            <p:ph type="title"/>
          </p:nvPr>
        </p:nvSpPr>
        <p:spPr/>
        <p:txBody>
          <a:bodyPr/>
          <a:lstStyle/>
          <a:p>
            <a:r>
              <a:rPr lang="en-US" b="0" i="0" dirty="0">
                <a:solidFill>
                  <a:srgbClr val="610B4B"/>
                </a:solidFill>
                <a:effectLst/>
                <a:highlight>
                  <a:srgbClr val="FFFFFF"/>
                </a:highlight>
                <a:latin typeface="erdana"/>
              </a:rPr>
              <a:t>JSP Custom Tag API</a:t>
            </a:r>
            <a:br>
              <a:rPr lang="en-US" b="0" i="0" dirty="0">
                <a:solidFill>
                  <a:srgbClr val="610B4B"/>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EA2EC7CA-87B7-F948-EE7B-300E03A18254}"/>
              </a:ext>
            </a:extLst>
          </p:cNvPr>
          <p:cNvSpPr>
            <a:spLocks noGrp="1"/>
          </p:cNvSpPr>
          <p:nvPr>
            <p:ph idx="1"/>
          </p:nvPr>
        </p:nvSpPr>
        <p:spPr/>
        <p:txBody>
          <a:bodyPr/>
          <a:lstStyle/>
          <a:p>
            <a:r>
              <a:rPr lang="en-US" b="0" i="0" dirty="0">
                <a:solidFill>
                  <a:srgbClr val="333333"/>
                </a:solidFill>
                <a:effectLst/>
                <a:highlight>
                  <a:srgbClr val="FFFFFF"/>
                </a:highlight>
                <a:latin typeface="inter-regular"/>
              </a:rPr>
              <a:t>The </a:t>
            </a:r>
            <a:r>
              <a:rPr lang="en-US" b="0" i="0" dirty="0" err="1">
                <a:solidFill>
                  <a:srgbClr val="333333"/>
                </a:solidFill>
                <a:effectLst/>
                <a:highlight>
                  <a:srgbClr val="FFFFFF"/>
                </a:highlight>
                <a:latin typeface="inter-regular"/>
              </a:rPr>
              <a:t>javax.servlet.jsp.tagext</a:t>
            </a:r>
            <a:r>
              <a:rPr lang="en-US" b="0" i="0" dirty="0">
                <a:solidFill>
                  <a:srgbClr val="333333"/>
                </a:solidFill>
                <a:effectLst/>
                <a:highlight>
                  <a:srgbClr val="FFFFFF"/>
                </a:highlight>
                <a:latin typeface="inter-regular"/>
              </a:rPr>
              <a:t> package contains classes and interfaces for JSP custom tag API. The </a:t>
            </a:r>
            <a:r>
              <a:rPr lang="en-US" b="0" i="0" dirty="0" err="1">
                <a:solidFill>
                  <a:srgbClr val="333333"/>
                </a:solidFill>
                <a:effectLst/>
                <a:highlight>
                  <a:srgbClr val="FFFFFF"/>
                </a:highlight>
                <a:latin typeface="inter-regular"/>
              </a:rPr>
              <a:t>JspTag</a:t>
            </a:r>
            <a:r>
              <a:rPr lang="en-US" b="0" i="0" dirty="0">
                <a:solidFill>
                  <a:srgbClr val="333333"/>
                </a:solidFill>
                <a:effectLst/>
                <a:highlight>
                  <a:srgbClr val="FFFFFF"/>
                </a:highlight>
                <a:latin typeface="inter-regular"/>
              </a:rPr>
              <a:t> is the root interface in the Custom Tag hierarchy.</a:t>
            </a:r>
            <a:endParaRPr lang="en-US" dirty="0"/>
          </a:p>
        </p:txBody>
      </p:sp>
    </p:spTree>
    <p:extLst>
      <p:ext uri="{BB962C8B-B14F-4D97-AF65-F5344CB8AC3E}">
        <p14:creationId xmlns:p14="http://schemas.microsoft.com/office/powerpoint/2010/main" val="2143738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810BA2-6073-99EA-03CE-5A3F2E490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360" y="-990600"/>
            <a:ext cx="10515599" cy="7848599"/>
          </a:xfrm>
        </p:spPr>
      </p:pic>
    </p:spTree>
    <p:extLst>
      <p:ext uri="{BB962C8B-B14F-4D97-AF65-F5344CB8AC3E}">
        <p14:creationId xmlns:p14="http://schemas.microsoft.com/office/powerpoint/2010/main" val="3696577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0E91-C88A-0CE2-4EEC-77E843683846}"/>
              </a:ext>
            </a:extLst>
          </p:cNvPr>
          <p:cNvSpPr>
            <a:spLocks noGrp="1"/>
          </p:cNvSpPr>
          <p:nvPr>
            <p:ph type="title"/>
          </p:nvPr>
        </p:nvSpPr>
        <p:spPr/>
        <p:txBody>
          <a:bodyPr/>
          <a:lstStyle/>
          <a:p>
            <a:r>
              <a:rPr lang="en-US" b="0" i="0" dirty="0">
                <a:solidFill>
                  <a:srgbClr val="610B4B"/>
                </a:solidFill>
                <a:effectLst/>
                <a:highlight>
                  <a:srgbClr val="FFFFFF"/>
                </a:highlight>
                <a:latin typeface="erdana"/>
              </a:rPr>
              <a:t>JSP Custom Tag API</a:t>
            </a:r>
            <a:endParaRPr lang="en-US" dirty="0"/>
          </a:p>
        </p:txBody>
      </p:sp>
      <p:sp>
        <p:nvSpPr>
          <p:cNvPr id="3" name="Content Placeholder 2">
            <a:extLst>
              <a:ext uri="{FF2B5EF4-FFF2-40B4-BE49-F238E27FC236}">
                <a16:creationId xmlns:a16="http://schemas.microsoft.com/office/drawing/2014/main" id="{CAE98AEC-F953-B817-C5AA-C3F8B785B7F7}"/>
              </a:ext>
            </a:extLst>
          </p:cNvPr>
          <p:cNvSpPr>
            <a:spLocks noGrp="1"/>
          </p:cNvSpPr>
          <p:nvPr>
            <p:ph idx="1"/>
          </p:nvPr>
        </p:nvSpPr>
        <p:spPr/>
        <p:txBody>
          <a:bodyPr/>
          <a:lstStyle/>
          <a:p>
            <a:pPr marL="0" indent="0">
              <a:buNone/>
            </a:pPr>
            <a:r>
              <a:rPr lang="en-US" b="0" i="0" dirty="0" err="1">
                <a:solidFill>
                  <a:srgbClr val="610B4B"/>
                </a:solidFill>
                <a:effectLst/>
                <a:highlight>
                  <a:srgbClr val="FFFFFF"/>
                </a:highlight>
                <a:latin typeface="erdana"/>
              </a:rPr>
              <a:t>JspTag</a:t>
            </a:r>
            <a:r>
              <a:rPr lang="en-US" b="0" i="0" dirty="0">
                <a:solidFill>
                  <a:srgbClr val="610B4B"/>
                </a:solidFill>
                <a:effectLst/>
                <a:highlight>
                  <a:srgbClr val="FFFFFF"/>
                </a:highlight>
                <a:latin typeface="erdana"/>
              </a:rPr>
              <a:t> interface</a:t>
            </a:r>
          </a:p>
          <a:p>
            <a:pPr marL="0" indent="0">
              <a:buNone/>
            </a:pPr>
            <a:r>
              <a:rPr lang="en-US" b="0" i="0" dirty="0">
                <a:solidFill>
                  <a:srgbClr val="333333"/>
                </a:solidFill>
                <a:effectLst/>
                <a:highlight>
                  <a:srgbClr val="FFFFFF"/>
                </a:highlight>
                <a:latin typeface="inter-regular"/>
              </a:rPr>
              <a:t>The </a:t>
            </a:r>
            <a:r>
              <a:rPr lang="en-US" b="0" i="0" dirty="0" err="1">
                <a:solidFill>
                  <a:srgbClr val="333333"/>
                </a:solidFill>
                <a:effectLst/>
                <a:highlight>
                  <a:srgbClr val="FFFFFF"/>
                </a:highlight>
                <a:latin typeface="inter-regular"/>
              </a:rPr>
              <a:t>JspTag</a:t>
            </a:r>
            <a:r>
              <a:rPr lang="en-US" b="0" i="0" dirty="0">
                <a:solidFill>
                  <a:srgbClr val="333333"/>
                </a:solidFill>
                <a:effectLst/>
                <a:highlight>
                  <a:srgbClr val="FFFFFF"/>
                </a:highlight>
                <a:latin typeface="inter-regular"/>
              </a:rPr>
              <a:t> is the root interface for all the interfaces and classes used in custom tag. It is a marker interface.</a:t>
            </a:r>
          </a:p>
          <a:p>
            <a:pPr marL="0" indent="0">
              <a:buNone/>
            </a:pPr>
            <a:r>
              <a:rPr lang="en-US" b="0" i="0" dirty="0">
                <a:solidFill>
                  <a:srgbClr val="610B4B"/>
                </a:solidFill>
                <a:effectLst/>
                <a:highlight>
                  <a:srgbClr val="FFFFFF"/>
                </a:highlight>
                <a:latin typeface="erdana"/>
              </a:rPr>
              <a:t>Tag interface</a:t>
            </a:r>
          </a:p>
          <a:p>
            <a:pPr marL="0" indent="0">
              <a:buNone/>
            </a:pPr>
            <a:r>
              <a:rPr lang="en-US" b="0" i="0" dirty="0">
                <a:solidFill>
                  <a:srgbClr val="333333"/>
                </a:solidFill>
                <a:effectLst/>
                <a:highlight>
                  <a:srgbClr val="FFFFFF"/>
                </a:highlight>
                <a:latin typeface="inter-regular"/>
              </a:rPr>
              <a:t>The Tag interface is the sub interface of </a:t>
            </a:r>
            <a:r>
              <a:rPr lang="en-US" b="0" i="0" dirty="0" err="1">
                <a:solidFill>
                  <a:srgbClr val="333333"/>
                </a:solidFill>
                <a:effectLst/>
                <a:highlight>
                  <a:srgbClr val="FFFFFF"/>
                </a:highlight>
                <a:latin typeface="inter-regular"/>
              </a:rPr>
              <a:t>JspTag</a:t>
            </a:r>
            <a:r>
              <a:rPr lang="en-US" b="0" i="0" dirty="0">
                <a:solidFill>
                  <a:srgbClr val="333333"/>
                </a:solidFill>
                <a:effectLst/>
                <a:highlight>
                  <a:srgbClr val="FFFFFF"/>
                </a:highlight>
                <a:latin typeface="inter-regular"/>
              </a:rPr>
              <a:t> interface. It provides methods to perform action at the start and end of the tag.</a:t>
            </a:r>
          </a:p>
          <a:p>
            <a:pPr marL="0" indent="0">
              <a:buNone/>
            </a:pPr>
            <a:r>
              <a:rPr lang="en-US" b="0" i="0" dirty="0">
                <a:solidFill>
                  <a:srgbClr val="610B4B"/>
                </a:solidFill>
                <a:effectLst/>
                <a:highlight>
                  <a:srgbClr val="FFFFFF"/>
                </a:highlight>
                <a:latin typeface="erdana"/>
              </a:rPr>
              <a:t>Fields of Tag interface</a:t>
            </a:r>
          </a:p>
          <a:p>
            <a:pPr marL="0" indent="0">
              <a:buNone/>
            </a:pPr>
            <a:r>
              <a:rPr lang="en-US" b="0" i="0" dirty="0">
                <a:solidFill>
                  <a:srgbClr val="333333"/>
                </a:solidFill>
                <a:effectLst/>
                <a:highlight>
                  <a:srgbClr val="FFFFFF"/>
                </a:highlight>
                <a:latin typeface="inter-regular"/>
              </a:rPr>
              <a:t>There are four fields defined in the Tag interface. They are:</a:t>
            </a:r>
            <a:endParaRPr lang="en-US" b="0" i="0" dirty="0">
              <a:solidFill>
                <a:srgbClr val="610B4B"/>
              </a:solidFill>
              <a:effectLst/>
              <a:highlight>
                <a:srgbClr val="FFFFFF"/>
              </a:highlight>
              <a:latin typeface="erdana"/>
            </a:endParaRPr>
          </a:p>
          <a:p>
            <a:pPr marL="0" indent="0">
              <a:buNone/>
            </a:pPr>
            <a:endParaRPr lang="en-US" b="0" i="0" dirty="0">
              <a:solidFill>
                <a:srgbClr val="610B4B"/>
              </a:solidFill>
              <a:effectLst/>
              <a:highlight>
                <a:srgbClr val="FFFFFF"/>
              </a:highlight>
              <a:latin typeface="erdana"/>
            </a:endParaRPr>
          </a:p>
          <a:p>
            <a:pPr marL="0" indent="0">
              <a:buNone/>
            </a:pPr>
            <a:endParaRPr lang="en-US" dirty="0"/>
          </a:p>
        </p:txBody>
      </p:sp>
    </p:spTree>
    <p:extLst>
      <p:ext uri="{BB962C8B-B14F-4D97-AF65-F5344CB8AC3E}">
        <p14:creationId xmlns:p14="http://schemas.microsoft.com/office/powerpoint/2010/main" val="921702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08A0-8709-119D-7214-EE56DDF5017B}"/>
              </a:ext>
            </a:extLst>
          </p:cNvPr>
          <p:cNvSpPr>
            <a:spLocks noGrp="1"/>
          </p:cNvSpPr>
          <p:nvPr>
            <p:ph type="title"/>
          </p:nvPr>
        </p:nvSpPr>
        <p:spPr/>
        <p:txBody>
          <a:bodyPr/>
          <a:lstStyle/>
          <a:p>
            <a:r>
              <a:rPr lang="en-US" b="0" i="0" dirty="0">
                <a:solidFill>
                  <a:srgbClr val="610B4B"/>
                </a:solidFill>
                <a:effectLst/>
                <a:highlight>
                  <a:srgbClr val="FFFFFF"/>
                </a:highlight>
                <a:latin typeface="erdana"/>
              </a:rPr>
              <a:t>JSP Custom Tag API</a:t>
            </a:r>
            <a:endParaRPr lang="en-US" dirty="0"/>
          </a:p>
        </p:txBody>
      </p:sp>
      <p:graphicFrame>
        <p:nvGraphicFramePr>
          <p:cNvPr id="4" name="Content Placeholder 3">
            <a:extLst>
              <a:ext uri="{FF2B5EF4-FFF2-40B4-BE49-F238E27FC236}">
                <a16:creationId xmlns:a16="http://schemas.microsoft.com/office/drawing/2014/main" id="{5DE8D2AF-E0AA-E163-2AE2-074F916B49DA}"/>
              </a:ext>
            </a:extLst>
          </p:cNvPr>
          <p:cNvGraphicFramePr>
            <a:graphicFrameLocks noGrp="1"/>
          </p:cNvGraphicFramePr>
          <p:nvPr>
            <p:ph idx="1"/>
            <p:extLst>
              <p:ext uri="{D42A27DB-BD31-4B8C-83A1-F6EECF244321}">
                <p14:modId xmlns:p14="http://schemas.microsoft.com/office/powerpoint/2010/main" val="3900219950"/>
              </p:ext>
            </p:extLst>
          </p:nvPr>
        </p:nvGraphicFramePr>
        <p:xfrm>
          <a:off x="838200" y="1825625"/>
          <a:ext cx="10515600" cy="46786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327041645"/>
                    </a:ext>
                  </a:extLst>
                </a:gridCol>
                <a:gridCol w="5257800">
                  <a:extLst>
                    <a:ext uri="{9D8B030D-6E8A-4147-A177-3AD203B41FA5}">
                      <a16:colId xmlns:a16="http://schemas.microsoft.com/office/drawing/2014/main" val="2926705898"/>
                    </a:ext>
                  </a:extLst>
                </a:gridCol>
              </a:tblGrid>
              <a:tr h="370840">
                <a:tc>
                  <a:txBody>
                    <a:bodyPr/>
                    <a:lstStyle/>
                    <a:p>
                      <a:pPr algn="l" fontAlgn="t"/>
                      <a:r>
                        <a:rPr lang="en-US" sz="2800" dirty="0">
                          <a:solidFill>
                            <a:srgbClr val="000000"/>
                          </a:solidFill>
                          <a:effectLst/>
                          <a:highlight>
                            <a:srgbClr val="C7CCBE"/>
                          </a:highlight>
                          <a:latin typeface="times new roman" panose="02020603050405020304" pitchFamily="18" charset="0"/>
                        </a:rPr>
                        <a:t>Field Name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2800">
                          <a:solidFill>
                            <a:srgbClr val="000000"/>
                          </a:solidFill>
                          <a:effectLst/>
                          <a:highlight>
                            <a:srgbClr val="C7CCBE"/>
                          </a:highlight>
                          <a:latin typeface="times new roman" panose="02020603050405020304" pitchFamily="18" charset="0"/>
                        </a:rPr>
                        <a:t>Description</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0710661"/>
                  </a:ext>
                </a:extLst>
              </a:tr>
              <a:tr h="370840">
                <a:tc>
                  <a:txBody>
                    <a:bodyPr/>
                    <a:lstStyle/>
                    <a:p>
                      <a:pPr algn="just" fontAlgn="t"/>
                      <a:r>
                        <a:rPr lang="en-US" sz="2800" b="1" dirty="0">
                          <a:solidFill>
                            <a:srgbClr val="333333"/>
                          </a:solidFill>
                          <a:effectLst/>
                          <a:latin typeface="inter-bold"/>
                        </a:rPr>
                        <a:t>public static int EVAL_BODY_INCLUDE</a:t>
                      </a:r>
                      <a:endParaRPr lang="en-US" sz="2800"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800">
                          <a:solidFill>
                            <a:srgbClr val="333333"/>
                          </a:solidFill>
                          <a:effectLst/>
                          <a:latin typeface="inter-regular"/>
                        </a:rPr>
                        <a:t>it evaluates the body content.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3219599"/>
                  </a:ext>
                </a:extLst>
              </a:tr>
              <a:tr h="370840">
                <a:tc>
                  <a:txBody>
                    <a:bodyPr/>
                    <a:lstStyle/>
                    <a:p>
                      <a:pPr algn="just" fontAlgn="t"/>
                      <a:r>
                        <a:rPr lang="en-US" sz="2800" b="1">
                          <a:solidFill>
                            <a:srgbClr val="333333"/>
                          </a:solidFill>
                          <a:effectLst/>
                          <a:latin typeface="inter-bold"/>
                        </a:rPr>
                        <a:t>public static int EVAL_PAGE</a:t>
                      </a:r>
                      <a:endParaRPr lang="en-US" sz="280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800">
                          <a:solidFill>
                            <a:srgbClr val="333333"/>
                          </a:solidFill>
                          <a:effectLst/>
                          <a:latin typeface="inter-regular"/>
                        </a:rPr>
                        <a:t>it evaluates the JSP page content after the custom tag.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9396511"/>
                  </a:ext>
                </a:extLst>
              </a:tr>
              <a:tr h="370840">
                <a:tc>
                  <a:txBody>
                    <a:bodyPr/>
                    <a:lstStyle/>
                    <a:p>
                      <a:pPr algn="just" fontAlgn="t"/>
                      <a:r>
                        <a:rPr lang="en-US" sz="2800" b="1">
                          <a:solidFill>
                            <a:srgbClr val="333333"/>
                          </a:solidFill>
                          <a:effectLst/>
                          <a:latin typeface="inter-bold"/>
                        </a:rPr>
                        <a:t>public static int SKIP_BODY</a:t>
                      </a:r>
                      <a:endParaRPr lang="en-US" sz="280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800">
                          <a:solidFill>
                            <a:srgbClr val="333333"/>
                          </a:solidFill>
                          <a:effectLst/>
                          <a:latin typeface="inter-regular"/>
                        </a:rPr>
                        <a:t>it skips the body content of the tag.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8159679"/>
                  </a:ext>
                </a:extLst>
              </a:tr>
              <a:tr h="370840">
                <a:tc>
                  <a:txBody>
                    <a:bodyPr/>
                    <a:lstStyle/>
                    <a:p>
                      <a:pPr algn="just" fontAlgn="t"/>
                      <a:r>
                        <a:rPr lang="en-US" sz="2800" b="1">
                          <a:solidFill>
                            <a:srgbClr val="333333"/>
                          </a:solidFill>
                          <a:effectLst/>
                          <a:latin typeface="inter-bold"/>
                        </a:rPr>
                        <a:t>public static int SKIP_PAGE</a:t>
                      </a:r>
                      <a:endParaRPr lang="en-US" sz="280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800" dirty="0">
                          <a:solidFill>
                            <a:srgbClr val="333333"/>
                          </a:solidFill>
                          <a:effectLst/>
                          <a:latin typeface="inter-regular"/>
                        </a:rPr>
                        <a:t>it skips the JSP page content after the custom tag.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9160067"/>
                  </a:ext>
                </a:extLst>
              </a:tr>
            </a:tbl>
          </a:graphicData>
        </a:graphic>
      </p:graphicFrame>
    </p:spTree>
    <p:extLst>
      <p:ext uri="{BB962C8B-B14F-4D97-AF65-F5344CB8AC3E}">
        <p14:creationId xmlns:p14="http://schemas.microsoft.com/office/powerpoint/2010/main" val="2714981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485B8-D7FA-21DB-686D-0367FE766D40}"/>
              </a:ext>
            </a:extLst>
          </p:cNvPr>
          <p:cNvSpPr>
            <a:spLocks noGrp="1"/>
          </p:cNvSpPr>
          <p:nvPr>
            <p:ph idx="1"/>
          </p:nvPr>
        </p:nvSpPr>
        <p:spPr>
          <a:xfrm>
            <a:off x="838200" y="289560"/>
            <a:ext cx="10515600" cy="5887403"/>
          </a:xfrm>
        </p:spPr>
        <p:txBody>
          <a:bodyPr/>
          <a:lstStyle/>
          <a:p>
            <a:r>
              <a:rPr lang="en-US" b="0" i="0" dirty="0">
                <a:solidFill>
                  <a:srgbClr val="610B4B"/>
                </a:solidFill>
                <a:effectLst/>
                <a:highlight>
                  <a:srgbClr val="FFFFFF"/>
                </a:highlight>
                <a:latin typeface="erdana"/>
              </a:rPr>
              <a:t>Methods of Tag interface</a:t>
            </a:r>
          </a:p>
          <a:p>
            <a:endParaRPr lang="en-US" b="0" i="0" dirty="0">
              <a:solidFill>
                <a:srgbClr val="610B4B"/>
              </a:solidFill>
              <a:effectLst/>
              <a:highlight>
                <a:srgbClr val="FFFFFF"/>
              </a:highlight>
              <a:latin typeface="erdana"/>
            </a:endParaRPr>
          </a:p>
          <a:p>
            <a:pPr marL="0" indent="0">
              <a:buNone/>
            </a:pPr>
            <a:endParaRPr lang="en-US" dirty="0"/>
          </a:p>
        </p:txBody>
      </p:sp>
      <p:graphicFrame>
        <p:nvGraphicFramePr>
          <p:cNvPr id="5" name="Table 4">
            <a:extLst>
              <a:ext uri="{FF2B5EF4-FFF2-40B4-BE49-F238E27FC236}">
                <a16:creationId xmlns:a16="http://schemas.microsoft.com/office/drawing/2014/main" id="{159B715D-308E-74EB-6543-9F12381A5770}"/>
              </a:ext>
            </a:extLst>
          </p:cNvPr>
          <p:cNvGraphicFramePr>
            <a:graphicFrameLocks noGrp="1"/>
          </p:cNvGraphicFramePr>
          <p:nvPr>
            <p:extLst>
              <p:ext uri="{D42A27DB-BD31-4B8C-83A1-F6EECF244321}">
                <p14:modId xmlns:p14="http://schemas.microsoft.com/office/powerpoint/2010/main" val="3566356901"/>
              </p:ext>
            </p:extLst>
          </p:nvPr>
        </p:nvGraphicFramePr>
        <p:xfrm>
          <a:off x="274320" y="948267"/>
          <a:ext cx="11643360" cy="5684819"/>
        </p:xfrm>
        <a:graphic>
          <a:graphicData uri="http://schemas.openxmlformats.org/drawingml/2006/table">
            <a:tbl>
              <a:tblPr firstRow="1" bandRow="1">
                <a:tableStyleId>{5C22544A-7EE6-4342-B048-85BDC9FD1C3A}</a:tableStyleId>
              </a:tblPr>
              <a:tblGrid>
                <a:gridCol w="5821680">
                  <a:extLst>
                    <a:ext uri="{9D8B030D-6E8A-4147-A177-3AD203B41FA5}">
                      <a16:colId xmlns:a16="http://schemas.microsoft.com/office/drawing/2014/main" val="665013717"/>
                    </a:ext>
                  </a:extLst>
                </a:gridCol>
                <a:gridCol w="5821680">
                  <a:extLst>
                    <a:ext uri="{9D8B030D-6E8A-4147-A177-3AD203B41FA5}">
                      <a16:colId xmlns:a16="http://schemas.microsoft.com/office/drawing/2014/main" val="145316903"/>
                    </a:ext>
                  </a:extLst>
                </a:gridCol>
              </a:tblGrid>
              <a:tr h="472071">
                <a:tc>
                  <a:txBody>
                    <a:bodyPr/>
                    <a:lstStyle/>
                    <a:p>
                      <a:pPr algn="l" fontAlgn="t"/>
                      <a:r>
                        <a:rPr lang="en-US" sz="2000" dirty="0">
                          <a:solidFill>
                            <a:srgbClr val="000000"/>
                          </a:solidFill>
                          <a:effectLst/>
                          <a:highlight>
                            <a:srgbClr val="C7CCBE"/>
                          </a:highlight>
                          <a:latin typeface="times new roman" panose="02020603050405020304" pitchFamily="18" charset="0"/>
                        </a:rPr>
                        <a:t>Method Name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2000" dirty="0">
                          <a:solidFill>
                            <a:srgbClr val="000000"/>
                          </a:solidFill>
                          <a:effectLst/>
                          <a:highlight>
                            <a:srgbClr val="C7CCBE"/>
                          </a:highlight>
                          <a:latin typeface="times new roman" panose="02020603050405020304" pitchFamily="18" charset="0"/>
                        </a:rPr>
                        <a:t>Description</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8047138"/>
                  </a:ext>
                </a:extLst>
              </a:tr>
              <a:tr h="624688">
                <a:tc>
                  <a:txBody>
                    <a:bodyPr/>
                    <a:lstStyle/>
                    <a:p>
                      <a:pPr algn="just" fontAlgn="t"/>
                      <a:r>
                        <a:rPr lang="fr-FR" sz="2000" b="1">
                          <a:solidFill>
                            <a:srgbClr val="333333"/>
                          </a:solidFill>
                          <a:effectLst/>
                          <a:latin typeface="inter-bold"/>
                        </a:rPr>
                        <a:t>public void setPageContext(PageContext pc)</a:t>
                      </a:r>
                      <a:endParaRPr lang="fr-FR" sz="200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000">
                          <a:solidFill>
                            <a:srgbClr val="333333"/>
                          </a:solidFill>
                          <a:effectLst/>
                          <a:latin typeface="inter-regular"/>
                        </a:rPr>
                        <a:t>it sets the given PageContext object.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3430194"/>
                  </a:ext>
                </a:extLst>
              </a:tr>
              <a:tr h="400545">
                <a:tc>
                  <a:txBody>
                    <a:bodyPr/>
                    <a:lstStyle/>
                    <a:p>
                      <a:pPr algn="just" fontAlgn="t"/>
                      <a:r>
                        <a:rPr lang="en-US" sz="2000" b="1">
                          <a:solidFill>
                            <a:srgbClr val="333333"/>
                          </a:solidFill>
                          <a:effectLst/>
                          <a:latin typeface="inter-bold"/>
                        </a:rPr>
                        <a:t>public void setParent(Tag t)</a:t>
                      </a:r>
                      <a:endParaRPr lang="en-US" sz="200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000">
                          <a:solidFill>
                            <a:srgbClr val="333333"/>
                          </a:solidFill>
                          <a:effectLst/>
                          <a:latin typeface="inter-regular"/>
                        </a:rPr>
                        <a:t>it sets the parent of the tag handler.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1400964"/>
                  </a:ext>
                </a:extLst>
              </a:tr>
              <a:tr h="400545">
                <a:tc>
                  <a:txBody>
                    <a:bodyPr/>
                    <a:lstStyle/>
                    <a:p>
                      <a:pPr algn="just" fontAlgn="t"/>
                      <a:r>
                        <a:rPr lang="en-US" sz="2000" b="1">
                          <a:solidFill>
                            <a:srgbClr val="333333"/>
                          </a:solidFill>
                          <a:effectLst/>
                          <a:latin typeface="inter-bold"/>
                        </a:rPr>
                        <a:t>public Tag getParent()</a:t>
                      </a:r>
                      <a:endParaRPr lang="en-US" sz="200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000">
                          <a:solidFill>
                            <a:srgbClr val="333333"/>
                          </a:solidFill>
                          <a:effectLst/>
                          <a:latin typeface="inter-regular"/>
                        </a:rPr>
                        <a:t>it returns the parent tag handler object.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028224"/>
                  </a:ext>
                </a:extLst>
              </a:tr>
              <a:tr h="1358017">
                <a:tc>
                  <a:txBody>
                    <a:bodyPr/>
                    <a:lstStyle/>
                    <a:p>
                      <a:pPr algn="just" fontAlgn="t"/>
                      <a:r>
                        <a:rPr lang="en-US" sz="2000" b="1">
                          <a:solidFill>
                            <a:srgbClr val="333333"/>
                          </a:solidFill>
                          <a:effectLst/>
                          <a:latin typeface="inter-bold"/>
                        </a:rPr>
                        <a:t>public int doStartTag()throws JspException</a:t>
                      </a:r>
                      <a:endParaRPr lang="en-US" sz="200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000">
                          <a:solidFill>
                            <a:srgbClr val="333333"/>
                          </a:solidFill>
                          <a:effectLst/>
                          <a:latin typeface="inter-regular"/>
                        </a:rPr>
                        <a:t>it is invoked by the JSP page implementation object. The JSP programmer should override this method and define the business logic to be performed at the start of the tag.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9457654"/>
                  </a:ext>
                </a:extLst>
              </a:tr>
              <a:tr h="1358017">
                <a:tc>
                  <a:txBody>
                    <a:bodyPr/>
                    <a:lstStyle/>
                    <a:p>
                      <a:pPr algn="just" fontAlgn="t"/>
                      <a:r>
                        <a:rPr lang="en-US" sz="2000" b="1">
                          <a:solidFill>
                            <a:srgbClr val="333333"/>
                          </a:solidFill>
                          <a:effectLst/>
                          <a:latin typeface="inter-bold"/>
                        </a:rPr>
                        <a:t>public int doEndTag()throws JspException</a:t>
                      </a:r>
                      <a:endParaRPr lang="en-US" sz="200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000">
                          <a:solidFill>
                            <a:srgbClr val="333333"/>
                          </a:solidFill>
                          <a:effectLst/>
                          <a:latin typeface="inter-regular"/>
                        </a:rPr>
                        <a:t>it is invoked by the JSP page implementation object. The JSP programmer should override this method and define the business logic to be performed at the end of the tag.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4520374"/>
                  </a:ext>
                </a:extLst>
              </a:tr>
              <a:tr h="869131">
                <a:tc>
                  <a:txBody>
                    <a:bodyPr/>
                    <a:lstStyle/>
                    <a:p>
                      <a:pPr algn="just" fontAlgn="t"/>
                      <a:r>
                        <a:rPr lang="en-US" sz="2000" b="1">
                          <a:solidFill>
                            <a:srgbClr val="333333"/>
                          </a:solidFill>
                          <a:effectLst/>
                          <a:latin typeface="inter-bold"/>
                        </a:rPr>
                        <a:t>public void release()</a:t>
                      </a:r>
                      <a:endParaRPr lang="en-US" sz="200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US" sz="2000" dirty="0">
                          <a:solidFill>
                            <a:srgbClr val="333333"/>
                          </a:solidFill>
                          <a:effectLst/>
                          <a:latin typeface="inter-regular"/>
                        </a:rPr>
                        <a:t>it is invoked by the JSP page implementation object to release the state.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1244839"/>
                  </a:ext>
                </a:extLst>
              </a:tr>
            </a:tbl>
          </a:graphicData>
        </a:graphic>
      </p:graphicFrame>
    </p:spTree>
    <p:extLst>
      <p:ext uri="{BB962C8B-B14F-4D97-AF65-F5344CB8AC3E}">
        <p14:creationId xmlns:p14="http://schemas.microsoft.com/office/powerpoint/2010/main" val="4084941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63CB-18E1-E364-079C-0C64312DFCE6}"/>
              </a:ext>
            </a:extLst>
          </p:cNvPr>
          <p:cNvSpPr>
            <a:spLocks noGrp="1"/>
          </p:cNvSpPr>
          <p:nvPr>
            <p:ph type="title"/>
          </p:nvPr>
        </p:nvSpPr>
        <p:spPr/>
        <p:txBody>
          <a:bodyPr/>
          <a:lstStyle/>
          <a:p>
            <a:r>
              <a:rPr lang="en-US" b="0" i="0" dirty="0">
                <a:solidFill>
                  <a:srgbClr val="610B4B"/>
                </a:solidFill>
                <a:effectLst/>
                <a:highlight>
                  <a:srgbClr val="FFFFFF"/>
                </a:highlight>
                <a:latin typeface="erdana"/>
              </a:rPr>
              <a:t>JSP Custom Tag API</a:t>
            </a:r>
            <a:endParaRPr lang="en-US" dirty="0"/>
          </a:p>
        </p:txBody>
      </p:sp>
      <p:sp>
        <p:nvSpPr>
          <p:cNvPr id="3" name="Content Placeholder 2">
            <a:extLst>
              <a:ext uri="{FF2B5EF4-FFF2-40B4-BE49-F238E27FC236}">
                <a16:creationId xmlns:a16="http://schemas.microsoft.com/office/drawing/2014/main" id="{6C5D76AF-7A63-CD04-37AC-01E1434144FF}"/>
              </a:ext>
            </a:extLst>
          </p:cNvPr>
          <p:cNvSpPr>
            <a:spLocks noGrp="1"/>
          </p:cNvSpPr>
          <p:nvPr>
            <p:ph idx="1"/>
          </p:nvPr>
        </p:nvSpPr>
        <p:spPr>
          <a:xfrm>
            <a:off x="838200" y="1825624"/>
            <a:ext cx="10515600" cy="4925695"/>
          </a:xfrm>
        </p:spPr>
        <p:txBody>
          <a:bodyPr>
            <a:normAutofit lnSpcReduction="10000"/>
          </a:bodyPr>
          <a:lstStyle/>
          <a:p>
            <a:pPr marL="0" indent="0">
              <a:buNone/>
            </a:pPr>
            <a:r>
              <a:rPr kumimoji="0" lang="en-US" altLang="en-US" sz="2800" b="0" i="0" u="none" strike="noStrike" cap="none" normalizeH="0" baseline="0" dirty="0" err="1">
                <a:ln>
                  <a:noFill/>
                </a:ln>
                <a:solidFill>
                  <a:srgbClr val="610B4B"/>
                </a:solidFill>
                <a:effectLst/>
                <a:latin typeface="erdana"/>
              </a:rPr>
              <a:t>IterationTag</a:t>
            </a:r>
            <a:r>
              <a:rPr kumimoji="0" lang="en-US" altLang="en-US" sz="2800" b="0" i="0" u="none" strike="noStrike" cap="none" normalizeH="0" baseline="0" dirty="0">
                <a:ln>
                  <a:noFill/>
                </a:ln>
                <a:solidFill>
                  <a:srgbClr val="610B4B"/>
                </a:solidFill>
                <a:effectLst/>
                <a:latin typeface="erdana"/>
              </a:rPr>
              <a:t> interface</a:t>
            </a:r>
          </a:p>
          <a:p>
            <a:pPr marL="0" indent="0">
              <a:buNone/>
            </a:pPr>
            <a:r>
              <a:rPr lang="en-US" dirty="0"/>
              <a:t>The </a:t>
            </a:r>
            <a:r>
              <a:rPr lang="en-US" dirty="0" err="1"/>
              <a:t>IterationTag</a:t>
            </a:r>
            <a:r>
              <a:rPr lang="en-US" dirty="0"/>
              <a:t> interface is the sub interface of the Tag interface. It provides an additional method to reevaluate the body.</a:t>
            </a:r>
            <a:endParaRPr lang="en-US" b="0" i="0" dirty="0">
              <a:solidFill>
                <a:srgbClr val="333333"/>
              </a:solidFill>
              <a:effectLst/>
              <a:highlight>
                <a:srgbClr val="FFFFFF"/>
              </a:highlight>
              <a:latin typeface="inter-regular"/>
            </a:endParaRPr>
          </a:p>
          <a:p>
            <a:pPr marL="0" indent="0">
              <a:buNone/>
            </a:pPr>
            <a:r>
              <a:rPr lang="en-US" b="0" i="0" dirty="0">
                <a:solidFill>
                  <a:srgbClr val="610B4B"/>
                </a:solidFill>
                <a:effectLst/>
                <a:highlight>
                  <a:srgbClr val="FFFFFF"/>
                </a:highlight>
                <a:latin typeface="erdana"/>
              </a:rPr>
              <a:t>Field of </a:t>
            </a:r>
            <a:r>
              <a:rPr lang="en-US" b="0" i="0" dirty="0" err="1">
                <a:solidFill>
                  <a:srgbClr val="610B4B"/>
                </a:solidFill>
                <a:effectLst/>
                <a:highlight>
                  <a:srgbClr val="FFFFFF"/>
                </a:highlight>
                <a:latin typeface="erdana"/>
              </a:rPr>
              <a:t>IterationTag</a:t>
            </a:r>
            <a:r>
              <a:rPr lang="en-US" b="0" i="0" dirty="0">
                <a:solidFill>
                  <a:srgbClr val="610B4B"/>
                </a:solidFill>
                <a:effectLst/>
                <a:highlight>
                  <a:srgbClr val="FFFFFF"/>
                </a:highlight>
                <a:latin typeface="erdana"/>
              </a:rPr>
              <a:t> interface</a:t>
            </a:r>
          </a:p>
          <a:p>
            <a:pPr marL="0" indent="0">
              <a:buNone/>
            </a:pPr>
            <a:r>
              <a:rPr lang="en-US" b="0" i="0" dirty="0">
                <a:solidFill>
                  <a:srgbClr val="333333"/>
                </a:solidFill>
                <a:effectLst/>
                <a:highlight>
                  <a:srgbClr val="FFFFFF"/>
                </a:highlight>
                <a:latin typeface="inter-regular"/>
              </a:rPr>
              <a:t>There is only one field defined in the </a:t>
            </a:r>
            <a:r>
              <a:rPr lang="en-US" b="0" i="0" dirty="0" err="1">
                <a:solidFill>
                  <a:srgbClr val="333333"/>
                </a:solidFill>
                <a:effectLst/>
                <a:highlight>
                  <a:srgbClr val="FFFFFF"/>
                </a:highlight>
                <a:latin typeface="inter-regular"/>
              </a:rPr>
              <a:t>IterationTag</a:t>
            </a:r>
            <a:r>
              <a:rPr lang="en-US" b="0" i="0" dirty="0">
                <a:solidFill>
                  <a:srgbClr val="333333"/>
                </a:solidFill>
                <a:effectLst/>
                <a:highlight>
                  <a:srgbClr val="FFFFFF"/>
                </a:highlight>
                <a:latin typeface="inter-regular"/>
              </a:rPr>
              <a:t> interface.</a:t>
            </a:r>
            <a:br>
              <a:rPr lang="en-US" dirty="0">
                <a:effectLst/>
              </a:rPr>
            </a:br>
            <a:r>
              <a:rPr lang="en-US" b="1" i="0" dirty="0">
                <a:solidFill>
                  <a:srgbClr val="000000"/>
                </a:solidFill>
                <a:effectLst/>
                <a:highlight>
                  <a:srgbClr val="FFFFFF"/>
                </a:highlight>
                <a:latin typeface="inter-bold"/>
              </a:rPr>
              <a:t>public static int EVAL_BODY_AGAIN </a:t>
            </a:r>
            <a:r>
              <a:rPr lang="en-US" b="0" i="0" dirty="0">
                <a:solidFill>
                  <a:srgbClr val="000000"/>
                </a:solidFill>
                <a:effectLst/>
                <a:highlight>
                  <a:srgbClr val="FFFFFF"/>
                </a:highlight>
                <a:latin typeface="inter-regular"/>
              </a:rPr>
              <a:t>it reevaluates the body content.</a:t>
            </a:r>
          </a:p>
          <a:p>
            <a:pPr marL="0" indent="0" algn="just">
              <a:buNone/>
            </a:pPr>
            <a:r>
              <a:rPr lang="en-US" b="0" i="0" dirty="0">
                <a:solidFill>
                  <a:srgbClr val="610B4B"/>
                </a:solidFill>
                <a:effectLst/>
                <a:highlight>
                  <a:srgbClr val="FFFFFF"/>
                </a:highlight>
                <a:latin typeface="erdana"/>
              </a:rPr>
              <a:t>Method of Tag interface</a:t>
            </a:r>
          </a:p>
          <a:p>
            <a:pPr marL="0" indent="0" algn="just">
              <a:buNone/>
            </a:pPr>
            <a:r>
              <a:rPr lang="en-US" b="1" i="0" dirty="0">
                <a:solidFill>
                  <a:srgbClr val="000000"/>
                </a:solidFill>
                <a:effectLst/>
                <a:highlight>
                  <a:srgbClr val="FFFFFF"/>
                </a:highlight>
                <a:latin typeface="inter-bold"/>
              </a:rPr>
              <a:t>public int </a:t>
            </a:r>
            <a:r>
              <a:rPr lang="en-US" b="1" i="0" dirty="0" err="1">
                <a:solidFill>
                  <a:srgbClr val="000000"/>
                </a:solidFill>
                <a:effectLst/>
                <a:highlight>
                  <a:srgbClr val="FFFFFF"/>
                </a:highlight>
                <a:latin typeface="inter-bold"/>
              </a:rPr>
              <a:t>doAfterBody</a:t>
            </a:r>
            <a:r>
              <a:rPr lang="en-US" b="1" i="0" dirty="0">
                <a:solidFill>
                  <a:srgbClr val="000000"/>
                </a:solidFill>
                <a:effectLst/>
                <a:highlight>
                  <a:srgbClr val="FFFFFF"/>
                </a:highlight>
                <a:latin typeface="inter-bold"/>
              </a:rPr>
              <a:t>()throws </a:t>
            </a:r>
            <a:r>
              <a:rPr lang="en-US" b="1" i="0" dirty="0" err="1">
                <a:solidFill>
                  <a:srgbClr val="000000"/>
                </a:solidFill>
                <a:effectLst/>
                <a:highlight>
                  <a:srgbClr val="FFFFFF"/>
                </a:highlight>
                <a:latin typeface="inter-bold"/>
              </a:rPr>
              <a:t>JspException</a:t>
            </a:r>
            <a:r>
              <a:rPr lang="en-US" b="1" i="0" dirty="0">
                <a:solidFill>
                  <a:srgbClr val="000000"/>
                </a:solidFill>
                <a:effectLst/>
                <a:highlight>
                  <a:srgbClr val="FFFFFF"/>
                </a:highlight>
                <a:latin typeface="inter-bold"/>
              </a:rPr>
              <a:t> </a:t>
            </a:r>
            <a:r>
              <a:rPr lang="en-US" b="0" i="0" dirty="0">
                <a:solidFill>
                  <a:srgbClr val="000000"/>
                </a:solidFill>
                <a:effectLst/>
                <a:highlight>
                  <a:srgbClr val="FFFFFF"/>
                </a:highlight>
                <a:latin typeface="inter-regular"/>
              </a:rPr>
              <a:t>it is invoked by the JSP page implementation object after the evaluation of the body. If this method returns EVAL_BODY_INCLUDE, body content will be reevaluated, if it returns SKIP_BODY, no more body </a:t>
            </a:r>
            <a:r>
              <a:rPr lang="en-US" b="0" i="0" dirty="0" err="1">
                <a:solidFill>
                  <a:srgbClr val="000000"/>
                </a:solidFill>
                <a:effectLst/>
                <a:highlight>
                  <a:srgbClr val="FFFFFF"/>
                </a:highlight>
                <a:latin typeface="inter-regular"/>
              </a:rPr>
              <a:t>cotent</a:t>
            </a:r>
            <a:r>
              <a:rPr lang="en-US" b="0" i="0" dirty="0">
                <a:solidFill>
                  <a:srgbClr val="000000"/>
                </a:solidFill>
                <a:effectLst/>
                <a:highlight>
                  <a:srgbClr val="FFFFFF"/>
                </a:highlight>
                <a:latin typeface="inter-regular"/>
              </a:rPr>
              <a:t> will be evaluated.</a:t>
            </a:r>
          </a:p>
          <a:p>
            <a:pPr marL="0" indent="0" algn="just">
              <a:buNone/>
            </a:pPr>
            <a:endParaRPr lang="en-US" b="0" i="0" dirty="0">
              <a:solidFill>
                <a:srgbClr val="610B4B"/>
              </a:solidFill>
              <a:effectLst/>
              <a:highlight>
                <a:srgbClr val="FFFFFF"/>
              </a:highlight>
              <a:latin typeface="erdana"/>
            </a:endParaRPr>
          </a:p>
          <a:p>
            <a:endParaRPr lang="en-US" dirty="0"/>
          </a:p>
        </p:txBody>
      </p:sp>
    </p:spTree>
    <p:extLst>
      <p:ext uri="{BB962C8B-B14F-4D97-AF65-F5344CB8AC3E}">
        <p14:creationId xmlns:p14="http://schemas.microsoft.com/office/powerpoint/2010/main" val="253990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55B4-FE37-DFE4-5A7E-8607803B6FD7}"/>
              </a:ext>
            </a:extLst>
          </p:cNvPr>
          <p:cNvSpPr>
            <a:spLocks noGrp="1"/>
          </p:cNvSpPr>
          <p:nvPr>
            <p:ph type="title"/>
          </p:nvPr>
        </p:nvSpPr>
        <p:spPr/>
        <p:txBody>
          <a:bodyPr/>
          <a:lstStyle/>
          <a:p>
            <a:r>
              <a:rPr lang="en-US" b="0" i="0" dirty="0">
                <a:solidFill>
                  <a:srgbClr val="610B4B"/>
                </a:solidFill>
                <a:effectLst/>
                <a:highlight>
                  <a:srgbClr val="FFFFFF"/>
                </a:highlight>
                <a:latin typeface="erdana"/>
              </a:rPr>
              <a:t>JSP Custom Tag API</a:t>
            </a:r>
            <a:endParaRPr lang="en-US" dirty="0"/>
          </a:p>
        </p:txBody>
      </p:sp>
      <p:sp>
        <p:nvSpPr>
          <p:cNvPr id="3" name="Content Placeholder 2">
            <a:extLst>
              <a:ext uri="{FF2B5EF4-FFF2-40B4-BE49-F238E27FC236}">
                <a16:creationId xmlns:a16="http://schemas.microsoft.com/office/drawing/2014/main" id="{D383FA70-E5AA-F793-DB1C-58EB43C02B62}"/>
              </a:ext>
            </a:extLst>
          </p:cNvPr>
          <p:cNvSpPr>
            <a:spLocks noGrp="1"/>
          </p:cNvSpPr>
          <p:nvPr>
            <p:ph idx="1"/>
          </p:nvPr>
        </p:nvSpPr>
        <p:spPr/>
        <p:txBody>
          <a:bodyPr/>
          <a:lstStyle/>
          <a:p>
            <a:pPr marL="0" indent="0" algn="just">
              <a:buNone/>
            </a:pPr>
            <a:r>
              <a:rPr lang="en-US" b="0" i="0" dirty="0" err="1">
                <a:solidFill>
                  <a:srgbClr val="610B4B"/>
                </a:solidFill>
                <a:effectLst/>
                <a:highlight>
                  <a:srgbClr val="FFFFFF"/>
                </a:highlight>
                <a:latin typeface="erdana"/>
              </a:rPr>
              <a:t>TagSupport</a:t>
            </a:r>
            <a:r>
              <a:rPr lang="en-US" b="0" i="0" dirty="0">
                <a:solidFill>
                  <a:srgbClr val="610B4B"/>
                </a:solidFill>
                <a:effectLst/>
                <a:highlight>
                  <a:srgbClr val="FFFFFF"/>
                </a:highlight>
                <a:latin typeface="erdana"/>
              </a:rPr>
              <a:t> class</a:t>
            </a:r>
          </a:p>
          <a:p>
            <a:pPr marL="0" indent="0" algn="just">
              <a:buNone/>
            </a:pPr>
            <a:r>
              <a:rPr lang="en-US" b="0" i="0" dirty="0">
                <a:solidFill>
                  <a:srgbClr val="333333"/>
                </a:solidFill>
                <a:effectLst/>
                <a:highlight>
                  <a:srgbClr val="FFFFFF"/>
                </a:highlight>
                <a:latin typeface="inter-regular"/>
              </a:rPr>
              <a:t>The </a:t>
            </a:r>
            <a:r>
              <a:rPr lang="en-US" b="0" i="0" dirty="0" err="1">
                <a:solidFill>
                  <a:srgbClr val="333333"/>
                </a:solidFill>
                <a:effectLst/>
                <a:highlight>
                  <a:srgbClr val="FFFFFF"/>
                </a:highlight>
                <a:latin typeface="inter-regular"/>
              </a:rPr>
              <a:t>TagSupport</a:t>
            </a:r>
            <a:r>
              <a:rPr lang="en-US" b="0" i="0" dirty="0">
                <a:solidFill>
                  <a:srgbClr val="333333"/>
                </a:solidFill>
                <a:effectLst/>
                <a:highlight>
                  <a:srgbClr val="FFFFFF"/>
                </a:highlight>
                <a:latin typeface="inter-regular"/>
              </a:rPr>
              <a:t> class implements the </a:t>
            </a:r>
            <a:r>
              <a:rPr lang="en-US" b="0" i="0" dirty="0" err="1">
                <a:solidFill>
                  <a:srgbClr val="333333"/>
                </a:solidFill>
                <a:effectLst/>
                <a:highlight>
                  <a:srgbClr val="FFFFFF"/>
                </a:highlight>
                <a:latin typeface="inter-regular"/>
              </a:rPr>
              <a:t>IterationTag</a:t>
            </a:r>
            <a:r>
              <a:rPr lang="en-US" b="0" i="0" dirty="0">
                <a:solidFill>
                  <a:srgbClr val="333333"/>
                </a:solidFill>
                <a:effectLst/>
                <a:highlight>
                  <a:srgbClr val="FFFFFF"/>
                </a:highlight>
                <a:latin typeface="inter-regular"/>
              </a:rPr>
              <a:t> interface. It acts as the base class for new Tag Handlers. It provides some additional methods also.</a:t>
            </a:r>
          </a:p>
          <a:p>
            <a:endParaRPr lang="en-US" dirty="0"/>
          </a:p>
        </p:txBody>
      </p:sp>
    </p:spTree>
    <p:extLst>
      <p:ext uri="{BB962C8B-B14F-4D97-AF65-F5344CB8AC3E}">
        <p14:creationId xmlns:p14="http://schemas.microsoft.com/office/powerpoint/2010/main" val="346488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977E-2F2A-C353-7A90-589B1916294C}"/>
              </a:ext>
            </a:extLst>
          </p:cNvPr>
          <p:cNvSpPr>
            <a:spLocks noGrp="1"/>
          </p:cNvSpPr>
          <p:nvPr>
            <p:ph type="title"/>
          </p:nvPr>
        </p:nvSpPr>
        <p:spPr/>
        <p:txBody>
          <a:bodyPr/>
          <a:lstStyle/>
          <a:p>
            <a:r>
              <a:rPr lang="en-US" b="0" i="0" dirty="0">
                <a:solidFill>
                  <a:srgbClr val="610B38"/>
                </a:solidFill>
                <a:effectLst/>
                <a:highlight>
                  <a:srgbClr val="FFFFFF"/>
                </a:highlight>
                <a:latin typeface="erdana"/>
              </a:rPr>
              <a:t>Advantages of JSP over Servlet</a:t>
            </a:r>
            <a:endParaRPr lang="en-US" dirty="0"/>
          </a:p>
        </p:txBody>
      </p:sp>
      <p:sp>
        <p:nvSpPr>
          <p:cNvPr id="3" name="Content Placeholder 2">
            <a:extLst>
              <a:ext uri="{FF2B5EF4-FFF2-40B4-BE49-F238E27FC236}">
                <a16:creationId xmlns:a16="http://schemas.microsoft.com/office/drawing/2014/main" id="{00FAA43E-D4ED-2AF6-1B57-4A47FA2BEEEC}"/>
              </a:ext>
            </a:extLst>
          </p:cNvPr>
          <p:cNvSpPr>
            <a:spLocks noGrp="1"/>
          </p:cNvSpPr>
          <p:nvPr>
            <p:ph idx="1"/>
          </p:nvPr>
        </p:nvSpPr>
        <p:spPr/>
        <p:txBody>
          <a:bodyPr/>
          <a:lstStyle/>
          <a:p>
            <a:pPr marL="0" indent="0" algn="just">
              <a:buNone/>
            </a:pPr>
            <a:r>
              <a:rPr lang="en-US" b="0" i="0" dirty="0">
                <a:solidFill>
                  <a:srgbClr val="610B4B"/>
                </a:solidFill>
                <a:effectLst/>
                <a:highlight>
                  <a:srgbClr val="FFFFFF"/>
                </a:highlight>
                <a:latin typeface="erdana"/>
              </a:rPr>
              <a:t>4) Less code than Servlet</a:t>
            </a:r>
          </a:p>
          <a:p>
            <a:pPr algn="just"/>
            <a:r>
              <a:rPr lang="en-US" b="0" i="0" dirty="0">
                <a:solidFill>
                  <a:srgbClr val="333333"/>
                </a:solidFill>
                <a:effectLst/>
                <a:highlight>
                  <a:srgbClr val="FFFFFF"/>
                </a:highlight>
                <a:latin typeface="inter-regular"/>
              </a:rPr>
              <a:t>In JSP, we can use many tags such as action tags, JSTL, custom tags, etc. that reduces the code. Moreover, we can use EL, implicit objects, etc.</a:t>
            </a:r>
          </a:p>
          <a:p>
            <a:endParaRPr lang="en-US" dirty="0"/>
          </a:p>
        </p:txBody>
      </p:sp>
    </p:spTree>
    <p:extLst>
      <p:ext uri="{BB962C8B-B14F-4D97-AF65-F5344CB8AC3E}">
        <p14:creationId xmlns:p14="http://schemas.microsoft.com/office/powerpoint/2010/main" val="11075297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6430-C42E-0053-539B-EB7328907481}"/>
              </a:ext>
            </a:extLst>
          </p:cNvPr>
          <p:cNvSpPr>
            <a:spLocks noGrp="1"/>
          </p:cNvSpPr>
          <p:nvPr>
            <p:ph type="title"/>
          </p:nvPr>
        </p:nvSpPr>
        <p:spPr/>
        <p:txBody>
          <a:bodyPr/>
          <a:lstStyle/>
          <a:p>
            <a:r>
              <a:rPr lang="en-US" b="0" i="0" dirty="0">
                <a:solidFill>
                  <a:srgbClr val="610B38"/>
                </a:solidFill>
                <a:effectLst/>
                <a:highlight>
                  <a:srgbClr val="FFFFFF"/>
                </a:highlight>
                <a:latin typeface="erdana"/>
              </a:rPr>
              <a:t>Example of JSP Custom Tag</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6974C326-7753-125C-B1ED-0358C2C8B9FE}"/>
              </a:ext>
            </a:extLst>
          </p:cNvPr>
          <p:cNvSpPr>
            <a:spLocks noGrp="1"/>
          </p:cNvSpPr>
          <p:nvPr>
            <p:ph idx="1"/>
          </p:nvPr>
        </p:nvSpPr>
        <p:spPr/>
        <p:txBody>
          <a:bodyPr/>
          <a:lstStyle/>
          <a:p>
            <a:pPr marL="0" indent="0" algn="just">
              <a:buNone/>
            </a:pPr>
            <a:r>
              <a:rPr lang="en-US" b="0" i="0" dirty="0">
                <a:solidFill>
                  <a:srgbClr val="333333"/>
                </a:solidFill>
                <a:effectLst/>
                <a:highlight>
                  <a:srgbClr val="FFFFFF"/>
                </a:highlight>
                <a:latin typeface="inter-regular"/>
              </a:rPr>
              <a:t>In this example, we are going to create a </a:t>
            </a:r>
            <a:r>
              <a:rPr lang="en-US" b="1" i="0" dirty="0">
                <a:solidFill>
                  <a:srgbClr val="333333"/>
                </a:solidFill>
                <a:effectLst/>
                <a:highlight>
                  <a:srgbClr val="FFFFFF"/>
                </a:highlight>
                <a:latin typeface="inter-bold"/>
              </a:rPr>
              <a:t>custom tag that prints the current date and time</a:t>
            </a:r>
            <a:r>
              <a:rPr lang="en-US" b="0" i="0" dirty="0">
                <a:solidFill>
                  <a:srgbClr val="333333"/>
                </a:solidFill>
                <a:effectLst/>
                <a:highlight>
                  <a:srgbClr val="FFFFFF"/>
                </a:highlight>
                <a:latin typeface="inter-regular"/>
              </a:rPr>
              <a:t>. We are performing action at the start of tag.</a:t>
            </a:r>
          </a:p>
          <a:p>
            <a:pPr algn="just"/>
            <a:r>
              <a:rPr lang="en-US" b="0" i="0" dirty="0">
                <a:solidFill>
                  <a:srgbClr val="333333"/>
                </a:solidFill>
                <a:effectLst/>
                <a:highlight>
                  <a:srgbClr val="FFFFFF"/>
                </a:highlight>
                <a:latin typeface="inter-regular"/>
              </a:rPr>
              <a:t>For creating any custom tag, we need to follow following steps:</a:t>
            </a:r>
          </a:p>
          <a:p>
            <a:pPr algn="just">
              <a:buFont typeface="+mj-lt"/>
              <a:buAutoNum type="arabicPeriod"/>
            </a:pPr>
            <a:r>
              <a:rPr lang="en-US" b="1" i="0" dirty="0">
                <a:solidFill>
                  <a:srgbClr val="000000"/>
                </a:solidFill>
                <a:effectLst/>
                <a:highlight>
                  <a:srgbClr val="FFFFFF"/>
                </a:highlight>
                <a:latin typeface="inter-bold"/>
              </a:rPr>
              <a:t>Create the Tag handler class</a:t>
            </a:r>
            <a:r>
              <a:rPr lang="en-US" b="0" i="0" dirty="0">
                <a:solidFill>
                  <a:srgbClr val="000000"/>
                </a:solidFill>
                <a:effectLst/>
                <a:highlight>
                  <a:srgbClr val="FFFFFF"/>
                </a:highlight>
                <a:latin typeface="inter-regular"/>
              </a:rPr>
              <a:t> and perform action at the start or at the end of the tag.</a:t>
            </a:r>
          </a:p>
          <a:p>
            <a:pPr algn="just">
              <a:buFont typeface="+mj-lt"/>
              <a:buAutoNum type="arabicPeriod"/>
            </a:pPr>
            <a:r>
              <a:rPr lang="en-US" b="1" i="0" dirty="0">
                <a:solidFill>
                  <a:srgbClr val="000000"/>
                </a:solidFill>
                <a:effectLst/>
                <a:highlight>
                  <a:srgbClr val="FFFFFF"/>
                </a:highlight>
                <a:latin typeface="inter-bold"/>
              </a:rPr>
              <a:t>Create the Tag Library Descriptor (TLD) file</a:t>
            </a:r>
            <a:r>
              <a:rPr lang="en-US" b="0" i="0" dirty="0">
                <a:solidFill>
                  <a:srgbClr val="000000"/>
                </a:solidFill>
                <a:effectLst/>
                <a:highlight>
                  <a:srgbClr val="FFFFFF"/>
                </a:highlight>
                <a:latin typeface="inter-regular"/>
              </a:rPr>
              <a:t> and define tags</a:t>
            </a:r>
          </a:p>
          <a:p>
            <a:pPr algn="just">
              <a:buFont typeface="+mj-lt"/>
              <a:buAutoNum type="arabicPeriod"/>
            </a:pPr>
            <a:r>
              <a:rPr lang="en-US" b="1" i="0" dirty="0">
                <a:solidFill>
                  <a:srgbClr val="000000"/>
                </a:solidFill>
                <a:effectLst/>
                <a:highlight>
                  <a:srgbClr val="FFFFFF"/>
                </a:highlight>
                <a:latin typeface="inter-bold"/>
              </a:rPr>
              <a:t>Create the JSP file that uses the Custom tag defined in the TLD file</a:t>
            </a:r>
            <a:endParaRPr lang="en-US" b="0" i="0" dirty="0">
              <a:solidFill>
                <a:srgbClr val="000000"/>
              </a:solidFill>
              <a:effectLst/>
              <a:highlight>
                <a:srgbClr val="FFFFFF"/>
              </a:highlight>
              <a:latin typeface="inter-regular"/>
            </a:endParaRPr>
          </a:p>
          <a:p>
            <a:pPr marL="0" indent="0">
              <a:buNone/>
            </a:pPr>
            <a:endParaRPr lang="en-US" dirty="0"/>
          </a:p>
        </p:txBody>
      </p:sp>
    </p:spTree>
    <p:extLst>
      <p:ext uri="{BB962C8B-B14F-4D97-AF65-F5344CB8AC3E}">
        <p14:creationId xmlns:p14="http://schemas.microsoft.com/office/powerpoint/2010/main" val="1851566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BD74-4887-68FE-74AD-0EA18B783ED9}"/>
              </a:ext>
            </a:extLst>
          </p:cNvPr>
          <p:cNvSpPr>
            <a:spLocks noGrp="1"/>
          </p:cNvSpPr>
          <p:nvPr>
            <p:ph type="title"/>
          </p:nvPr>
        </p:nvSpPr>
        <p:spPr/>
        <p:txBody>
          <a:bodyPr/>
          <a:lstStyle/>
          <a:p>
            <a:r>
              <a:rPr lang="en-US" b="0" i="0" dirty="0">
                <a:solidFill>
                  <a:srgbClr val="610B38"/>
                </a:solidFill>
                <a:effectLst/>
                <a:highlight>
                  <a:srgbClr val="FFFFFF"/>
                </a:highlight>
                <a:latin typeface="erdana"/>
              </a:rPr>
              <a:t>Example of JSP Custom Tag</a:t>
            </a:r>
            <a:endParaRPr lang="en-US" dirty="0"/>
          </a:p>
        </p:txBody>
      </p:sp>
      <p:sp>
        <p:nvSpPr>
          <p:cNvPr id="3" name="Content Placeholder 2">
            <a:extLst>
              <a:ext uri="{FF2B5EF4-FFF2-40B4-BE49-F238E27FC236}">
                <a16:creationId xmlns:a16="http://schemas.microsoft.com/office/drawing/2014/main" id="{E9C3D5F8-39E8-37C7-1A44-E51B166DB356}"/>
              </a:ext>
            </a:extLst>
          </p:cNvPr>
          <p:cNvSpPr>
            <a:spLocks noGrp="1"/>
          </p:cNvSpPr>
          <p:nvPr>
            <p:ph idx="1"/>
          </p:nvPr>
        </p:nvSpPr>
        <p:spPr/>
        <p:txBody>
          <a:bodyPr/>
          <a:lstStyle/>
          <a:p>
            <a:pPr marL="0" indent="0">
              <a:buNone/>
            </a:pPr>
            <a:r>
              <a:rPr lang="en-US" b="0" i="0" dirty="0">
                <a:solidFill>
                  <a:srgbClr val="610B4B"/>
                </a:solidFill>
                <a:effectLst/>
                <a:highlight>
                  <a:srgbClr val="FFFFFF"/>
                </a:highlight>
                <a:latin typeface="erdana"/>
              </a:rPr>
              <a:t>Understanding flow of custom tag in </a:t>
            </a:r>
            <a:r>
              <a:rPr lang="en-US" b="0" i="0" dirty="0" err="1">
                <a:solidFill>
                  <a:srgbClr val="610B4B"/>
                </a:solidFill>
                <a:effectLst/>
                <a:highlight>
                  <a:srgbClr val="FFFFFF"/>
                </a:highlight>
                <a:latin typeface="erdana"/>
              </a:rPr>
              <a:t>jsp</a:t>
            </a:r>
            <a:endParaRPr lang="en-US" b="0" i="0" dirty="0">
              <a:solidFill>
                <a:srgbClr val="610B4B"/>
              </a:solidFill>
              <a:effectLst/>
              <a:highlight>
                <a:srgbClr val="FFFFFF"/>
              </a:highlight>
              <a:latin typeface="erdana"/>
            </a:endParaRPr>
          </a:p>
          <a:p>
            <a:pPr marL="0" indent="0">
              <a:buNone/>
            </a:pPr>
            <a:endParaRPr lang="en-US" dirty="0"/>
          </a:p>
        </p:txBody>
      </p:sp>
      <p:pic>
        <p:nvPicPr>
          <p:cNvPr id="5" name="Picture 4">
            <a:extLst>
              <a:ext uri="{FF2B5EF4-FFF2-40B4-BE49-F238E27FC236}">
                <a16:creationId xmlns:a16="http://schemas.microsoft.com/office/drawing/2014/main" id="{F982A10F-9F00-4F2B-EF22-EC37DAF06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 y="2743200"/>
            <a:ext cx="11308079" cy="3307080"/>
          </a:xfrm>
          <a:prstGeom prst="rect">
            <a:avLst/>
          </a:prstGeom>
        </p:spPr>
      </p:pic>
    </p:spTree>
    <p:extLst>
      <p:ext uri="{BB962C8B-B14F-4D97-AF65-F5344CB8AC3E}">
        <p14:creationId xmlns:p14="http://schemas.microsoft.com/office/powerpoint/2010/main" val="1470019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B12F-946E-2277-22F5-717A56DABF15}"/>
              </a:ext>
            </a:extLst>
          </p:cNvPr>
          <p:cNvSpPr>
            <a:spLocks noGrp="1"/>
          </p:cNvSpPr>
          <p:nvPr>
            <p:ph type="title"/>
          </p:nvPr>
        </p:nvSpPr>
        <p:spPr/>
        <p:txBody>
          <a:bodyPr/>
          <a:lstStyle/>
          <a:p>
            <a:r>
              <a:rPr lang="en-US" b="0" i="0" dirty="0">
                <a:solidFill>
                  <a:srgbClr val="610B4B"/>
                </a:solidFill>
                <a:effectLst/>
                <a:highlight>
                  <a:srgbClr val="FFFFFF"/>
                </a:highlight>
                <a:latin typeface="erdana"/>
              </a:rPr>
              <a:t>1) Create the Tag handler class</a:t>
            </a:r>
            <a:br>
              <a:rPr lang="en-US" b="0" i="0" dirty="0">
                <a:solidFill>
                  <a:srgbClr val="610B4B"/>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9EE45EA2-516F-72FF-B3F9-125FC0C5B888}"/>
              </a:ext>
            </a:extLst>
          </p:cNvPr>
          <p:cNvSpPr>
            <a:spLocks noGrp="1"/>
          </p:cNvSpPr>
          <p:nvPr>
            <p:ph idx="1"/>
          </p:nvPr>
        </p:nvSpPr>
        <p:spPr/>
        <p:txBody>
          <a:bodyPr/>
          <a:lstStyle/>
          <a:p>
            <a:pPr algn="just"/>
            <a:r>
              <a:rPr lang="en-US" b="0" i="0" dirty="0">
                <a:solidFill>
                  <a:srgbClr val="333333"/>
                </a:solidFill>
                <a:effectLst/>
                <a:highlight>
                  <a:srgbClr val="FFFFFF"/>
                </a:highlight>
                <a:latin typeface="inter-regular"/>
              </a:rPr>
              <a:t>To create the Tag Handler, we are inheriting the </a:t>
            </a:r>
            <a:r>
              <a:rPr lang="en-US" b="1" i="0" dirty="0" err="1">
                <a:solidFill>
                  <a:srgbClr val="333333"/>
                </a:solidFill>
                <a:effectLst/>
                <a:highlight>
                  <a:srgbClr val="FFFFFF"/>
                </a:highlight>
                <a:latin typeface="inter-bold"/>
              </a:rPr>
              <a:t>TagSupport</a:t>
            </a:r>
            <a:r>
              <a:rPr lang="en-US" b="1" i="0" dirty="0">
                <a:solidFill>
                  <a:srgbClr val="333333"/>
                </a:solidFill>
                <a:effectLst/>
                <a:highlight>
                  <a:srgbClr val="FFFFFF"/>
                </a:highlight>
                <a:latin typeface="inter-bold"/>
              </a:rPr>
              <a:t> class</a:t>
            </a:r>
            <a:r>
              <a:rPr lang="en-US" b="0" i="0" dirty="0">
                <a:solidFill>
                  <a:srgbClr val="333333"/>
                </a:solidFill>
                <a:effectLst/>
                <a:highlight>
                  <a:srgbClr val="FFFFFF"/>
                </a:highlight>
                <a:latin typeface="inter-regular"/>
              </a:rPr>
              <a:t> and overriding its method </a:t>
            </a:r>
            <a:r>
              <a:rPr lang="en-US" b="1" i="0" dirty="0" err="1">
                <a:solidFill>
                  <a:srgbClr val="333333"/>
                </a:solidFill>
                <a:effectLst/>
                <a:highlight>
                  <a:srgbClr val="FFFFFF"/>
                </a:highlight>
                <a:latin typeface="inter-bold"/>
              </a:rPr>
              <a:t>doStartTag</a:t>
            </a:r>
            <a:r>
              <a:rPr lang="en-US" b="1" i="0" dirty="0">
                <a:solidFill>
                  <a:srgbClr val="333333"/>
                </a:solidFill>
                <a:effectLst/>
                <a:highlight>
                  <a:srgbClr val="FFFFFF"/>
                </a:highlight>
                <a:latin typeface="inter-bold"/>
              </a:rPr>
              <a:t>()</a:t>
            </a:r>
            <a:r>
              <a:rPr lang="en-US" b="0" i="0" dirty="0">
                <a:solidFill>
                  <a:srgbClr val="333333"/>
                </a:solidFill>
                <a:effectLst/>
                <a:highlight>
                  <a:srgbClr val="FFFFFF"/>
                </a:highlight>
                <a:latin typeface="inter-regular"/>
              </a:rPr>
              <a:t>.To write data for the </a:t>
            </a:r>
            <a:r>
              <a:rPr lang="en-US" b="0" i="0" dirty="0" err="1">
                <a:solidFill>
                  <a:srgbClr val="333333"/>
                </a:solidFill>
                <a:effectLst/>
                <a:highlight>
                  <a:srgbClr val="FFFFFF"/>
                </a:highlight>
                <a:latin typeface="inter-regular"/>
              </a:rPr>
              <a:t>jsp</a:t>
            </a:r>
            <a:r>
              <a:rPr lang="en-US" b="0" i="0" dirty="0">
                <a:solidFill>
                  <a:srgbClr val="333333"/>
                </a:solidFill>
                <a:effectLst/>
                <a:highlight>
                  <a:srgbClr val="FFFFFF"/>
                </a:highlight>
                <a:latin typeface="inter-regular"/>
              </a:rPr>
              <a:t>, we need to use the </a:t>
            </a:r>
            <a:r>
              <a:rPr lang="en-US" b="1" i="0" dirty="0" err="1">
                <a:solidFill>
                  <a:srgbClr val="333333"/>
                </a:solidFill>
                <a:effectLst/>
                <a:highlight>
                  <a:srgbClr val="FFFFFF"/>
                </a:highlight>
                <a:latin typeface="inter-bold"/>
              </a:rPr>
              <a:t>JspWriter</a:t>
            </a:r>
            <a:r>
              <a:rPr lang="en-US" b="1" i="0" dirty="0">
                <a:solidFill>
                  <a:srgbClr val="333333"/>
                </a:solidFill>
                <a:effectLst/>
                <a:highlight>
                  <a:srgbClr val="FFFFFF"/>
                </a:highlight>
                <a:latin typeface="inter-bold"/>
              </a:rPr>
              <a:t> class</a:t>
            </a:r>
            <a:r>
              <a:rPr lang="en-US" b="0" i="0" dirty="0">
                <a:solidFill>
                  <a:srgbClr val="333333"/>
                </a:solidFill>
                <a:effectLst/>
                <a:highlight>
                  <a:srgbClr val="FFFFFF"/>
                </a:highlight>
                <a:latin typeface="inter-regular"/>
              </a:rPr>
              <a:t>.</a:t>
            </a:r>
          </a:p>
          <a:p>
            <a:pPr algn="just"/>
            <a:r>
              <a:rPr lang="en-US" b="0" i="0" dirty="0">
                <a:solidFill>
                  <a:srgbClr val="333333"/>
                </a:solidFill>
                <a:effectLst/>
                <a:highlight>
                  <a:srgbClr val="FFFFFF"/>
                </a:highlight>
                <a:latin typeface="inter-regular"/>
              </a:rPr>
              <a:t>The </a:t>
            </a:r>
            <a:r>
              <a:rPr lang="en-US" b="1" i="0" dirty="0" err="1">
                <a:solidFill>
                  <a:srgbClr val="333333"/>
                </a:solidFill>
                <a:effectLst/>
                <a:highlight>
                  <a:srgbClr val="FFFFFF"/>
                </a:highlight>
                <a:latin typeface="inter-bold"/>
              </a:rPr>
              <a:t>PageContext</a:t>
            </a:r>
            <a:r>
              <a:rPr lang="en-US" b="0" i="0" dirty="0">
                <a:solidFill>
                  <a:srgbClr val="333333"/>
                </a:solidFill>
                <a:effectLst/>
                <a:highlight>
                  <a:srgbClr val="FFFFFF"/>
                </a:highlight>
                <a:latin typeface="inter-regular"/>
              </a:rPr>
              <a:t> class provides </a:t>
            </a:r>
            <a:r>
              <a:rPr lang="en-US" b="1" i="0" dirty="0" err="1">
                <a:solidFill>
                  <a:srgbClr val="333333"/>
                </a:solidFill>
                <a:effectLst/>
                <a:highlight>
                  <a:srgbClr val="FFFFFF"/>
                </a:highlight>
                <a:latin typeface="inter-bold"/>
              </a:rPr>
              <a:t>getOut</a:t>
            </a:r>
            <a:r>
              <a:rPr lang="en-US" b="1" i="0" dirty="0">
                <a:solidFill>
                  <a:srgbClr val="333333"/>
                </a:solidFill>
                <a:effectLst/>
                <a:highlight>
                  <a:srgbClr val="FFFFFF"/>
                </a:highlight>
                <a:latin typeface="inter-bold"/>
              </a:rPr>
              <a:t>()</a:t>
            </a:r>
            <a:r>
              <a:rPr lang="en-US" b="0" i="0" dirty="0">
                <a:solidFill>
                  <a:srgbClr val="333333"/>
                </a:solidFill>
                <a:effectLst/>
                <a:highlight>
                  <a:srgbClr val="FFFFFF"/>
                </a:highlight>
                <a:latin typeface="inter-regular"/>
              </a:rPr>
              <a:t> method that returns the instance of </a:t>
            </a:r>
            <a:r>
              <a:rPr lang="en-US" b="0" i="0" dirty="0" err="1">
                <a:solidFill>
                  <a:srgbClr val="333333"/>
                </a:solidFill>
                <a:effectLst/>
                <a:highlight>
                  <a:srgbClr val="FFFFFF"/>
                </a:highlight>
                <a:latin typeface="inter-regular"/>
              </a:rPr>
              <a:t>JspWriter</a:t>
            </a:r>
            <a:r>
              <a:rPr lang="en-US" b="0" i="0" dirty="0">
                <a:solidFill>
                  <a:srgbClr val="333333"/>
                </a:solidFill>
                <a:effectLst/>
                <a:highlight>
                  <a:srgbClr val="FFFFFF"/>
                </a:highlight>
                <a:latin typeface="inter-regular"/>
              </a:rPr>
              <a:t> class. </a:t>
            </a:r>
            <a:r>
              <a:rPr lang="en-US" b="0" i="0" dirty="0" err="1">
                <a:solidFill>
                  <a:srgbClr val="333333"/>
                </a:solidFill>
                <a:effectLst/>
                <a:highlight>
                  <a:srgbClr val="FFFFFF"/>
                </a:highlight>
                <a:latin typeface="inter-regular"/>
              </a:rPr>
              <a:t>TagSupport</a:t>
            </a:r>
            <a:r>
              <a:rPr lang="en-US" b="0" i="0" dirty="0">
                <a:solidFill>
                  <a:srgbClr val="333333"/>
                </a:solidFill>
                <a:effectLst/>
                <a:highlight>
                  <a:srgbClr val="FFFFFF"/>
                </a:highlight>
                <a:latin typeface="inter-regular"/>
              </a:rPr>
              <a:t> class provides instance of </a:t>
            </a:r>
            <a:r>
              <a:rPr lang="en-US" b="0" i="0" dirty="0" err="1">
                <a:solidFill>
                  <a:srgbClr val="333333"/>
                </a:solidFill>
                <a:effectLst/>
                <a:highlight>
                  <a:srgbClr val="FFFFFF"/>
                </a:highlight>
                <a:latin typeface="inter-regular"/>
              </a:rPr>
              <a:t>pageContext</a:t>
            </a:r>
            <a:r>
              <a:rPr lang="en-US" b="0" i="0" dirty="0">
                <a:solidFill>
                  <a:srgbClr val="333333"/>
                </a:solidFill>
                <a:effectLst/>
                <a:highlight>
                  <a:srgbClr val="FFFFFF"/>
                </a:highlight>
                <a:latin typeface="inter-regular"/>
              </a:rPr>
              <a:t> </a:t>
            </a:r>
            <a:r>
              <a:rPr lang="en-US" b="0" i="0" dirty="0" err="1">
                <a:solidFill>
                  <a:srgbClr val="333333"/>
                </a:solidFill>
                <a:effectLst/>
                <a:highlight>
                  <a:srgbClr val="FFFFFF"/>
                </a:highlight>
                <a:latin typeface="inter-regular"/>
              </a:rPr>
              <a:t>bydefault</a:t>
            </a:r>
            <a:r>
              <a:rPr lang="en-US" b="0" i="0" dirty="0">
                <a:solidFill>
                  <a:srgbClr val="333333"/>
                </a:solidFill>
                <a:effectLst/>
                <a:highlight>
                  <a:srgbClr val="FFFFFF"/>
                </a:highlight>
                <a:latin typeface="inter-regular"/>
              </a:rPr>
              <a:t>.</a:t>
            </a:r>
          </a:p>
          <a:p>
            <a:pPr marL="0" indent="0">
              <a:buNone/>
            </a:pPr>
            <a:endParaRPr lang="en-US" dirty="0"/>
          </a:p>
        </p:txBody>
      </p:sp>
    </p:spTree>
    <p:extLst>
      <p:ext uri="{BB962C8B-B14F-4D97-AF65-F5344CB8AC3E}">
        <p14:creationId xmlns:p14="http://schemas.microsoft.com/office/powerpoint/2010/main" val="3394450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F30222-3E74-F99D-18B1-4E7A0F942D95}"/>
              </a:ext>
            </a:extLst>
          </p:cNvPr>
          <p:cNvSpPr>
            <a:spLocks noGrp="1"/>
          </p:cNvSpPr>
          <p:nvPr>
            <p:ph idx="1"/>
          </p:nvPr>
        </p:nvSpPr>
        <p:spPr>
          <a:xfrm>
            <a:off x="838200" y="0"/>
            <a:ext cx="10515600" cy="6858000"/>
          </a:xfrm>
        </p:spPr>
        <p:txBody>
          <a:bodyPr>
            <a:normAutofit fontScale="92500" lnSpcReduction="10000"/>
          </a:bodyPr>
          <a:lstStyle/>
          <a:p>
            <a:pPr algn="just">
              <a:buFont typeface="+mj-lt"/>
              <a:buAutoNum type="arabicPeriod"/>
            </a:pPr>
            <a:r>
              <a:rPr lang="en-US" b="1" i="0" dirty="0">
                <a:solidFill>
                  <a:srgbClr val="006699"/>
                </a:solidFill>
                <a:effectLst/>
                <a:latin typeface="inter-regular"/>
              </a:rPr>
              <a:t>package</a:t>
            </a:r>
            <a:r>
              <a:rPr lang="en-US" b="0" i="0" dirty="0">
                <a:solidFill>
                  <a:srgbClr val="000000"/>
                </a:solidFill>
                <a:effectLst/>
                <a:latin typeface="inter-regular"/>
              </a:rPr>
              <a:t> </a:t>
            </a:r>
            <a:r>
              <a:rPr lang="en-US" b="0" i="0" dirty="0" err="1">
                <a:solidFill>
                  <a:srgbClr val="000000"/>
                </a:solidFill>
                <a:effectLst/>
                <a:latin typeface="inter-regular"/>
              </a:rPr>
              <a:t>com.javatpoint.sonoo</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java.util.Calendar</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javax.servlet.jsp.JspException</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javax.servlet.jsp.JspWriter</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javax.servlet.jsp.tagext.TagSupport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MyTagHandler</a:t>
            </a:r>
            <a:r>
              <a:rPr lang="en-US" b="0" i="0" dirty="0">
                <a:solidFill>
                  <a:srgbClr val="000000"/>
                </a:solidFill>
                <a:effectLst/>
                <a:latin typeface="inter-regular"/>
              </a:rPr>
              <a:t> </a:t>
            </a:r>
            <a:r>
              <a:rPr lang="en-US" b="1" i="0" dirty="0">
                <a:solidFill>
                  <a:srgbClr val="006699"/>
                </a:solidFill>
                <a:effectLst/>
                <a:latin typeface="inter-regular"/>
              </a:rPr>
              <a:t>extends</a:t>
            </a:r>
            <a:r>
              <a:rPr lang="en-US" b="0" i="0" dirty="0">
                <a:solidFill>
                  <a:srgbClr val="000000"/>
                </a:solidFill>
                <a:effectLst/>
                <a:latin typeface="inter-regular"/>
              </a:rPr>
              <a:t> </a:t>
            </a:r>
            <a:r>
              <a:rPr lang="en-US" b="0" i="0" dirty="0" err="1">
                <a:solidFill>
                  <a:srgbClr val="000000"/>
                </a:solidFill>
                <a:effectLst/>
                <a:latin typeface="inter-regular"/>
              </a:rPr>
              <a:t>TagSupport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doStartTag</a:t>
            </a:r>
            <a:r>
              <a:rPr lang="en-US" b="0" i="0" dirty="0">
                <a:solidFill>
                  <a:srgbClr val="000000"/>
                </a:solidFill>
                <a:effectLst/>
                <a:latin typeface="inter-regular"/>
              </a:rPr>
              <a:t>() </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JspException</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JspWriter</a:t>
            </a:r>
            <a:r>
              <a:rPr lang="en-US" b="0" i="0" dirty="0">
                <a:solidFill>
                  <a:srgbClr val="000000"/>
                </a:solidFill>
                <a:effectLst/>
                <a:latin typeface="inter-regular"/>
              </a:rPr>
              <a:t> out=</a:t>
            </a:r>
            <a:r>
              <a:rPr lang="en-US" b="0" i="0" dirty="0" err="1">
                <a:solidFill>
                  <a:srgbClr val="000000"/>
                </a:solidFill>
                <a:effectLst/>
                <a:latin typeface="inter-regular"/>
              </a:rPr>
              <a:t>pageContext.getOut</a:t>
            </a:r>
            <a:r>
              <a:rPr lang="en-US" b="0" i="0" dirty="0">
                <a:solidFill>
                  <a:srgbClr val="000000"/>
                </a:solidFill>
                <a:effectLst/>
                <a:latin typeface="inter-regular"/>
              </a:rPr>
              <a:t>();</a:t>
            </a:r>
            <a:r>
              <a:rPr lang="en-US" b="0" i="0" dirty="0">
                <a:solidFill>
                  <a:srgbClr val="008200"/>
                </a:solidFill>
                <a:effectLst/>
                <a:latin typeface="inter-regular"/>
              </a:rPr>
              <a:t>//returns the instance of </a:t>
            </a:r>
            <a:r>
              <a:rPr lang="en-US" b="0" i="0" dirty="0" err="1">
                <a:solidFill>
                  <a:srgbClr val="008200"/>
                </a:solidFill>
                <a:effectLst/>
                <a:latin typeface="inter-regular"/>
              </a:rPr>
              <a:t>JspWriter</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try</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out.print</a:t>
            </a:r>
            <a:r>
              <a:rPr lang="en-US" b="0" i="0" dirty="0">
                <a:solidFill>
                  <a:srgbClr val="000000"/>
                </a:solidFill>
                <a:effectLst/>
                <a:latin typeface="inter-regular"/>
              </a:rPr>
              <a:t>(</a:t>
            </a:r>
            <a:r>
              <a:rPr lang="en-US" b="0" i="0" dirty="0" err="1">
                <a:solidFill>
                  <a:srgbClr val="000000"/>
                </a:solidFill>
                <a:effectLst/>
                <a:latin typeface="inter-regular"/>
              </a:rPr>
              <a:t>Calendar.getInstance</a:t>
            </a:r>
            <a:r>
              <a:rPr lang="en-US" b="0" i="0" dirty="0">
                <a:solidFill>
                  <a:srgbClr val="000000"/>
                </a:solidFill>
                <a:effectLst/>
                <a:latin typeface="inter-regular"/>
              </a:rPr>
              <a:t>().</a:t>
            </a:r>
            <a:r>
              <a:rPr lang="en-US" b="0" i="0" dirty="0" err="1">
                <a:solidFill>
                  <a:srgbClr val="000000"/>
                </a:solidFill>
                <a:effectLst/>
                <a:latin typeface="inter-regular"/>
              </a:rPr>
              <a:t>getTime</a:t>
            </a:r>
            <a:r>
              <a:rPr lang="en-US" b="0" i="0" dirty="0">
                <a:solidFill>
                  <a:srgbClr val="000000"/>
                </a:solidFill>
                <a:effectLst/>
                <a:latin typeface="inter-regular"/>
              </a:rPr>
              <a:t>());</a:t>
            </a:r>
            <a:r>
              <a:rPr lang="en-US" b="0" i="0" dirty="0">
                <a:solidFill>
                  <a:srgbClr val="008200"/>
                </a:solidFill>
                <a:effectLst/>
                <a:latin typeface="inter-regular"/>
              </a:rPr>
              <a:t>//printing date and time using </a:t>
            </a:r>
            <a:r>
              <a:rPr lang="en-US" b="0" i="0" dirty="0" err="1">
                <a:solidFill>
                  <a:srgbClr val="008200"/>
                </a:solidFill>
                <a:effectLst/>
                <a:latin typeface="inter-regular"/>
              </a:rPr>
              <a:t>JspWriter</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catch</a:t>
            </a:r>
            <a:r>
              <a:rPr lang="en-US" b="0" i="0" dirty="0">
                <a:solidFill>
                  <a:srgbClr val="000000"/>
                </a:solidFill>
                <a:effectLst/>
                <a:latin typeface="inter-regular"/>
              </a:rPr>
              <a:t>(Exception e){</a:t>
            </a:r>
            <a:r>
              <a:rPr lang="en-US" b="0" i="0" dirty="0" err="1">
                <a:solidFill>
                  <a:srgbClr val="000000"/>
                </a:solidFill>
                <a:effectLst/>
                <a:latin typeface="inter-regular"/>
              </a:rPr>
              <a:t>System.out.println</a:t>
            </a:r>
            <a:r>
              <a:rPr lang="en-US" b="0" i="0" dirty="0">
                <a:solidFill>
                  <a:srgbClr val="000000"/>
                </a:solidFill>
                <a:effectLst/>
                <a:latin typeface="inter-regular"/>
              </a:rPr>
              <a:t>(e);}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SKIP_BODY;</a:t>
            </a:r>
            <a:r>
              <a:rPr lang="en-US" b="0" i="0" dirty="0">
                <a:solidFill>
                  <a:srgbClr val="008200"/>
                </a:solidFill>
                <a:effectLst/>
                <a:latin typeface="inter-regular"/>
              </a:rPr>
              <a:t>//will not evaluate the body content of the tag</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endParaRPr lang="en-US" dirty="0"/>
          </a:p>
        </p:txBody>
      </p:sp>
    </p:spTree>
    <p:extLst>
      <p:ext uri="{BB962C8B-B14F-4D97-AF65-F5344CB8AC3E}">
        <p14:creationId xmlns:p14="http://schemas.microsoft.com/office/powerpoint/2010/main" val="1142562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91AB-B04B-C7DC-4AFC-6C5B1229F3B4}"/>
              </a:ext>
            </a:extLst>
          </p:cNvPr>
          <p:cNvSpPr>
            <a:spLocks noGrp="1"/>
          </p:cNvSpPr>
          <p:nvPr>
            <p:ph type="title"/>
          </p:nvPr>
        </p:nvSpPr>
        <p:spPr/>
        <p:txBody>
          <a:bodyPr/>
          <a:lstStyle/>
          <a:p>
            <a:r>
              <a:rPr lang="en-US" b="0" i="0" dirty="0">
                <a:solidFill>
                  <a:srgbClr val="610B4B"/>
                </a:solidFill>
                <a:effectLst/>
                <a:highlight>
                  <a:srgbClr val="FFFFFF"/>
                </a:highlight>
                <a:latin typeface="erdana"/>
              </a:rPr>
              <a:t>2) Create the TLD file</a:t>
            </a:r>
            <a:br>
              <a:rPr lang="en-US" b="0" i="0" dirty="0">
                <a:solidFill>
                  <a:srgbClr val="610B4B"/>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0E10A30A-2EA9-401A-7869-09AA4686C42E}"/>
              </a:ext>
            </a:extLst>
          </p:cNvPr>
          <p:cNvSpPr>
            <a:spLocks noGrp="1"/>
          </p:cNvSpPr>
          <p:nvPr>
            <p:ph idx="1"/>
          </p:nvPr>
        </p:nvSpPr>
        <p:spPr>
          <a:xfrm>
            <a:off x="838200" y="1825624"/>
            <a:ext cx="10515600" cy="4925695"/>
          </a:xfrm>
        </p:spPr>
        <p:txBody>
          <a:bodyPr>
            <a:normAutofit/>
          </a:bodyPr>
          <a:lstStyle/>
          <a:p>
            <a:pPr marL="0" indent="0">
              <a:buNone/>
            </a:pPr>
            <a:r>
              <a:rPr lang="en-US" b="1" i="0" dirty="0">
                <a:solidFill>
                  <a:srgbClr val="333333"/>
                </a:solidFill>
                <a:effectLst/>
                <a:highlight>
                  <a:srgbClr val="FFFFFF"/>
                </a:highlight>
                <a:latin typeface="inter-bold"/>
              </a:rPr>
              <a:t>Tag Library Descriptor</a:t>
            </a:r>
            <a:r>
              <a:rPr lang="en-US" b="0" i="0" dirty="0">
                <a:solidFill>
                  <a:srgbClr val="333333"/>
                </a:solidFill>
                <a:effectLst/>
                <a:highlight>
                  <a:srgbClr val="FFFFFF"/>
                </a:highlight>
                <a:latin typeface="inter-regular"/>
              </a:rPr>
              <a:t> (TLD) file contains information of tag and Tag Hander classes. It must be contained inside the </a:t>
            </a:r>
            <a:r>
              <a:rPr lang="en-US" b="1" i="0" dirty="0">
                <a:solidFill>
                  <a:srgbClr val="333333"/>
                </a:solidFill>
                <a:effectLst/>
                <a:highlight>
                  <a:srgbClr val="FFFFFF"/>
                </a:highlight>
                <a:latin typeface="inter-bold"/>
              </a:rPr>
              <a:t>WEB-INF</a:t>
            </a:r>
            <a:r>
              <a:rPr lang="en-US" b="0" i="0" dirty="0">
                <a:solidFill>
                  <a:srgbClr val="333333"/>
                </a:solidFill>
                <a:effectLst/>
                <a:highlight>
                  <a:srgbClr val="FFFFFF"/>
                </a:highlight>
                <a:latin typeface="inter-regular"/>
              </a:rPr>
              <a:t> directory.</a:t>
            </a:r>
          </a:p>
          <a:p>
            <a:pPr algn="just"/>
            <a:r>
              <a:rPr lang="nn-NO" b="0" i="1" dirty="0">
                <a:solidFill>
                  <a:srgbClr val="333333"/>
                </a:solidFill>
                <a:effectLst/>
                <a:highlight>
                  <a:srgbClr val="FFFFFF"/>
                </a:highlight>
                <a:latin typeface="inter-regular"/>
              </a:rPr>
              <a:t>File: mytags.tld</a:t>
            </a:r>
          </a:p>
          <a:p>
            <a:pPr algn="just">
              <a:buFont typeface="+mj-lt"/>
              <a:buAutoNum type="arabicPeriod"/>
            </a:pPr>
            <a:r>
              <a:rPr lang="nn-NO" b="1" i="0" dirty="0">
                <a:solidFill>
                  <a:srgbClr val="006699"/>
                </a:solidFill>
                <a:effectLst/>
                <a:latin typeface="inter-regular"/>
              </a:rPr>
              <a:t>&lt;?xml</a:t>
            </a:r>
            <a:r>
              <a:rPr lang="nn-NO" b="0" i="0" dirty="0">
                <a:solidFill>
                  <a:srgbClr val="000000"/>
                </a:solidFill>
                <a:effectLst/>
                <a:latin typeface="inter-regular"/>
              </a:rPr>
              <a:t> </a:t>
            </a:r>
            <a:r>
              <a:rPr lang="nn-NO" b="0" i="0" dirty="0">
                <a:solidFill>
                  <a:srgbClr val="FF0000"/>
                </a:solidFill>
                <a:effectLst/>
                <a:latin typeface="inter-regular"/>
              </a:rPr>
              <a:t>version</a:t>
            </a:r>
            <a:r>
              <a:rPr lang="nn-NO" b="0" i="0" dirty="0">
                <a:solidFill>
                  <a:srgbClr val="000000"/>
                </a:solidFill>
                <a:effectLst/>
                <a:latin typeface="inter-regular"/>
              </a:rPr>
              <a:t>=</a:t>
            </a:r>
            <a:r>
              <a:rPr lang="nn-NO" b="0" i="0" dirty="0">
                <a:solidFill>
                  <a:srgbClr val="0000FF"/>
                </a:solidFill>
                <a:effectLst/>
                <a:latin typeface="inter-regular"/>
              </a:rPr>
              <a:t>"1.0"</a:t>
            </a:r>
            <a:r>
              <a:rPr lang="nn-NO" b="0" i="0" dirty="0">
                <a:solidFill>
                  <a:srgbClr val="000000"/>
                </a:solidFill>
                <a:effectLst/>
                <a:latin typeface="inter-regular"/>
              </a:rPr>
              <a:t> </a:t>
            </a:r>
            <a:r>
              <a:rPr lang="nn-NO" b="0" i="0" dirty="0">
                <a:solidFill>
                  <a:srgbClr val="FF0000"/>
                </a:solidFill>
                <a:effectLst/>
                <a:latin typeface="inter-regular"/>
              </a:rPr>
              <a:t>encoding</a:t>
            </a:r>
            <a:r>
              <a:rPr lang="nn-NO" b="0" i="0" dirty="0">
                <a:solidFill>
                  <a:srgbClr val="000000"/>
                </a:solidFill>
                <a:effectLst/>
                <a:latin typeface="inter-regular"/>
              </a:rPr>
              <a:t>=</a:t>
            </a:r>
            <a:r>
              <a:rPr lang="nn-NO" b="0" i="0" dirty="0">
                <a:solidFill>
                  <a:srgbClr val="0000FF"/>
                </a:solidFill>
                <a:effectLst/>
                <a:latin typeface="inter-regular"/>
              </a:rPr>
              <a:t>"ISO-8859-1"</a:t>
            </a:r>
            <a:r>
              <a:rPr lang="nn-NO" b="0" i="0" dirty="0">
                <a:solidFill>
                  <a:srgbClr val="000000"/>
                </a:solidFill>
                <a:effectLst/>
                <a:latin typeface="inter-regular"/>
              </a:rPr>
              <a:t> </a:t>
            </a:r>
            <a:r>
              <a:rPr lang="nn-NO" b="1" i="0" dirty="0">
                <a:solidFill>
                  <a:srgbClr val="006699"/>
                </a:solidFill>
                <a:effectLst/>
                <a:latin typeface="inter-regular"/>
              </a:rPr>
              <a:t>?&gt;</a:t>
            </a:r>
            <a:r>
              <a:rPr lang="nn-NO" b="0" i="0" dirty="0">
                <a:solidFill>
                  <a:srgbClr val="000000"/>
                </a:solidFill>
                <a:effectLst/>
                <a:latin typeface="inter-regular"/>
              </a:rPr>
              <a:t>  </a:t>
            </a:r>
          </a:p>
          <a:p>
            <a:pPr algn="just">
              <a:buFont typeface="+mj-lt"/>
              <a:buAutoNum type="arabicPeriod"/>
            </a:pPr>
            <a:r>
              <a:rPr lang="nn-NO" b="0" i="0" dirty="0">
                <a:solidFill>
                  <a:srgbClr val="000000"/>
                </a:solidFill>
                <a:effectLst/>
                <a:latin typeface="inter-regular"/>
              </a:rPr>
              <a:t>&lt;!DOCTYPE taglib  </a:t>
            </a:r>
          </a:p>
          <a:p>
            <a:pPr algn="just">
              <a:buFont typeface="+mj-lt"/>
              <a:buAutoNum type="arabicPeriod"/>
            </a:pPr>
            <a:r>
              <a:rPr lang="nn-NO" b="0" i="0" dirty="0">
                <a:solidFill>
                  <a:srgbClr val="000000"/>
                </a:solidFill>
                <a:effectLst/>
                <a:latin typeface="inter-regular"/>
              </a:rPr>
              <a:t>        PUBLIC "-//Sun Microsystems, Inc.//DTD JSP Tag Library 1.2//EN"  </a:t>
            </a:r>
          </a:p>
          <a:p>
            <a:pPr algn="just">
              <a:buFont typeface="+mj-lt"/>
              <a:buAutoNum type="arabicPeriod"/>
            </a:pPr>
            <a:r>
              <a:rPr lang="nn-NO" b="0" i="0" dirty="0">
                <a:solidFill>
                  <a:srgbClr val="000000"/>
                </a:solidFill>
                <a:effectLst/>
                <a:latin typeface="inter-regular"/>
              </a:rPr>
              <a:t>    "http://java.sun.com/j2ee/dtd/web-jsptaglibrary_1_2.dtd"</a:t>
            </a:r>
            <a:r>
              <a:rPr lang="nn-NO" b="1" i="0" dirty="0">
                <a:solidFill>
                  <a:srgbClr val="006699"/>
                </a:solidFill>
                <a:effectLst/>
                <a:latin typeface="inter-regular"/>
              </a:rPr>
              <a:t>&gt;</a:t>
            </a:r>
            <a:r>
              <a:rPr lang="nn-NO" b="0" i="0" dirty="0">
                <a:solidFill>
                  <a:srgbClr val="000000"/>
                </a:solidFill>
                <a:effectLst/>
                <a:latin typeface="inter-regular"/>
              </a:rPr>
              <a:t>  </a:t>
            </a:r>
          </a:p>
          <a:p>
            <a:pPr algn="just">
              <a:buFont typeface="+mj-lt"/>
              <a:buAutoNum type="arabicPeriod"/>
            </a:pPr>
            <a:r>
              <a:rPr lang="nn-NO" b="0" i="0" dirty="0">
                <a:solidFill>
                  <a:srgbClr val="000000"/>
                </a:solidFill>
                <a:effectLst/>
                <a:latin typeface="inter-regular"/>
              </a:rPr>
              <a:t>  </a:t>
            </a:r>
          </a:p>
          <a:p>
            <a:pPr algn="just">
              <a:buFont typeface="+mj-lt"/>
              <a:buAutoNum type="arabicPeriod"/>
            </a:pPr>
            <a:r>
              <a:rPr lang="nn-NO" b="1" i="0" dirty="0">
                <a:solidFill>
                  <a:srgbClr val="006699"/>
                </a:solidFill>
                <a:effectLst/>
                <a:latin typeface="inter-regular"/>
              </a:rPr>
              <a:t>&lt;taglib&gt;</a:t>
            </a:r>
            <a:r>
              <a:rPr lang="nn-NO"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2748205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ED018-530E-E1D0-7213-045A9729DB7F}"/>
              </a:ext>
            </a:extLst>
          </p:cNvPr>
          <p:cNvSpPr>
            <a:spLocks noGrp="1"/>
          </p:cNvSpPr>
          <p:nvPr>
            <p:ph idx="1"/>
          </p:nvPr>
        </p:nvSpPr>
        <p:spPr>
          <a:xfrm>
            <a:off x="838200" y="960120"/>
            <a:ext cx="10515600" cy="5216843"/>
          </a:xfrm>
        </p:spPr>
        <p:txBody>
          <a:bodyPr>
            <a:normAutofit fontScale="92500" lnSpcReduction="20000"/>
          </a:bodyPr>
          <a:lstStyle/>
          <a:p>
            <a:pPr algn="just">
              <a:buFont typeface="+mj-lt"/>
              <a:buAutoNum type="arabicPeriod"/>
            </a:pPr>
            <a:r>
              <a:rPr lang="en-US" b="1" i="0" dirty="0">
                <a:solidFill>
                  <a:srgbClr val="006699"/>
                </a:solidFill>
                <a:effectLst/>
                <a:latin typeface="inter-regular"/>
              </a:rPr>
              <a:t>&lt;</a:t>
            </a:r>
            <a:r>
              <a:rPr lang="en-US" b="1" i="0" dirty="0" err="1">
                <a:solidFill>
                  <a:srgbClr val="006699"/>
                </a:solidFill>
                <a:effectLst/>
                <a:latin typeface="inter-regular"/>
              </a:rPr>
              <a:t>taglib</a:t>
            </a:r>
            <a:r>
              <a:rPr lang="en-US" b="1" i="0" dirty="0">
                <a:solidFill>
                  <a:srgbClr val="006699"/>
                </a:solidFill>
                <a:effectLst/>
                <a:latin typeface="inter-regular"/>
              </a:rPr>
              <a:t>&gt;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a:t>
            </a:r>
            <a:r>
              <a:rPr lang="en-US" b="1" i="0" dirty="0" err="1">
                <a:solidFill>
                  <a:srgbClr val="006699"/>
                </a:solidFill>
                <a:effectLst/>
                <a:latin typeface="inter-regular"/>
              </a:rPr>
              <a:t>tlib</a:t>
            </a:r>
            <a:r>
              <a:rPr lang="en-US" b="1" i="0" dirty="0">
                <a:solidFill>
                  <a:srgbClr val="006699"/>
                </a:solidFill>
                <a:effectLst/>
                <a:latin typeface="inter-regular"/>
              </a:rPr>
              <a:t>-version&gt;</a:t>
            </a:r>
            <a:r>
              <a:rPr lang="en-US" b="0" i="0" dirty="0">
                <a:solidFill>
                  <a:srgbClr val="000000"/>
                </a:solidFill>
                <a:effectLst/>
                <a:latin typeface="inter-regular"/>
              </a:rPr>
              <a:t>1.0</a:t>
            </a:r>
            <a:r>
              <a:rPr lang="en-US" b="1" i="0" dirty="0">
                <a:solidFill>
                  <a:srgbClr val="006699"/>
                </a:solidFill>
                <a:effectLst/>
                <a:latin typeface="inter-regular"/>
              </a:rPr>
              <a:t>&lt;/</a:t>
            </a:r>
            <a:r>
              <a:rPr lang="en-US" b="1" i="0" dirty="0" err="1">
                <a:solidFill>
                  <a:srgbClr val="006699"/>
                </a:solidFill>
                <a:effectLst/>
                <a:latin typeface="inter-regular"/>
              </a:rPr>
              <a:t>tlib</a:t>
            </a:r>
            <a:r>
              <a:rPr lang="en-US" b="1" i="0" dirty="0">
                <a:solidFill>
                  <a:srgbClr val="006699"/>
                </a:solidFill>
                <a:effectLst/>
                <a:latin typeface="inter-regular"/>
              </a:rPr>
              <a:t>-version&gt;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a:t>
            </a:r>
            <a:r>
              <a:rPr lang="en-US" b="1" i="0" dirty="0" err="1">
                <a:solidFill>
                  <a:srgbClr val="006699"/>
                </a:solidFill>
                <a:effectLst/>
                <a:latin typeface="inter-regular"/>
              </a:rPr>
              <a:t>jsp</a:t>
            </a:r>
            <a:r>
              <a:rPr lang="en-US" b="1" i="0" dirty="0">
                <a:solidFill>
                  <a:srgbClr val="006699"/>
                </a:solidFill>
                <a:effectLst/>
                <a:latin typeface="inter-regular"/>
              </a:rPr>
              <a:t>-version&gt;</a:t>
            </a:r>
            <a:r>
              <a:rPr lang="en-US" b="0" i="0" dirty="0">
                <a:solidFill>
                  <a:srgbClr val="000000"/>
                </a:solidFill>
                <a:effectLst/>
                <a:latin typeface="inter-regular"/>
              </a:rPr>
              <a:t>1.2</a:t>
            </a:r>
            <a:r>
              <a:rPr lang="en-US" b="1" i="0" dirty="0">
                <a:solidFill>
                  <a:srgbClr val="006699"/>
                </a:solidFill>
                <a:effectLst/>
                <a:latin typeface="inter-regular"/>
              </a:rPr>
              <a:t>&lt;/</a:t>
            </a:r>
            <a:r>
              <a:rPr lang="en-US" b="1" i="0" dirty="0" err="1">
                <a:solidFill>
                  <a:srgbClr val="006699"/>
                </a:solidFill>
                <a:effectLst/>
                <a:latin typeface="inter-regular"/>
              </a:rPr>
              <a:t>jsp</a:t>
            </a:r>
            <a:r>
              <a:rPr lang="en-US" b="1" i="0" dirty="0">
                <a:solidFill>
                  <a:srgbClr val="006699"/>
                </a:solidFill>
                <a:effectLst/>
                <a:latin typeface="inter-regular"/>
              </a:rPr>
              <a:t>-version&gt;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&lt;short-name&gt;</a:t>
            </a:r>
            <a:r>
              <a:rPr lang="en-US" b="0" i="0" dirty="0">
                <a:solidFill>
                  <a:srgbClr val="000000"/>
                </a:solidFill>
                <a:effectLst/>
                <a:latin typeface="inter-regular"/>
              </a:rPr>
              <a:t>simple</a:t>
            </a:r>
            <a:r>
              <a:rPr lang="en-US" b="1" i="0" dirty="0">
                <a:solidFill>
                  <a:srgbClr val="006699"/>
                </a:solidFill>
                <a:effectLst/>
                <a:latin typeface="inter-regular"/>
              </a:rPr>
              <a:t>&lt;/short-name&gt;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a:t>
            </a:r>
            <a:r>
              <a:rPr lang="en-US" b="1" i="0" dirty="0" err="1">
                <a:solidFill>
                  <a:srgbClr val="006699"/>
                </a:solidFill>
                <a:effectLst/>
                <a:latin typeface="inter-regular"/>
              </a:rPr>
              <a:t>uri</a:t>
            </a:r>
            <a:r>
              <a:rPr lang="en-US" b="1" i="0" dirty="0">
                <a:solidFill>
                  <a:srgbClr val="006699"/>
                </a:solidFill>
                <a:effectLst/>
                <a:latin typeface="inter-regular"/>
              </a:rPr>
              <a:t>&gt;</a:t>
            </a:r>
            <a:r>
              <a:rPr lang="en-US" b="0" i="0" dirty="0">
                <a:solidFill>
                  <a:srgbClr val="000000"/>
                </a:solidFill>
                <a:effectLst/>
                <a:latin typeface="inter-regular"/>
              </a:rPr>
              <a:t>http://tomcat.apache.org/example-taglib</a:t>
            </a:r>
            <a:r>
              <a:rPr lang="en-US" b="1" i="0" dirty="0">
                <a:solidFill>
                  <a:srgbClr val="006699"/>
                </a:solidFill>
                <a:effectLst/>
                <a:latin typeface="inter-regular"/>
              </a:rPr>
              <a:t>&lt;/uri&gt;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&lt;tag&gt;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&lt;name&gt;</a:t>
            </a:r>
            <a:r>
              <a:rPr lang="en-US" b="0" i="0" dirty="0">
                <a:solidFill>
                  <a:srgbClr val="000000"/>
                </a:solidFill>
                <a:effectLst/>
                <a:latin typeface="inter-regular"/>
              </a:rPr>
              <a:t>today</a:t>
            </a:r>
            <a:r>
              <a:rPr lang="en-US" b="1" i="0" dirty="0">
                <a:solidFill>
                  <a:srgbClr val="006699"/>
                </a:solidFill>
                <a:effectLst/>
                <a:latin typeface="inter-regular"/>
              </a:rPr>
              <a:t>&lt;/name&gt;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&lt;tag-class&gt;</a:t>
            </a:r>
            <a:r>
              <a:rPr lang="en-US" b="0" i="0" dirty="0" err="1">
                <a:solidFill>
                  <a:srgbClr val="000000"/>
                </a:solidFill>
                <a:effectLst/>
                <a:latin typeface="inter-regular"/>
              </a:rPr>
              <a:t>com.javatpoint.sonoo.MyTagHandler</a:t>
            </a:r>
            <a:r>
              <a:rPr lang="en-US" b="1" i="0" dirty="0">
                <a:solidFill>
                  <a:srgbClr val="006699"/>
                </a:solidFill>
                <a:effectLst/>
                <a:latin typeface="inter-regular"/>
              </a:rPr>
              <a:t>&lt;/tag-class&gt;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&lt;/tag&gt;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a:t>
            </a:r>
            <a:r>
              <a:rPr lang="en-US" b="1" i="0" dirty="0" err="1">
                <a:solidFill>
                  <a:srgbClr val="006699"/>
                </a:solidFill>
                <a:effectLst/>
                <a:latin typeface="inter-regular"/>
              </a:rPr>
              <a:t>taglib</a:t>
            </a:r>
            <a:r>
              <a:rPr lang="en-US" b="1" i="0" dirty="0">
                <a:solidFill>
                  <a:srgbClr val="006699"/>
                </a:solidFill>
                <a:effectLst/>
                <a:latin typeface="inter-regular"/>
              </a:rPr>
              <a:t>&gt;</a:t>
            </a: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1475111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5F7B-6DF6-7B9D-D963-A9862E73C9D4}"/>
              </a:ext>
            </a:extLst>
          </p:cNvPr>
          <p:cNvSpPr>
            <a:spLocks noGrp="1"/>
          </p:cNvSpPr>
          <p:nvPr>
            <p:ph type="title"/>
          </p:nvPr>
        </p:nvSpPr>
        <p:spPr/>
        <p:txBody>
          <a:bodyPr/>
          <a:lstStyle/>
          <a:p>
            <a:r>
              <a:rPr lang="en-US" b="0" i="0" dirty="0">
                <a:solidFill>
                  <a:srgbClr val="610B4B"/>
                </a:solidFill>
                <a:effectLst/>
                <a:highlight>
                  <a:srgbClr val="FFFFFF"/>
                </a:highlight>
                <a:latin typeface="erdana"/>
              </a:rPr>
              <a:t>3) Create the JSP file</a:t>
            </a:r>
            <a:br>
              <a:rPr lang="en-US" b="0" i="0" dirty="0">
                <a:solidFill>
                  <a:srgbClr val="610B4B"/>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A3C73EC2-641B-937C-8AEF-CC0144DF9501}"/>
              </a:ext>
            </a:extLst>
          </p:cNvPr>
          <p:cNvSpPr>
            <a:spLocks noGrp="1"/>
          </p:cNvSpPr>
          <p:nvPr>
            <p:ph idx="1"/>
          </p:nvPr>
        </p:nvSpPr>
        <p:spPr/>
        <p:txBody>
          <a:bodyPr/>
          <a:lstStyle/>
          <a:p>
            <a:pPr algn="just"/>
            <a:r>
              <a:rPr lang="en-US" b="0" i="0" dirty="0">
                <a:solidFill>
                  <a:srgbClr val="333333"/>
                </a:solidFill>
                <a:effectLst/>
                <a:highlight>
                  <a:srgbClr val="FFFFFF"/>
                </a:highlight>
                <a:latin typeface="inter-regular"/>
              </a:rPr>
              <a:t>Let's use the tag in our </a:t>
            </a:r>
            <a:r>
              <a:rPr lang="en-US" b="0" i="0" dirty="0" err="1">
                <a:solidFill>
                  <a:srgbClr val="333333"/>
                </a:solidFill>
                <a:effectLst/>
                <a:highlight>
                  <a:srgbClr val="FFFFFF"/>
                </a:highlight>
                <a:latin typeface="inter-regular"/>
              </a:rPr>
              <a:t>jsp</a:t>
            </a:r>
            <a:r>
              <a:rPr lang="en-US" b="0" i="0" dirty="0">
                <a:solidFill>
                  <a:srgbClr val="333333"/>
                </a:solidFill>
                <a:effectLst/>
                <a:highlight>
                  <a:srgbClr val="FFFFFF"/>
                </a:highlight>
                <a:latin typeface="inter-regular"/>
              </a:rPr>
              <a:t> file. Here, we are specifying the path of </a:t>
            </a:r>
            <a:r>
              <a:rPr lang="en-US" b="0" i="0" dirty="0" err="1">
                <a:solidFill>
                  <a:srgbClr val="333333"/>
                </a:solidFill>
                <a:effectLst/>
                <a:highlight>
                  <a:srgbClr val="FFFFFF"/>
                </a:highlight>
                <a:latin typeface="inter-regular"/>
              </a:rPr>
              <a:t>tld</a:t>
            </a:r>
            <a:r>
              <a:rPr lang="en-US" b="0" i="0" dirty="0">
                <a:solidFill>
                  <a:srgbClr val="333333"/>
                </a:solidFill>
                <a:effectLst/>
                <a:highlight>
                  <a:srgbClr val="FFFFFF"/>
                </a:highlight>
                <a:latin typeface="inter-regular"/>
              </a:rPr>
              <a:t> file directly. But it is recommended to use the </a:t>
            </a:r>
            <a:r>
              <a:rPr lang="en-US" b="0" i="0" dirty="0" err="1">
                <a:solidFill>
                  <a:srgbClr val="333333"/>
                </a:solidFill>
                <a:effectLst/>
                <a:highlight>
                  <a:srgbClr val="FFFFFF"/>
                </a:highlight>
                <a:latin typeface="inter-regular"/>
              </a:rPr>
              <a:t>uri</a:t>
            </a:r>
            <a:r>
              <a:rPr lang="en-US" b="0" i="0" dirty="0">
                <a:solidFill>
                  <a:srgbClr val="333333"/>
                </a:solidFill>
                <a:effectLst/>
                <a:highlight>
                  <a:srgbClr val="FFFFFF"/>
                </a:highlight>
                <a:latin typeface="inter-regular"/>
              </a:rPr>
              <a:t> name instead of full path of </a:t>
            </a:r>
            <a:r>
              <a:rPr lang="en-US" b="0" i="0" dirty="0" err="1">
                <a:solidFill>
                  <a:srgbClr val="333333"/>
                </a:solidFill>
                <a:effectLst/>
                <a:highlight>
                  <a:srgbClr val="FFFFFF"/>
                </a:highlight>
                <a:latin typeface="inter-regular"/>
              </a:rPr>
              <a:t>tld</a:t>
            </a:r>
            <a:r>
              <a:rPr lang="en-US" b="0" i="0" dirty="0">
                <a:solidFill>
                  <a:srgbClr val="333333"/>
                </a:solidFill>
                <a:effectLst/>
                <a:highlight>
                  <a:srgbClr val="FFFFFF"/>
                </a:highlight>
                <a:latin typeface="inter-regular"/>
              </a:rPr>
              <a:t> file. We will learn about </a:t>
            </a:r>
            <a:r>
              <a:rPr lang="en-US" b="0" i="0" dirty="0" err="1">
                <a:solidFill>
                  <a:srgbClr val="333333"/>
                </a:solidFill>
                <a:effectLst/>
                <a:highlight>
                  <a:srgbClr val="FFFFFF"/>
                </a:highlight>
                <a:latin typeface="inter-regular"/>
              </a:rPr>
              <a:t>uri</a:t>
            </a:r>
            <a:r>
              <a:rPr lang="en-US" b="0" i="0" dirty="0">
                <a:solidFill>
                  <a:srgbClr val="333333"/>
                </a:solidFill>
                <a:effectLst/>
                <a:highlight>
                  <a:srgbClr val="FFFFFF"/>
                </a:highlight>
                <a:latin typeface="inter-regular"/>
              </a:rPr>
              <a:t> later.</a:t>
            </a:r>
          </a:p>
          <a:p>
            <a:pPr algn="just"/>
            <a:r>
              <a:rPr lang="en-US" b="0" i="0" dirty="0">
                <a:solidFill>
                  <a:srgbClr val="333333"/>
                </a:solidFill>
                <a:effectLst/>
                <a:highlight>
                  <a:srgbClr val="FFFFFF"/>
                </a:highlight>
                <a:latin typeface="inter-regular"/>
              </a:rPr>
              <a:t>It uses </a:t>
            </a:r>
            <a:r>
              <a:rPr lang="en-US" b="1" i="0" dirty="0" err="1">
                <a:solidFill>
                  <a:srgbClr val="333333"/>
                </a:solidFill>
                <a:effectLst/>
                <a:highlight>
                  <a:srgbClr val="FFFFFF"/>
                </a:highlight>
                <a:latin typeface="inter-bold"/>
              </a:rPr>
              <a:t>taglib</a:t>
            </a:r>
            <a:r>
              <a:rPr lang="en-US" b="0" i="0" dirty="0">
                <a:solidFill>
                  <a:srgbClr val="333333"/>
                </a:solidFill>
                <a:effectLst/>
                <a:highlight>
                  <a:srgbClr val="FFFFFF"/>
                </a:highlight>
                <a:latin typeface="inter-regular"/>
              </a:rPr>
              <a:t> directive to use the tags defined in the </a:t>
            </a:r>
            <a:r>
              <a:rPr lang="en-US" b="0" i="0" dirty="0" err="1">
                <a:solidFill>
                  <a:srgbClr val="333333"/>
                </a:solidFill>
                <a:effectLst/>
                <a:highlight>
                  <a:srgbClr val="FFFFFF"/>
                </a:highlight>
                <a:latin typeface="inter-regular"/>
              </a:rPr>
              <a:t>tld</a:t>
            </a:r>
            <a:r>
              <a:rPr lang="en-US" b="0" i="0" dirty="0">
                <a:solidFill>
                  <a:srgbClr val="333333"/>
                </a:solidFill>
                <a:effectLst/>
                <a:highlight>
                  <a:srgbClr val="FFFFFF"/>
                </a:highlight>
                <a:latin typeface="inter-regular"/>
              </a:rPr>
              <a:t> file.</a:t>
            </a:r>
          </a:p>
          <a:p>
            <a:pPr algn="just"/>
            <a:r>
              <a:rPr lang="nn-NO" b="0" i="1" dirty="0">
                <a:solidFill>
                  <a:srgbClr val="333333"/>
                </a:solidFill>
                <a:effectLst/>
                <a:highlight>
                  <a:srgbClr val="FFFFFF"/>
                </a:highlight>
                <a:latin typeface="inter-regular"/>
              </a:rPr>
              <a:t>File: index.jsp</a:t>
            </a:r>
          </a:p>
          <a:p>
            <a:pPr algn="just">
              <a:buFont typeface="+mj-lt"/>
              <a:buAutoNum type="arabicPeriod"/>
            </a:pPr>
            <a:r>
              <a:rPr lang="nn-NO" b="0" i="0" dirty="0">
                <a:solidFill>
                  <a:srgbClr val="000000"/>
                </a:solidFill>
                <a:effectLst/>
                <a:latin typeface="inter-regular"/>
              </a:rPr>
              <a:t>&lt;%@ taglib uri=</a:t>
            </a:r>
            <a:r>
              <a:rPr lang="nn-NO" b="0" i="0" dirty="0">
                <a:solidFill>
                  <a:srgbClr val="0000FF"/>
                </a:solidFill>
                <a:effectLst/>
                <a:latin typeface="inter-regular"/>
              </a:rPr>
              <a:t>"WEB-INF/mytags.tld"</a:t>
            </a:r>
            <a:r>
              <a:rPr lang="nn-NO" b="0" i="0" dirty="0">
                <a:solidFill>
                  <a:srgbClr val="000000"/>
                </a:solidFill>
                <a:effectLst/>
                <a:latin typeface="inter-regular"/>
              </a:rPr>
              <a:t> prefix=</a:t>
            </a:r>
            <a:r>
              <a:rPr lang="nn-NO" b="0" i="0" dirty="0">
                <a:solidFill>
                  <a:srgbClr val="0000FF"/>
                </a:solidFill>
                <a:effectLst/>
                <a:latin typeface="inter-regular"/>
              </a:rPr>
              <a:t>"m"</a:t>
            </a:r>
            <a:r>
              <a:rPr lang="nn-NO" b="0" i="0" dirty="0">
                <a:solidFill>
                  <a:srgbClr val="000000"/>
                </a:solidFill>
                <a:effectLst/>
                <a:latin typeface="inter-regular"/>
              </a:rPr>
              <a:t> %&gt;  </a:t>
            </a:r>
          </a:p>
          <a:p>
            <a:pPr algn="just">
              <a:buFont typeface="+mj-lt"/>
              <a:buAutoNum type="arabicPeriod"/>
            </a:pPr>
            <a:r>
              <a:rPr lang="nn-NO" b="0" i="0" dirty="0">
                <a:solidFill>
                  <a:srgbClr val="000000"/>
                </a:solidFill>
                <a:effectLst/>
                <a:latin typeface="inter-regular"/>
              </a:rPr>
              <a:t>Current Date and Time is: &lt;m:today/&gt;  </a:t>
            </a:r>
          </a:p>
          <a:p>
            <a:pPr marL="0" indent="0">
              <a:buNone/>
            </a:pPr>
            <a:endParaRPr lang="en-US" dirty="0"/>
          </a:p>
        </p:txBody>
      </p:sp>
    </p:spTree>
    <p:extLst>
      <p:ext uri="{BB962C8B-B14F-4D97-AF65-F5344CB8AC3E}">
        <p14:creationId xmlns:p14="http://schemas.microsoft.com/office/powerpoint/2010/main" val="30198220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3081-80E1-91C5-2D76-BE6AA6FA0BA0}"/>
              </a:ext>
            </a:extLst>
          </p:cNvPr>
          <p:cNvSpPr>
            <a:spLocks noGrp="1"/>
          </p:cNvSpPr>
          <p:nvPr>
            <p:ph type="title"/>
          </p:nvPr>
        </p:nvSpPr>
        <p:spPr/>
        <p:txBody>
          <a:bodyPr/>
          <a:lstStyle/>
          <a:p>
            <a:r>
              <a:rPr lang="en-US" b="0" i="0" dirty="0">
                <a:solidFill>
                  <a:srgbClr val="610B38"/>
                </a:solidFill>
                <a:effectLst/>
                <a:highlight>
                  <a:srgbClr val="FFFFFF"/>
                </a:highlight>
                <a:latin typeface="erdana"/>
              </a:rPr>
              <a:t>Attributes in JSP Custom Tag</a:t>
            </a:r>
            <a:br>
              <a:rPr lang="en-US" b="0" i="0" dirty="0">
                <a:solidFill>
                  <a:srgbClr val="610B38"/>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06F1C0EB-DD98-9D34-7EBD-95A0B160CC98}"/>
              </a:ext>
            </a:extLst>
          </p:cNvPr>
          <p:cNvSpPr>
            <a:spLocks noGrp="1"/>
          </p:cNvSpPr>
          <p:nvPr>
            <p:ph idx="1"/>
          </p:nvPr>
        </p:nvSpPr>
        <p:spPr/>
        <p:txBody>
          <a:bodyPr/>
          <a:lstStyle/>
          <a:p>
            <a:r>
              <a:rPr lang="en-US" b="0" i="0" dirty="0">
                <a:solidFill>
                  <a:srgbClr val="333333"/>
                </a:solidFill>
                <a:effectLst/>
                <a:highlight>
                  <a:srgbClr val="FFFFFF"/>
                </a:highlight>
                <a:latin typeface="inter-regular"/>
              </a:rPr>
              <a:t>There can be defined too many attributes for any custom tag. To define the attribute, you need to perform two tasks:</a:t>
            </a:r>
          </a:p>
          <a:p>
            <a:pPr algn="just">
              <a:buFont typeface="Arial" panose="020B0604020202020204" pitchFamily="34" charset="0"/>
              <a:buChar char="•"/>
            </a:pPr>
            <a:r>
              <a:rPr lang="en-US" b="0" i="0" dirty="0">
                <a:solidFill>
                  <a:srgbClr val="000000"/>
                </a:solidFill>
                <a:effectLst/>
                <a:highlight>
                  <a:srgbClr val="FFFFFF"/>
                </a:highlight>
                <a:latin typeface="inter-regular"/>
              </a:rPr>
              <a:t>Define the property in the </a:t>
            </a:r>
            <a:r>
              <a:rPr lang="en-US" b="0" i="0" dirty="0" err="1">
                <a:solidFill>
                  <a:srgbClr val="000000"/>
                </a:solidFill>
                <a:effectLst/>
                <a:highlight>
                  <a:srgbClr val="FFFFFF"/>
                </a:highlight>
                <a:latin typeface="inter-regular"/>
              </a:rPr>
              <a:t>TagHandler</a:t>
            </a:r>
            <a:r>
              <a:rPr lang="en-US" b="0" i="0" dirty="0">
                <a:solidFill>
                  <a:srgbClr val="000000"/>
                </a:solidFill>
                <a:effectLst/>
                <a:highlight>
                  <a:srgbClr val="FFFFFF"/>
                </a:highlight>
                <a:latin typeface="inter-regular"/>
              </a:rPr>
              <a:t> class with the attribute name and define the setter method</a:t>
            </a:r>
          </a:p>
          <a:p>
            <a:pPr algn="just">
              <a:buFont typeface="Arial" panose="020B0604020202020204" pitchFamily="34" charset="0"/>
              <a:buChar char="•"/>
            </a:pPr>
            <a:r>
              <a:rPr lang="en-US" b="0" i="0" dirty="0">
                <a:solidFill>
                  <a:srgbClr val="000000"/>
                </a:solidFill>
                <a:effectLst/>
                <a:highlight>
                  <a:srgbClr val="FFFFFF"/>
                </a:highlight>
                <a:latin typeface="inter-regular"/>
              </a:rPr>
              <a:t>define the attribute element inside the tag element in the TLD file</a:t>
            </a:r>
          </a:p>
          <a:p>
            <a:pPr marL="0" indent="0">
              <a:buNone/>
            </a:pPr>
            <a:endParaRPr lang="en-US" dirty="0"/>
          </a:p>
        </p:txBody>
      </p:sp>
    </p:spTree>
    <p:extLst>
      <p:ext uri="{BB962C8B-B14F-4D97-AF65-F5344CB8AC3E}">
        <p14:creationId xmlns:p14="http://schemas.microsoft.com/office/powerpoint/2010/main" val="5823508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7009-E8D2-A21E-3B65-03116397C632}"/>
              </a:ext>
            </a:extLst>
          </p:cNvPr>
          <p:cNvSpPr>
            <a:spLocks noGrp="1"/>
          </p:cNvSpPr>
          <p:nvPr>
            <p:ph type="title"/>
          </p:nvPr>
        </p:nvSpPr>
        <p:spPr>
          <a:xfrm>
            <a:off x="838200" y="121921"/>
            <a:ext cx="10515600" cy="1568768"/>
          </a:xfrm>
        </p:spPr>
        <p:txBody>
          <a:bodyPr>
            <a:normAutofit fontScale="90000"/>
          </a:bodyPr>
          <a:lstStyle/>
          <a:p>
            <a:r>
              <a:rPr lang="en-US" b="0" dirty="0">
                <a:solidFill>
                  <a:srgbClr val="610B4B"/>
                </a:solidFill>
                <a:effectLst/>
                <a:highlight>
                  <a:srgbClr val="FFFFFF"/>
                </a:highlight>
                <a:latin typeface="tahoma" panose="020B0604030504040204" pitchFamily="34" charset="0"/>
              </a:rPr>
              <a:t>Simple example of attribute in JSP Custom Tag</a:t>
            </a:r>
            <a:br>
              <a:rPr lang="en-US" b="0" dirty="0">
                <a:solidFill>
                  <a:srgbClr val="610B4B"/>
                </a:solidFill>
                <a:effectLst/>
                <a:highlight>
                  <a:srgbClr val="FFFFFF"/>
                </a:highlight>
                <a:latin typeface="tahoma" panose="020B0604030504040204" pitchFamily="34" charset="0"/>
              </a:rPr>
            </a:br>
            <a:endParaRPr lang="en-US" dirty="0"/>
          </a:p>
        </p:txBody>
      </p:sp>
      <p:sp>
        <p:nvSpPr>
          <p:cNvPr id="3" name="Content Placeholder 2">
            <a:extLst>
              <a:ext uri="{FF2B5EF4-FFF2-40B4-BE49-F238E27FC236}">
                <a16:creationId xmlns:a16="http://schemas.microsoft.com/office/drawing/2014/main" id="{3F0EA306-1A74-AC82-F97B-F285D6F128CE}"/>
              </a:ext>
            </a:extLst>
          </p:cNvPr>
          <p:cNvSpPr>
            <a:spLocks noGrp="1"/>
          </p:cNvSpPr>
          <p:nvPr>
            <p:ph idx="1"/>
          </p:nvPr>
        </p:nvSpPr>
        <p:spPr>
          <a:xfrm>
            <a:off x="838200" y="1825625"/>
            <a:ext cx="10515600" cy="4910454"/>
          </a:xfrm>
        </p:spPr>
        <p:txBody>
          <a:bodyPr/>
          <a:lstStyle/>
          <a:p>
            <a:r>
              <a:rPr lang="en-US" b="0" i="0" dirty="0">
                <a:solidFill>
                  <a:srgbClr val="333333"/>
                </a:solidFill>
                <a:effectLst/>
                <a:highlight>
                  <a:srgbClr val="FFFFFF"/>
                </a:highlight>
                <a:latin typeface="inter-regular"/>
              </a:rPr>
              <a:t>In this example, we are going to use the cube tag which return the cube of any given number. Here, we are defining the number attribute for the cube tag. We are using the three file here:</a:t>
            </a:r>
          </a:p>
          <a:p>
            <a:pPr algn="just">
              <a:buFont typeface="Arial" panose="020B0604020202020204" pitchFamily="34" charset="0"/>
              <a:buChar char="•"/>
            </a:pPr>
            <a:r>
              <a:rPr lang="en-US" b="0" i="0" dirty="0" err="1">
                <a:solidFill>
                  <a:srgbClr val="000000"/>
                </a:solidFill>
                <a:effectLst/>
                <a:highlight>
                  <a:srgbClr val="FFFFFF"/>
                </a:highlight>
                <a:latin typeface="inter-regular"/>
              </a:rPr>
              <a:t>index.jsp</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CubeNumber.java</a:t>
            </a:r>
          </a:p>
          <a:p>
            <a:pPr algn="just">
              <a:buFont typeface="Arial" panose="020B0604020202020204" pitchFamily="34" charset="0"/>
              <a:buChar char="•"/>
            </a:pPr>
            <a:r>
              <a:rPr lang="en-US" b="0" i="0" dirty="0" err="1">
                <a:solidFill>
                  <a:srgbClr val="000000"/>
                </a:solidFill>
                <a:effectLst/>
                <a:highlight>
                  <a:srgbClr val="FFFFFF"/>
                </a:highlight>
                <a:latin typeface="inter-regular"/>
              </a:rPr>
              <a:t>mytags.tld</a:t>
            </a:r>
            <a:endParaRPr lang="en-US" b="0" i="0" dirty="0">
              <a:solidFill>
                <a:srgbClr val="000000"/>
              </a:solidFill>
              <a:effectLst/>
              <a:highlight>
                <a:srgbClr val="FFFFFF"/>
              </a:highlight>
              <a:latin typeface="inter-regular"/>
            </a:endParaRPr>
          </a:p>
          <a:p>
            <a:pPr algn="just"/>
            <a:r>
              <a:rPr lang="en-US" b="1" i="0" dirty="0" err="1">
                <a:solidFill>
                  <a:srgbClr val="333333"/>
                </a:solidFill>
                <a:effectLst/>
                <a:highlight>
                  <a:srgbClr val="FFFFFF"/>
                </a:highlight>
                <a:latin typeface="inter-bold"/>
              </a:rPr>
              <a:t>index.jsp</a:t>
            </a:r>
            <a:endParaRPr lang="en-US" b="0" i="0" dirty="0">
              <a:solidFill>
                <a:srgbClr val="333333"/>
              </a:solidFill>
              <a:effectLst/>
              <a:latin typeface="inter-regular"/>
            </a:endParaRPr>
          </a:p>
          <a:p>
            <a:pPr algn="just">
              <a:buFont typeface="+mj-lt"/>
              <a:buAutoNum type="arabicPeriod"/>
            </a:pPr>
            <a:r>
              <a:rPr lang="en-US" b="1" i="0" dirty="0">
                <a:solidFill>
                  <a:srgbClr val="006699"/>
                </a:solidFill>
                <a:effectLst/>
                <a:latin typeface="inter-regular"/>
              </a:rPr>
              <a:t>&lt;</a:t>
            </a:r>
            <a:r>
              <a:rPr lang="en-US" b="0" i="0" dirty="0">
                <a:solidFill>
                  <a:srgbClr val="000000"/>
                </a:solidFill>
                <a:effectLst/>
                <a:latin typeface="inter-regular"/>
              </a:rPr>
              <a:t>%@ </a:t>
            </a:r>
            <a:r>
              <a:rPr lang="en-US" b="0" i="0" dirty="0" err="1">
                <a:solidFill>
                  <a:srgbClr val="000000"/>
                </a:solidFill>
                <a:effectLst/>
                <a:latin typeface="inter-regular"/>
              </a:rPr>
              <a:t>taglib</a:t>
            </a:r>
            <a:r>
              <a:rPr lang="en-US" b="0" i="0" dirty="0">
                <a:solidFill>
                  <a:srgbClr val="000000"/>
                </a:solidFill>
                <a:effectLst/>
                <a:latin typeface="inter-regular"/>
              </a:rPr>
              <a:t> </a:t>
            </a:r>
            <a:r>
              <a:rPr lang="en-US" b="0" i="0" dirty="0" err="1">
                <a:solidFill>
                  <a:srgbClr val="FF0000"/>
                </a:solidFill>
                <a:effectLst/>
                <a:latin typeface="inter-regular"/>
              </a:rPr>
              <a:t>uri</a:t>
            </a:r>
            <a:r>
              <a:rPr lang="en-US" b="0" i="0" dirty="0">
                <a:solidFill>
                  <a:srgbClr val="000000"/>
                </a:solidFill>
                <a:effectLst/>
                <a:latin typeface="inter-regular"/>
              </a:rPr>
              <a:t>=</a:t>
            </a:r>
            <a:r>
              <a:rPr lang="en-US" b="0" i="0" dirty="0">
                <a:solidFill>
                  <a:srgbClr val="0000FF"/>
                </a:solidFill>
                <a:effectLst/>
                <a:latin typeface="inter-regular"/>
              </a:rPr>
              <a:t>"WEB-INF/</a:t>
            </a:r>
            <a:r>
              <a:rPr lang="en-US" b="0" i="0" dirty="0" err="1">
                <a:solidFill>
                  <a:srgbClr val="0000FF"/>
                </a:solidFill>
                <a:effectLst/>
                <a:latin typeface="inter-regular"/>
              </a:rPr>
              <a:t>mytags.tld</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a:solidFill>
                  <a:srgbClr val="FF0000"/>
                </a:solidFill>
                <a:effectLst/>
                <a:latin typeface="inter-regular"/>
              </a:rPr>
              <a:t>prefix</a:t>
            </a:r>
            <a:r>
              <a:rPr lang="en-US" b="0" i="0" dirty="0">
                <a:solidFill>
                  <a:srgbClr val="000000"/>
                </a:solidFill>
                <a:effectLst/>
                <a:latin typeface="inter-regular"/>
              </a:rPr>
              <a:t>=</a:t>
            </a:r>
            <a:r>
              <a:rPr lang="en-US" b="0" i="0" dirty="0">
                <a:solidFill>
                  <a:srgbClr val="0000FF"/>
                </a:solidFill>
                <a:effectLst/>
                <a:latin typeface="inter-regular"/>
              </a:rPr>
              <a:t>"m"</a:t>
            </a:r>
            <a:r>
              <a:rPr lang="en-US" b="0" i="0" dirty="0">
                <a:solidFill>
                  <a:srgbClr val="000000"/>
                </a:solidFill>
                <a:effectLst/>
                <a:latin typeface="inter-regular"/>
              </a:rPr>
              <a:t> %</a:t>
            </a:r>
            <a:r>
              <a:rPr lang="en-US" b="1" i="0" dirty="0">
                <a:solidFill>
                  <a:srgbClr val="006699"/>
                </a:solidFill>
                <a:effectLst/>
                <a:latin typeface="inter-regular"/>
              </a:rPr>
              <a:t>&gt;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Cube of 4 is: </a:t>
            </a:r>
            <a:r>
              <a:rPr lang="en-US" b="1" i="0" dirty="0">
                <a:solidFill>
                  <a:srgbClr val="006699"/>
                </a:solidFill>
                <a:effectLst/>
                <a:latin typeface="inter-regular"/>
              </a:rPr>
              <a:t>&lt;</a:t>
            </a:r>
            <a:r>
              <a:rPr lang="en-US" b="1" i="0" dirty="0" err="1">
                <a:solidFill>
                  <a:srgbClr val="006699"/>
                </a:solidFill>
                <a:effectLst/>
                <a:latin typeface="inter-regular"/>
              </a:rPr>
              <a:t>m:cube</a:t>
            </a:r>
            <a:r>
              <a:rPr lang="en-US" b="0" i="0" dirty="0">
                <a:solidFill>
                  <a:srgbClr val="000000"/>
                </a:solidFill>
                <a:effectLst/>
                <a:latin typeface="inter-regular"/>
              </a:rPr>
              <a:t> </a:t>
            </a:r>
            <a:r>
              <a:rPr lang="en-US" b="0" i="0" dirty="0">
                <a:solidFill>
                  <a:srgbClr val="FF0000"/>
                </a:solidFill>
                <a:effectLst/>
                <a:latin typeface="inter-regular"/>
              </a:rPr>
              <a:t>number</a:t>
            </a:r>
            <a:r>
              <a:rPr lang="en-US" b="0" i="0" dirty="0">
                <a:solidFill>
                  <a:srgbClr val="000000"/>
                </a:solidFill>
                <a:effectLst/>
                <a:latin typeface="inter-regular"/>
              </a:rPr>
              <a:t>=</a:t>
            </a:r>
            <a:r>
              <a:rPr lang="en-US" b="0" i="0" dirty="0">
                <a:solidFill>
                  <a:srgbClr val="0000FF"/>
                </a:solidFill>
                <a:effectLst/>
                <a:latin typeface="inter-regular"/>
              </a:rPr>
              <a:t>"4"</a:t>
            </a:r>
            <a:r>
              <a:rPr lang="en-US" b="1" i="0" dirty="0">
                <a:solidFill>
                  <a:srgbClr val="006699"/>
                </a:solidFill>
                <a:effectLst/>
                <a:latin typeface="inter-regular"/>
              </a:rPr>
              <a:t>&gt;&lt;/</a:t>
            </a:r>
            <a:r>
              <a:rPr lang="en-US" b="1" i="0" dirty="0" err="1">
                <a:solidFill>
                  <a:srgbClr val="006699"/>
                </a:solidFill>
                <a:effectLst/>
                <a:latin typeface="inter-regular"/>
              </a:rPr>
              <a:t>m:cube</a:t>
            </a:r>
            <a:r>
              <a:rPr lang="en-US" b="1" i="0" dirty="0">
                <a:solidFill>
                  <a:srgbClr val="006699"/>
                </a:solidFill>
                <a:effectLst/>
                <a:latin typeface="inter-regular"/>
              </a:rPr>
              <a:t>&gt;</a:t>
            </a:r>
            <a:r>
              <a:rPr lang="en-US"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42813890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2D7F90-7299-1638-F808-3A1F66F62A32}"/>
              </a:ext>
            </a:extLst>
          </p:cNvPr>
          <p:cNvSpPr>
            <a:spLocks noGrp="1"/>
          </p:cNvSpPr>
          <p:nvPr>
            <p:ph idx="1"/>
          </p:nvPr>
        </p:nvSpPr>
        <p:spPr>
          <a:xfrm>
            <a:off x="0" y="0"/>
            <a:ext cx="12192000" cy="6964680"/>
          </a:xfrm>
        </p:spPr>
        <p:txBody>
          <a:bodyPr>
            <a:normAutofit fontScale="55000" lnSpcReduction="20000"/>
          </a:bodyPr>
          <a:lstStyle/>
          <a:p>
            <a:pPr algn="just"/>
            <a:r>
              <a:rPr lang="en-US" sz="3300" b="1" i="0" dirty="0">
                <a:solidFill>
                  <a:srgbClr val="333333"/>
                </a:solidFill>
                <a:effectLst/>
                <a:highlight>
                  <a:srgbClr val="FFFFFF"/>
                </a:highlight>
                <a:latin typeface="inter-bold"/>
              </a:rPr>
              <a:t>CubeNumber.java</a:t>
            </a:r>
            <a:endParaRPr lang="en-US" sz="3300" b="0" i="0" dirty="0">
              <a:solidFill>
                <a:srgbClr val="333333"/>
              </a:solidFill>
              <a:effectLst/>
              <a:latin typeface="inter-regular"/>
            </a:endParaRPr>
          </a:p>
          <a:p>
            <a:pPr algn="just">
              <a:buFont typeface="+mj-lt"/>
              <a:buAutoNum type="arabicPeriod"/>
            </a:pPr>
            <a:r>
              <a:rPr lang="en-US" sz="3300" b="1" i="0" dirty="0">
                <a:solidFill>
                  <a:srgbClr val="006699"/>
                </a:solidFill>
                <a:effectLst/>
                <a:latin typeface="inter-regular"/>
              </a:rPr>
              <a:t>package</a:t>
            </a:r>
            <a:r>
              <a:rPr lang="en-US" sz="3300" b="0" i="0" dirty="0">
                <a:solidFill>
                  <a:srgbClr val="000000"/>
                </a:solidFill>
                <a:effectLst/>
                <a:latin typeface="inter-regular"/>
              </a:rPr>
              <a:t> </a:t>
            </a:r>
            <a:r>
              <a:rPr lang="en-US" sz="3300" b="0" i="0" dirty="0" err="1">
                <a:solidFill>
                  <a:srgbClr val="000000"/>
                </a:solidFill>
                <a:effectLst/>
                <a:latin typeface="inter-regular"/>
              </a:rPr>
              <a:t>com.javatpoint.taghandler</a:t>
            </a:r>
            <a:r>
              <a:rPr lang="en-US" sz="3300" b="0" i="0" dirty="0">
                <a:solidFill>
                  <a:srgbClr val="000000"/>
                </a:solidFill>
                <a:effectLst/>
                <a:latin typeface="inter-regular"/>
              </a:rPr>
              <a:t>;  </a:t>
            </a:r>
          </a:p>
          <a:p>
            <a:pPr algn="just">
              <a:buFont typeface="+mj-lt"/>
              <a:buAutoNum type="arabicPeriod"/>
            </a:pPr>
            <a:r>
              <a:rPr lang="en-US" sz="3300" b="1" i="0" dirty="0">
                <a:solidFill>
                  <a:srgbClr val="006699"/>
                </a:solidFill>
                <a:effectLst/>
                <a:latin typeface="inter-regular"/>
              </a:rPr>
              <a:t>import</a:t>
            </a:r>
            <a:r>
              <a:rPr lang="en-US" sz="3300" b="0" i="0" dirty="0">
                <a:solidFill>
                  <a:srgbClr val="000000"/>
                </a:solidFill>
                <a:effectLst/>
                <a:latin typeface="inter-regular"/>
              </a:rPr>
              <a:t> </a:t>
            </a:r>
            <a:r>
              <a:rPr lang="en-US" sz="3300" b="0" i="0" dirty="0" err="1">
                <a:solidFill>
                  <a:srgbClr val="000000"/>
                </a:solidFill>
                <a:effectLst/>
                <a:latin typeface="inter-regular"/>
              </a:rPr>
              <a:t>javax.servlet.jsp.JspException</a:t>
            </a:r>
            <a:r>
              <a:rPr lang="en-US" sz="3300" b="0" i="0" dirty="0">
                <a:solidFill>
                  <a:srgbClr val="000000"/>
                </a:solidFill>
                <a:effectLst/>
                <a:latin typeface="inter-regular"/>
              </a:rPr>
              <a:t>;  </a:t>
            </a:r>
          </a:p>
          <a:p>
            <a:pPr algn="just">
              <a:buFont typeface="+mj-lt"/>
              <a:buAutoNum type="arabicPeriod"/>
            </a:pPr>
            <a:r>
              <a:rPr lang="en-US" sz="3300" b="1" i="0" dirty="0">
                <a:solidFill>
                  <a:srgbClr val="006699"/>
                </a:solidFill>
                <a:effectLst/>
                <a:latin typeface="inter-regular"/>
              </a:rPr>
              <a:t>import</a:t>
            </a:r>
            <a:r>
              <a:rPr lang="en-US" sz="3300" b="0" i="0" dirty="0">
                <a:solidFill>
                  <a:srgbClr val="000000"/>
                </a:solidFill>
                <a:effectLst/>
                <a:latin typeface="inter-regular"/>
              </a:rPr>
              <a:t> </a:t>
            </a:r>
            <a:r>
              <a:rPr lang="en-US" sz="3300" b="0" i="0" dirty="0" err="1">
                <a:solidFill>
                  <a:srgbClr val="000000"/>
                </a:solidFill>
                <a:effectLst/>
                <a:latin typeface="inter-regular"/>
              </a:rPr>
              <a:t>javax.servlet.jsp.JspWriter</a:t>
            </a:r>
            <a:r>
              <a:rPr lang="en-US" sz="3300" b="0" i="0" dirty="0">
                <a:solidFill>
                  <a:srgbClr val="000000"/>
                </a:solidFill>
                <a:effectLst/>
                <a:latin typeface="inter-regular"/>
              </a:rPr>
              <a:t>;  </a:t>
            </a:r>
          </a:p>
          <a:p>
            <a:pPr algn="just">
              <a:buFont typeface="+mj-lt"/>
              <a:buAutoNum type="arabicPeriod"/>
            </a:pPr>
            <a:r>
              <a:rPr lang="en-US" sz="3300" b="1" i="0" dirty="0">
                <a:solidFill>
                  <a:srgbClr val="006699"/>
                </a:solidFill>
                <a:effectLst/>
                <a:latin typeface="inter-regular"/>
              </a:rPr>
              <a:t>import</a:t>
            </a:r>
            <a:r>
              <a:rPr lang="en-US" sz="3300" b="0" i="0" dirty="0">
                <a:solidFill>
                  <a:srgbClr val="000000"/>
                </a:solidFill>
                <a:effectLst/>
                <a:latin typeface="inter-regular"/>
              </a:rPr>
              <a:t> </a:t>
            </a:r>
            <a:r>
              <a:rPr lang="en-US" sz="3300" b="0" i="0" dirty="0" err="1">
                <a:solidFill>
                  <a:srgbClr val="000000"/>
                </a:solidFill>
                <a:effectLst/>
                <a:latin typeface="inter-regular"/>
              </a:rPr>
              <a:t>javax.servlet.jsp.tagext.TagSupport</a:t>
            </a:r>
            <a:r>
              <a:rPr lang="en-US" sz="3300" b="0" i="0" dirty="0">
                <a:solidFill>
                  <a:srgbClr val="000000"/>
                </a:solidFill>
                <a:effectLst/>
                <a:latin typeface="inter-regular"/>
              </a:rPr>
              <a:t>;  </a:t>
            </a:r>
          </a:p>
          <a:p>
            <a:pPr algn="just">
              <a:buFont typeface="+mj-lt"/>
              <a:buAutoNum type="arabicPeriod"/>
            </a:pPr>
            <a:r>
              <a:rPr lang="en-US" sz="3300" b="0" i="0" dirty="0">
                <a:solidFill>
                  <a:srgbClr val="000000"/>
                </a:solidFill>
                <a:effectLst/>
                <a:latin typeface="inter-regular"/>
              </a:rPr>
              <a:t>  </a:t>
            </a:r>
          </a:p>
          <a:p>
            <a:pPr algn="just">
              <a:buFont typeface="+mj-lt"/>
              <a:buAutoNum type="arabicPeriod"/>
            </a:pPr>
            <a:r>
              <a:rPr lang="en-US" sz="3300" b="1" i="0" dirty="0">
                <a:solidFill>
                  <a:srgbClr val="006699"/>
                </a:solidFill>
                <a:effectLst/>
                <a:latin typeface="inter-regular"/>
              </a:rPr>
              <a:t>public</a:t>
            </a:r>
            <a:r>
              <a:rPr lang="en-US" sz="3300" b="0" i="0" dirty="0">
                <a:solidFill>
                  <a:srgbClr val="000000"/>
                </a:solidFill>
                <a:effectLst/>
                <a:latin typeface="inter-regular"/>
              </a:rPr>
              <a:t> </a:t>
            </a:r>
            <a:r>
              <a:rPr lang="en-US" sz="3300" b="1" i="0" dirty="0">
                <a:solidFill>
                  <a:srgbClr val="006699"/>
                </a:solidFill>
                <a:effectLst/>
                <a:latin typeface="inter-regular"/>
              </a:rPr>
              <a:t>class</a:t>
            </a:r>
            <a:r>
              <a:rPr lang="en-US" sz="3300" b="0" i="0" dirty="0">
                <a:solidFill>
                  <a:srgbClr val="000000"/>
                </a:solidFill>
                <a:effectLst/>
                <a:latin typeface="inter-regular"/>
              </a:rPr>
              <a:t> </a:t>
            </a:r>
            <a:r>
              <a:rPr lang="en-US" sz="3300" b="0" i="0" dirty="0" err="1">
                <a:solidFill>
                  <a:srgbClr val="000000"/>
                </a:solidFill>
                <a:effectLst/>
                <a:latin typeface="inter-regular"/>
              </a:rPr>
              <a:t>CubeNumber</a:t>
            </a:r>
            <a:r>
              <a:rPr lang="en-US" sz="3300" b="0" i="0" dirty="0">
                <a:solidFill>
                  <a:srgbClr val="000000"/>
                </a:solidFill>
                <a:effectLst/>
                <a:latin typeface="inter-regular"/>
              </a:rPr>
              <a:t> </a:t>
            </a:r>
            <a:r>
              <a:rPr lang="en-US" sz="3300" b="1" i="0" dirty="0">
                <a:solidFill>
                  <a:srgbClr val="006699"/>
                </a:solidFill>
                <a:effectLst/>
                <a:latin typeface="inter-regular"/>
              </a:rPr>
              <a:t>extends</a:t>
            </a:r>
            <a:r>
              <a:rPr lang="en-US" sz="3300" b="0" i="0" dirty="0">
                <a:solidFill>
                  <a:srgbClr val="000000"/>
                </a:solidFill>
                <a:effectLst/>
                <a:latin typeface="inter-regular"/>
              </a:rPr>
              <a:t> </a:t>
            </a:r>
            <a:r>
              <a:rPr lang="en-US" sz="3300" b="0" i="0" dirty="0" err="1">
                <a:solidFill>
                  <a:srgbClr val="000000"/>
                </a:solidFill>
                <a:effectLst/>
                <a:latin typeface="inter-regular"/>
              </a:rPr>
              <a:t>TagSupport</a:t>
            </a:r>
            <a:r>
              <a:rPr lang="en-US" sz="3300" b="0" i="0" dirty="0">
                <a:solidFill>
                  <a:srgbClr val="000000"/>
                </a:solidFill>
                <a:effectLst/>
                <a:latin typeface="inter-regular"/>
              </a:rPr>
              <a:t>{  </a:t>
            </a:r>
          </a:p>
          <a:p>
            <a:pPr algn="just">
              <a:buFont typeface="+mj-lt"/>
              <a:buAutoNum type="arabicPeriod"/>
            </a:pPr>
            <a:r>
              <a:rPr lang="en-US" sz="3300" b="1" i="0" dirty="0">
                <a:solidFill>
                  <a:srgbClr val="006699"/>
                </a:solidFill>
                <a:effectLst/>
                <a:latin typeface="inter-regular"/>
              </a:rPr>
              <a:t>private</a:t>
            </a:r>
            <a:r>
              <a:rPr lang="en-US" sz="3300" b="0" i="0" dirty="0">
                <a:solidFill>
                  <a:srgbClr val="000000"/>
                </a:solidFill>
                <a:effectLst/>
                <a:latin typeface="inter-regular"/>
              </a:rPr>
              <a:t> </a:t>
            </a:r>
            <a:r>
              <a:rPr lang="en-US" sz="3300" b="1" i="0" dirty="0">
                <a:solidFill>
                  <a:srgbClr val="006699"/>
                </a:solidFill>
                <a:effectLst/>
                <a:latin typeface="inter-regular"/>
              </a:rPr>
              <a:t>int</a:t>
            </a:r>
            <a:r>
              <a:rPr lang="en-US" sz="3300" b="0" i="0" dirty="0">
                <a:solidFill>
                  <a:srgbClr val="000000"/>
                </a:solidFill>
                <a:effectLst/>
                <a:latin typeface="inter-regular"/>
              </a:rPr>
              <a:t> number;  </a:t>
            </a:r>
          </a:p>
          <a:p>
            <a:pPr algn="just">
              <a:buFont typeface="+mj-lt"/>
              <a:buAutoNum type="arabicPeriod"/>
            </a:pPr>
            <a:r>
              <a:rPr lang="en-US" sz="3300" b="0" i="0" dirty="0">
                <a:solidFill>
                  <a:srgbClr val="000000"/>
                </a:solidFill>
                <a:effectLst/>
                <a:latin typeface="inter-regular"/>
              </a:rPr>
              <a:t>      </a:t>
            </a:r>
          </a:p>
          <a:p>
            <a:pPr algn="just">
              <a:buFont typeface="+mj-lt"/>
              <a:buAutoNum type="arabicPeriod"/>
            </a:pPr>
            <a:r>
              <a:rPr lang="en-US" sz="3300" b="1" i="0" dirty="0">
                <a:solidFill>
                  <a:srgbClr val="006699"/>
                </a:solidFill>
                <a:effectLst/>
                <a:latin typeface="inter-regular"/>
              </a:rPr>
              <a:t>public</a:t>
            </a:r>
            <a:r>
              <a:rPr lang="en-US" sz="3300" b="0" i="0" dirty="0">
                <a:solidFill>
                  <a:srgbClr val="000000"/>
                </a:solidFill>
                <a:effectLst/>
                <a:latin typeface="inter-regular"/>
              </a:rPr>
              <a:t> </a:t>
            </a:r>
            <a:r>
              <a:rPr lang="en-US" sz="3300" b="1" i="0" dirty="0">
                <a:solidFill>
                  <a:srgbClr val="006699"/>
                </a:solidFill>
                <a:effectLst/>
                <a:latin typeface="inter-regular"/>
              </a:rPr>
              <a:t>void</a:t>
            </a:r>
            <a:r>
              <a:rPr lang="en-US" sz="3300" b="0" i="0" dirty="0">
                <a:solidFill>
                  <a:srgbClr val="000000"/>
                </a:solidFill>
                <a:effectLst/>
                <a:latin typeface="inter-regular"/>
              </a:rPr>
              <a:t> </a:t>
            </a:r>
            <a:r>
              <a:rPr lang="en-US" sz="3300" b="0" i="0" dirty="0" err="1">
                <a:solidFill>
                  <a:srgbClr val="000000"/>
                </a:solidFill>
                <a:effectLst/>
                <a:latin typeface="inter-regular"/>
              </a:rPr>
              <a:t>setNumber</a:t>
            </a:r>
            <a:r>
              <a:rPr lang="en-US" sz="3300" b="0" i="0" dirty="0">
                <a:solidFill>
                  <a:srgbClr val="000000"/>
                </a:solidFill>
                <a:effectLst/>
                <a:latin typeface="inter-regular"/>
              </a:rPr>
              <a:t>(</a:t>
            </a:r>
            <a:r>
              <a:rPr lang="en-US" sz="3300" b="1" i="0" dirty="0">
                <a:solidFill>
                  <a:srgbClr val="006699"/>
                </a:solidFill>
                <a:effectLst/>
                <a:latin typeface="inter-regular"/>
              </a:rPr>
              <a:t>int</a:t>
            </a:r>
            <a:r>
              <a:rPr lang="en-US" sz="3300" b="0" i="0" dirty="0">
                <a:solidFill>
                  <a:srgbClr val="000000"/>
                </a:solidFill>
                <a:effectLst/>
                <a:latin typeface="inter-regular"/>
              </a:rPr>
              <a:t> number) {  </a:t>
            </a:r>
          </a:p>
          <a:p>
            <a:pPr algn="just">
              <a:buFont typeface="+mj-lt"/>
              <a:buAutoNum type="arabicPeriod"/>
            </a:pPr>
            <a:r>
              <a:rPr lang="en-US" sz="3300" b="0" i="0" dirty="0">
                <a:solidFill>
                  <a:srgbClr val="000000"/>
                </a:solidFill>
                <a:effectLst/>
                <a:latin typeface="inter-regular"/>
              </a:rPr>
              <a:t>    </a:t>
            </a:r>
            <a:r>
              <a:rPr lang="en-US" sz="3300" b="1" i="0" dirty="0" err="1">
                <a:solidFill>
                  <a:srgbClr val="006699"/>
                </a:solidFill>
                <a:effectLst/>
                <a:latin typeface="inter-regular"/>
              </a:rPr>
              <a:t>this</a:t>
            </a:r>
            <a:r>
              <a:rPr lang="en-US" sz="3300" b="0" i="0" dirty="0" err="1">
                <a:solidFill>
                  <a:srgbClr val="000000"/>
                </a:solidFill>
                <a:effectLst/>
                <a:latin typeface="inter-regular"/>
              </a:rPr>
              <a:t>.number</a:t>
            </a:r>
            <a:r>
              <a:rPr lang="en-US" sz="3300" b="0" i="0" dirty="0">
                <a:solidFill>
                  <a:srgbClr val="000000"/>
                </a:solidFill>
                <a:effectLst/>
                <a:latin typeface="inter-regular"/>
              </a:rPr>
              <a:t> = number;  </a:t>
            </a:r>
          </a:p>
          <a:p>
            <a:pPr algn="just">
              <a:buFont typeface="+mj-lt"/>
              <a:buAutoNum type="arabicPeriod"/>
            </a:pPr>
            <a:r>
              <a:rPr lang="en-US" sz="3300" b="0" i="0" dirty="0">
                <a:solidFill>
                  <a:srgbClr val="000000"/>
                </a:solidFill>
                <a:effectLst/>
                <a:latin typeface="inter-regular"/>
              </a:rPr>
              <a:t>}  </a:t>
            </a:r>
          </a:p>
          <a:p>
            <a:pPr algn="just">
              <a:buFont typeface="+mj-lt"/>
              <a:buAutoNum type="arabicPeriod"/>
            </a:pPr>
            <a:r>
              <a:rPr lang="en-US" sz="3300" b="0" i="0" dirty="0">
                <a:solidFill>
                  <a:srgbClr val="000000"/>
                </a:solidFill>
                <a:effectLst/>
                <a:latin typeface="inter-regular"/>
              </a:rPr>
              <a:t>  </a:t>
            </a:r>
          </a:p>
          <a:p>
            <a:pPr algn="just">
              <a:buFont typeface="+mj-lt"/>
              <a:buAutoNum type="arabicPeriod"/>
            </a:pPr>
            <a:r>
              <a:rPr lang="en-US" sz="3300" b="1" i="0" dirty="0">
                <a:solidFill>
                  <a:srgbClr val="006699"/>
                </a:solidFill>
                <a:effectLst/>
                <a:latin typeface="inter-regular"/>
              </a:rPr>
              <a:t>public</a:t>
            </a:r>
            <a:r>
              <a:rPr lang="en-US" sz="3300" b="0" i="0" dirty="0">
                <a:solidFill>
                  <a:srgbClr val="000000"/>
                </a:solidFill>
                <a:effectLst/>
                <a:latin typeface="inter-regular"/>
              </a:rPr>
              <a:t> </a:t>
            </a:r>
            <a:r>
              <a:rPr lang="en-US" sz="3300" b="1" i="0" dirty="0">
                <a:solidFill>
                  <a:srgbClr val="006699"/>
                </a:solidFill>
                <a:effectLst/>
                <a:latin typeface="inter-regular"/>
              </a:rPr>
              <a:t>int</a:t>
            </a:r>
            <a:r>
              <a:rPr lang="en-US" sz="3300" b="0" i="0" dirty="0">
                <a:solidFill>
                  <a:srgbClr val="000000"/>
                </a:solidFill>
                <a:effectLst/>
                <a:latin typeface="inter-regular"/>
              </a:rPr>
              <a:t> </a:t>
            </a:r>
            <a:r>
              <a:rPr lang="en-US" sz="3300" b="0" i="0" dirty="0" err="1">
                <a:solidFill>
                  <a:srgbClr val="000000"/>
                </a:solidFill>
                <a:effectLst/>
                <a:latin typeface="inter-regular"/>
              </a:rPr>
              <a:t>doStartTag</a:t>
            </a:r>
            <a:r>
              <a:rPr lang="en-US" sz="3300" b="0" i="0" dirty="0">
                <a:solidFill>
                  <a:srgbClr val="000000"/>
                </a:solidFill>
                <a:effectLst/>
                <a:latin typeface="inter-regular"/>
              </a:rPr>
              <a:t>() </a:t>
            </a:r>
            <a:r>
              <a:rPr lang="en-US" sz="3300" b="1" i="0" dirty="0">
                <a:solidFill>
                  <a:srgbClr val="006699"/>
                </a:solidFill>
                <a:effectLst/>
                <a:latin typeface="inter-regular"/>
              </a:rPr>
              <a:t>throws</a:t>
            </a:r>
            <a:r>
              <a:rPr lang="en-US" sz="3300" b="0" i="0" dirty="0">
                <a:solidFill>
                  <a:srgbClr val="000000"/>
                </a:solidFill>
                <a:effectLst/>
                <a:latin typeface="inter-regular"/>
              </a:rPr>
              <a:t> </a:t>
            </a:r>
            <a:r>
              <a:rPr lang="en-US" sz="3300" b="0" i="0" dirty="0" err="1">
                <a:solidFill>
                  <a:srgbClr val="000000"/>
                </a:solidFill>
                <a:effectLst/>
                <a:latin typeface="inter-regular"/>
              </a:rPr>
              <a:t>JspException</a:t>
            </a:r>
            <a:r>
              <a:rPr lang="en-US" sz="3300" b="0" i="0" dirty="0">
                <a:solidFill>
                  <a:srgbClr val="000000"/>
                </a:solidFill>
                <a:effectLst/>
                <a:latin typeface="inter-regular"/>
              </a:rPr>
              <a:t> {  </a:t>
            </a:r>
          </a:p>
          <a:p>
            <a:pPr algn="just">
              <a:buFont typeface="+mj-lt"/>
              <a:buAutoNum type="arabicPeriod"/>
            </a:pPr>
            <a:r>
              <a:rPr lang="en-US" sz="3300" b="0" i="0" dirty="0">
                <a:solidFill>
                  <a:srgbClr val="000000"/>
                </a:solidFill>
                <a:effectLst/>
                <a:latin typeface="inter-regular"/>
              </a:rPr>
              <a:t>    </a:t>
            </a:r>
            <a:r>
              <a:rPr lang="en-US" sz="3300" b="0" i="0" dirty="0" err="1">
                <a:solidFill>
                  <a:srgbClr val="000000"/>
                </a:solidFill>
                <a:effectLst/>
                <a:latin typeface="inter-regular"/>
              </a:rPr>
              <a:t>JspWriter</a:t>
            </a:r>
            <a:r>
              <a:rPr lang="en-US" sz="3300" b="0" i="0" dirty="0">
                <a:solidFill>
                  <a:srgbClr val="000000"/>
                </a:solidFill>
                <a:effectLst/>
                <a:latin typeface="inter-regular"/>
              </a:rPr>
              <a:t> out=</a:t>
            </a:r>
            <a:r>
              <a:rPr lang="en-US" sz="3300" b="0" i="0" dirty="0" err="1">
                <a:solidFill>
                  <a:srgbClr val="000000"/>
                </a:solidFill>
                <a:effectLst/>
                <a:latin typeface="inter-regular"/>
              </a:rPr>
              <a:t>pageContext.getOut</a:t>
            </a:r>
            <a:r>
              <a:rPr lang="en-US" sz="3300" b="0" i="0" dirty="0">
                <a:solidFill>
                  <a:srgbClr val="000000"/>
                </a:solidFill>
                <a:effectLst/>
                <a:latin typeface="inter-regular"/>
              </a:rPr>
              <a:t>();  </a:t>
            </a:r>
          </a:p>
          <a:p>
            <a:pPr algn="just">
              <a:buFont typeface="+mj-lt"/>
              <a:buAutoNum type="arabicPeriod"/>
            </a:pPr>
            <a:r>
              <a:rPr lang="en-US" sz="3300" b="0" i="0" dirty="0">
                <a:solidFill>
                  <a:srgbClr val="000000"/>
                </a:solidFill>
                <a:effectLst/>
                <a:latin typeface="inter-regular"/>
              </a:rPr>
              <a:t>    </a:t>
            </a:r>
            <a:r>
              <a:rPr lang="en-US" sz="3300" b="1" i="0" dirty="0">
                <a:solidFill>
                  <a:srgbClr val="006699"/>
                </a:solidFill>
                <a:effectLst/>
                <a:latin typeface="inter-regular"/>
              </a:rPr>
              <a:t>try</a:t>
            </a:r>
            <a:r>
              <a:rPr lang="en-US" sz="3300" b="0" i="0" dirty="0">
                <a:solidFill>
                  <a:srgbClr val="000000"/>
                </a:solidFill>
                <a:effectLst/>
                <a:latin typeface="inter-regular"/>
              </a:rPr>
              <a:t>{  </a:t>
            </a:r>
          </a:p>
          <a:p>
            <a:pPr algn="just">
              <a:buFont typeface="+mj-lt"/>
              <a:buAutoNum type="arabicPeriod"/>
            </a:pPr>
            <a:r>
              <a:rPr lang="en-US" sz="3300" b="0" i="0" dirty="0">
                <a:solidFill>
                  <a:srgbClr val="000000"/>
                </a:solidFill>
                <a:effectLst/>
                <a:latin typeface="inter-regular"/>
              </a:rPr>
              <a:t>        </a:t>
            </a:r>
            <a:r>
              <a:rPr lang="en-US" sz="3300" b="0" i="0" dirty="0" err="1">
                <a:solidFill>
                  <a:srgbClr val="000000"/>
                </a:solidFill>
                <a:effectLst/>
                <a:latin typeface="inter-regular"/>
              </a:rPr>
              <a:t>out.print</a:t>
            </a:r>
            <a:r>
              <a:rPr lang="en-US" sz="3300" b="0" i="0" dirty="0">
                <a:solidFill>
                  <a:srgbClr val="000000"/>
                </a:solidFill>
                <a:effectLst/>
                <a:latin typeface="inter-regular"/>
              </a:rPr>
              <a:t>(number*number*number);  </a:t>
            </a:r>
          </a:p>
          <a:p>
            <a:pPr algn="just">
              <a:buFont typeface="+mj-lt"/>
              <a:buAutoNum type="arabicPeriod"/>
            </a:pPr>
            <a:r>
              <a:rPr lang="en-US" sz="3300" b="0" i="0" dirty="0">
                <a:solidFill>
                  <a:srgbClr val="000000"/>
                </a:solidFill>
                <a:effectLst/>
                <a:latin typeface="inter-regular"/>
              </a:rPr>
              <a:t>    }</a:t>
            </a:r>
            <a:r>
              <a:rPr lang="en-US" sz="3300" b="1" i="0" dirty="0">
                <a:solidFill>
                  <a:srgbClr val="006699"/>
                </a:solidFill>
                <a:effectLst/>
                <a:latin typeface="inter-regular"/>
              </a:rPr>
              <a:t>catch</a:t>
            </a:r>
            <a:r>
              <a:rPr lang="en-US" sz="3300" b="0" i="0" dirty="0">
                <a:solidFill>
                  <a:srgbClr val="000000"/>
                </a:solidFill>
                <a:effectLst/>
                <a:latin typeface="inter-regular"/>
              </a:rPr>
              <a:t>(Exception e){</a:t>
            </a:r>
            <a:r>
              <a:rPr lang="en-US" sz="3300" b="0" i="0" dirty="0" err="1">
                <a:solidFill>
                  <a:srgbClr val="000000"/>
                </a:solidFill>
                <a:effectLst/>
                <a:latin typeface="inter-regular"/>
              </a:rPr>
              <a:t>e.printStackTrace</a:t>
            </a:r>
            <a:r>
              <a:rPr lang="en-US" sz="3300" b="0" i="0" dirty="0">
                <a:solidFill>
                  <a:srgbClr val="000000"/>
                </a:solidFill>
                <a:effectLst/>
                <a:latin typeface="inter-regular"/>
              </a:rPr>
              <a:t>();}  </a:t>
            </a:r>
          </a:p>
          <a:p>
            <a:pPr algn="just">
              <a:buFont typeface="+mj-lt"/>
              <a:buAutoNum type="arabicPeriod"/>
            </a:pPr>
            <a:r>
              <a:rPr lang="en-US" sz="3300" b="0" i="0" dirty="0">
                <a:solidFill>
                  <a:srgbClr val="000000"/>
                </a:solidFill>
                <a:effectLst/>
                <a:latin typeface="inter-regular"/>
              </a:rPr>
              <a:t>      </a:t>
            </a:r>
          </a:p>
          <a:p>
            <a:pPr algn="just">
              <a:buFont typeface="+mj-lt"/>
              <a:buAutoNum type="arabicPeriod"/>
            </a:pPr>
            <a:r>
              <a:rPr lang="en-US" sz="3300" b="0" i="0" dirty="0">
                <a:solidFill>
                  <a:srgbClr val="000000"/>
                </a:solidFill>
                <a:effectLst/>
                <a:latin typeface="inter-regular"/>
              </a:rPr>
              <a:t>    </a:t>
            </a:r>
            <a:r>
              <a:rPr lang="en-US" sz="3300" b="1" i="0" dirty="0">
                <a:solidFill>
                  <a:srgbClr val="006699"/>
                </a:solidFill>
                <a:effectLst/>
                <a:latin typeface="inter-regular"/>
              </a:rPr>
              <a:t>return</a:t>
            </a:r>
            <a:r>
              <a:rPr lang="en-US" sz="3300" b="0" i="0" dirty="0">
                <a:solidFill>
                  <a:srgbClr val="000000"/>
                </a:solidFill>
                <a:effectLst/>
                <a:latin typeface="inter-regular"/>
              </a:rPr>
              <a:t> SKIP_BODY;  </a:t>
            </a:r>
          </a:p>
          <a:p>
            <a:pPr algn="just">
              <a:buFont typeface="+mj-lt"/>
              <a:buAutoNum type="arabicPeriod"/>
            </a:pPr>
            <a:r>
              <a:rPr lang="en-US" sz="3300"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293139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656F-59FF-93FA-4069-8B759C432AB3}"/>
              </a:ext>
            </a:extLst>
          </p:cNvPr>
          <p:cNvSpPr>
            <a:spLocks noGrp="1"/>
          </p:cNvSpPr>
          <p:nvPr>
            <p:ph type="title"/>
          </p:nvPr>
        </p:nvSpPr>
        <p:spPr/>
        <p:txBody>
          <a:bodyPr/>
          <a:lstStyle/>
          <a:p>
            <a:r>
              <a:rPr lang="en-US" b="0" i="0" dirty="0">
                <a:solidFill>
                  <a:srgbClr val="610B4B"/>
                </a:solidFill>
                <a:effectLst/>
                <a:highlight>
                  <a:srgbClr val="FFFFFF"/>
                </a:highlight>
                <a:latin typeface="erdana"/>
              </a:rPr>
              <a:t>The Lifecycle of a JSP Page</a:t>
            </a:r>
            <a:br>
              <a:rPr lang="en-US" b="0" i="0" dirty="0">
                <a:solidFill>
                  <a:srgbClr val="610B4B"/>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ACB82EE7-2C50-E505-EB1B-47C961F8E379}"/>
              </a:ext>
            </a:extLst>
          </p:cNvPr>
          <p:cNvSpPr>
            <a:spLocks noGrp="1"/>
          </p:cNvSpPr>
          <p:nvPr>
            <p:ph idx="1"/>
          </p:nvPr>
        </p:nvSpPr>
        <p:spPr>
          <a:xfrm>
            <a:off x="838200" y="1825625"/>
            <a:ext cx="10515600" cy="4667250"/>
          </a:xfrm>
        </p:spPr>
        <p:txBody>
          <a:bodyPr>
            <a:normAutofit lnSpcReduction="10000"/>
          </a:bodyPr>
          <a:lstStyle/>
          <a:p>
            <a:pPr algn="just"/>
            <a:r>
              <a:rPr lang="en-US" b="0" i="0" dirty="0">
                <a:solidFill>
                  <a:srgbClr val="333333"/>
                </a:solidFill>
                <a:effectLst/>
                <a:highlight>
                  <a:srgbClr val="FFFFFF"/>
                </a:highlight>
                <a:latin typeface="inter-regular"/>
              </a:rPr>
              <a:t>The JSP pages follow these phases:</a:t>
            </a:r>
          </a:p>
          <a:p>
            <a:pPr algn="just">
              <a:buFont typeface="Arial" panose="020B0604020202020204" pitchFamily="34" charset="0"/>
              <a:buChar char="•"/>
            </a:pPr>
            <a:r>
              <a:rPr lang="en-US" b="0" i="0" dirty="0">
                <a:solidFill>
                  <a:srgbClr val="000000"/>
                </a:solidFill>
                <a:effectLst/>
                <a:highlight>
                  <a:srgbClr val="FFFFFF"/>
                </a:highlight>
                <a:latin typeface="inter-regular"/>
              </a:rPr>
              <a:t>Translation of JSP Page</a:t>
            </a:r>
          </a:p>
          <a:p>
            <a:pPr algn="just">
              <a:buFont typeface="Arial" panose="020B0604020202020204" pitchFamily="34" charset="0"/>
              <a:buChar char="•"/>
            </a:pPr>
            <a:r>
              <a:rPr lang="en-US" b="0" i="0" dirty="0">
                <a:solidFill>
                  <a:srgbClr val="000000"/>
                </a:solidFill>
                <a:effectLst/>
                <a:highlight>
                  <a:srgbClr val="FFFFFF"/>
                </a:highlight>
                <a:latin typeface="inter-regular"/>
              </a:rPr>
              <a:t>Compilation of JSP Page</a:t>
            </a:r>
          </a:p>
          <a:p>
            <a:pPr algn="just">
              <a:buFont typeface="Arial" panose="020B0604020202020204" pitchFamily="34" charset="0"/>
              <a:buChar char="•"/>
            </a:pPr>
            <a:r>
              <a:rPr lang="en-US" b="0" i="0" dirty="0" err="1">
                <a:solidFill>
                  <a:srgbClr val="000000"/>
                </a:solidFill>
                <a:effectLst/>
                <a:highlight>
                  <a:srgbClr val="FFFFFF"/>
                </a:highlight>
                <a:latin typeface="inter-regular"/>
              </a:rPr>
              <a:t>Classloading</a:t>
            </a:r>
            <a:r>
              <a:rPr lang="en-US" b="0" i="0" dirty="0">
                <a:solidFill>
                  <a:srgbClr val="000000"/>
                </a:solidFill>
                <a:effectLst/>
                <a:highlight>
                  <a:srgbClr val="FFFFFF"/>
                </a:highlight>
                <a:latin typeface="inter-regular"/>
              </a:rPr>
              <a:t> (the </a:t>
            </a:r>
            <a:r>
              <a:rPr lang="en-US" b="0" i="0" dirty="0" err="1">
                <a:solidFill>
                  <a:srgbClr val="000000"/>
                </a:solidFill>
                <a:effectLst/>
                <a:highlight>
                  <a:srgbClr val="FFFFFF"/>
                </a:highlight>
                <a:latin typeface="inter-regular"/>
              </a:rPr>
              <a:t>classloader</a:t>
            </a:r>
            <a:r>
              <a:rPr lang="en-US" b="0" i="0" dirty="0">
                <a:solidFill>
                  <a:srgbClr val="000000"/>
                </a:solidFill>
                <a:effectLst/>
                <a:highlight>
                  <a:srgbClr val="FFFFFF"/>
                </a:highlight>
                <a:latin typeface="inter-regular"/>
              </a:rPr>
              <a:t> loads class file)</a:t>
            </a:r>
          </a:p>
          <a:p>
            <a:pPr algn="just">
              <a:buFont typeface="Arial" panose="020B0604020202020204" pitchFamily="34" charset="0"/>
              <a:buChar char="•"/>
            </a:pPr>
            <a:r>
              <a:rPr lang="en-US" b="0" i="0" dirty="0">
                <a:solidFill>
                  <a:srgbClr val="000000"/>
                </a:solidFill>
                <a:effectLst/>
                <a:highlight>
                  <a:srgbClr val="FFFFFF"/>
                </a:highlight>
                <a:latin typeface="inter-regular"/>
              </a:rPr>
              <a:t>Instantiation (Object of the Generated Servlet is created).</a:t>
            </a:r>
          </a:p>
          <a:p>
            <a:pPr algn="just">
              <a:buFont typeface="Arial" panose="020B0604020202020204" pitchFamily="34" charset="0"/>
              <a:buChar char="•"/>
            </a:pPr>
            <a:r>
              <a:rPr lang="en-US" b="0" i="0" dirty="0">
                <a:solidFill>
                  <a:srgbClr val="000000"/>
                </a:solidFill>
                <a:effectLst/>
                <a:highlight>
                  <a:srgbClr val="FFFFFF"/>
                </a:highlight>
                <a:latin typeface="inter-regular"/>
              </a:rPr>
              <a:t>Initialization ( the container invokes </a:t>
            </a:r>
            <a:r>
              <a:rPr lang="en-US" b="0" i="0" dirty="0" err="1">
                <a:solidFill>
                  <a:srgbClr val="000000"/>
                </a:solidFill>
                <a:effectLst/>
                <a:highlight>
                  <a:srgbClr val="FFFFFF"/>
                </a:highlight>
                <a:latin typeface="inter-regular"/>
              </a:rPr>
              <a:t>jspInit</a:t>
            </a:r>
            <a:r>
              <a:rPr lang="en-US" b="0" i="0" dirty="0">
                <a:solidFill>
                  <a:srgbClr val="000000"/>
                </a:solidFill>
                <a:effectLst/>
                <a:highlight>
                  <a:srgbClr val="FFFFFF"/>
                </a:highlight>
                <a:latin typeface="inter-regular"/>
              </a:rPr>
              <a:t>() method).</a:t>
            </a:r>
          </a:p>
          <a:p>
            <a:pPr algn="just">
              <a:buFont typeface="Arial" panose="020B0604020202020204" pitchFamily="34" charset="0"/>
              <a:buChar char="•"/>
            </a:pPr>
            <a:r>
              <a:rPr lang="en-US" b="0" i="0" dirty="0">
                <a:solidFill>
                  <a:srgbClr val="000000"/>
                </a:solidFill>
                <a:effectLst/>
                <a:highlight>
                  <a:srgbClr val="FFFFFF"/>
                </a:highlight>
                <a:latin typeface="inter-regular"/>
              </a:rPr>
              <a:t>Request processing ( the container invokes _</a:t>
            </a:r>
            <a:r>
              <a:rPr lang="en-US" b="0" i="0" dirty="0" err="1">
                <a:solidFill>
                  <a:srgbClr val="000000"/>
                </a:solidFill>
                <a:effectLst/>
                <a:highlight>
                  <a:srgbClr val="FFFFFF"/>
                </a:highlight>
                <a:latin typeface="inter-regular"/>
              </a:rPr>
              <a:t>jspService</a:t>
            </a:r>
            <a:r>
              <a:rPr lang="en-US" b="0" i="0" dirty="0">
                <a:solidFill>
                  <a:srgbClr val="000000"/>
                </a:solidFill>
                <a:effectLst/>
                <a:highlight>
                  <a:srgbClr val="FFFFFF"/>
                </a:highlight>
                <a:latin typeface="inter-regular"/>
              </a:rPr>
              <a:t>() method).</a:t>
            </a:r>
          </a:p>
          <a:p>
            <a:pPr algn="just">
              <a:buFont typeface="Arial" panose="020B0604020202020204" pitchFamily="34" charset="0"/>
              <a:buChar char="•"/>
            </a:pPr>
            <a:r>
              <a:rPr lang="en-US" b="0" i="0" dirty="0">
                <a:solidFill>
                  <a:srgbClr val="000000"/>
                </a:solidFill>
                <a:effectLst/>
                <a:highlight>
                  <a:srgbClr val="FFFFFF"/>
                </a:highlight>
                <a:latin typeface="inter-regular"/>
              </a:rPr>
              <a:t>Destroy ( the container invokes </a:t>
            </a:r>
            <a:r>
              <a:rPr lang="en-US" b="0" i="0" dirty="0" err="1">
                <a:solidFill>
                  <a:srgbClr val="000000"/>
                </a:solidFill>
                <a:effectLst/>
                <a:highlight>
                  <a:srgbClr val="FFFFFF"/>
                </a:highlight>
                <a:latin typeface="inter-regular"/>
              </a:rPr>
              <a:t>jspDestroy</a:t>
            </a:r>
            <a:r>
              <a:rPr lang="en-US" b="0" i="0" dirty="0">
                <a:solidFill>
                  <a:srgbClr val="000000"/>
                </a:solidFill>
                <a:effectLst/>
                <a:highlight>
                  <a:srgbClr val="FFFFFF"/>
                </a:highlight>
                <a:latin typeface="inter-regular"/>
              </a:rPr>
              <a:t>() method).</a:t>
            </a:r>
          </a:p>
          <a:p>
            <a:pPr marL="0" indent="0">
              <a:buNone/>
            </a:pPr>
            <a:r>
              <a:rPr lang="en-US" b="0" i="0" dirty="0">
                <a:solidFill>
                  <a:srgbClr val="333333"/>
                </a:solidFill>
                <a:effectLst/>
                <a:highlight>
                  <a:srgbClr val="FAEBD7"/>
                </a:highlight>
                <a:latin typeface="Arial" panose="020B0604020202020204" pitchFamily="34" charset="0"/>
              </a:rPr>
              <a:t>Note: </a:t>
            </a:r>
            <a:r>
              <a:rPr lang="en-US" b="0" i="0" dirty="0" err="1">
                <a:solidFill>
                  <a:srgbClr val="333333"/>
                </a:solidFill>
                <a:effectLst/>
                <a:highlight>
                  <a:srgbClr val="FAEBD7"/>
                </a:highlight>
                <a:latin typeface="Arial" panose="020B0604020202020204" pitchFamily="34" charset="0"/>
              </a:rPr>
              <a:t>jspInit</a:t>
            </a:r>
            <a:r>
              <a:rPr lang="en-US" b="0" i="0" dirty="0">
                <a:solidFill>
                  <a:srgbClr val="333333"/>
                </a:solidFill>
                <a:effectLst/>
                <a:highlight>
                  <a:srgbClr val="FAEBD7"/>
                </a:highlight>
                <a:latin typeface="Arial" panose="020B0604020202020204" pitchFamily="34" charset="0"/>
              </a:rPr>
              <a:t>(), _</a:t>
            </a:r>
            <a:r>
              <a:rPr lang="en-US" b="0" i="0" dirty="0" err="1">
                <a:solidFill>
                  <a:srgbClr val="333333"/>
                </a:solidFill>
                <a:effectLst/>
                <a:highlight>
                  <a:srgbClr val="FAEBD7"/>
                </a:highlight>
                <a:latin typeface="Arial" panose="020B0604020202020204" pitchFamily="34" charset="0"/>
              </a:rPr>
              <a:t>jspService</a:t>
            </a:r>
            <a:r>
              <a:rPr lang="en-US" b="0" i="0" dirty="0">
                <a:solidFill>
                  <a:srgbClr val="333333"/>
                </a:solidFill>
                <a:effectLst/>
                <a:highlight>
                  <a:srgbClr val="FAEBD7"/>
                </a:highlight>
                <a:latin typeface="Arial" panose="020B0604020202020204" pitchFamily="34" charset="0"/>
              </a:rPr>
              <a:t>() and </a:t>
            </a:r>
            <a:r>
              <a:rPr lang="en-US" b="0" i="0" dirty="0" err="1">
                <a:solidFill>
                  <a:srgbClr val="333333"/>
                </a:solidFill>
                <a:effectLst/>
                <a:highlight>
                  <a:srgbClr val="FAEBD7"/>
                </a:highlight>
                <a:latin typeface="Arial" panose="020B0604020202020204" pitchFamily="34" charset="0"/>
              </a:rPr>
              <a:t>jspDestroy</a:t>
            </a:r>
            <a:r>
              <a:rPr lang="en-US" b="0" i="0" dirty="0">
                <a:solidFill>
                  <a:srgbClr val="333333"/>
                </a:solidFill>
                <a:effectLst/>
                <a:highlight>
                  <a:srgbClr val="FAEBD7"/>
                </a:highlight>
                <a:latin typeface="Arial" panose="020B0604020202020204" pitchFamily="34" charset="0"/>
              </a:rPr>
              <a:t>() are the life cycle methods of JSP.</a:t>
            </a:r>
          </a:p>
          <a:p>
            <a:pPr marL="0" indent="0">
              <a:buNone/>
            </a:pPr>
            <a:endParaRPr lang="en-US" dirty="0"/>
          </a:p>
        </p:txBody>
      </p:sp>
    </p:spTree>
    <p:extLst>
      <p:ext uri="{BB962C8B-B14F-4D97-AF65-F5344CB8AC3E}">
        <p14:creationId xmlns:p14="http://schemas.microsoft.com/office/powerpoint/2010/main" val="1024597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F96C20-CA22-F833-5381-F28F2A499F7F}"/>
              </a:ext>
            </a:extLst>
          </p:cNvPr>
          <p:cNvSpPr>
            <a:spLocks noGrp="1"/>
          </p:cNvSpPr>
          <p:nvPr>
            <p:ph idx="1"/>
          </p:nvPr>
        </p:nvSpPr>
        <p:spPr>
          <a:xfrm>
            <a:off x="838200" y="0"/>
            <a:ext cx="10515600" cy="7269480"/>
          </a:xfrm>
        </p:spPr>
        <p:txBody>
          <a:bodyPr>
            <a:normAutofit fontScale="62500" lnSpcReduction="20000"/>
          </a:bodyPr>
          <a:lstStyle/>
          <a:p>
            <a:pPr algn="just"/>
            <a:r>
              <a:rPr lang="en-US" b="1" i="0" dirty="0" err="1">
                <a:solidFill>
                  <a:srgbClr val="333333"/>
                </a:solidFill>
                <a:effectLst/>
                <a:highlight>
                  <a:srgbClr val="FFFFFF"/>
                </a:highlight>
                <a:latin typeface="inter-bold"/>
              </a:rPr>
              <a:t>mytags.tld</a:t>
            </a:r>
            <a:endParaRPr lang="en-US" b="0" i="0" dirty="0">
              <a:solidFill>
                <a:srgbClr val="333333"/>
              </a:solidFill>
              <a:effectLst/>
              <a:latin typeface="inter-regular"/>
            </a:endParaRPr>
          </a:p>
          <a:p>
            <a:pPr algn="just">
              <a:buFont typeface="+mj-lt"/>
              <a:buAutoNum type="arabicPeriod"/>
            </a:pPr>
            <a:r>
              <a:rPr lang="en-US" b="1" i="0" dirty="0">
                <a:solidFill>
                  <a:srgbClr val="006699"/>
                </a:solidFill>
                <a:effectLst/>
                <a:latin typeface="inter-regular"/>
              </a:rPr>
              <a:t>&lt;?xml</a:t>
            </a:r>
            <a:r>
              <a:rPr lang="en-US" b="0" i="0" dirty="0">
                <a:solidFill>
                  <a:srgbClr val="000000"/>
                </a:solidFill>
                <a:effectLst/>
                <a:latin typeface="inter-regular"/>
              </a:rPr>
              <a:t> </a:t>
            </a:r>
            <a:r>
              <a:rPr lang="en-US" b="0" i="0" dirty="0">
                <a:solidFill>
                  <a:srgbClr val="FF0000"/>
                </a:solidFill>
                <a:effectLst/>
                <a:latin typeface="inter-regular"/>
              </a:rPr>
              <a:t>version</a:t>
            </a:r>
            <a:r>
              <a:rPr lang="en-US" b="0" i="0" dirty="0">
                <a:solidFill>
                  <a:srgbClr val="000000"/>
                </a:solidFill>
                <a:effectLst/>
                <a:latin typeface="inter-regular"/>
              </a:rPr>
              <a:t>=</a:t>
            </a:r>
            <a:r>
              <a:rPr lang="en-US" b="0" i="0" dirty="0">
                <a:solidFill>
                  <a:srgbClr val="0000FF"/>
                </a:solidFill>
                <a:effectLst/>
                <a:latin typeface="inter-regular"/>
              </a:rPr>
              <a:t>"1.0"</a:t>
            </a:r>
            <a:r>
              <a:rPr lang="en-US" b="0" i="0" dirty="0">
                <a:solidFill>
                  <a:srgbClr val="000000"/>
                </a:solidFill>
                <a:effectLst/>
                <a:latin typeface="inter-regular"/>
              </a:rPr>
              <a:t> </a:t>
            </a:r>
            <a:r>
              <a:rPr lang="en-US" b="0" i="0" dirty="0">
                <a:solidFill>
                  <a:srgbClr val="FF0000"/>
                </a:solidFill>
                <a:effectLst/>
                <a:latin typeface="inter-regular"/>
              </a:rPr>
              <a:t>encoding</a:t>
            </a:r>
            <a:r>
              <a:rPr lang="en-US" b="0" i="0" dirty="0">
                <a:solidFill>
                  <a:srgbClr val="000000"/>
                </a:solidFill>
                <a:effectLst/>
                <a:latin typeface="inter-regular"/>
              </a:rPr>
              <a:t>=</a:t>
            </a:r>
            <a:r>
              <a:rPr lang="en-US" b="0" i="0" dirty="0">
                <a:solidFill>
                  <a:srgbClr val="0000FF"/>
                </a:solidFill>
                <a:effectLst/>
                <a:latin typeface="inter-regular"/>
              </a:rPr>
              <a:t>"ISO-8859-1"</a:t>
            </a:r>
            <a:r>
              <a:rPr lang="en-US" b="0" i="0" dirty="0">
                <a:solidFill>
                  <a:srgbClr val="000000"/>
                </a:solidFill>
                <a:effectLst/>
                <a:latin typeface="inter-regular"/>
              </a:rPr>
              <a:t> </a:t>
            </a:r>
            <a:r>
              <a:rPr lang="en-US" b="1" i="0" dirty="0">
                <a:solidFill>
                  <a:srgbClr val="006699"/>
                </a:solidFill>
                <a:effectLst/>
                <a:latin typeface="inter-regular"/>
              </a:rPr>
              <a:t>?&gt;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&lt;!DOCTYPE </a:t>
            </a:r>
            <a:r>
              <a:rPr lang="en-US" b="0" i="0" dirty="0" err="1">
                <a:solidFill>
                  <a:srgbClr val="000000"/>
                </a:solidFill>
                <a:effectLst/>
                <a:latin typeface="inter-regular"/>
              </a:rPr>
              <a:t>taglib</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PUBLIC "-//Sun Microsystems, Inc.//DTD JSP Tag Library 1.2//EN"  </a:t>
            </a:r>
          </a:p>
          <a:p>
            <a:pPr algn="just">
              <a:buFont typeface="+mj-lt"/>
              <a:buAutoNum type="arabicPeriod"/>
            </a:pPr>
            <a:r>
              <a:rPr lang="en-US" b="0" i="0" dirty="0">
                <a:solidFill>
                  <a:srgbClr val="000000"/>
                </a:solidFill>
                <a:effectLst/>
                <a:latin typeface="inter-regular"/>
              </a:rPr>
              <a:t>        "http://java.sun.com/j2ee/</a:t>
            </a:r>
            <a:r>
              <a:rPr lang="en-US" b="0" i="0" dirty="0" err="1">
                <a:solidFill>
                  <a:srgbClr val="000000"/>
                </a:solidFill>
                <a:effectLst/>
                <a:latin typeface="inter-regular"/>
              </a:rPr>
              <a:t>dtd</a:t>
            </a:r>
            <a:r>
              <a:rPr lang="en-US" b="0" i="0" dirty="0">
                <a:solidFill>
                  <a:srgbClr val="000000"/>
                </a:solidFill>
                <a:effectLst/>
                <a:latin typeface="inter-regular"/>
              </a:rPr>
              <a:t>/web-jsptaglibrary_1_2.dtd"</a:t>
            </a:r>
            <a:r>
              <a:rPr lang="en-US" b="1" i="0" dirty="0">
                <a:solidFill>
                  <a:srgbClr val="006699"/>
                </a:solidFill>
                <a:effectLst/>
                <a:latin typeface="inter-regular"/>
              </a:rPr>
              <a:t>&gt;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a:t>
            </a:r>
            <a:r>
              <a:rPr lang="en-US" b="1" i="0" dirty="0" err="1">
                <a:solidFill>
                  <a:srgbClr val="006699"/>
                </a:solidFill>
                <a:effectLst/>
                <a:latin typeface="inter-regular"/>
              </a:rPr>
              <a:t>taglib</a:t>
            </a:r>
            <a:r>
              <a:rPr lang="en-US" b="1" i="0" dirty="0">
                <a:solidFill>
                  <a:srgbClr val="006699"/>
                </a:solidFill>
                <a:effectLst/>
                <a:latin typeface="inter-regular"/>
              </a:rPr>
              <a:t>&gt;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a:t>
            </a:r>
            <a:r>
              <a:rPr lang="en-US" b="1" i="0" dirty="0" err="1">
                <a:solidFill>
                  <a:srgbClr val="006699"/>
                </a:solidFill>
                <a:effectLst/>
                <a:latin typeface="inter-regular"/>
              </a:rPr>
              <a:t>tlib</a:t>
            </a:r>
            <a:r>
              <a:rPr lang="en-US" b="1" i="0" dirty="0">
                <a:solidFill>
                  <a:srgbClr val="006699"/>
                </a:solidFill>
                <a:effectLst/>
                <a:latin typeface="inter-regular"/>
              </a:rPr>
              <a:t>-version&gt;</a:t>
            </a:r>
            <a:r>
              <a:rPr lang="en-US" b="0" i="0" dirty="0">
                <a:solidFill>
                  <a:srgbClr val="000000"/>
                </a:solidFill>
                <a:effectLst/>
                <a:latin typeface="inter-regular"/>
              </a:rPr>
              <a:t>1.0</a:t>
            </a:r>
            <a:r>
              <a:rPr lang="en-US" b="1" i="0" dirty="0">
                <a:solidFill>
                  <a:srgbClr val="006699"/>
                </a:solidFill>
                <a:effectLst/>
                <a:latin typeface="inter-regular"/>
              </a:rPr>
              <a:t>&lt;/</a:t>
            </a:r>
            <a:r>
              <a:rPr lang="en-US" b="1" i="0" dirty="0" err="1">
                <a:solidFill>
                  <a:srgbClr val="006699"/>
                </a:solidFill>
                <a:effectLst/>
                <a:latin typeface="inter-regular"/>
              </a:rPr>
              <a:t>tlib</a:t>
            </a:r>
            <a:r>
              <a:rPr lang="en-US" b="1" i="0" dirty="0">
                <a:solidFill>
                  <a:srgbClr val="006699"/>
                </a:solidFill>
                <a:effectLst/>
                <a:latin typeface="inter-regular"/>
              </a:rPr>
              <a:t>-version&gt;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a:t>
            </a:r>
            <a:r>
              <a:rPr lang="en-US" b="1" i="0" dirty="0" err="1">
                <a:solidFill>
                  <a:srgbClr val="006699"/>
                </a:solidFill>
                <a:effectLst/>
                <a:latin typeface="inter-regular"/>
              </a:rPr>
              <a:t>jsp</a:t>
            </a:r>
            <a:r>
              <a:rPr lang="en-US" b="1" i="0" dirty="0">
                <a:solidFill>
                  <a:srgbClr val="006699"/>
                </a:solidFill>
                <a:effectLst/>
                <a:latin typeface="inter-regular"/>
              </a:rPr>
              <a:t>-version&gt;</a:t>
            </a:r>
            <a:r>
              <a:rPr lang="en-US" b="0" i="0" dirty="0">
                <a:solidFill>
                  <a:srgbClr val="000000"/>
                </a:solidFill>
                <a:effectLst/>
                <a:latin typeface="inter-regular"/>
              </a:rPr>
              <a:t>1.2</a:t>
            </a:r>
            <a:r>
              <a:rPr lang="en-US" b="1" i="0" dirty="0">
                <a:solidFill>
                  <a:srgbClr val="006699"/>
                </a:solidFill>
                <a:effectLst/>
                <a:latin typeface="inter-regular"/>
              </a:rPr>
              <a:t>&lt;/</a:t>
            </a:r>
            <a:r>
              <a:rPr lang="en-US" b="1" i="0" dirty="0" err="1">
                <a:solidFill>
                  <a:srgbClr val="006699"/>
                </a:solidFill>
                <a:effectLst/>
                <a:latin typeface="inter-regular"/>
              </a:rPr>
              <a:t>jsp</a:t>
            </a:r>
            <a:r>
              <a:rPr lang="en-US" b="1" i="0" dirty="0">
                <a:solidFill>
                  <a:srgbClr val="006699"/>
                </a:solidFill>
                <a:effectLst/>
                <a:latin typeface="inter-regular"/>
              </a:rPr>
              <a:t>-version&gt;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&lt;short-name&gt;</a:t>
            </a:r>
            <a:r>
              <a:rPr lang="en-US" b="0" i="0" dirty="0">
                <a:solidFill>
                  <a:srgbClr val="000000"/>
                </a:solidFill>
                <a:effectLst/>
                <a:latin typeface="inter-regular"/>
              </a:rPr>
              <a:t>simple</a:t>
            </a:r>
            <a:r>
              <a:rPr lang="en-US" b="1" i="0" dirty="0">
                <a:solidFill>
                  <a:srgbClr val="006699"/>
                </a:solidFill>
                <a:effectLst/>
                <a:latin typeface="inter-regular"/>
              </a:rPr>
              <a:t>&lt;/short-name&gt;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a:t>
            </a:r>
            <a:r>
              <a:rPr lang="en-US" b="1" i="0" dirty="0" err="1">
                <a:solidFill>
                  <a:srgbClr val="006699"/>
                </a:solidFill>
                <a:effectLst/>
                <a:latin typeface="inter-regular"/>
              </a:rPr>
              <a:t>uri</a:t>
            </a:r>
            <a:r>
              <a:rPr lang="en-US" b="1" i="0" dirty="0">
                <a:solidFill>
                  <a:srgbClr val="006699"/>
                </a:solidFill>
                <a:effectLst/>
                <a:latin typeface="inter-regular"/>
              </a:rPr>
              <a:t>&gt;</a:t>
            </a:r>
            <a:r>
              <a:rPr lang="en-US" b="0" i="0" dirty="0">
                <a:solidFill>
                  <a:srgbClr val="000000"/>
                </a:solidFill>
                <a:effectLst/>
                <a:latin typeface="inter-regular"/>
              </a:rPr>
              <a:t>http://tomcat.apache.org/example-taglib</a:t>
            </a:r>
            <a:r>
              <a:rPr lang="en-US" b="1" i="0" dirty="0">
                <a:solidFill>
                  <a:srgbClr val="006699"/>
                </a:solidFill>
                <a:effectLst/>
                <a:latin typeface="inter-regular"/>
              </a:rPr>
              <a:t>&lt;/uri&gt;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&lt;description&gt;</a:t>
            </a:r>
            <a:r>
              <a:rPr lang="en-US" b="0" i="0" dirty="0">
                <a:solidFill>
                  <a:srgbClr val="000000"/>
                </a:solidFill>
                <a:effectLst/>
                <a:latin typeface="inter-regular"/>
              </a:rPr>
              <a:t>A simple tab library for the examples</a:t>
            </a:r>
            <a:r>
              <a:rPr lang="en-US" b="1" i="0" dirty="0">
                <a:solidFill>
                  <a:srgbClr val="006699"/>
                </a:solidFill>
                <a:effectLst/>
                <a:latin typeface="inter-regular"/>
              </a:rPr>
              <a:t>&lt;/description&gt;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&lt;tag&gt;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&lt;name&gt;</a:t>
            </a:r>
            <a:r>
              <a:rPr lang="en-US" b="0" i="0" dirty="0">
                <a:solidFill>
                  <a:srgbClr val="000000"/>
                </a:solidFill>
                <a:effectLst/>
                <a:latin typeface="inter-regular"/>
              </a:rPr>
              <a:t>cube</a:t>
            </a:r>
            <a:r>
              <a:rPr lang="en-US" b="1" i="0" dirty="0">
                <a:solidFill>
                  <a:srgbClr val="006699"/>
                </a:solidFill>
                <a:effectLst/>
                <a:latin typeface="inter-regular"/>
              </a:rPr>
              <a:t>&lt;/name&gt;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&lt;tag-class&gt;</a:t>
            </a:r>
            <a:r>
              <a:rPr lang="en-US" b="0" i="0" dirty="0" err="1">
                <a:solidFill>
                  <a:srgbClr val="000000"/>
                </a:solidFill>
                <a:effectLst/>
                <a:latin typeface="inter-regular"/>
              </a:rPr>
              <a:t>com.javatpoint.taghandler.CubeNumber</a:t>
            </a:r>
            <a:r>
              <a:rPr lang="en-US" b="1" i="0" dirty="0">
                <a:solidFill>
                  <a:srgbClr val="006699"/>
                </a:solidFill>
                <a:effectLst/>
                <a:latin typeface="inter-regular"/>
              </a:rPr>
              <a:t>&lt;/tag-class&gt;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&lt;attribute&gt;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&lt;name&gt;</a:t>
            </a:r>
            <a:r>
              <a:rPr lang="en-US" b="0" i="0" dirty="0">
                <a:solidFill>
                  <a:srgbClr val="000000"/>
                </a:solidFill>
                <a:effectLst/>
                <a:latin typeface="inter-regular"/>
              </a:rPr>
              <a:t>number</a:t>
            </a:r>
            <a:r>
              <a:rPr lang="en-US" b="1" i="0" dirty="0">
                <a:solidFill>
                  <a:srgbClr val="006699"/>
                </a:solidFill>
                <a:effectLst/>
                <a:latin typeface="inter-regular"/>
              </a:rPr>
              <a:t>&lt;/name&gt;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&lt;required&gt;</a:t>
            </a:r>
            <a:r>
              <a:rPr lang="en-US" b="0" i="0" dirty="0">
                <a:solidFill>
                  <a:srgbClr val="000000"/>
                </a:solidFill>
                <a:effectLst/>
                <a:latin typeface="inter-regular"/>
              </a:rPr>
              <a:t>true</a:t>
            </a:r>
            <a:r>
              <a:rPr lang="en-US" b="1" i="0" dirty="0">
                <a:solidFill>
                  <a:srgbClr val="006699"/>
                </a:solidFill>
                <a:effectLst/>
                <a:latin typeface="inter-regular"/>
              </a:rPr>
              <a:t>&lt;/required&gt;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&lt;/attribute&gt;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&lt;/tag&gt;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a:t>
            </a:r>
            <a:r>
              <a:rPr lang="en-US" b="1" i="0" dirty="0" err="1">
                <a:solidFill>
                  <a:srgbClr val="006699"/>
                </a:solidFill>
                <a:effectLst/>
                <a:latin typeface="inter-regular"/>
              </a:rPr>
              <a:t>taglib</a:t>
            </a:r>
            <a:r>
              <a:rPr lang="en-US" b="1" i="0" dirty="0">
                <a:solidFill>
                  <a:srgbClr val="006699"/>
                </a:solidFill>
                <a:effectLst/>
                <a:latin typeface="inter-regular"/>
              </a:rPr>
              <a:t>&gt;</a:t>
            </a: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35465471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C0A3-CFB2-E3FD-EC99-9E2F0BC1F930}"/>
              </a:ext>
            </a:extLst>
          </p:cNvPr>
          <p:cNvSpPr>
            <a:spLocks noGrp="1"/>
          </p:cNvSpPr>
          <p:nvPr>
            <p:ph type="title"/>
          </p:nvPr>
        </p:nvSpPr>
        <p:spPr/>
        <p:txBody>
          <a:bodyPr/>
          <a:lstStyle/>
          <a:p>
            <a:r>
              <a:rPr lang="en-US" b="1" i="0" dirty="0">
                <a:solidFill>
                  <a:srgbClr val="000000"/>
                </a:solidFill>
                <a:effectLst/>
                <a:latin typeface="var(--ff-lato)"/>
              </a:rPr>
              <a:t>Page Redirecting</a:t>
            </a:r>
            <a:br>
              <a:rPr lang="en-US" b="1" i="0" dirty="0">
                <a:solidFill>
                  <a:srgbClr val="000000"/>
                </a:solidFill>
                <a:effectLst/>
                <a:latin typeface="var(--ff-lato)"/>
              </a:rPr>
            </a:br>
            <a:endParaRPr lang="en-US" dirty="0"/>
          </a:p>
        </p:txBody>
      </p:sp>
      <p:sp>
        <p:nvSpPr>
          <p:cNvPr id="3" name="Content Placeholder 2">
            <a:extLst>
              <a:ext uri="{FF2B5EF4-FFF2-40B4-BE49-F238E27FC236}">
                <a16:creationId xmlns:a16="http://schemas.microsoft.com/office/drawing/2014/main" id="{1D28DE38-F1A8-83FB-7B19-8D5BF640E442}"/>
              </a:ext>
            </a:extLst>
          </p:cNvPr>
          <p:cNvSpPr>
            <a:spLocks noGrp="1"/>
          </p:cNvSpPr>
          <p:nvPr>
            <p:ph idx="1"/>
          </p:nvPr>
        </p:nvSpPr>
        <p:spPr/>
        <p:txBody>
          <a:bodyPr>
            <a:normAutofit/>
          </a:bodyPr>
          <a:lstStyle/>
          <a:p>
            <a:pPr marL="0" indent="0">
              <a:buNone/>
            </a:pPr>
            <a:r>
              <a:rPr lang="en-US" sz="2400" b="0" i="0" dirty="0">
                <a:effectLst/>
                <a:highlight>
                  <a:srgbClr val="FFFFFF"/>
                </a:highlight>
              </a:rPr>
              <a:t>We utilize page redirection when a document moves to a new location, and we need to send the client to that new location. This could be for load balance or simple randomized purposes. The </a:t>
            </a:r>
            <a:r>
              <a:rPr lang="en-US" sz="2400" b="0" i="0" dirty="0" err="1">
                <a:effectLst/>
                <a:highlight>
                  <a:srgbClr val="FFFFFF"/>
                </a:highlight>
              </a:rPr>
              <a:t>sendRedirect</a:t>
            </a:r>
            <a:r>
              <a:rPr lang="en-US" sz="2400" b="0" i="0" dirty="0">
                <a:effectLst/>
                <a:highlight>
                  <a:srgbClr val="FFFFFF"/>
                </a:highlight>
              </a:rPr>
              <a:t>() method of the response object is the easiest to redirect a request to another page.</a:t>
            </a:r>
          </a:p>
          <a:p>
            <a:pPr marL="0" indent="0">
              <a:buNone/>
            </a:pPr>
            <a:r>
              <a:rPr lang="en-US" sz="2400" dirty="0">
                <a:highlight>
                  <a:srgbClr val="FFFFFF"/>
                </a:highlight>
              </a:rPr>
              <a:t>Example:</a:t>
            </a:r>
            <a:endParaRPr lang="en-US" sz="2400" dirty="0"/>
          </a:p>
        </p:txBody>
      </p:sp>
    </p:spTree>
    <p:extLst>
      <p:ext uri="{BB962C8B-B14F-4D97-AF65-F5344CB8AC3E}">
        <p14:creationId xmlns:p14="http://schemas.microsoft.com/office/powerpoint/2010/main" val="28955028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97FBAE-DDA8-4EEB-5890-6608E0BE3689}"/>
              </a:ext>
            </a:extLst>
          </p:cNvPr>
          <p:cNvSpPr>
            <a:spLocks noGrp="1"/>
          </p:cNvSpPr>
          <p:nvPr>
            <p:ph idx="1"/>
          </p:nvPr>
        </p:nvSpPr>
        <p:spPr>
          <a:xfrm>
            <a:off x="838200" y="213360"/>
            <a:ext cx="10515600" cy="6644640"/>
          </a:xfrm>
        </p:spPr>
        <p:txBody>
          <a:bodyPr>
            <a:normAutofit fontScale="70000" lnSpcReduction="20000"/>
          </a:bodyPr>
          <a:lstStyle/>
          <a:p>
            <a:r>
              <a:rPr lang="en-US" dirty="0"/>
              <a:t>Page1.jsp</a:t>
            </a:r>
          </a:p>
          <a:p>
            <a:pPr marL="0" indent="0">
              <a:buNone/>
            </a:pPr>
            <a:r>
              <a:rPr lang="en-US" dirty="0"/>
              <a:t>&lt;%-- </a:t>
            </a:r>
          </a:p>
          <a:p>
            <a:pPr marL="0" indent="0">
              <a:buNone/>
            </a:pPr>
            <a:r>
              <a:rPr lang="en-US" dirty="0"/>
              <a:t>    Document   : page1</a:t>
            </a:r>
          </a:p>
          <a:p>
            <a:pPr marL="0" indent="0">
              <a:buNone/>
            </a:pPr>
            <a:r>
              <a:rPr lang="en-US" dirty="0"/>
              <a:t>    Created on : May 23, 2024, 1:07:36 PM</a:t>
            </a:r>
          </a:p>
          <a:p>
            <a:pPr marL="0" indent="0">
              <a:buNone/>
            </a:pPr>
            <a:r>
              <a:rPr lang="en-US" dirty="0"/>
              <a:t>    Author     : </a:t>
            </a:r>
            <a:r>
              <a:rPr lang="en-US" dirty="0" err="1"/>
              <a:t>Saitech</a:t>
            </a:r>
            <a:endParaRPr lang="en-US" dirty="0"/>
          </a:p>
          <a:p>
            <a:pPr marL="0" indent="0">
              <a:buNone/>
            </a:pPr>
            <a:r>
              <a:rPr lang="en-US" dirty="0"/>
              <a:t>--%&gt;</a:t>
            </a:r>
          </a:p>
          <a:p>
            <a:pPr marL="0" indent="0">
              <a:buNone/>
            </a:pPr>
            <a:endParaRPr lang="en-US" dirty="0"/>
          </a:p>
          <a:p>
            <a:pPr marL="0" indent="0">
              <a:buNone/>
            </a:pPr>
            <a:r>
              <a:rPr lang="en-US" dirty="0"/>
              <a:t>&lt;%@page </a:t>
            </a:r>
            <a:r>
              <a:rPr lang="en-US" dirty="0" err="1"/>
              <a:t>contentType</a:t>
            </a:r>
            <a:r>
              <a:rPr lang="en-US" dirty="0"/>
              <a:t>="text/html" </a:t>
            </a:r>
            <a:r>
              <a:rPr lang="en-US" dirty="0" err="1"/>
              <a:t>pageEncoding</a:t>
            </a:r>
            <a:r>
              <a:rPr lang="en-US" dirty="0"/>
              <a:t>="UTF-8"%&gt;</a:t>
            </a:r>
          </a:p>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&lt;meta http-</a:t>
            </a:r>
            <a:r>
              <a:rPr lang="en-US" dirty="0" err="1"/>
              <a:t>equiv</a:t>
            </a:r>
            <a:r>
              <a:rPr lang="en-US" dirty="0"/>
              <a:t>="Content-Type" content="text/html; charset=UTF-8"&gt;</a:t>
            </a:r>
          </a:p>
          <a:p>
            <a:pPr marL="0" indent="0">
              <a:buNone/>
            </a:pPr>
            <a:r>
              <a:rPr lang="en-US" dirty="0"/>
              <a:t>        &lt;title&gt;JSP Page&lt;/title&gt;</a:t>
            </a:r>
          </a:p>
          <a:p>
            <a:pPr marL="0" indent="0">
              <a:buNone/>
            </a:pPr>
            <a:r>
              <a:rPr lang="en-US" dirty="0"/>
              <a:t>    &lt;/head&gt;</a:t>
            </a:r>
          </a:p>
          <a:p>
            <a:pPr marL="0" indent="0">
              <a:buNone/>
            </a:pPr>
            <a:r>
              <a:rPr lang="en-US" dirty="0"/>
              <a:t>    &lt;body&gt;</a:t>
            </a:r>
          </a:p>
          <a:p>
            <a:pPr marL="0" indent="0">
              <a:buNone/>
            </a:pPr>
            <a:r>
              <a:rPr lang="en-US" dirty="0"/>
              <a:t>        &lt;h1&gt;This is page one&lt;/h1&gt;</a:t>
            </a:r>
          </a:p>
          <a:p>
            <a:pPr marL="0" indent="0">
              <a:buNone/>
            </a:pPr>
            <a:r>
              <a:rPr lang="en-US" dirty="0"/>
              <a:t>        &lt;a </a:t>
            </a:r>
            <a:r>
              <a:rPr lang="en-US" dirty="0" err="1"/>
              <a:t>href</a:t>
            </a:r>
            <a:r>
              <a:rPr lang="en-US" dirty="0"/>
              <a:t>="page2.jsp"&gt;Go to page 2&lt;/a&gt;</a:t>
            </a:r>
          </a:p>
          <a:p>
            <a:pPr marL="0" indent="0">
              <a:buNone/>
            </a:pPr>
            <a:r>
              <a:rPr lang="en-US" dirty="0"/>
              <a:t>    &lt;/body&gt;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13586457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5DE81F-430B-B7B0-51AE-2295FB59B7A4}"/>
              </a:ext>
            </a:extLst>
          </p:cNvPr>
          <p:cNvSpPr>
            <a:spLocks noGrp="1"/>
          </p:cNvSpPr>
          <p:nvPr>
            <p:ph idx="1"/>
          </p:nvPr>
        </p:nvSpPr>
        <p:spPr>
          <a:xfrm>
            <a:off x="838200" y="0"/>
            <a:ext cx="10515600" cy="6858000"/>
          </a:xfrm>
        </p:spPr>
        <p:txBody>
          <a:bodyPr>
            <a:normAutofit fontScale="55000" lnSpcReduction="20000"/>
          </a:bodyPr>
          <a:lstStyle/>
          <a:p>
            <a:pPr marL="0" indent="0">
              <a:buNone/>
            </a:pPr>
            <a:r>
              <a:rPr lang="en-US" dirty="0"/>
              <a:t>Page2.jsp</a:t>
            </a:r>
          </a:p>
          <a:p>
            <a:pPr marL="0" indent="0">
              <a:buNone/>
            </a:pPr>
            <a:r>
              <a:rPr lang="en-US" dirty="0"/>
              <a:t>&lt;%-- </a:t>
            </a:r>
          </a:p>
          <a:p>
            <a:pPr marL="0" indent="0">
              <a:buNone/>
            </a:pPr>
            <a:r>
              <a:rPr lang="en-US" dirty="0"/>
              <a:t>    Document   : page2</a:t>
            </a:r>
          </a:p>
          <a:p>
            <a:pPr marL="0" indent="0">
              <a:buNone/>
            </a:pPr>
            <a:r>
              <a:rPr lang="en-US" dirty="0"/>
              <a:t>    Created on : May 23, 2024, 1:07:59 PM</a:t>
            </a:r>
          </a:p>
          <a:p>
            <a:pPr marL="0" indent="0">
              <a:buNone/>
            </a:pPr>
            <a:r>
              <a:rPr lang="en-US" dirty="0"/>
              <a:t>    Author     : </a:t>
            </a:r>
            <a:r>
              <a:rPr lang="en-US" dirty="0" err="1"/>
              <a:t>Saitech</a:t>
            </a:r>
            <a:endParaRPr lang="en-US" dirty="0"/>
          </a:p>
          <a:p>
            <a:pPr marL="0" indent="0">
              <a:buNone/>
            </a:pPr>
            <a:r>
              <a:rPr lang="en-US" dirty="0"/>
              <a:t>--%&gt;</a:t>
            </a:r>
          </a:p>
          <a:p>
            <a:pPr marL="0" indent="0">
              <a:buNone/>
            </a:pPr>
            <a:endParaRPr lang="en-US" dirty="0"/>
          </a:p>
          <a:p>
            <a:pPr marL="0" indent="0">
              <a:buNone/>
            </a:pPr>
            <a:r>
              <a:rPr lang="en-US" dirty="0"/>
              <a:t>&lt;%@page </a:t>
            </a:r>
            <a:r>
              <a:rPr lang="en-US" dirty="0" err="1"/>
              <a:t>contentType</a:t>
            </a:r>
            <a:r>
              <a:rPr lang="en-US" dirty="0"/>
              <a:t>="text/html" </a:t>
            </a:r>
            <a:r>
              <a:rPr lang="en-US" dirty="0" err="1"/>
              <a:t>pageEncoding</a:t>
            </a:r>
            <a:r>
              <a:rPr lang="en-US" dirty="0"/>
              <a:t>="UTF-8"%&gt;</a:t>
            </a:r>
          </a:p>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&lt;meta http-</a:t>
            </a:r>
            <a:r>
              <a:rPr lang="en-US" dirty="0" err="1"/>
              <a:t>equiv</a:t>
            </a:r>
            <a:r>
              <a:rPr lang="en-US" dirty="0"/>
              <a:t>="Content-Type" content="text/html; charset=UTF-8"&gt;</a:t>
            </a:r>
          </a:p>
          <a:p>
            <a:pPr marL="0" indent="0">
              <a:buNone/>
            </a:pPr>
            <a:r>
              <a:rPr lang="en-US" dirty="0"/>
              <a:t>        &lt;title&gt;JSP Page&lt;/title&gt;</a:t>
            </a:r>
          </a:p>
          <a:p>
            <a:pPr marL="0" indent="0">
              <a:buNone/>
            </a:pPr>
            <a:r>
              <a:rPr lang="en-US" dirty="0"/>
              <a:t>    &lt;/head&gt;</a:t>
            </a:r>
          </a:p>
          <a:p>
            <a:pPr marL="0" indent="0">
              <a:buNone/>
            </a:pPr>
            <a:r>
              <a:rPr lang="en-US" dirty="0"/>
              <a:t>    &lt;body&gt;</a:t>
            </a:r>
          </a:p>
          <a:p>
            <a:pPr marL="0" indent="0">
              <a:buNone/>
            </a:pPr>
            <a:r>
              <a:rPr lang="en-US" dirty="0"/>
              <a:t>         &lt;h1&gt;This is page Two&lt;/h1&gt;</a:t>
            </a:r>
          </a:p>
          <a:p>
            <a:pPr marL="0" indent="0">
              <a:buNone/>
            </a:pPr>
            <a:r>
              <a:rPr lang="en-US" dirty="0"/>
              <a:t>         &lt;% </a:t>
            </a:r>
          </a:p>
          <a:p>
            <a:pPr marL="0" indent="0">
              <a:buNone/>
            </a:pPr>
            <a:r>
              <a:rPr lang="en-US" dirty="0"/>
              <a:t>//            </a:t>
            </a:r>
            <a:r>
              <a:rPr lang="en-US" dirty="0" err="1"/>
              <a:t>response.sendRedirect</a:t>
            </a:r>
            <a:r>
              <a:rPr lang="en-US" dirty="0"/>
              <a:t>("page3.jsp");</a:t>
            </a:r>
          </a:p>
          <a:p>
            <a:pPr marL="0" indent="0">
              <a:buNone/>
            </a:pPr>
            <a:r>
              <a:rPr lang="en-US" dirty="0"/>
              <a:t>               response .</a:t>
            </a:r>
            <a:r>
              <a:rPr lang="en-US" dirty="0" err="1"/>
              <a:t>sendRedirect</a:t>
            </a:r>
            <a:r>
              <a:rPr lang="en-US" dirty="0"/>
              <a:t>("https://www.facebook.com");</a:t>
            </a:r>
          </a:p>
          <a:p>
            <a:pPr marL="0" indent="0">
              <a:buNone/>
            </a:pPr>
            <a:r>
              <a:rPr lang="en-US" dirty="0"/>
              <a:t>             %&gt;</a:t>
            </a:r>
          </a:p>
          <a:p>
            <a:pPr marL="0" indent="0">
              <a:buNone/>
            </a:pPr>
            <a:r>
              <a:rPr lang="en-US" dirty="0"/>
              <a:t>    &lt;/body&gt;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27261015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2DEC5-2D3C-1A72-D8EB-B98A1FB1AB09}"/>
              </a:ext>
            </a:extLst>
          </p:cNvPr>
          <p:cNvSpPr>
            <a:spLocks noGrp="1"/>
          </p:cNvSpPr>
          <p:nvPr>
            <p:ph idx="1"/>
          </p:nvPr>
        </p:nvSpPr>
        <p:spPr>
          <a:xfrm>
            <a:off x="838200" y="121920"/>
            <a:ext cx="10515600" cy="6918960"/>
          </a:xfrm>
        </p:spPr>
        <p:txBody>
          <a:bodyPr>
            <a:normAutofit fontScale="85000" lnSpcReduction="20000"/>
          </a:bodyPr>
          <a:lstStyle/>
          <a:p>
            <a:r>
              <a:rPr lang="en-US" dirty="0"/>
              <a:t>Page3.jsp</a:t>
            </a:r>
          </a:p>
          <a:p>
            <a:pPr marL="0" indent="0">
              <a:buNone/>
            </a:pPr>
            <a:r>
              <a:rPr lang="en-US" dirty="0"/>
              <a:t>&lt;%-- </a:t>
            </a:r>
          </a:p>
          <a:p>
            <a:pPr marL="0" indent="0">
              <a:buNone/>
            </a:pPr>
            <a:r>
              <a:rPr lang="en-US" dirty="0"/>
              <a:t>    Document   : page3</a:t>
            </a:r>
          </a:p>
          <a:p>
            <a:pPr marL="0" indent="0">
              <a:buNone/>
            </a:pPr>
            <a:r>
              <a:rPr lang="en-US" dirty="0"/>
              <a:t>    Created on : May 23, 2024, 1:08:13 PM</a:t>
            </a:r>
          </a:p>
          <a:p>
            <a:pPr marL="0" indent="0">
              <a:buNone/>
            </a:pPr>
            <a:r>
              <a:rPr lang="en-US" dirty="0"/>
              <a:t>    Author     : </a:t>
            </a:r>
            <a:r>
              <a:rPr lang="en-US" dirty="0" err="1"/>
              <a:t>Saitech</a:t>
            </a:r>
            <a:endParaRPr lang="en-US" dirty="0"/>
          </a:p>
          <a:p>
            <a:pPr marL="0" indent="0">
              <a:buNone/>
            </a:pPr>
            <a:r>
              <a:rPr lang="en-US" dirty="0"/>
              <a:t>--%&gt;</a:t>
            </a:r>
          </a:p>
          <a:p>
            <a:pPr marL="0" indent="0">
              <a:buNone/>
            </a:pPr>
            <a:endParaRPr lang="en-US" dirty="0"/>
          </a:p>
          <a:p>
            <a:pPr marL="0" indent="0">
              <a:buNone/>
            </a:pPr>
            <a:r>
              <a:rPr lang="en-US" dirty="0"/>
              <a:t>&lt;%@page </a:t>
            </a:r>
            <a:r>
              <a:rPr lang="en-US" dirty="0" err="1"/>
              <a:t>contentType</a:t>
            </a:r>
            <a:r>
              <a:rPr lang="en-US" dirty="0"/>
              <a:t>="text/html" </a:t>
            </a:r>
            <a:r>
              <a:rPr lang="en-US" dirty="0" err="1"/>
              <a:t>pageEncoding</a:t>
            </a:r>
            <a:r>
              <a:rPr lang="en-US" dirty="0"/>
              <a:t>="UTF-8"%&gt;</a:t>
            </a:r>
          </a:p>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&lt;meta http-</a:t>
            </a:r>
            <a:r>
              <a:rPr lang="en-US" dirty="0" err="1"/>
              <a:t>equiv</a:t>
            </a:r>
            <a:r>
              <a:rPr lang="en-US" dirty="0"/>
              <a:t>="Content-Type" content="text/html; charset=UTF-8"&gt;</a:t>
            </a:r>
          </a:p>
          <a:p>
            <a:pPr marL="0" indent="0">
              <a:buNone/>
            </a:pPr>
            <a:r>
              <a:rPr lang="en-US" dirty="0"/>
              <a:t>        &lt;title&gt;JSP Page&lt;/title&gt;</a:t>
            </a:r>
          </a:p>
          <a:p>
            <a:pPr marL="0" indent="0">
              <a:buNone/>
            </a:pPr>
            <a:r>
              <a:rPr lang="en-US" dirty="0"/>
              <a:t>    &lt;/head&gt;</a:t>
            </a:r>
          </a:p>
          <a:p>
            <a:pPr marL="0" indent="0">
              <a:buNone/>
            </a:pPr>
            <a:r>
              <a:rPr lang="en-US" dirty="0"/>
              <a:t>    &lt;body&gt;</a:t>
            </a:r>
          </a:p>
          <a:p>
            <a:pPr marL="0" indent="0">
              <a:buNone/>
            </a:pPr>
            <a:r>
              <a:rPr lang="en-US" dirty="0"/>
              <a:t>       &lt;h1&gt;This is page three&lt;/h1&gt;</a:t>
            </a:r>
          </a:p>
          <a:p>
            <a:pPr marL="0" indent="0">
              <a:buNone/>
            </a:pPr>
            <a:r>
              <a:rPr lang="en-US" dirty="0"/>
              <a:t>    &lt;/body&gt;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3451625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97C-9903-32A1-D966-65D232539E36}"/>
              </a:ext>
            </a:extLst>
          </p:cNvPr>
          <p:cNvSpPr>
            <a:spLocks noGrp="1"/>
          </p:cNvSpPr>
          <p:nvPr>
            <p:ph type="title"/>
          </p:nvPr>
        </p:nvSpPr>
        <p:spPr/>
        <p:txBody>
          <a:bodyPr/>
          <a:lstStyle/>
          <a:p>
            <a:r>
              <a:rPr lang="en-US" b="0" i="0" dirty="0">
                <a:solidFill>
                  <a:srgbClr val="610B38"/>
                </a:solidFill>
                <a:effectLst/>
                <a:latin typeface="erdana"/>
              </a:rPr>
              <a:t>JSTL (JSP Standard Tag Library)</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DB7B918A-306E-8835-178B-FC18149D0AFA}"/>
              </a:ext>
            </a:extLst>
          </p:cNvPr>
          <p:cNvSpPr>
            <a:spLocks noGrp="1"/>
          </p:cNvSpPr>
          <p:nvPr>
            <p:ph idx="1"/>
          </p:nvPr>
        </p:nvSpPr>
        <p:spPr/>
        <p:txBody>
          <a:bodyPr/>
          <a:lstStyle/>
          <a:p>
            <a:pPr algn="just"/>
            <a:r>
              <a:rPr lang="en-US" b="0" i="0" dirty="0">
                <a:solidFill>
                  <a:srgbClr val="333333"/>
                </a:solidFill>
                <a:effectLst/>
                <a:latin typeface="inter-regular"/>
              </a:rPr>
              <a:t>The JSP Standard Tag Library (JSTL) represents a set of tags to simplify the JSP development.</a:t>
            </a:r>
          </a:p>
          <a:p>
            <a:pPr algn="just"/>
            <a:r>
              <a:rPr lang="en-US" b="0" i="0" dirty="0">
                <a:solidFill>
                  <a:srgbClr val="610B4B"/>
                </a:solidFill>
                <a:effectLst/>
                <a:latin typeface="erdana"/>
              </a:rPr>
              <a:t>Advantage of JSTL</a:t>
            </a:r>
          </a:p>
          <a:p>
            <a:pPr algn="just">
              <a:buFont typeface="+mj-lt"/>
              <a:buAutoNum type="arabicPeriod"/>
            </a:pPr>
            <a:r>
              <a:rPr lang="en-US" b="1" i="0" dirty="0">
                <a:solidFill>
                  <a:srgbClr val="000000"/>
                </a:solidFill>
                <a:effectLst/>
                <a:latin typeface="inter-bold"/>
              </a:rPr>
              <a:t>Fast Development</a:t>
            </a:r>
            <a:r>
              <a:rPr lang="en-US" b="0" i="0" dirty="0">
                <a:solidFill>
                  <a:srgbClr val="000000"/>
                </a:solidFill>
                <a:effectLst/>
                <a:latin typeface="inter-regular"/>
              </a:rPr>
              <a:t> JSTL provides many tags that simplify the JSP.</a:t>
            </a:r>
          </a:p>
          <a:p>
            <a:pPr algn="just">
              <a:buFont typeface="+mj-lt"/>
              <a:buAutoNum type="arabicPeriod"/>
            </a:pPr>
            <a:r>
              <a:rPr lang="en-US" b="1" i="0" dirty="0">
                <a:solidFill>
                  <a:srgbClr val="000000"/>
                </a:solidFill>
                <a:effectLst/>
                <a:latin typeface="inter-bold"/>
              </a:rPr>
              <a:t>Code Reusability</a:t>
            </a:r>
            <a:r>
              <a:rPr lang="en-US" b="0" i="0" dirty="0">
                <a:solidFill>
                  <a:srgbClr val="000000"/>
                </a:solidFill>
                <a:effectLst/>
                <a:latin typeface="inter-regular"/>
              </a:rPr>
              <a:t> We can use the JSTL tags on various pages.</a:t>
            </a:r>
          </a:p>
          <a:p>
            <a:pPr algn="just">
              <a:buFont typeface="+mj-lt"/>
              <a:buAutoNum type="arabicPeriod"/>
            </a:pPr>
            <a:r>
              <a:rPr lang="en-US" b="1" i="0" dirty="0">
                <a:solidFill>
                  <a:srgbClr val="000000"/>
                </a:solidFill>
                <a:effectLst/>
                <a:latin typeface="inter-bold"/>
              </a:rPr>
              <a:t>No need to use </a:t>
            </a:r>
            <a:r>
              <a:rPr lang="en-US" b="1" i="0" dirty="0" err="1">
                <a:solidFill>
                  <a:srgbClr val="000000"/>
                </a:solidFill>
                <a:effectLst/>
                <a:latin typeface="inter-bold"/>
              </a:rPr>
              <a:t>scriptlet</a:t>
            </a:r>
            <a:r>
              <a:rPr lang="en-US" b="1" i="0" dirty="0">
                <a:solidFill>
                  <a:srgbClr val="000000"/>
                </a:solidFill>
                <a:effectLst/>
                <a:latin typeface="inter-bold"/>
              </a:rPr>
              <a:t> tag</a:t>
            </a:r>
            <a:r>
              <a:rPr lang="en-US" b="0" i="0" dirty="0">
                <a:solidFill>
                  <a:srgbClr val="000000"/>
                </a:solidFill>
                <a:effectLst/>
                <a:latin typeface="inter-regular"/>
              </a:rPr>
              <a:t> It avoids the use of </a:t>
            </a:r>
            <a:r>
              <a:rPr lang="en-US" b="0" i="0" dirty="0" err="1">
                <a:solidFill>
                  <a:srgbClr val="000000"/>
                </a:solidFill>
                <a:effectLst/>
                <a:latin typeface="inter-regular"/>
              </a:rPr>
              <a:t>scriptlet</a:t>
            </a:r>
            <a:r>
              <a:rPr lang="en-US" b="0" i="0" dirty="0">
                <a:solidFill>
                  <a:srgbClr val="000000"/>
                </a:solidFill>
                <a:effectLst/>
                <a:latin typeface="inter-regular"/>
              </a:rPr>
              <a:t> tag.</a:t>
            </a:r>
          </a:p>
          <a:p>
            <a:endParaRPr lang="en-US" dirty="0"/>
          </a:p>
        </p:txBody>
      </p:sp>
    </p:spTree>
    <p:extLst>
      <p:ext uri="{BB962C8B-B14F-4D97-AF65-F5344CB8AC3E}">
        <p14:creationId xmlns:p14="http://schemas.microsoft.com/office/powerpoint/2010/main" val="139017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E4AA-D679-A28F-B102-407D60D68080}"/>
              </a:ext>
            </a:extLst>
          </p:cNvPr>
          <p:cNvSpPr>
            <a:spLocks noGrp="1"/>
          </p:cNvSpPr>
          <p:nvPr>
            <p:ph type="title"/>
          </p:nvPr>
        </p:nvSpPr>
        <p:spPr/>
        <p:txBody>
          <a:bodyPr/>
          <a:lstStyle/>
          <a:p>
            <a:r>
              <a:rPr lang="en-US" b="0" i="0" dirty="0">
                <a:solidFill>
                  <a:srgbClr val="610B4B"/>
                </a:solidFill>
                <a:effectLst/>
                <a:highlight>
                  <a:srgbClr val="FFFFFF"/>
                </a:highlight>
                <a:latin typeface="erdana"/>
              </a:rPr>
              <a:t>The Lifecycle of a JSP Page</a:t>
            </a:r>
            <a:endParaRPr lang="en-US" dirty="0"/>
          </a:p>
        </p:txBody>
      </p:sp>
      <p:pic>
        <p:nvPicPr>
          <p:cNvPr id="5" name="Content Placeholder 4">
            <a:extLst>
              <a:ext uri="{FF2B5EF4-FFF2-40B4-BE49-F238E27FC236}">
                <a16:creationId xmlns:a16="http://schemas.microsoft.com/office/drawing/2014/main" id="{470C8852-E773-026F-48D4-3305381D46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600" cy="4667250"/>
          </a:xfrm>
        </p:spPr>
      </p:pic>
    </p:spTree>
    <p:extLst>
      <p:ext uri="{BB962C8B-B14F-4D97-AF65-F5344CB8AC3E}">
        <p14:creationId xmlns:p14="http://schemas.microsoft.com/office/powerpoint/2010/main" val="218560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090F-3548-AA32-0DE7-C15E91261744}"/>
              </a:ext>
            </a:extLst>
          </p:cNvPr>
          <p:cNvSpPr>
            <a:spLocks noGrp="1"/>
          </p:cNvSpPr>
          <p:nvPr>
            <p:ph type="title"/>
          </p:nvPr>
        </p:nvSpPr>
        <p:spPr/>
        <p:txBody>
          <a:bodyPr/>
          <a:lstStyle/>
          <a:p>
            <a:r>
              <a:rPr lang="en-US" b="0" i="0" dirty="0">
                <a:solidFill>
                  <a:srgbClr val="610B4B"/>
                </a:solidFill>
                <a:effectLst/>
                <a:highlight>
                  <a:srgbClr val="FFFFFF"/>
                </a:highlight>
                <a:latin typeface="erdana"/>
              </a:rPr>
              <a:t>The Lifecycle of a JSP Page</a:t>
            </a:r>
            <a:endParaRPr lang="en-US" dirty="0"/>
          </a:p>
        </p:txBody>
      </p:sp>
      <p:sp>
        <p:nvSpPr>
          <p:cNvPr id="3" name="Content Placeholder 2">
            <a:extLst>
              <a:ext uri="{FF2B5EF4-FFF2-40B4-BE49-F238E27FC236}">
                <a16:creationId xmlns:a16="http://schemas.microsoft.com/office/drawing/2014/main" id="{3B4D34E8-BD3F-A031-673D-8BC564215FB1}"/>
              </a:ext>
            </a:extLst>
          </p:cNvPr>
          <p:cNvSpPr>
            <a:spLocks noGrp="1"/>
          </p:cNvSpPr>
          <p:nvPr>
            <p:ph idx="1"/>
          </p:nvPr>
        </p:nvSpPr>
        <p:spPr/>
        <p:txBody>
          <a:bodyPr/>
          <a:lstStyle/>
          <a:p>
            <a:r>
              <a:rPr lang="en-US" b="0" i="0" dirty="0">
                <a:solidFill>
                  <a:srgbClr val="333333"/>
                </a:solidFill>
                <a:effectLst/>
                <a:highlight>
                  <a:srgbClr val="FFFFFF"/>
                </a:highlight>
                <a:latin typeface="inter-regular"/>
              </a:rPr>
              <a:t>As depicted in the above diagram, JSP page is translated into Servlet by the help of JSP translator. The JSP translator is a part of the web server which is responsible for translating the JSP page into Servlet. After that, Servlet page is compiled by the compiler and gets converted into the class file. Moreover, all the processes that happen in Servlet are performed on JSP later like initialization, committing response to the browser and destroy.</a:t>
            </a:r>
            <a:endParaRPr lang="en-US" dirty="0"/>
          </a:p>
        </p:txBody>
      </p:sp>
    </p:spTree>
    <p:extLst>
      <p:ext uri="{BB962C8B-B14F-4D97-AF65-F5344CB8AC3E}">
        <p14:creationId xmlns:p14="http://schemas.microsoft.com/office/powerpoint/2010/main" val="113332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A176-A8CB-8D2C-6D44-D2643696C81B}"/>
              </a:ext>
            </a:extLst>
          </p:cNvPr>
          <p:cNvSpPr>
            <a:spLocks noGrp="1"/>
          </p:cNvSpPr>
          <p:nvPr>
            <p:ph type="title"/>
          </p:nvPr>
        </p:nvSpPr>
        <p:spPr/>
        <p:txBody>
          <a:bodyPr/>
          <a:lstStyle/>
          <a:p>
            <a:r>
              <a:rPr lang="en-US" b="0" i="0" dirty="0">
                <a:solidFill>
                  <a:srgbClr val="610B4B"/>
                </a:solidFill>
                <a:effectLst/>
                <a:highlight>
                  <a:srgbClr val="FFFFFF"/>
                </a:highlight>
                <a:latin typeface="erdana"/>
              </a:rPr>
              <a:t>Creating a simple JSP Page</a:t>
            </a:r>
            <a:br>
              <a:rPr lang="en-US" b="0" i="0" dirty="0">
                <a:solidFill>
                  <a:srgbClr val="610B4B"/>
                </a:solidFill>
                <a:effectLst/>
                <a:highlight>
                  <a:srgbClr val="FFFFFF"/>
                </a:highlight>
                <a:latin typeface="erdana"/>
              </a:rPr>
            </a:br>
            <a:endParaRPr lang="en-US" dirty="0"/>
          </a:p>
        </p:txBody>
      </p:sp>
      <p:sp>
        <p:nvSpPr>
          <p:cNvPr id="3" name="Content Placeholder 2">
            <a:extLst>
              <a:ext uri="{FF2B5EF4-FFF2-40B4-BE49-F238E27FC236}">
                <a16:creationId xmlns:a16="http://schemas.microsoft.com/office/drawing/2014/main" id="{13DF5736-E2EC-00C6-BD2E-80302346ACBE}"/>
              </a:ext>
            </a:extLst>
          </p:cNvPr>
          <p:cNvSpPr>
            <a:spLocks noGrp="1"/>
          </p:cNvSpPr>
          <p:nvPr>
            <p:ph idx="1"/>
          </p:nvPr>
        </p:nvSpPr>
        <p:spPr/>
        <p:txBody>
          <a:bodyPr/>
          <a:lstStyle/>
          <a:p>
            <a:r>
              <a:rPr lang="en-US" b="0" i="0" dirty="0">
                <a:solidFill>
                  <a:srgbClr val="333333"/>
                </a:solidFill>
                <a:effectLst/>
                <a:highlight>
                  <a:srgbClr val="FFFFFF"/>
                </a:highlight>
                <a:latin typeface="inter-regular"/>
              </a:rPr>
              <a:t>To create the first JSP page, write some HTML code as given below, and save it by .</a:t>
            </a:r>
            <a:r>
              <a:rPr lang="en-US" b="0" i="0" dirty="0" err="1">
                <a:solidFill>
                  <a:srgbClr val="333333"/>
                </a:solidFill>
                <a:effectLst/>
                <a:highlight>
                  <a:srgbClr val="FFFFFF"/>
                </a:highlight>
                <a:latin typeface="inter-regular"/>
              </a:rPr>
              <a:t>jsp</a:t>
            </a:r>
            <a:r>
              <a:rPr lang="en-US" b="0" i="0" dirty="0">
                <a:solidFill>
                  <a:srgbClr val="333333"/>
                </a:solidFill>
                <a:effectLst/>
                <a:highlight>
                  <a:srgbClr val="FFFFFF"/>
                </a:highlight>
                <a:latin typeface="inter-regular"/>
              </a:rPr>
              <a:t> extension. We have saved this file as </a:t>
            </a:r>
            <a:r>
              <a:rPr lang="en-US" b="0" i="0" dirty="0" err="1">
                <a:solidFill>
                  <a:srgbClr val="333333"/>
                </a:solidFill>
                <a:effectLst/>
                <a:highlight>
                  <a:srgbClr val="FFFFFF"/>
                </a:highlight>
                <a:latin typeface="inter-regular"/>
              </a:rPr>
              <a:t>index.jsp</a:t>
            </a:r>
            <a:r>
              <a:rPr lang="en-US" b="0" i="0" dirty="0">
                <a:solidFill>
                  <a:srgbClr val="333333"/>
                </a:solidFill>
                <a:effectLst/>
                <a:highlight>
                  <a:srgbClr val="FFFFFF"/>
                </a:highlight>
                <a:latin typeface="inter-regular"/>
              </a:rPr>
              <a:t>. Put it in a folder and paste the folder in the web-apps directory in </a:t>
            </a:r>
            <a:r>
              <a:rPr lang="en-US" b="0" i="0" dirty="0" err="1">
                <a:solidFill>
                  <a:srgbClr val="333333"/>
                </a:solidFill>
                <a:effectLst/>
                <a:highlight>
                  <a:srgbClr val="FFFFFF"/>
                </a:highlight>
                <a:latin typeface="inter-regular"/>
              </a:rPr>
              <a:t>apache</a:t>
            </a:r>
            <a:r>
              <a:rPr lang="en-US" b="0" i="0" dirty="0">
                <a:solidFill>
                  <a:srgbClr val="333333"/>
                </a:solidFill>
                <a:effectLst/>
                <a:highlight>
                  <a:srgbClr val="FFFFFF"/>
                </a:highlight>
                <a:latin typeface="inter-regular"/>
              </a:rPr>
              <a:t> tomcat to run the JSP page.</a:t>
            </a:r>
            <a:endParaRPr lang="en-US" dirty="0"/>
          </a:p>
        </p:txBody>
      </p:sp>
    </p:spTree>
    <p:extLst>
      <p:ext uri="{BB962C8B-B14F-4D97-AF65-F5344CB8AC3E}">
        <p14:creationId xmlns:p14="http://schemas.microsoft.com/office/powerpoint/2010/main" val="58668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00FA-228C-EC20-D11C-01E899A5DEB2}"/>
              </a:ext>
            </a:extLst>
          </p:cNvPr>
          <p:cNvSpPr>
            <a:spLocks noGrp="1"/>
          </p:cNvSpPr>
          <p:nvPr>
            <p:ph type="title"/>
          </p:nvPr>
        </p:nvSpPr>
        <p:spPr/>
        <p:txBody>
          <a:bodyPr/>
          <a:lstStyle/>
          <a:p>
            <a:r>
              <a:rPr lang="en-US" b="0" i="0" dirty="0">
                <a:solidFill>
                  <a:srgbClr val="610B4B"/>
                </a:solidFill>
                <a:effectLst/>
                <a:highlight>
                  <a:srgbClr val="FFFFFF"/>
                </a:highlight>
                <a:latin typeface="erdana"/>
              </a:rPr>
              <a:t>Creating a simple JSP Page</a:t>
            </a:r>
            <a:endParaRPr lang="en-US" dirty="0"/>
          </a:p>
        </p:txBody>
      </p:sp>
      <p:sp>
        <p:nvSpPr>
          <p:cNvPr id="3" name="Content Placeholder 2">
            <a:extLst>
              <a:ext uri="{FF2B5EF4-FFF2-40B4-BE49-F238E27FC236}">
                <a16:creationId xmlns:a16="http://schemas.microsoft.com/office/drawing/2014/main" id="{00F64DBF-EA7D-02A5-D7C0-4F45E0105900}"/>
              </a:ext>
            </a:extLst>
          </p:cNvPr>
          <p:cNvSpPr>
            <a:spLocks noGrp="1"/>
          </p:cNvSpPr>
          <p:nvPr>
            <p:ph idx="1"/>
          </p:nvPr>
        </p:nvSpPr>
        <p:spPr/>
        <p:txBody>
          <a:bodyPr>
            <a:normAutofit lnSpcReduction="10000"/>
          </a:bodyPr>
          <a:lstStyle/>
          <a:p>
            <a:pPr marL="0" indent="0">
              <a:buNone/>
            </a:pPr>
            <a:r>
              <a:rPr lang="en-US" b="1" i="0" dirty="0" err="1">
                <a:solidFill>
                  <a:srgbClr val="333333"/>
                </a:solidFill>
                <a:effectLst/>
                <a:highlight>
                  <a:srgbClr val="FFFFFF"/>
                </a:highlight>
                <a:latin typeface="inter-bold"/>
              </a:rPr>
              <a:t>index.jsp</a:t>
            </a:r>
            <a:endParaRPr lang="en-US" b="1" i="0" dirty="0">
              <a:solidFill>
                <a:srgbClr val="333333"/>
              </a:solidFill>
              <a:effectLst/>
              <a:highlight>
                <a:srgbClr val="FFFFFF"/>
              </a:highlight>
              <a:latin typeface="inter-bold"/>
            </a:endParaRPr>
          </a:p>
          <a:p>
            <a:r>
              <a:rPr lang="en-US" b="0" i="0" dirty="0">
                <a:solidFill>
                  <a:srgbClr val="333333"/>
                </a:solidFill>
                <a:effectLst/>
                <a:highlight>
                  <a:srgbClr val="FFFFFF"/>
                </a:highlight>
                <a:latin typeface="inter-regular"/>
              </a:rPr>
              <a:t>Let's see the simple example of JSP where we are using the </a:t>
            </a:r>
            <a:r>
              <a:rPr lang="en-US" b="0" i="0" dirty="0" err="1">
                <a:solidFill>
                  <a:srgbClr val="333333"/>
                </a:solidFill>
                <a:effectLst/>
                <a:highlight>
                  <a:srgbClr val="FFFFFF"/>
                </a:highlight>
                <a:latin typeface="inter-regular"/>
              </a:rPr>
              <a:t>scriptlet</a:t>
            </a:r>
            <a:r>
              <a:rPr lang="en-US" b="0" i="0" dirty="0">
                <a:solidFill>
                  <a:srgbClr val="333333"/>
                </a:solidFill>
                <a:effectLst/>
                <a:highlight>
                  <a:srgbClr val="FFFFFF"/>
                </a:highlight>
                <a:latin typeface="inter-regular"/>
              </a:rPr>
              <a:t> tag to put Java code in the JSP page. We will learn </a:t>
            </a:r>
            <a:r>
              <a:rPr lang="en-US" b="0" i="0" dirty="0" err="1">
                <a:solidFill>
                  <a:srgbClr val="333333"/>
                </a:solidFill>
                <a:effectLst/>
                <a:highlight>
                  <a:srgbClr val="FFFFFF"/>
                </a:highlight>
                <a:latin typeface="inter-regular"/>
              </a:rPr>
              <a:t>scriptlet</a:t>
            </a:r>
            <a:r>
              <a:rPr lang="en-US" b="0" i="0" dirty="0">
                <a:solidFill>
                  <a:srgbClr val="333333"/>
                </a:solidFill>
                <a:effectLst/>
                <a:highlight>
                  <a:srgbClr val="FFFFFF"/>
                </a:highlight>
                <a:latin typeface="inter-regular"/>
              </a:rPr>
              <a:t> tag later.</a:t>
            </a:r>
          </a:p>
          <a:p>
            <a:pPr algn="just">
              <a:buFont typeface="+mj-lt"/>
              <a:buAutoNum type="arabicPeriod"/>
            </a:pPr>
            <a:r>
              <a:rPr lang="en-US" b="0" i="0" dirty="0">
                <a:solidFill>
                  <a:srgbClr val="000000"/>
                </a:solidFill>
                <a:effectLst/>
                <a:latin typeface="inter-regular"/>
              </a:rPr>
              <a:t>&lt;html&gt;  </a:t>
            </a:r>
          </a:p>
          <a:p>
            <a:pPr algn="just">
              <a:buFont typeface="+mj-lt"/>
              <a:buAutoNum type="arabicPeriod"/>
            </a:pPr>
            <a:r>
              <a:rPr lang="en-US" b="0" i="0" dirty="0">
                <a:solidFill>
                  <a:srgbClr val="000000"/>
                </a:solidFill>
                <a:effectLst/>
                <a:latin typeface="inter-regular"/>
              </a:rPr>
              <a:t>&lt;body&gt;  </a:t>
            </a:r>
          </a:p>
          <a:p>
            <a:pPr algn="just">
              <a:buFont typeface="+mj-lt"/>
              <a:buAutoNum type="arabicPeriod"/>
            </a:pPr>
            <a:r>
              <a:rPr lang="en-US" b="0" i="0" dirty="0">
                <a:solidFill>
                  <a:srgbClr val="000000"/>
                </a:solidFill>
                <a:effectLst/>
                <a:latin typeface="inter-regular"/>
              </a:rPr>
              <a:t>&lt;% </a:t>
            </a:r>
            <a:r>
              <a:rPr lang="en-US" b="0" i="0" dirty="0" err="1">
                <a:solidFill>
                  <a:srgbClr val="000000"/>
                </a:solidFill>
                <a:effectLst/>
                <a:latin typeface="inter-regular"/>
              </a:rPr>
              <a:t>out.print</a:t>
            </a:r>
            <a:r>
              <a:rPr lang="en-US" b="0" i="0" dirty="0">
                <a:solidFill>
                  <a:srgbClr val="000000"/>
                </a:solidFill>
                <a:effectLst/>
                <a:latin typeface="inter-regular"/>
              </a:rPr>
              <a:t>(</a:t>
            </a:r>
            <a:r>
              <a:rPr lang="en-US" b="0" i="0" dirty="0">
                <a:solidFill>
                  <a:srgbClr val="C00000"/>
                </a:solidFill>
                <a:effectLst/>
                <a:latin typeface="inter-regular"/>
              </a:rPr>
              <a:t>2</a:t>
            </a:r>
            <a:r>
              <a:rPr lang="en-US" b="0" i="0" dirty="0">
                <a:solidFill>
                  <a:srgbClr val="000000"/>
                </a:solidFill>
                <a:effectLst/>
                <a:latin typeface="inter-regular"/>
              </a:rPr>
              <a:t>*</a:t>
            </a:r>
            <a:r>
              <a:rPr lang="en-US" b="0" i="0" dirty="0">
                <a:solidFill>
                  <a:srgbClr val="C00000"/>
                </a:solidFill>
                <a:effectLst/>
                <a:latin typeface="inter-regular"/>
              </a:rPr>
              <a:t>5</a:t>
            </a:r>
            <a:r>
              <a:rPr lang="en-US" b="0" i="0" dirty="0">
                <a:solidFill>
                  <a:srgbClr val="000000"/>
                </a:solidFill>
                <a:effectLst/>
                <a:latin typeface="inter-regular"/>
              </a:rPr>
              <a:t>); %&gt;  </a:t>
            </a:r>
          </a:p>
          <a:p>
            <a:pPr algn="just">
              <a:buFont typeface="+mj-lt"/>
              <a:buAutoNum type="arabicPeriod"/>
            </a:pPr>
            <a:r>
              <a:rPr lang="en-US" b="0" i="0" dirty="0">
                <a:solidFill>
                  <a:srgbClr val="000000"/>
                </a:solidFill>
                <a:effectLst/>
                <a:latin typeface="inter-regular"/>
              </a:rPr>
              <a:t>&lt;/body&gt;  </a:t>
            </a:r>
          </a:p>
          <a:p>
            <a:pPr algn="just">
              <a:buFont typeface="+mj-lt"/>
              <a:buAutoNum type="arabicPeriod"/>
            </a:pPr>
            <a:r>
              <a:rPr lang="en-US" b="0" i="0" dirty="0">
                <a:solidFill>
                  <a:srgbClr val="000000"/>
                </a:solidFill>
                <a:effectLst/>
                <a:latin typeface="inter-regular"/>
              </a:rPr>
              <a:t>&lt;/html&gt;  </a:t>
            </a:r>
          </a:p>
          <a:p>
            <a:pPr marL="0" indent="0">
              <a:buNone/>
            </a:pPr>
            <a:r>
              <a:rPr lang="en-US" b="0" i="0" dirty="0">
                <a:solidFill>
                  <a:srgbClr val="333333"/>
                </a:solidFill>
                <a:effectLst/>
                <a:highlight>
                  <a:srgbClr val="FFFFFF"/>
                </a:highlight>
                <a:latin typeface="inter-regular"/>
              </a:rPr>
              <a:t>It will print </a:t>
            </a:r>
            <a:r>
              <a:rPr lang="en-US" b="1" i="0" dirty="0">
                <a:solidFill>
                  <a:srgbClr val="333333"/>
                </a:solidFill>
                <a:effectLst/>
                <a:highlight>
                  <a:srgbClr val="FFFFFF"/>
                </a:highlight>
                <a:latin typeface="inter-bold"/>
              </a:rPr>
              <a:t>10</a:t>
            </a:r>
            <a:r>
              <a:rPr lang="en-US" b="0" i="0" dirty="0">
                <a:solidFill>
                  <a:srgbClr val="333333"/>
                </a:solidFill>
                <a:effectLst/>
                <a:highlight>
                  <a:srgbClr val="FFFFFF"/>
                </a:highlight>
                <a:latin typeface="inter-regular"/>
              </a:rPr>
              <a:t> on the browser.</a:t>
            </a:r>
          </a:p>
          <a:p>
            <a:endParaRPr lang="en-US" dirty="0"/>
          </a:p>
        </p:txBody>
      </p:sp>
    </p:spTree>
    <p:extLst>
      <p:ext uri="{BB962C8B-B14F-4D97-AF65-F5344CB8AC3E}">
        <p14:creationId xmlns:p14="http://schemas.microsoft.com/office/powerpoint/2010/main" val="3829790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3704</Words>
  <Application>Microsoft Office PowerPoint</Application>
  <PresentationFormat>Widescreen</PresentationFormat>
  <Paragraphs>432</Paragraphs>
  <Slides>55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Calibri Light</vt:lpstr>
      <vt:lpstr>erdana</vt:lpstr>
      <vt:lpstr>inter-bold</vt:lpstr>
      <vt:lpstr>inter-regular</vt:lpstr>
      <vt:lpstr>Tahoma</vt:lpstr>
      <vt:lpstr>Times New Roman</vt:lpstr>
      <vt:lpstr>var(--ff-lato)</vt:lpstr>
      <vt:lpstr>Office Theme</vt:lpstr>
      <vt:lpstr>JSP(Java Server Pages) </vt:lpstr>
      <vt:lpstr>Advantages of JSP over Servlet </vt:lpstr>
      <vt:lpstr>Advantages of JSP over Servlet</vt:lpstr>
      <vt:lpstr>Advantages of JSP over Servlet</vt:lpstr>
      <vt:lpstr>The Lifecycle of a JSP Page </vt:lpstr>
      <vt:lpstr>The Lifecycle of a JSP Page</vt:lpstr>
      <vt:lpstr>The Lifecycle of a JSP Page</vt:lpstr>
      <vt:lpstr>Creating a simple JSP Page </vt:lpstr>
      <vt:lpstr>Creating a simple JSP Page</vt:lpstr>
      <vt:lpstr>How to run a simple JSP Page? </vt:lpstr>
      <vt:lpstr>JSP Scriptlet tag (Scripting elements) </vt:lpstr>
      <vt:lpstr>JSP scriptlet tag </vt:lpstr>
      <vt:lpstr>Example of JSP scriptlet tag </vt:lpstr>
      <vt:lpstr>JSP expression tag </vt:lpstr>
      <vt:lpstr>JSP Declaration Tag </vt:lpstr>
      <vt:lpstr>Difference between JSP Scriptlet tag and Declaration tag </vt:lpstr>
      <vt:lpstr>Example of JSP declaration tag that declares field </vt:lpstr>
      <vt:lpstr>JSP directives </vt:lpstr>
      <vt:lpstr>JSP page directive </vt:lpstr>
      <vt:lpstr>JSP page directive</vt:lpstr>
      <vt:lpstr>JSP page directive</vt:lpstr>
      <vt:lpstr>JSP page directive</vt:lpstr>
      <vt:lpstr>JSP page directive</vt:lpstr>
      <vt:lpstr>JSP page directive</vt:lpstr>
      <vt:lpstr>JSP page directive</vt:lpstr>
      <vt:lpstr>Jsp Include Directive </vt:lpstr>
      <vt:lpstr>Jsp Include Directive</vt:lpstr>
      <vt:lpstr>JSP Taglib directive </vt:lpstr>
      <vt:lpstr>JSP Taglib directive</vt:lpstr>
      <vt:lpstr>JSP Implicit Objects </vt:lpstr>
      <vt:lpstr>JSP Implicit Objects</vt:lpstr>
      <vt:lpstr>Custom Tags in JSP </vt:lpstr>
      <vt:lpstr>JSP Custom Tag API </vt:lpstr>
      <vt:lpstr>PowerPoint Presentation</vt:lpstr>
      <vt:lpstr>JSP Custom Tag API</vt:lpstr>
      <vt:lpstr>JSP Custom Tag API</vt:lpstr>
      <vt:lpstr>PowerPoint Presentation</vt:lpstr>
      <vt:lpstr>JSP Custom Tag API</vt:lpstr>
      <vt:lpstr>JSP Custom Tag API</vt:lpstr>
      <vt:lpstr>Example of JSP Custom Tag </vt:lpstr>
      <vt:lpstr>Example of JSP Custom Tag</vt:lpstr>
      <vt:lpstr>1) Create the Tag handler class </vt:lpstr>
      <vt:lpstr>PowerPoint Presentation</vt:lpstr>
      <vt:lpstr>2) Create the TLD file </vt:lpstr>
      <vt:lpstr>PowerPoint Presentation</vt:lpstr>
      <vt:lpstr>3) Create the JSP file </vt:lpstr>
      <vt:lpstr>Attributes in JSP Custom Tag </vt:lpstr>
      <vt:lpstr>Simple example of attribute in JSP Custom Tag </vt:lpstr>
      <vt:lpstr>PowerPoint Presentation</vt:lpstr>
      <vt:lpstr>PowerPoint Presentation</vt:lpstr>
      <vt:lpstr>Page Redirecting </vt:lpstr>
      <vt:lpstr>PowerPoint Presentation</vt:lpstr>
      <vt:lpstr>PowerPoint Presentation</vt:lpstr>
      <vt:lpstr>PowerPoint Presentation</vt:lpstr>
      <vt:lpstr>JSTL (JSP Standard Tag Library)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JSP(Java Server Pages) </dc:title>
  <dc:creator>Dell</dc:creator>
  <cp:lastModifiedBy>Dell</cp:lastModifiedBy>
  <cp:revision>12</cp:revision>
  <dcterms:created xsi:type="dcterms:W3CDTF">2024-05-15T12:02:22Z</dcterms:created>
  <dcterms:modified xsi:type="dcterms:W3CDTF">2024-09-06T06:44:18Z</dcterms:modified>
</cp:coreProperties>
</file>