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75" r:id="rId3"/>
    <p:sldId id="270" r:id="rId4"/>
    <p:sldId id="256" r:id="rId5"/>
    <p:sldId id="257" r:id="rId6"/>
    <p:sldId id="259" r:id="rId7"/>
    <p:sldId id="258" r:id="rId8"/>
    <p:sldId id="260" r:id="rId9"/>
    <p:sldId id="267" r:id="rId10"/>
    <p:sldId id="261" r:id="rId11"/>
    <p:sldId id="262" r:id="rId12"/>
    <p:sldId id="263" r:id="rId13"/>
    <p:sldId id="265" r:id="rId14"/>
    <p:sldId id="264" r:id="rId15"/>
    <p:sldId id="274" r:id="rId16"/>
    <p:sldId id="268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3FA"/>
    <a:srgbClr val="F95C23"/>
    <a:srgbClr val="6ABB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-1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xmanlynn735@gmail.com" userId="bbbf45916396d9ac" providerId="LiveId" clId="{2D94692D-5AAD-45FE-AF3C-7D8AF5A9C4EA}"/>
    <pc:docChg chg="undo custSel addSld modSld sldOrd">
      <pc:chgData name="laxmanlynn735@gmail.com" userId="bbbf45916396d9ac" providerId="LiveId" clId="{2D94692D-5AAD-45FE-AF3C-7D8AF5A9C4EA}" dt="2025-05-24T13:54:46.211" v="6060" actId="20577"/>
      <pc:docMkLst>
        <pc:docMk/>
      </pc:docMkLst>
      <pc:sldChg chg="modSp mod">
        <pc:chgData name="laxmanlynn735@gmail.com" userId="bbbf45916396d9ac" providerId="LiveId" clId="{2D94692D-5AAD-45FE-AF3C-7D8AF5A9C4EA}" dt="2025-05-24T13:54:46.211" v="6060" actId="20577"/>
        <pc:sldMkLst>
          <pc:docMk/>
          <pc:sldMk cId="1662765833" sldId="258"/>
        </pc:sldMkLst>
        <pc:spChg chg="mod">
          <ac:chgData name="laxmanlynn735@gmail.com" userId="bbbf45916396d9ac" providerId="LiveId" clId="{2D94692D-5AAD-45FE-AF3C-7D8AF5A9C4EA}" dt="2025-05-24T13:54:46.211" v="6060" actId="20577"/>
          <ac:spMkLst>
            <pc:docMk/>
            <pc:sldMk cId="1662765833" sldId="258"/>
            <ac:spMk id="8" creationId="{18EDF600-0CE4-4999-81D9-BFA11659FF17}"/>
          </ac:spMkLst>
        </pc:spChg>
      </pc:sldChg>
      <pc:sldChg chg="addSp modSp mod">
        <pc:chgData name="laxmanlynn735@gmail.com" userId="bbbf45916396d9ac" providerId="LiveId" clId="{2D94692D-5AAD-45FE-AF3C-7D8AF5A9C4EA}" dt="2025-05-23T12:30:13.542" v="1264" actId="207"/>
        <pc:sldMkLst>
          <pc:docMk/>
          <pc:sldMk cId="1342372814" sldId="268"/>
        </pc:sldMkLst>
        <pc:spChg chg="add mod">
          <ac:chgData name="laxmanlynn735@gmail.com" userId="bbbf45916396d9ac" providerId="LiveId" clId="{2D94692D-5AAD-45FE-AF3C-7D8AF5A9C4EA}" dt="2025-05-23T11:37:38.872" v="53" actId="1076"/>
          <ac:spMkLst>
            <pc:docMk/>
            <pc:sldMk cId="1342372814" sldId="268"/>
            <ac:spMk id="2" creationId="{B65676D4-8778-4FC6-BD15-8F650B022AFE}"/>
          </ac:spMkLst>
        </pc:spChg>
        <pc:spChg chg="add mod">
          <ac:chgData name="laxmanlynn735@gmail.com" userId="bbbf45916396d9ac" providerId="LiveId" clId="{2D94692D-5AAD-45FE-AF3C-7D8AF5A9C4EA}" dt="2025-05-23T12:12:25.335" v="781" actId="1076"/>
          <ac:spMkLst>
            <pc:docMk/>
            <pc:sldMk cId="1342372814" sldId="268"/>
            <ac:spMk id="4" creationId="{A26A59CA-6949-473E-93E1-58D76AA8DCE2}"/>
          </ac:spMkLst>
        </pc:spChg>
        <pc:spChg chg="add mod">
          <ac:chgData name="laxmanlynn735@gmail.com" userId="bbbf45916396d9ac" providerId="LiveId" clId="{2D94692D-5AAD-45FE-AF3C-7D8AF5A9C4EA}" dt="2025-05-23T12:12:10.060" v="778" actId="1076"/>
          <ac:spMkLst>
            <pc:docMk/>
            <pc:sldMk cId="1342372814" sldId="268"/>
            <ac:spMk id="6" creationId="{97BED6AB-D0BF-4D16-ABF2-3FBE5DA95953}"/>
          </ac:spMkLst>
        </pc:spChg>
        <pc:spChg chg="add mod">
          <ac:chgData name="laxmanlynn735@gmail.com" userId="bbbf45916396d9ac" providerId="LiveId" clId="{2D94692D-5AAD-45FE-AF3C-7D8AF5A9C4EA}" dt="2025-05-23T12:11:55.525" v="775" actId="1076"/>
          <ac:spMkLst>
            <pc:docMk/>
            <pc:sldMk cId="1342372814" sldId="268"/>
            <ac:spMk id="7" creationId="{87669F2A-E421-4D58-B683-0D8079B1023B}"/>
          </ac:spMkLst>
        </pc:spChg>
        <pc:spChg chg="add mod">
          <ac:chgData name="laxmanlynn735@gmail.com" userId="bbbf45916396d9ac" providerId="LiveId" clId="{2D94692D-5AAD-45FE-AF3C-7D8AF5A9C4EA}" dt="2025-05-23T12:11:45.878" v="772" actId="1076"/>
          <ac:spMkLst>
            <pc:docMk/>
            <pc:sldMk cId="1342372814" sldId="268"/>
            <ac:spMk id="8" creationId="{FD3AD3F9-9AAC-4F8F-8DC7-9F31D391C5B1}"/>
          </ac:spMkLst>
        </pc:spChg>
        <pc:spChg chg="add mod">
          <ac:chgData name="laxmanlynn735@gmail.com" userId="bbbf45916396d9ac" providerId="LiveId" clId="{2D94692D-5AAD-45FE-AF3C-7D8AF5A9C4EA}" dt="2025-05-23T12:10:24.378" v="762" actId="403"/>
          <ac:spMkLst>
            <pc:docMk/>
            <pc:sldMk cId="1342372814" sldId="268"/>
            <ac:spMk id="9" creationId="{B6B25AB2-16A1-42ED-AB14-3422B5D7D9DC}"/>
          </ac:spMkLst>
        </pc:spChg>
        <pc:spChg chg="add mod">
          <ac:chgData name="laxmanlynn735@gmail.com" userId="bbbf45916396d9ac" providerId="LiveId" clId="{2D94692D-5AAD-45FE-AF3C-7D8AF5A9C4EA}" dt="2025-05-23T12:12:37.663" v="783" actId="1076"/>
          <ac:spMkLst>
            <pc:docMk/>
            <pc:sldMk cId="1342372814" sldId="268"/>
            <ac:spMk id="10" creationId="{93D07AEE-052D-4030-BF87-0CA95B9F0AF4}"/>
          </ac:spMkLst>
        </pc:spChg>
        <pc:spChg chg="add mod">
          <ac:chgData name="laxmanlynn735@gmail.com" userId="bbbf45916396d9ac" providerId="LiveId" clId="{2D94692D-5AAD-45FE-AF3C-7D8AF5A9C4EA}" dt="2025-05-23T12:14:20.801" v="817" actId="1076"/>
          <ac:spMkLst>
            <pc:docMk/>
            <pc:sldMk cId="1342372814" sldId="268"/>
            <ac:spMk id="11" creationId="{267F7D3B-DFFC-4323-B336-40AE30E9B58F}"/>
          </ac:spMkLst>
        </pc:spChg>
        <pc:spChg chg="add mod">
          <ac:chgData name="laxmanlynn735@gmail.com" userId="bbbf45916396d9ac" providerId="LiveId" clId="{2D94692D-5AAD-45FE-AF3C-7D8AF5A9C4EA}" dt="2025-05-23T12:20:03.157" v="949" actId="1076"/>
          <ac:spMkLst>
            <pc:docMk/>
            <pc:sldMk cId="1342372814" sldId="268"/>
            <ac:spMk id="12" creationId="{89293FBE-303C-41B6-8968-E58A5CC11317}"/>
          </ac:spMkLst>
        </pc:spChg>
        <pc:graphicFrameChg chg="add mod modGraphic">
          <ac:chgData name="laxmanlynn735@gmail.com" userId="bbbf45916396d9ac" providerId="LiveId" clId="{2D94692D-5AAD-45FE-AF3C-7D8AF5A9C4EA}" dt="2025-05-23T12:30:13.542" v="1264" actId="207"/>
          <ac:graphicFrameMkLst>
            <pc:docMk/>
            <pc:sldMk cId="1342372814" sldId="268"/>
            <ac:graphicFrameMk id="3" creationId="{EBEA7D43-44F4-4C16-B2CF-001A8B58DB3E}"/>
          </ac:graphicFrameMkLst>
        </pc:graphicFrameChg>
        <pc:picChg chg="mod">
          <ac:chgData name="laxmanlynn735@gmail.com" userId="bbbf45916396d9ac" providerId="LiveId" clId="{2D94692D-5AAD-45FE-AF3C-7D8AF5A9C4EA}" dt="2025-05-23T12:20:09.911" v="950" actId="1076"/>
          <ac:picMkLst>
            <pc:docMk/>
            <pc:sldMk cId="1342372814" sldId="268"/>
            <ac:picMk id="5" creationId="{604E755D-23D0-406C-A93C-2EB082EA2810}"/>
          </ac:picMkLst>
        </pc:picChg>
      </pc:sldChg>
      <pc:sldChg chg="addSp modSp mod">
        <pc:chgData name="laxmanlynn735@gmail.com" userId="bbbf45916396d9ac" providerId="LiveId" clId="{2D94692D-5AAD-45FE-AF3C-7D8AF5A9C4EA}" dt="2025-05-23T13:17:46.353" v="2147" actId="404"/>
        <pc:sldMkLst>
          <pc:docMk/>
          <pc:sldMk cId="4081771728" sldId="269"/>
        </pc:sldMkLst>
        <pc:spChg chg="add mod">
          <ac:chgData name="laxmanlynn735@gmail.com" userId="bbbf45916396d9ac" providerId="LiveId" clId="{2D94692D-5AAD-45FE-AF3C-7D8AF5A9C4EA}" dt="2025-05-23T12:43:02.489" v="1734" actId="122"/>
          <ac:spMkLst>
            <pc:docMk/>
            <pc:sldMk cId="4081771728" sldId="269"/>
            <ac:spMk id="2" creationId="{B4CFB7A8-2375-4B0E-9497-5ACC02CAF264}"/>
          </ac:spMkLst>
        </pc:spChg>
        <pc:spChg chg="add mod">
          <ac:chgData name="laxmanlynn735@gmail.com" userId="bbbf45916396d9ac" providerId="LiveId" clId="{2D94692D-5AAD-45FE-AF3C-7D8AF5A9C4EA}" dt="2025-05-23T12:52:54.063" v="1891" actId="1076"/>
          <ac:spMkLst>
            <pc:docMk/>
            <pc:sldMk cId="4081771728" sldId="269"/>
            <ac:spMk id="4" creationId="{9E305DE2-7D36-4BE3-9139-C93C6485A88C}"/>
          </ac:spMkLst>
        </pc:spChg>
        <pc:spChg chg="add mod">
          <ac:chgData name="laxmanlynn735@gmail.com" userId="bbbf45916396d9ac" providerId="LiveId" clId="{2D94692D-5AAD-45FE-AF3C-7D8AF5A9C4EA}" dt="2025-05-23T12:53:10.302" v="1892" actId="1076"/>
          <ac:spMkLst>
            <pc:docMk/>
            <pc:sldMk cId="4081771728" sldId="269"/>
            <ac:spMk id="6" creationId="{D59B5FD1-AEA7-43F6-812E-8685AE04CE63}"/>
          </ac:spMkLst>
        </pc:spChg>
        <pc:spChg chg="add mod">
          <ac:chgData name="laxmanlynn735@gmail.com" userId="bbbf45916396d9ac" providerId="LiveId" clId="{2D94692D-5AAD-45FE-AF3C-7D8AF5A9C4EA}" dt="2025-05-23T13:03:37.152" v="2140" actId="1076"/>
          <ac:spMkLst>
            <pc:docMk/>
            <pc:sldMk cId="4081771728" sldId="269"/>
            <ac:spMk id="8" creationId="{91C9143A-A831-4E30-A1A3-5CA73DC11D25}"/>
          </ac:spMkLst>
        </pc:spChg>
        <pc:graphicFrameChg chg="add mod modGraphic">
          <ac:chgData name="laxmanlynn735@gmail.com" userId="bbbf45916396d9ac" providerId="LiveId" clId="{2D94692D-5AAD-45FE-AF3C-7D8AF5A9C4EA}" dt="2025-05-23T12:52:50.599" v="1890" actId="1076"/>
          <ac:graphicFrameMkLst>
            <pc:docMk/>
            <pc:sldMk cId="4081771728" sldId="269"/>
            <ac:graphicFrameMk id="3" creationId="{FE86DDD1-F2CD-4624-91DC-59B67C947387}"/>
          </ac:graphicFrameMkLst>
        </pc:graphicFrameChg>
        <pc:graphicFrameChg chg="add mod modGraphic">
          <ac:chgData name="laxmanlynn735@gmail.com" userId="bbbf45916396d9ac" providerId="LiveId" clId="{2D94692D-5AAD-45FE-AF3C-7D8AF5A9C4EA}" dt="2025-05-23T13:17:46.353" v="2147" actId="404"/>
          <ac:graphicFrameMkLst>
            <pc:docMk/>
            <pc:sldMk cId="4081771728" sldId="269"/>
            <ac:graphicFrameMk id="7" creationId="{FE68AAFC-024E-4F50-90F8-E18A6D7F60C7}"/>
          </ac:graphicFrameMkLst>
        </pc:graphicFrameChg>
        <pc:picChg chg="mod">
          <ac:chgData name="laxmanlynn735@gmail.com" userId="bbbf45916396d9ac" providerId="LiveId" clId="{2D94692D-5AAD-45FE-AF3C-7D8AF5A9C4EA}" dt="2025-05-23T12:58:47.427" v="2010" actId="1076"/>
          <ac:picMkLst>
            <pc:docMk/>
            <pc:sldMk cId="4081771728" sldId="269"/>
            <ac:picMk id="5" creationId="{604E755D-23D0-406C-A93C-2EB082EA2810}"/>
          </ac:picMkLst>
        </pc:picChg>
      </pc:sldChg>
      <pc:sldChg chg="addSp delSp modSp add mod">
        <pc:chgData name="laxmanlynn735@gmail.com" userId="bbbf45916396d9ac" providerId="LiveId" clId="{2D94692D-5AAD-45FE-AF3C-7D8AF5A9C4EA}" dt="2025-05-23T18:51:12.174" v="3259" actId="12385"/>
        <pc:sldMkLst>
          <pc:docMk/>
          <pc:sldMk cId="2689325723" sldId="271"/>
        </pc:sldMkLst>
        <pc:spChg chg="add mod">
          <ac:chgData name="laxmanlynn735@gmail.com" userId="bbbf45916396d9ac" providerId="LiveId" clId="{2D94692D-5AAD-45FE-AF3C-7D8AF5A9C4EA}" dt="2025-05-23T13:39:01.902" v="2244" actId="14100"/>
          <ac:spMkLst>
            <pc:docMk/>
            <pc:sldMk cId="2689325723" sldId="271"/>
            <ac:spMk id="2" creationId="{6E70F156-524E-4F0D-B023-B2168826AA9E}"/>
          </ac:spMkLst>
        </pc:spChg>
        <pc:spChg chg="add mod">
          <ac:chgData name="laxmanlynn735@gmail.com" userId="bbbf45916396d9ac" providerId="LiveId" clId="{2D94692D-5AAD-45FE-AF3C-7D8AF5A9C4EA}" dt="2025-05-23T14:00:35.485" v="3257" actId="207"/>
          <ac:spMkLst>
            <pc:docMk/>
            <pc:sldMk cId="2689325723" sldId="271"/>
            <ac:spMk id="9" creationId="{620D709D-4970-4A82-97F6-7D52B2AEFB90}"/>
          </ac:spMkLst>
        </pc:spChg>
        <pc:graphicFrameChg chg="add mod modGraphic">
          <ac:chgData name="laxmanlynn735@gmail.com" userId="bbbf45916396d9ac" providerId="LiveId" clId="{2D94692D-5AAD-45FE-AF3C-7D8AF5A9C4EA}" dt="2025-05-23T18:50:44.267" v="3258" actId="12385"/>
          <ac:graphicFrameMkLst>
            <pc:docMk/>
            <pc:sldMk cId="2689325723" sldId="271"/>
            <ac:graphicFrameMk id="3" creationId="{2C68C02F-BB1F-4AD4-8523-0F9F5BA4EDA5}"/>
          </ac:graphicFrameMkLst>
        </pc:graphicFrameChg>
        <pc:graphicFrameChg chg="add mod modGraphic">
          <ac:chgData name="laxmanlynn735@gmail.com" userId="bbbf45916396d9ac" providerId="LiveId" clId="{2D94692D-5AAD-45FE-AF3C-7D8AF5A9C4EA}" dt="2025-05-23T13:57:44.203" v="3128" actId="207"/>
          <ac:graphicFrameMkLst>
            <pc:docMk/>
            <pc:sldMk cId="2689325723" sldId="271"/>
            <ac:graphicFrameMk id="4" creationId="{C667BD80-45CE-422E-A7A2-9CFFE86245FB}"/>
          </ac:graphicFrameMkLst>
        </pc:graphicFrameChg>
        <pc:graphicFrameChg chg="add del mod">
          <ac:chgData name="laxmanlynn735@gmail.com" userId="bbbf45916396d9ac" providerId="LiveId" clId="{2D94692D-5AAD-45FE-AF3C-7D8AF5A9C4EA}" dt="2025-05-23T13:42:35.699" v="2256" actId="478"/>
          <ac:graphicFrameMkLst>
            <pc:docMk/>
            <pc:sldMk cId="2689325723" sldId="271"/>
            <ac:graphicFrameMk id="6" creationId="{883D3210-9CD0-41AE-AFDD-21B739A1FC54}"/>
          </ac:graphicFrameMkLst>
        </pc:graphicFrameChg>
        <pc:graphicFrameChg chg="add del mod">
          <ac:chgData name="laxmanlynn735@gmail.com" userId="bbbf45916396d9ac" providerId="LiveId" clId="{2D94692D-5AAD-45FE-AF3C-7D8AF5A9C4EA}" dt="2025-05-23T13:42:42.941" v="2257" actId="478"/>
          <ac:graphicFrameMkLst>
            <pc:docMk/>
            <pc:sldMk cId="2689325723" sldId="271"/>
            <ac:graphicFrameMk id="7" creationId="{F8D31540-9DAA-4A73-8D2A-367A926E65DF}"/>
          </ac:graphicFrameMkLst>
        </pc:graphicFrameChg>
        <pc:graphicFrameChg chg="add mod modGraphic">
          <ac:chgData name="laxmanlynn735@gmail.com" userId="bbbf45916396d9ac" providerId="LiveId" clId="{2D94692D-5AAD-45FE-AF3C-7D8AF5A9C4EA}" dt="2025-05-23T18:51:12.174" v="3259" actId="12385"/>
          <ac:graphicFrameMkLst>
            <pc:docMk/>
            <pc:sldMk cId="2689325723" sldId="271"/>
            <ac:graphicFrameMk id="8" creationId="{99B667A2-0602-4175-A07A-A15CCE46D768}"/>
          </ac:graphicFrameMkLst>
        </pc:graphicFrameChg>
        <pc:picChg chg="mod">
          <ac:chgData name="laxmanlynn735@gmail.com" userId="bbbf45916396d9ac" providerId="LiveId" clId="{2D94692D-5AAD-45FE-AF3C-7D8AF5A9C4EA}" dt="2025-05-23T13:43:40.926" v="2268" actId="1076"/>
          <ac:picMkLst>
            <pc:docMk/>
            <pc:sldMk cId="2689325723" sldId="271"/>
            <ac:picMk id="5" creationId="{604E755D-23D0-406C-A93C-2EB082EA2810}"/>
          </ac:picMkLst>
        </pc:picChg>
      </pc:sldChg>
      <pc:sldChg chg="addSp delSp modSp add mod">
        <pc:chgData name="laxmanlynn735@gmail.com" userId="bbbf45916396d9ac" providerId="LiveId" clId="{2D94692D-5AAD-45FE-AF3C-7D8AF5A9C4EA}" dt="2025-05-23T19:12:38.188" v="4202" actId="1076"/>
        <pc:sldMkLst>
          <pc:docMk/>
          <pc:sldMk cId="3435775986" sldId="272"/>
        </pc:sldMkLst>
        <pc:spChg chg="add mod">
          <ac:chgData name="laxmanlynn735@gmail.com" userId="bbbf45916396d9ac" providerId="LiveId" clId="{2D94692D-5AAD-45FE-AF3C-7D8AF5A9C4EA}" dt="2025-05-23T18:54:43.567" v="3368" actId="207"/>
          <ac:spMkLst>
            <pc:docMk/>
            <pc:sldMk cId="3435775986" sldId="272"/>
            <ac:spMk id="2" creationId="{20321A0A-9AEB-47DA-909C-53FA761C8044}"/>
          </ac:spMkLst>
        </pc:spChg>
        <pc:spChg chg="add mod">
          <ac:chgData name="laxmanlynn735@gmail.com" userId="bbbf45916396d9ac" providerId="LiveId" clId="{2D94692D-5AAD-45FE-AF3C-7D8AF5A9C4EA}" dt="2025-05-23T19:12:38.188" v="4202" actId="1076"/>
          <ac:spMkLst>
            <pc:docMk/>
            <pc:sldMk cId="3435775986" sldId="272"/>
            <ac:spMk id="8" creationId="{17368DB9-167B-4AA9-9702-6FC13E738775}"/>
          </ac:spMkLst>
        </pc:spChg>
        <pc:graphicFrameChg chg="add mod modGraphic">
          <ac:chgData name="laxmanlynn735@gmail.com" userId="bbbf45916396d9ac" providerId="LiveId" clId="{2D94692D-5AAD-45FE-AF3C-7D8AF5A9C4EA}" dt="2025-05-23T19:08:02.718" v="3981" actId="1076"/>
          <ac:graphicFrameMkLst>
            <pc:docMk/>
            <pc:sldMk cId="3435775986" sldId="272"/>
            <ac:graphicFrameMk id="6" creationId="{3384950C-6762-4AF6-B8EF-F1E0B8669A6E}"/>
          </ac:graphicFrameMkLst>
        </pc:graphicFrameChg>
        <pc:graphicFrameChg chg="add mod modGraphic">
          <ac:chgData name="laxmanlynn735@gmail.com" userId="bbbf45916396d9ac" providerId="LiveId" clId="{2D94692D-5AAD-45FE-AF3C-7D8AF5A9C4EA}" dt="2025-05-23T19:09:00.473" v="3988" actId="12385"/>
          <ac:graphicFrameMkLst>
            <pc:docMk/>
            <pc:sldMk cId="3435775986" sldId="272"/>
            <ac:graphicFrameMk id="7" creationId="{6E00D0D8-9370-41D9-BA58-55566E90B7E3}"/>
          </ac:graphicFrameMkLst>
        </pc:graphicFrameChg>
        <pc:picChg chg="add del">
          <ac:chgData name="laxmanlynn735@gmail.com" userId="bbbf45916396d9ac" providerId="LiveId" clId="{2D94692D-5AAD-45FE-AF3C-7D8AF5A9C4EA}" dt="2025-05-23T18:57:05.589" v="3370" actId="478"/>
          <ac:picMkLst>
            <pc:docMk/>
            <pc:sldMk cId="3435775986" sldId="272"/>
            <ac:picMk id="4" creationId="{DB0D1DA7-65B0-4DF9-9E68-4815B5FCA9DD}"/>
          </ac:picMkLst>
        </pc:picChg>
        <pc:picChg chg="mod">
          <ac:chgData name="laxmanlynn735@gmail.com" userId="bbbf45916396d9ac" providerId="LiveId" clId="{2D94692D-5AAD-45FE-AF3C-7D8AF5A9C4EA}" dt="2025-05-23T18:53:07.559" v="3311" actId="1076"/>
          <ac:picMkLst>
            <pc:docMk/>
            <pc:sldMk cId="3435775986" sldId="272"/>
            <ac:picMk id="5" creationId="{604E755D-23D0-406C-A93C-2EB082EA2810}"/>
          </ac:picMkLst>
        </pc:picChg>
      </pc:sldChg>
      <pc:sldChg chg="addSp modSp add mod">
        <pc:chgData name="laxmanlynn735@gmail.com" userId="bbbf45916396d9ac" providerId="LiveId" clId="{2D94692D-5AAD-45FE-AF3C-7D8AF5A9C4EA}" dt="2025-05-23T19:44:45.538" v="5467" actId="1076"/>
        <pc:sldMkLst>
          <pc:docMk/>
          <pc:sldMk cId="898527148" sldId="273"/>
        </pc:sldMkLst>
        <pc:spChg chg="add mod">
          <ac:chgData name="laxmanlynn735@gmail.com" userId="bbbf45916396d9ac" providerId="LiveId" clId="{2D94692D-5AAD-45FE-AF3C-7D8AF5A9C4EA}" dt="2025-05-23T19:44:45.538" v="5467" actId="1076"/>
          <ac:spMkLst>
            <pc:docMk/>
            <pc:sldMk cId="898527148" sldId="273"/>
            <ac:spMk id="2" creationId="{0978F9AC-66D3-4C09-80FA-4312A2E2DF5F}"/>
          </ac:spMkLst>
        </pc:spChg>
        <pc:graphicFrameChg chg="add mod modGraphic">
          <ac:chgData name="laxmanlynn735@gmail.com" userId="bbbf45916396d9ac" providerId="LiveId" clId="{2D94692D-5AAD-45FE-AF3C-7D8AF5A9C4EA}" dt="2025-05-23T19:44:30.411" v="5466" actId="1076"/>
          <ac:graphicFrameMkLst>
            <pc:docMk/>
            <pc:sldMk cId="898527148" sldId="273"/>
            <ac:graphicFrameMk id="3" creationId="{6EB4D1BB-1A7C-4815-8517-D90DD7167AB2}"/>
          </ac:graphicFrameMkLst>
        </pc:graphicFrameChg>
        <pc:picChg chg="mod">
          <ac:chgData name="laxmanlynn735@gmail.com" userId="bbbf45916396d9ac" providerId="LiveId" clId="{2D94692D-5AAD-45FE-AF3C-7D8AF5A9C4EA}" dt="2025-05-23T19:27:57.051" v="4266" actId="1076"/>
          <ac:picMkLst>
            <pc:docMk/>
            <pc:sldMk cId="898527148" sldId="273"/>
            <ac:picMk id="5" creationId="{604E755D-23D0-406C-A93C-2EB082EA2810}"/>
          </ac:picMkLst>
        </pc:picChg>
      </pc:sldChg>
      <pc:sldChg chg="addSp modSp add mod ord">
        <pc:chgData name="laxmanlynn735@gmail.com" userId="bbbf45916396d9ac" providerId="LiveId" clId="{2D94692D-5AAD-45FE-AF3C-7D8AF5A9C4EA}" dt="2025-05-23T19:46:15.520" v="5490" actId="1076"/>
        <pc:sldMkLst>
          <pc:docMk/>
          <pc:sldMk cId="3829044745" sldId="274"/>
        </pc:sldMkLst>
        <pc:spChg chg="add mod">
          <ac:chgData name="laxmanlynn735@gmail.com" userId="bbbf45916396d9ac" providerId="LiveId" clId="{2D94692D-5AAD-45FE-AF3C-7D8AF5A9C4EA}" dt="2025-05-23T19:46:15.520" v="5490" actId="1076"/>
          <ac:spMkLst>
            <pc:docMk/>
            <pc:sldMk cId="3829044745" sldId="274"/>
            <ac:spMk id="4" creationId="{4B031973-6613-498C-8736-77BA26B733E0}"/>
          </ac:spMkLst>
        </pc:spChg>
      </pc:sldChg>
      <pc:sldChg chg="addSp modSp add mod">
        <pc:chgData name="laxmanlynn735@gmail.com" userId="bbbf45916396d9ac" providerId="LiveId" clId="{2D94692D-5AAD-45FE-AF3C-7D8AF5A9C4EA}" dt="2025-05-24T13:24:56.998" v="6055" actId="1076"/>
        <pc:sldMkLst>
          <pc:docMk/>
          <pc:sldMk cId="519987079" sldId="275"/>
        </pc:sldMkLst>
        <pc:spChg chg="add mod">
          <ac:chgData name="laxmanlynn735@gmail.com" userId="bbbf45916396d9ac" providerId="LiveId" clId="{2D94692D-5AAD-45FE-AF3C-7D8AF5A9C4EA}" dt="2025-05-24T13:22:06.568" v="6033" actId="403"/>
          <ac:spMkLst>
            <pc:docMk/>
            <pc:sldMk cId="519987079" sldId="275"/>
            <ac:spMk id="2" creationId="{C7017620-56BD-48BA-80D2-151F5123FC42}"/>
          </ac:spMkLst>
        </pc:spChg>
        <pc:spChg chg="add mod">
          <ac:chgData name="laxmanlynn735@gmail.com" userId="bbbf45916396d9ac" providerId="LiveId" clId="{2D94692D-5AAD-45FE-AF3C-7D8AF5A9C4EA}" dt="2025-05-24T13:24:56.998" v="6055" actId="1076"/>
          <ac:spMkLst>
            <pc:docMk/>
            <pc:sldMk cId="519987079" sldId="275"/>
            <ac:spMk id="3" creationId="{2B27C8DD-83BA-4EE8-9F9F-4E45E5DBD8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A82D4-E133-4AD7-956A-B130683B96E9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EE880-E8EC-49C0-A30E-07D853BA2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4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 every one! I welcome you all to the analysis of IPL 2025 advertising. It is part of </a:t>
            </a:r>
            <a:r>
              <a:rPr lang="en-IN" dirty="0" err="1"/>
              <a:t>rpc</a:t>
            </a:r>
            <a:r>
              <a:rPr lang="en-IN" dirty="0"/>
              <a:t> 15</a:t>
            </a:r>
            <a:r>
              <a:rPr lang="en-IN" baseline="30000" dirty="0"/>
              <a:t>th</a:t>
            </a:r>
            <a:r>
              <a:rPr lang="en-IN" dirty="0"/>
              <a:t> edition conducted by </a:t>
            </a:r>
            <a:r>
              <a:rPr lang="en-IN" dirty="0" err="1"/>
              <a:t>codebasics</a:t>
            </a:r>
            <a:r>
              <a:rPr lang="en-IN" dirty="0"/>
              <a:t>. Where I had to Provide insights to a business magazine by analysing the economic and social impact of the </a:t>
            </a:r>
            <a:r>
              <a:rPr lang="en-IN" dirty="0" err="1"/>
              <a:t>ipl</a:t>
            </a:r>
            <a:r>
              <a:rPr lang="en-IN" dirty="0"/>
              <a:t>. So lets delve </a:t>
            </a:r>
            <a:r>
              <a:rPr lang="en-IN"/>
              <a:t>into it.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E880-E8EC-49C0-A30E-07D853BA23C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E880-E8EC-49C0-A30E-07D853BA23C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3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8EE880-E8EC-49C0-A30E-07D853BA23C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98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C5D445-136A-4F3A-BB1A-95EBEC0505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0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25945E-6EC1-4923-BF10-0E8811B44C01}"/>
              </a:ext>
            </a:extLst>
          </p:cNvPr>
          <p:cNvSpPr txBox="1"/>
          <p:nvPr/>
        </p:nvSpPr>
        <p:spPr>
          <a:xfrm>
            <a:off x="204537" y="136359"/>
            <a:ext cx="11782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Estimating Public Health Costs of Heavily Advertised IPL Products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6E182AD-DA44-4B1F-BBF5-512DE9512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34277"/>
              </p:ext>
            </p:extLst>
          </p:nvPr>
        </p:nvGraphicFramePr>
        <p:xfrm>
          <a:off x="392824" y="1664750"/>
          <a:ext cx="11406352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588">
                  <a:extLst>
                    <a:ext uri="{9D8B030D-6E8A-4147-A177-3AD203B41FA5}">
                      <a16:colId xmlns:a16="http://schemas.microsoft.com/office/drawing/2014/main" val="1215915907"/>
                    </a:ext>
                  </a:extLst>
                </a:gridCol>
                <a:gridCol w="2851588">
                  <a:extLst>
                    <a:ext uri="{9D8B030D-6E8A-4147-A177-3AD203B41FA5}">
                      <a16:colId xmlns:a16="http://schemas.microsoft.com/office/drawing/2014/main" val="2788804829"/>
                    </a:ext>
                  </a:extLst>
                </a:gridCol>
                <a:gridCol w="2851588">
                  <a:extLst>
                    <a:ext uri="{9D8B030D-6E8A-4147-A177-3AD203B41FA5}">
                      <a16:colId xmlns:a16="http://schemas.microsoft.com/office/drawing/2014/main" val="4278864200"/>
                    </a:ext>
                  </a:extLst>
                </a:gridCol>
                <a:gridCol w="2851588">
                  <a:extLst>
                    <a:ext uri="{9D8B030D-6E8A-4147-A177-3AD203B41FA5}">
                      <a16:colId xmlns:a16="http://schemas.microsoft.com/office/drawing/2014/main" val="140159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Pan Masala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Fantasy Gaming/ Betting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Sugar Content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698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IPL viewership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1,166 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1,166 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1,166 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06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 impressions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1,166 Mn * 10 Ad = 11B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1,166 Mn * 12 Ad = 13B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1,166 Mn * 15 Ad = 17B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933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Behavioural Change (rate of change per 100 ad impressions)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(11B/ 100) * 0.5% = </a:t>
                      </a:r>
                    </a:p>
                    <a:p>
                      <a:pPr algn="ctr"/>
                      <a:r>
                        <a:rPr lang="en-IN" dirty="0"/>
                        <a:t>5,50,000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(13B/ 100) * 1% 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13,00,000 people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(17B/ 100) * 1.5% = 25,50,000 people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327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Serious Health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5,50,000 * 28% = </a:t>
                      </a:r>
                    </a:p>
                    <a:p>
                      <a:pPr algn="ctr"/>
                      <a:r>
                        <a:rPr lang="en-IN" dirty="0"/>
                        <a:t>1,54,000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13,00,000 * 5% 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65,000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25,50,000 * 10% 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2,55,000 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4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Cost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1,54,000 * 1,50,000 =</a:t>
                      </a:r>
                    </a:p>
                    <a:p>
                      <a:pPr algn="ctr"/>
                      <a:r>
                        <a:rPr lang="en-IN" dirty="0"/>
                        <a:t>2,310 crore/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65,000 * 20,000 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130 crore/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2,55,000 * 25,000 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637 crore/ year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5553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433748-D881-4014-A710-82A8AC92C698}"/>
              </a:ext>
            </a:extLst>
          </p:cNvPr>
          <p:cNvSpPr txBox="1"/>
          <p:nvPr/>
        </p:nvSpPr>
        <p:spPr>
          <a:xfrm>
            <a:off x="392824" y="5715262"/>
            <a:ext cx="10769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</a:rPr>
              <a:t>Total estimated public health costs due to heavily advertised IPL products is 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3,077 Crores/ year</a:t>
            </a:r>
          </a:p>
        </p:txBody>
      </p:sp>
    </p:spTree>
    <p:extLst>
      <p:ext uri="{BB962C8B-B14F-4D97-AF65-F5344CB8AC3E}">
        <p14:creationId xmlns:p14="http://schemas.microsoft.com/office/powerpoint/2010/main" val="262364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664332-B0A8-4550-B047-344D1DDE181A}"/>
              </a:ext>
            </a:extLst>
          </p:cNvPr>
          <p:cNvSpPr txBox="1"/>
          <p:nvPr/>
        </p:nvSpPr>
        <p:spPr>
          <a:xfrm>
            <a:off x="270641" y="173422"/>
            <a:ext cx="1165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Impact of Fantasy Sports and Betting Ads on Gambling Behavior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441836-5FA8-4813-83C0-205830ACF240}"/>
              </a:ext>
            </a:extLst>
          </p:cNvPr>
          <p:cNvSpPr txBox="1"/>
          <p:nvPr/>
        </p:nvSpPr>
        <p:spPr>
          <a:xfrm>
            <a:off x="270641" y="1812172"/>
            <a:ext cx="113170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According to reports, fantasy sports and betting platforms now reach a staggering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300 million</a:t>
            </a:r>
            <a:r>
              <a:rPr lang="en-US" sz="2400" dirty="0">
                <a:solidFill>
                  <a:schemeClr val="bg1"/>
                </a:solidFill>
              </a:rPr>
              <a:t> users across India.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According to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Indian Psychiatric Society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20%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gamers in India show signs of addiction.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e., 60 million.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30%</a:t>
            </a:r>
            <a:r>
              <a:rPr lang="en-US" sz="2400" dirty="0">
                <a:solidFill>
                  <a:schemeClr val="bg1"/>
                </a:solidFill>
              </a:rPr>
              <a:t> (i.e., 90 million) of gamers spend over 20 hours per week playing, while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40%</a:t>
            </a:r>
            <a:r>
              <a:rPr lang="en-US" sz="2400" dirty="0">
                <a:solidFill>
                  <a:schemeClr val="bg1"/>
                </a:solidFill>
              </a:rPr>
              <a:t> (i.e., 120 million) report feelings of loneliness and emotional distress.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Gambling among college students shows a prevalence rate of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19.5%</a:t>
            </a:r>
            <a:r>
              <a:rPr lang="en-US" sz="2400" dirty="0">
                <a:solidFill>
                  <a:schemeClr val="bg1"/>
                </a:solidFill>
              </a:rPr>
              <a:t> (i. e., 58.5 million), with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7.4%</a:t>
            </a:r>
            <a:r>
              <a:rPr lang="en-US" sz="2400" dirty="0">
                <a:solidFill>
                  <a:schemeClr val="bg1"/>
                </a:solidFill>
              </a:rPr>
              <a:t> (i. e., 22.2 million) meeting criteria for addiction.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Financial harm is severe, with cases reporting losses up to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₹1.25 lakh </a:t>
            </a:r>
            <a:r>
              <a:rPr lang="en-US" sz="2400" dirty="0">
                <a:solidFill>
                  <a:schemeClr val="bg1"/>
                </a:solidFill>
              </a:rPr>
              <a:t>- leading to debt, family strain, and even suicide.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4C0C32-31F3-41AD-91BC-BAFAA36BC98C}"/>
              </a:ext>
            </a:extLst>
          </p:cNvPr>
          <p:cNvSpPr txBox="1"/>
          <p:nvPr/>
        </p:nvSpPr>
        <p:spPr>
          <a:xfrm>
            <a:off x="496613" y="149772"/>
            <a:ext cx="108624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Benchmarking IPL Advertising Regulations Against Global Events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3F4D86-00B6-4C7B-823E-3CE628EED816}"/>
              </a:ext>
            </a:extLst>
          </p:cNvPr>
          <p:cNvSpPr txBox="1"/>
          <p:nvPr/>
        </p:nvSpPr>
        <p:spPr>
          <a:xfrm>
            <a:off x="220716" y="1473211"/>
            <a:ext cx="11138339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India (IPL):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Lenient regulations with loopholes between fantasy sports and gambling;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weak enforcement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rampant surrogate branding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UK &amp; EU: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Strict controls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– age-gating, addiction warnings, and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limited celebrity endorsements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USA: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Fragmented regulation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– fantasy sports widely accepted; betting regulated at the state level.</a:t>
            </a:r>
          </a:p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FIFA/UEFA/Olympics: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Unified global code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; direct betting ads are 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prohibited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B0503020204020204" pitchFamily="2" charset="-122"/>
                <a:cs typeface="Times New Roman" panose="02020603050405020304" pitchFamily="18" charset="0"/>
              </a:rPr>
              <a:t>; aligns with host country laws.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FA654-9612-4A35-9C78-345F2F087CB5}"/>
              </a:ext>
            </a:extLst>
          </p:cNvPr>
          <p:cNvSpPr txBox="1"/>
          <p:nvPr/>
        </p:nvSpPr>
        <p:spPr>
          <a:xfrm>
            <a:off x="220716" y="4537502"/>
            <a:ext cx="1113833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Ban surrogate ads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and ensure full disclosure of real-money gaming affiliations.</a:t>
            </a:r>
          </a:p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Enforce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mandatory disclaimers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, time-bound ad placements, and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restrictions on celebrity promotions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742950" marR="0" indent="-285750"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Adopt global best practices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(UK ASA, FIFA) to safeguard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youth</a:t>
            </a:r>
            <a:r>
              <a:rPr lang="en-US" sz="20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vulnerable audiences</a:t>
            </a: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21D9D-4C3E-4136-8548-7AE4E7902C35}"/>
              </a:ext>
            </a:extLst>
          </p:cNvPr>
          <p:cNvSpPr txBox="1"/>
          <p:nvPr/>
        </p:nvSpPr>
        <p:spPr>
          <a:xfrm>
            <a:off x="496613" y="3799170"/>
            <a:ext cx="7993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kern="1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宋体" panose="02010600030101010101" pitchFamily="2" charset="-122"/>
              </a:rPr>
              <a:t>Recommendations for IPL Regulators </a:t>
            </a:r>
            <a:endParaRPr lang="en-IN" sz="4000" kern="100" dirty="0">
              <a:solidFill>
                <a:schemeClr val="accent6">
                  <a:lumMod val="60000"/>
                  <a:lumOff val="40000"/>
                </a:schemeClr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83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F428F7-D010-443B-861A-B1B44B5BA8DF}"/>
              </a:ext>
            </a:extLst>
          </p:cNvPr>
          <p:cNvSpPr txBox="1"/>
          <p:nvPr/>
        </p:nvSpPr>
        <p:spPr>
          <a:xfrm>
            <a:off x="346841" y="78828"/>
            <a:ext cx="107363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Seasonal Employment Generation by the IPL Advertising Ecosystem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6EA31F-7450-47AF-88A9-785C03D9E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04313"/>
              </p:ext>
            </p:extLst>
          </p:nvPr>
        </p:nvGraphicFramePr>
        <p:xfrm>
          <a:off x="346841" y="1744438"/>
          <a:ext cx="10736318" cy="4771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159">
                  <a:extLst>
                    <a:ext uri="{9D8B030D-6E8A-4147-A177-3AD203B41FA5}">
                      <a16:colId xmlns:a16="http://schemas.microsoft.com/office/drawing/2014/main" val="2035158490"/>
                    </a:ext>
                  </a:extLst>
                </a:gridCol>
                <a:gridCol w="5368159">
                  <a:extLst>
                    <a:ext uri="{9D8B030D-6E8A-4147-A177-3AD203B41FA5}">
                      <a16:colId xmlns:a16="http://schemas.microsoft.com/office/drawing/2014/main" val="36750667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Data Point</a:t>
                      </a:r>
                      <a:endParaRPr lang="en-IN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660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Total Employment Generated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Over </a:t>
                      </a: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1.2 million</a:t>
                      </a:r>
                      <a:r>
                        <a:rPr lang="en-US" sz="20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direct and indirect jobs created across India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179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Stadium &amp; Operations Staff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Approx. </a:t>
                      </a: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250,000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jobs (security, operations, on-ground logistics)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495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Advertising &amp; Marketing Ecosystem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Approx. </a:t>
                      </a: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350,000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jobs in merchandising, logistics, and marketing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168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Tourism &amp; Hospitality Sector</a:t>
                      </a:r>
                      <a:endParaRPr lang="en-IN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Over </a:t>
                      </a: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180,000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jobs created; </a:t>
                      </a: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35% spike</a:t>
                      </a:r>
                      <a:r>
                        <a:rPr lang="en-US" sz="2000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in seasonal hiring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7868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Small Business &amp; Startups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75,000+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new jobs via startups leveraging IPL fanbase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362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Digital &amp; Tech Sector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65,000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professionals hired (developers, data analysts, AR/VR engineers)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507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Artisans &amp; Craftspeople</a:t>
                      </a:r>
                      <a:endParaRPr lang="en-IN" sz="1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45,000+</a:t>
                      </a:r>
                      <a:r>
                        <a:rPr lang="en-US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jobs for traditional artists (pottery, weaving, merchandise decor)</a:t>
                      </a:r>
                      <a:endParaRPr lang="en-US" sz="1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645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6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AE52F0-060A-4B0E-AED6-573CA72F8310}"/>
              </a:ext>
            </a:extLst>
          </p:cNvPr>
          <p:cNvSpPr txBox="1"/>
          <p:nvPr/>
        </p:nvSpPr>
        <p:spPr>
          <a:xfrm>
            <a:off x="1035269" y="169478"/>
            <a:ext cx="10121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IPL Advertising’s Contribution to Tax Revenue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5465496-51A3-4E8E-943F-F170AF335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53808"/>
              </p:ext>
            </p:extLst>
          </p:nvPr>
        </p:nvGraphicFramePr>
        <p:xfrm>
          <a:off x="1035269" y="3294754"/>
          <a:ext cx="9669518" cy="2011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4759">
                  <a:extLst>
                    <a:ext uri="{9D8B030D-6E8A-4147-A177-3AD203B41FA5}">
                      <a16:colId xmlns:a16="http://schemas.microsoft.com/office/drawing/2014/main" val="3590207916"/>
                    </a:ext>
                  </a:extLst>
                </a:gridCol>
                <a:gridCol w="4834759">
                  <a:extLst>
                    <a:ext uri="{9D8B030D-6E8A-4147-A177-3AD203B41FA5}">
                      <a16:colId xmlns:a16="http://schemas.microsoft.com/office/drawing/2014/main" val="1601741815"/>
                    </a:ext>
                  </a:extLst>
                </a:gridCol>
              </a:tblGrid>
              <a:tr h="477344">
                <a:tc>
                  <a:txBody>
                    <a:bodyPr/>
                    <a:lstStyle/>
                    <a:p>
                      <a:pPr marL="0" marR="0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Tax Stream</a:t>
                      </a:r>
                      <a:endParaRPr lang="en-IN" sz="2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b="1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Estimated Revenue (2025)</a:t>
                      </a:r>
                      <a:endParaRPr lang="en-IN" sz="2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73265356"/>
                  </a:ext>
                </a:extLst>
              </a:tr>
              <a:tr h="511441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GST on Advertising</a:t>
                      </a:r>
                      <a:endParaRPr lang="en-IN" sz="2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₹1,080 – 1,260 crore</a:t>
                      </a:r>
                      <a:endParaRPr lang="en-IN" sz="2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extLst>
                  <a:ext uri="{0D108BD9-81ED-4DB2-BD59-A6C34878D82A}">
                    <a16:rowId xmlns:a16="http://schemas.microsoft.com/office/drawing/2014/main" val="3868639541"/>
                  </a:ext>
                </a:extLst>
              </a:tr>
              <a:tr h="511441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TDS from Player Salaries</a:t>
                      </a:r>
                      <a:endParaRPr lang="en-IN" sz="2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₹89.49 crore</a:t>
                      </a:r>
                      <a:endParaRPr lang="en-IN" sz="2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extLst>
                  <a:ext uri="{0D108BD9-81ED-4DB2-BD59-A6C34878D82A}">
                    <a16:rowId xmlns:a16="http://schemas.microsoft.com/office/drawing/2014/main" val="1189343204"/>
                  </a:ext>
                </a:extLst>
              </a:tr>
              <a:tr h="511441"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Corporate Tax from BCCI</a:t>
                      </a:r>
                      <a:endParaRPr lang="en-IN" sz="240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tc>
                  <a:txBody>
                    <a:bodyPr/>
                    <a:lstStyle/>
                    <a:p>
                      <a:pPr marL="0" marR="0" indent="0" algn="ctr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kern="0" dirty="0">
                          <a:effectLst/>
                          <a:latin typeface="+mn-lt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₹0 (exemption)</a:t>
                      </a:r>
                      <a:endParaRPr lang="en-IN" sz="2400" dirty="0">
                        <a:effectLst/>
                        <a:latin typeface="+mn-lt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960" marR="60960" marT="76200" marB="76200" anchor="ctr"/>
                </a:tc>
                <a:extLst>
                  <a:ext uri="{0D108BD9-81ED-4DB2-BD59-A6C34878D82A}">
                    <a16:rowId xmlns:a16="http://schemas.microsoft.com/office/drawing/2014/main" val="400843159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1198E1-F92A-4DE0-BD20-3C499223A5ED}"/>
              </a:ext>
            </a:extLst>
          </p:cNvPr>
          <p:cNvSpPr txBox="1"/>
          <p:nvPr/>
        </p:nvSpPr>
        <p:spPr>
          <a:xfrm>
            <a:off x="1035269" y="1301229"/>
            <a:ext cx="96695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The IPL’s 2025 advertising ecosystem is set to generate ₹6,000–7,000 crore across TV, digital, and sponsorships. With advertising taxed at 18% GST, this could contribute an estimated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₹1,080–1,260 crore </a:t>
            </a:r>
            <a:r>
              <a:rPr lang="en-US" sz="2400" dirty="0">
                <a:solidFill>
                  <a:schemeClr val="bg1"/>
                </a:solidFill>
              </a:rPr>
              <a:t>to government revenue.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60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031973-6613-498C-8736-77BA26B733E0}"/>
              </a:ext>
            </a:extLst>
          </p:cNvPr>
          <p:cNvSpPr txBox="1"/>
          <p:nvPr/>
        </p:nvSpPr>
        <p:spPr>
          <a:xfrm>
            <a:off x="1482969" y="2767280"/>
            <a:ext cx="922606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EXPECTED OUTCOME</a:t>
            </a:r>
          </a:p>
        </p:txBody>
      </p:sp>
    </p:spTree>
    <p:extLst>
      <p:ext uri="{BB962C8B-B14F-4D97-AF65-F5344CB8AC3E}">
        <p14:creationId xmlns:p14="http://schemas.microsoft.com/office/powerpoint/2010/main" val="382904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5676D4-8778-4FC6-BD15-8F650B022AFE}"/>
              </a:ext>
            </a:extLst>
          </p:cNvPr>
          <p:cNvSpPr txBox="1"/>
          <p:nvPr/>
        </p:nvSpPr>
        <p:spPr>
          <a:xfrm>
            <a:off x="2418693" y="71376"/>
            <a:ext cx="735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IPL Advertiser Balanced Scorecard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EA7D43-44F4-4C16-B2CF-001A8B58D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02173"/>
              </p:ext>
            </p:extLst>
          </p:nvPr>
        </p:nvGraphicFramePr>
        <p:xfrm>
          <a:off x="158261" y="2858934"/>
          <a:ext cx="1187547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231">
                  <a:extLst>
                    <a:ext uri="{9D8B030D-6E8A-4147-A177-3AD203B41FA5}">
                      <a16:colId xmlns:a16="http://schemas.microsoft.com/office/drawing/2014/main" val="100253602"/>
                    </a:ext>
                  </a:extLst>
                </a:gridCol>
                <a:gridCol w="2063262">
                  <a:extLst>
                    <a:ext uri="{9D8B030D-6E8A-4147-A177-3AD203B41FA5}">
                      <a16:colId xmlns:a16="http://schemas.microsoft.com/office/drawing/2014/main" val="2314048688"/>
                    </a:ext>
                  </a:extLst>
                </a:gridCol>
                <a:gridCol w="6646984">
                  <a:extLst>
                    <a:ext uri="{9D8B030D-6E8A-4147-A177-3AD203B41FA5}">
                      <a16:colId xmlns:a16="http://schemas.microsoft.com/office/drawing/2014/main" val="2024832877"/>
                    </a:ext>
                  </a:extLst>
                </a:gridCol>
              </a:tblGrid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Key perspectives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604814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Financial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Revenue contribution, ROI &amp; Efficiency, Payment Reliability and Long-term commitment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767892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Social Responsibility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CSR Investment, Community Impact, Environmental Initiatives and Youth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45204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Brand &amp; Market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Brand Recognition, Campaign Innovation, Audience Engagement and Market 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172409"/>
                  </a:ext>
                </a:extLst>
              </a:tr>
              <a:tr h="380175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Operational Excellence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Partnership Quality, Content Compliance, Innovation Adoption and Crisis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57877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6A59CA-6949-473E-93E1-58D76AA8DCE2}"/>
              </a:ext>
            </a:extLst>
          </p:cNvPr>
          <p:cNvSpPr/>
          <p:nvPr/>
        </p:nvSpPr>
        <p:spPr>
          <a:xfrm>
            <a:off x="3619496" y="971852"/>
            <a:ext cx="1554674" cy="90384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BED6AB-D0BF-4D16-ABF2-3FBE5DA95953}"/>
              </a:ext>
            </a:extLst>
          </p:cNvPr>
          <p:cNvSpPr/>
          <p:nvPr/>
        </p:nvSpPr>
        <p:spPr>
          <a:xfrm>
            <a:off x="5240436" y="962489"/>
            <a:ext cx="1554674" cy="903840"/>
          </a:xfrm>
          <a:prstGeom prst="round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Premium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3.5 – 4.4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669F2A-E421-4D58-B683-0D8079B1023B}"/>
              </a:ext>
            </a:extLst>
          </p:cNvPr>
          <p:cNvSpPr/>
          <p:nvPr/>
        </p:nvSpPr>
        <p:spPr>
          <a:xfrm>
            <a:off x="6861376" y="968514"/>
            <a:ext cx="1554674" cy="90384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Standard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2.5 – 3.4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3AD3F9-9AAC-4F8F-8DC7-9F31D391C5B1}"/>
              </a:ext>
            </a:extLst>
          </p:cNvPr>
          <p:cNvSpPr/>
          <p:nvPr/>
        </p:nvSpPr>
        <p:spPr>
          <a:xfrm>
            <a:off x="8482316" y="971852"/>
            <a:ext cx="1554674" cy="900502"/>
          </a:xfrm>
          <a:prstGeom prst="roundRect">
            <a:avLst/>
          </a:prstGeom>
          <a:solidFill>
            <a:srgbClr val="F95C23">
              <a:alpha val="72941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Developing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1.5 – 2.4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B25AB2-16A1-42ED-AB14-3422B5D7D9DC}"/>
              </a:ext>
            </a:extLst>
          </p:cNvPr>
          <p:cNvSpPr/>
          <p:nvPr/>
        </p:nvSpPr>
        <p:spPr>
          <a:xfrm>
            <a:off x="10102139" y="971852"/>
            <a:ext cx="1554674" cy="90050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At-Risk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1.0 – 1.4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07AEE-052D-4030-BF87-0CA95B9F0AF4}"/>
              </a:ext>
            </a:extLst>
          </p:cNvPr>
          <p:cNvSpPr txBox="1"/>
          <p:nvPr/>
        </p:nvSpPr>
        <p:spPr>
          <a:xfrm>
            <a:off x="3619496" y="998910"/>
            <a:ext cx="1554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Elite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</a:rPr>
              <a:t>4.5 – 5.0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7F7D3B-DFFC-4323-B336-40AE30E9B58F}"/>
              </a:ext>
            </a:extLst>
          </p:cNvPr>
          <p:cNvSpPr txBox="1"/>
          <p:nvPr/>
        </p:nvSpPr>
        <p:spPr>
          <a:xfrm>
            <a:off x="692800" y="883494"/>
            <a:ext cx="28604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Partner Rating Categories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93FBE-303C-41B6-8968-E58A5CC11317}"/>
              </a:ext>
            </a:extLst>
          </p:cNvPr>
          <p:cNvSpPr txBox="1"/>
          <p:nvPr/>
        </p:nvSpPr>
        <p:spPr>
          <a:xfrm>
            <a:off x="692800" y="2143939"/>
            <a:ext cx="10941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>
                <a:solidFill>
                  <a:schemeClr val="bg1"/>
                </a:solidFill>
              </a:rPr>
              <a:t>Total Score = (Financial * 35%) + (Social * 25%) + (Brand * 25%) + (Operational * 15%)</a:t>
            </a:r>
          </a:p>
        </p:txBody>
      </p:sp>
    </p:spTree>
    <p:extLst>
      <p:ext uri="{BB962C8B-B14F-4D97-AF65-F5344CB8AC3E}">
        <p14:creationId xmlns:p14="http://schemas.microsoft.com/office/powerpoint/2010/main" val="134237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FB7A8-2375-4B0E-9497-5ACC02CAF264}"/>
              </a:ext>
            </a:extLst>
          </p:cNvPr>
          <p:cNvSpPr txBox="1"/>
          <p:nvPr/>
        </p:nvSpPr>
        <p:spPr>
          <a:xfrm>
            <a:off x="2426677" y="0"/>
            <a:ext cx="7338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Advertising Ethics Index (AEI)</a:t>
            </a:r>
          </a:p>
          <a:p>
            <a:pPr algn="ctr"/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Comprehensive KPI for Sports Event Advertising Ethics (0 – 100 scale)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E86DDD1-F2CD-4624-91DC-59B67C947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1"/>
              </p:ext>
            </p:extLst>
          </p:nvPr>
        </p:nvGraphicFramePr>
        <p:xfrm>
          <a:off x="121138" y="976249"/>
          <a:ext cx="721750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754">
                  <a:extLst>
                    <a:ext uri="{9D8B030D-6E8A-4147-A177-3AD203B41FA5}">
                      <a16:colId xmlns:a16="http://schemas.microsoft.com/office/drawing/2014/main" val="3844825642"/>
                    </a:ext>
                  </a:extLst>
                </a:gridCol>
                <a:gridCol w="3608754">
                  <a:extLst>
                    <a:ext uri="{9D8B030D-6E8A-4147-A177-3AD203B41FA5}">
                      <a16:colId xmlns:a16="http://schemas.microsoft.com/office/drawing/2014/main" val="33280071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AEI Framework – 7 Core Components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dirty="0"/>
                        <a:t>Points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83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Content Ethics &amp; Standards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25pts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Truthfulness, Cultural sensitivity, Age-appropriate content, Harmful product, Restrictions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Social Responsibility</a:t>
                      </a:r>
                    </a:p>
                    <a:p>
                      <a:pPr algn="ctr"/>
                      <a:r>
                        <a:rPr lang="en-IN" sz="2000" b="1" dirty="0"/>
                        <a:t>20pts</a:t>
                      </a:r>
                    </a:p>
                    <a:p>
                      <a:pPr algn="ctr"/>
                      <a:r>
                        <a:rPr lang="en-IN" dirty="0"/>
                        <a:t>Community impact, Environmental consciousness, Social cause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893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Transparency &amp; Disclosure</a:t>
                      </a:r>
                    </a:p>
                    <a:p>
                      <a:pPr algn="ctr"/>
                      <a:r>
                        <a:rPr lang="en-IN" sz="2000" b="1" dirty="0"/>
                        <a:t>15pts</a:t>
                      </a:r>
                    </a:p>
                    <a:p>
                      <a:pPr algn="ctr"/>
                      <a:r>
                        <a:rPr lang="en-IN" dirty="0"/>
                        <a:t>Sponsorship clarity, Financial transparency, Data privacy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Industry Compliance</a:t>
                      </a:r>
                    </a:p>
                    <a:p>
                      <a:pPr algn="ctr"/>
                      <a:r>
                        <a:rPr lang="en-IN" sz="2000" b="1" dirty="0"/>
                        <a:t>15pts</a:t>
                      </a:r>
                    </a:p>
                    <a:p>
                      <a:pPr algn="ctr"/>
                      <a:r>
                        <a:rPr lang="en-IN" dirty="0"/>
                        <a:t>Regulatory adherence, Self-regulation, Complaint 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836974"/>
                  </a:ext>
                </a:extLst>
              </a:tr>
              <a:tr h="6021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Innovation &amp; Best Practices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12pts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Ethical innovation, Industry leadership, Continuous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Stakeholder Relations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8pts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Fan respect, Athlete welfare, Media relations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7602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305DE2-7D36-4BE3-9139-C93C6485A88C}"/>
              </a:ext>
            </a:extLst>
          </p:cNvPr>
          <p:cNvSpPr/>
          <p:nvPr/>
        </p:nvSpPr>
        <p:spPr>
          <a:xfrm>
            <a:off x="1926492" y="5639689"/>
            <a:ext cx="3606800" cy="1200329"/>
          </a:xfrm>
          <a:prstGeom prst="rect">
            <a:avLst/>
          </a:prstGeom>
          <a:solidFill>
            <a:srgbClr val="ECF3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5FD1-AEA7-43F6-812E-8685AE04CE63}"/>
              </a:ext>
            </a:extLst>
          </p:cNvPr>
          <p:cNvSpPr txBox="1"/>
          <p:nvPr/>
        </p:nvSpPr>
        <p:spPr>
          <a:xfrm>
            <a:off x="1926492" y="5639689"/>
            <a:ext cx="35950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Crisis Management</a:t>
            </a:r>
          </a:p>
          <a:p>
            <a:pPr algn="ctr"/>
            <a:r>
              <a:rPr lang="en-IN" sz="2000" b="1" dirty="0"/>
              <a:t>5pts</a:t>
            </a:r>
          </a:p>
          <a:p>
            <a:pPr algn="ctr"/>
            <a:r>
              <a:rPr lang="en-IN" dirty="0"/>
              <a:t>Crisis response, Accountability mechanisms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E68AAFC-024E-4F50-90F8-E18A6D7F6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400356"/>
              </p:ext>
            </p:extLst>
          </p:nvPr>
        </p:nvGraphicFramePr>
        <p:xfrm>
          <a:off x="7877909" y="976249"/>
          <a:ext cx="4064000" cy="2707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20460">
                  <a:extLst>
                    <a:ext uri="{9D8B030D-6E8A-4147-A177-3AD203B41FA5}">
                      <a16:colId xmlns:a16="http://schemas.microsoft.com/office/drawing/2014/main" val="59199322"/>
                    </a:ext>
                  </a:extLst>
                </a:gridCol>
                <a:gridCol w="1543540">
                  <a:extLst>
                    <a:ext uri="{9D8B030D-6E8A-4147-A177-3AD203B41FA5}">
                      <a16:colId xmlns:a16="http://schemas.microsoft.com/office/drawing/2014/main" val="506663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bg1"/>
                          </a:solidFill>
                        </a:rPr>
                        <a:t>Industry Benchmarking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60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English Premier League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381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32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97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solidFill>
                            <a:schemeClr val="accent2"/>
                          </a:solidFill>
                        </a:rPr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10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La Liga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00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Formula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7041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C9143A-A831-4E30-A1A3-5CA73DC11D25}"/>
              </a:ext>
            </a:extLst>
          </p:cNvPr>
          <p:cNvSpPr txBox="1"/>
          <p:nvPr/>
        </p:nvSpPr>
        <p:spPr>
          <a:xfrm>
            <a:off x="7668846" y="3813752"/>
            <a:ext cx="44821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bg1"/>
                </a:solidFill>
              </a:rPr>
              <a:t>Improvement Areas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</a:rPr>
              <a:t>Social responsibility initiatives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</a:rPr>
              <a:t>Financial transparency gaps</a:t>
            </a: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chemeClr val="bg1"/>
                </a:solidFill>
              </a:rPr>
              <a:t>Limited industry leadership</a:t>
            </a:r>
          </a:p>
        </p:txBody>
      </p:sp>
    </p:spTree>
    <p:extLst>
      <p:ext uri="{BB962C8B-B14F-4D97-AF65-F5344CB8AC3E}">
        <p14:creationId xmlns:p14="http://schemas.microsoft.com/office/powerpoint/2010/main" val="408177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70F156-524E-4F0D-B023-B2168826AA9E}"/>
              </a:ext>
            </a:extLst>
          </p:cNvPr>
          <p:cNvSpPr txBox="1"/>
          <p:nvPr/>
        </p:nvSpPr>
        <p:spPr>
          <a:xfrm>
            <a:off x="128951" y="0"/>
            <a:ext cx="1192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IPL Framework for Maximizing Economic Benefits while Minimizing Social Impact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C68C02F-BB1F-4AD4-8523-0F9F5BA4E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25133"/>
              </p:ext>
            </p:extLst>
          </p:nvPr>
        </p:nvGraphicFramePr>
        <p:xfrm>
          <a:off x="246185" y="1323438"/>
          <a:ext cx="3587259" cy="37490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87259">
                  <a:extLst>
                    <a:ext uri="{9D8B030D-6E8A-4147-A177-3AD203B41FA5}">
                      <a16:colId xmlns:a16="http://schemas.microsoft.com/office/drawing/2014/main" val="433376977"/>
                    </a:ext>
                  </a:extLst>
                </a:gridCol>
              </a:tblGrid>
              <a:tr h="493295">
                <a:tc>
                  <a:txBody>
                    <a:bodyPr/>
                    <a:lstStyle/>
                    <a:p>
                      <a:r>
                        <a:rPr lang="en-IN" sz="2400" dirty="0"/>
                        <a:t>Economic Enhancement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01877"/>
                  </a:ext>
                </a:extLst>
              </a:tr>
              <a:tr h="98658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Revenue Diversification:</a:t>
                      </a:r>
                    </a:p>
                    <a:p>
                      <a:r>
                        <a:rPr lang="en-IN" dirty="0"/>
                        <a:t>Year-round academies, esports, tourism packages, museums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87657"/>
                  </a:ext>
                </a:extLst>
              </a:tr>
              <a:tr h="128256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Local Integration:</a:t>
                      </a:r>
                    </a:p>
                    <a:p>
                      <a:r>
                        <a:rPr lang="en-IN" dirty="0"/>
                        <a:t>Mandatory local sourcing, business incubation, apprenticeship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36616"/>
                  </a:ext>
                </a:extLst>
              </a:tr>
              <a:tr h="986589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Infrastructure Investment:</a:t>
                      </a:r>
                    </a:p>
                    <a:p>
                      <a:r>
                        <a:rPr lang="en-IN" dirty="0"/>
                        <a:t>Shared fund for nationwide cricket infrastructure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80917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67BD80-45CE-422E-A7A2-9CFFE862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294824"/>
              </p:ext>
            </p:extLst>
          </p:nvPr>
        </p:nvGraphicFramePr>
        <p:xfrm>
          <a:off x="4296506" y="1323439"/>
          <a:ext cx="358725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259">
                  <a:extLst>
                    <a:ext uri="{9D8B030D-6E8A-4147-A177-3AD203B41FA5}">
                      <a16:colId xmlns:a16="http://schemas.microsoft.com/office/drawing/2014/main" val="387795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Social Impact 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Gambling Prevention:</a:t>
                      </a:r>
                    </a:p>
                    <a:p>
                      <a:r>
                        <a:rPr lang="en-IN" dirty="0"/>
                        <a:t>Strict advertising guidelines, addiction counselling, match-fixing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Regional Inclusion:</a:t>
                      </a:r>
                    </a:p>
                    <a:p>
                      <a:r>
                        <a:rPr lang="en-IN" dirty="0"/>
                        <a:t>Talent quotas, satellite leagues, mentorship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Social Responsibility:</a:t>
                      </a:r>
                    </a:p>
                    <a:p>
                      <a:r>
                        <a:rPr lang="en-IN" dirty="0"/>
                        <a:t>Community investment mandates, sustainability standards, gender equality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11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9B667A2-0602-4175-A07A-A15CCE46D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890008"/>
              </p:ext>
            </p:extLst>
          </p:nvPr>
        </p:nvGraphicFramePr>
        <p:xfrm>
          <a:off x="8358556" y="1323439"/>
          <a:ext cx="3587259" cy="37490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87259">
                  <a:extLst>
                    <a:ext uri="{9D8B030D-6E8A-4147-A177-3AD203B41FA5}">
                      <a16:colId xmlns:a16="http://schemas.microsoft.com/office/drawing/2014/main" val="3877950037"/>
                    </a:ext>
                  </a:extLst>
                </a:gridCol>
              </a:tblGrid>
              <a:tr h="473180">
                <a:tc>
                  <a:txBody>
                    <a:bodyPr/>
                    <a:lstStyle/>
                    <a:p>
                      <a:r>
                        <a:rPr lang="en-IN" sz="2000" dirty="0"/>
                        <a:t>Governance &amp; Accountability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77810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Transparency:</a:t>
                      </a:r>
                    </a:p>
                    <a:p>
                      <a:r>
                        <a:rPr lang="en-IN" dirty="0"/>
                        <a:t>Annual impact reports, independent monitoring committees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748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Stakeholder Engagement:</a:t>
                      </a:r>
                    </a:p>
                    <a:p>
                      <a:r>
                        <a:rPr lang="en-IN" dirty="0"/>
                        <a:t>Community consultation, regular feedback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933"/>
                  </a:ext>
                </a:extLst>
              </a:tr>
              <a:tr h="1091953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Sustainability:</a:t>
                      </a:r>
                    </a:p>
                    <a:p>
                      <a:r>
                        <a:rPr lang="en-IN" dirty="0"/>
                        <a:t>Leadership succession planning, independent endowment funds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11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0D709D-4970-4A82-97F6-7D52B2AEFB90}"/>
              </a:ext>
            </a:extLst>
          </p:cNvPr>
          <p:cNvSpPr txBox="1"/>
          <p:nvPr/>
        </p:nvSpPr>
        <p:spPr>
          <a:xfrm>
            <a:off x="246185" y="5253262"/>
            <a:ext cx="116996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>
                <a:solidFill>
                  <a:schemeClr val="accent2">
                    <a:lumMod val="75000"/>
                  </a:schemeClr>
                </a:solidFill>
              </a:rPr>
              <a:t>Outcome: </a:t>
            </a:r>
            <a:r>
              <a:rPr lang="en-IN" sz="2800" dirty="0">
                <a:solidFill>
                  <a:schemeClr val="bg1"/>
                </a:solidFill>
              </a:rPr>
              <a:t>Sustainable engine for economic development and positive social change in Indian cricket and society</a:t>
            </a:r>
          </a:p>
        </p:txBody>
      </p:sp>
    </p:spTree>
    <p:extLst>
      <p:ext uri="{BB962C8B-B14F-4D97-AF65-F5344CB8AC3E}">
        <p14:creationId xmlns:p14="http://schemas.microsoft.com/office/powerpoint/2010/main" val="268932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321A0A-9AEB-47DA-909C-53FA761C8044}"/>
              </a:ext>
            </a:extLst>
          </p:cNvPr>
          <p:cNvSpPr txBox="1"/>
          <p:nvPr/>
        </p:nvSpPr>
        <p:spPr>
          <a:xfrm>
            <a:off x="1987061" y="0"/>
            <a:ext cx="821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Responsible Advertising Policy for IPL</a:t>
            </a:r>
          </a:p>
          <a:p>
            <a:pPr algn="ctr"/>
            <a:r>
              <a:rPr lang="en-IN" sz="20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Balancing Revenue Generation with Public Health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84950C-6762-4AF6-B8EF-F1E0B8669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012951"/>
              </p:ext>
            </p:extLst>
          </p:nvPr>
        </p:nvGraphicFramePr>
        <p:xfrm>
          <a:off x="885097" y="1015663"/>
          <a:ext cx="482404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041">
                  <a:extLst>
                    <a:ext uri="{9D8B030D-6E8A-4147-A177-3AD203B41FA5}">
                      <a16:colId xmlns:a16="http://schemas.microsoft.com/office/drawing/2014/main" val="3877950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Restrictions &amp;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Complete Prohibitions:</a:t>
                      </a:r>
                    </a:p>
                    <a:p>
                      <a:r>
                        <a:rPr lang="en-IN" dirty="0"/>
                        <a:t>Tobacco, hard liquor, unregulated betting and unsafe health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Controlled Categories: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Beer/ Wine: only after 9PM with health warnings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Fantasy Sports: 15% screen time for risk warnings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Fast Food: Equal airtime for healthy alternatives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Limited During family hours (6-9 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9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00D0D8-9370-41D9-BA58-55566E90B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23313"/>
              </p:ext>
            </p:extLst>
          </p:nvPr>
        </p:nvGraphicFramePr>
        <p:xfrm>
          <a:off x="6811102" y="1015662"/>
          <a:ext cx="4495800" cy="36575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3877950037"/>
                    </a:ext>
                  </a:extLst>
                </a:gridCol>
              </a:tblGrid>
              <a:tr h="481263">
                <a:tc>
                  <a:txBody>
                    <a:bodyPr/>
                    <a:lstStyle/>
                    <a:p>
                      <a:r>
                        <a:rPr lang="en-IN" sz="2400" dirty="0"/>
                        <a:t>Revenue Enhancement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777810"/>
                  </a:ext>
                </a:extLst>
              </a:tr>
              <a:tr h="96252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Premium wellness Partnerships:</a:t>
                      </a:r>
                    </a:p>
                    <a:p>
                      <a:r>
                        <a:rPr lang="en-IN" dirty="0"/>
                        <a:t>Health brands, fitness, healthcare providers get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098748"/>
                  </a:ext>
                </a:extLst>
              </a:tr>
              <a:tr h="962526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Dynamic Pricing:</a:t>
                      </a:r>
                    </a:p>
                    <a:p>
                      <a:r>
                        <a:rPr lang="en-IN" dirty="0"/>
                        <a:t>15-20% premium for compliant brands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5933"/>
                  </a:ext>
                </a:extLst>
              </a:tr>
              <a:tr h="1251284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New Revenue Streams: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IPL health certification programs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Wellness tourism &amp; fitness camps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Educational content partnerships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9511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368DB9-167B-4AA9-9702-6FC13E738775}"/>
              </a:ext>
            </a:extLst>
          </p:cNvPr>
          <p:cNvSpPr txBox="1"/>
          <p:nvPr/>
        </p:nvSpPr>
        <p:spPr>
          <a:xfrm>
            <a:off x="791312" y="4965175"/>
            <a:ext cx="106093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Strategic Outcome: </a:t>
            </a:r>
            <a:r>
              <a:rPr lang="en-IN" sz="2400" dirty="0">
                <a:solidFill>
                  <a:schemeClr val="bg1"/>
                </a:solidFill>
              </a:rPr>
              <a:t>Pioneer in sports entertainment ethics while maintaining commercial viability through innovation, premium partnerships and long-term brand building aligned with societal values.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7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017620-56BD-48BA-80D2-151F5123FC42}"/>
              </a:ext>
            </a:extLst>
          </p:cNvPr>
          <p:cNvSpPr txBox="1"/>
          <p:nvPr/>
        </p:nvSpPr>
        <p:spPr>
          <a:xfrm>
            <a:off x="2224268" y="150471"/>
            <a:ext cx="774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7C8DD-83BA-4EE8-9F9F-4E45E5DBD8C1}"/>
              </a:ext>
            </a:extLst>
          </p:cNvPr>
          <p:cNvSpPr txBox="1"/>
          <p:nvPr/>
        </p:nvSpPr>
        <p:spPr>
          <a:xfrm>
            <a:off x="910539" y="1166842"/>
            <a:ext cx="103709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bg1"/>
                </a:solidFill>
              </a:rPr>
              <a:t>In response to rising negative sentiment around IPL 2025 advertising – over 50% of which is dominated by fantasy gaming and pan masala brands.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bg1"/>
                </a:solidFill>
              </a:rPr>
              <a:t>Business Basics, a leading business blogging company plans to release an edition focusing on the dual impact of IPL 2025: its massive economic footprint and its potential social/ health implications.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3200" dirty="0">
                <a:solidFill>
                  <a:schemeClr val="bg1"/>
                </a:solidFill>
              </a:rPr>
              <a:t>The magazine aims to provide a balanced analysis of IPL’ s commercial success versus it’s impact on public well-being.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8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78F9AC-66D3-4C09-80FA-4312A2E2DF5F}"/>
              </a:ext>
            </a:extLst>
          </p:cNvPr>
          <p:cNvSpPr txBox="1"/>
          <p:nvPr/>
        </p:nvSpPr>
        <p:spPr>
          <a:xfrm>
            <a:off x="750276" y="304800"/>
            <a:ext cx="10527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Impact Strategies for Player Endorsements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EB4D1BB-1A7C-4815-8517-D90DD7167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16857"/>
              </p:ext>
            </p:extLst>
          </p:nvPr>
        </p:nvGraphicFramePr>
        <p:xfrm>
          <a:off x="423985" y="1181990"/>
          <a:ext cx="11344030" cy="537121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1344030">
                  <a:extLst>
                    <a:ext uri="{9D8B030D-6E8A-4147-A177-3AD203B41FA5}">
                      <a16:colId xmlns:a16="http://schemas.microsoft.com/office/drawing/2014/main" val="2627221615"/>
                    </a:ext>
                  </a:extLst>
                </a:gridCol>
              </a:tblGrid>
              <a:tr h="10742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Create a Personal Values Filter System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Develop a clear “values compass” reflecting your core beliefs (education, health, environment, equality). Use this as your primary screening tool to ensure authenticity and build genuine fan connections.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78085"/>
                  </a:ext>
                </a:extLst>
              </a:tr>
              <a:tr h="10742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Conduct Deep Due Diligence on Brand Ethics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Research ESG ratings, sustainability reports, labour practices and actual community impact over 3-5 years. Look for consistent action, not just recent PR campaigns to avoid greenwashing associations.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125758"/>
                  </a:ext>
                </a:extLst>
              </a:tr>
              <a:tr h="10742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Negotiate Social Impact Requirements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Include contract clauses mandating measurable outcomes (e.g., ’10% of budget for youth programs’) and ethical breach exit clauses. Ensure quarterly impact reporting requirements.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2813"/>
                  </a:ext>
                </a:extLst>
              </a:tr>
              <a:tr h="10742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Co-design Purpose-Driven Campaigns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Actively collaborate to create initiatives driving real change. Partner to build cricket academies, mental wellness programs or community development projects rather than just lending your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022469"/>
                  </a:ext>
                </a:extLst>
              </a:tr>
              <a:tr h="107424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24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Establish Transparent Impact Tracking</a:t>
                      </a:r>
                    </a:p>
                    <a:p>
                      <a:pPr marL="0" indent="0">
                        <a:buNone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Set up systems to measure concrete outcomes and share results publicly through social media, interviews or annual reports. Build credibility and inspire other players to follow suit.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02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5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2E1C83-7621-4890-B7FB-EF61AAFB4920}"/>
              </a:ext>
            </a:extLst>
          </p:cNvPr>
          <p:cNvSpPr txBox="1"/>
          <p:nvPr/>
        </p:nvSpPr>
        <p:spPr>
          <a:xfrm>
            <a:off x="1815662" y="2767280"/>
            <a:ext cx="8560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PRIMARY ANALYSIS</a:t>
            </a:r>
          </a:p>
        </p:txBody>
      </p:sp>
    </p:spTree>
    <p:extLst>
      <p:ext uri="{BB962C8B-B14F-4D97-AF65-F5344CB8AC3E}">
        <p14:creationId xmlns:p14="http://schemas.microsoft.com/office/powerpoint/2010/main" val="10194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8D5F3D-98D1-4815-9799-450D9117B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703" y="1062201"/>
            <a:ext cx="5381297" cy="47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7E6C7C-199E-4DFD-967F-A86644BFC5CF}"/>
              </a:ext>
            </a:extLst>
          </p:cNvPr>
          <p:cNvSpPr txBox="1"/>
          <p:nvPr/>
        </p:nvSpPr>
        <p:spPr>
          <a:xfrm>
            <a:off x="386739" y="177158"/>
            <a:ext cx="10969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Revenue Contribution by Partner Sponsors' - 2025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8E2C27E-386C-4189-A547-38D2AA0F9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7522"/>
              </p:ext>
            </p:extLst>
          </p:nvPr>
        </p:nvGraphicFramePr>
        <p:xfrm>
          <a:off x="134099" y="1062201"/>
          <a:ext cx="6542505" cy="4749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835">
                  <a:extLst>
                    <a:ext uri="{9D8B030D-6E8A-4147-A177-3AD203B41FA5}">
                      <a16:colId xmlns:a16="http://schemas.microsoft.com/office/drawing/2014/main" val="4182050036"/>
                    </a:ext>
                  </a:extLst>
                </a:gridCol>
                <a:gridCol w="2180835">
                  <a:extLst>
                    <a:ext uri="{9D8B030D-6E8A-4147-A177-3AD203B41FA5}">
                      <a16:colId xmlns:a16="http://schemas.microsoft.com/office/drawing/2014/main" val="108769785"/>
                    </a:ext>
                  </a:extLst>
                </a:gridCol>
                <a:gridCol w="2180835">
                  <a:extLst>
                    <a:ext uri="{9D8B030D-6E8A-4147-A177-3AD203B41FA5}">
                      <a16:colId xmlns:a16="http://schemas.microsoft.com/office/drawing/2014/main" val="12377079"/>
                    </a:ext>
                  </a:extLst>
                </a:gridCol>
              </a:tblGrid>
              <a:tr h="632215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Partner sponsor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Revenue Contribution (in cr.)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Revenue Contribution (in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18627"/>
                  </a:ext>
                </a:extLst>
              </a:tr>
              <a:tr h="632215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Jio Cinema (Viacom18)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4751.0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45.78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809081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Star Sports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4715.0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45.43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468702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Tata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500.0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957122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My11Circle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125.0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243549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Angel 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82.0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19630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Aramco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65.0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48839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Wonder 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93860"/>
                  </a:ext>
                </a:extLst>
              </a:tr>
              <a:tr h="495595"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CEAT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48.0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9391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1E9081-B510-4D01-BF38-02DC281BC1AA}"/>
              </a:ext>
            </a:extLst>
          </p:cNvPr>
          <p:cNvSpPr txBox="1"/>
          <p:nvPr/>
        </p:nvSpPr>
        <p:spPr>
          <a:xfrm>
            <a:off x="386739" y="5888084"/>
            <a:ext cx="9056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</a:rPr>
              <a:t>Total revenue from central contracts in 2025 is 10,378 cr.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</a:rPr>
              <a:t>Major chunk of revenue about 91.21 % contributed by Viacom 18 and Star Sports.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ACD27-5AF2-4975-BDB2-6C69AF6E0D03}"/>
              </a:ext>
            </a:extLst>
          </p:cNvPr>
          <p:cNvSpPr txBox="1"/>
          <p:nvPr/>
        </p:nvSpPr>
        <p:spPr>
          <a:xfrm>
            <a:off x="1634593" y="316134"/>
            <a:ext cx="8922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Health / Social Risk Index for Advertisers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8F00614-0B3D-4C52-992F-BEE8B1328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64152"/>
              </p:ext>
            </p:extLst>
          </p:nvPr>
        </p:nvGraphicFramePr>
        <p:xfrm>
          <a:off x="1315107" y="1267107"/>
          <a:ext cx="9561786" cy="4777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62">
                  <a:extLst>
                    <a:ext uri="{9D8B030D-6E8A-4147-A177-3AD203B41FA5}">
                      <a16:colId xmlns:a16="http://schemas.microsoft.com/office/drawing/2014/main" val="1845752437"/>
                    </a:ext>
                  </a:extLst>
                </a:gridCol>
                <a:gridCol w="3187262">
                  <a:extLst>
                    <a:ext uri="{9D8B030D-6E8A-4147-A177-3AD203B41FA5}">
                      <a16:colId xmlns:a16="http://schemas.microsoft.com/office/drawing/2014/main" val="4008136028"/>
                    </a:ext>
                  </a:extLst>
                </a:gridCol>
                <a:gridCol w="3187262">
                  <a:extLst>
                    <a:ext uri="{9D8B030D-6E8A-4147-A177-3AD203B41FA5}">
                      <a16:colId xmlns:a16="http://schemas.microsoft.com/office/drawing/2014/main" val="542893845"/>
                    </a:ext>
                  </a:extLst>
                </a:gridCol>
              </a:tblGrid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Advertiser Brand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Category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Risk index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3888796239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Vishnu Packaging (Vimal Elaichi)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Pan Masala/Mouth Freshener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520797213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Rajshree Silver Coated Elaichi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Pan Masala/Mouth Freshener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808289103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Kamla Pasand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Pan Masala/Mouth Freshener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1868339460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Sporta Technologies (Dream11)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Fantasy Gaming / Betting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3484350450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PokerBaazi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Fantasy Gaming / Betting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81247633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My11Circle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Fantasy Gaming / Betting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912671001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Parle Biscuits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FMCG (Biscuits &amp; Snacks)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121635754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Reliance Consumer Products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FMCG / Beverages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2729685537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Britannia 50-50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FMCG (Biscuits &amp; Snacks)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3786255295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Amazon Prime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OTT/Entertainment</a:t>
                      </a:r>
                    </a:p>
                  </a:txBody>
                  <a:tcPr marL="61286" marR="61286" marT="30643" marB="3064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</a:t>
                      </a:r>
                    </a:p>
                  </a:txBody>
                  <a:tcPr marL="61286" marR="61286" marT="30643" marB="30643" anchor="ctr"/>
                </a:tc>
                <a:extLst>
                  <a:ext uri="{0D108BD9-81ED-4DB2-BD59-A6C34878D82A}">
                    <a16:rowId xmlns:a16="http://schemas.microsoft.com/office/drawing/2014/main" val="3291282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5C6DD2-3B53-4C35-BBBE-9AC06DED2B26}"/>
              </a:ext>
            </a:extLst>
          </p:cNvPr>
          <p:cNvSpPr txBox="1"/>
          <p:nvPr/>
        </p:nvSpPr>
        <p:spPr>
          <a:xfrm>
            <a:off x="1315107" y="6141756"/>
            <a:ext cx="845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Pan Masala and Fantasy Gaming brands topped the Social Risk Index.</a:t>
            </a:r>
          </a:p>
        </p:txBody>
      </p:sp>
    </p:spTree>
    <p:extLst>
      <p:ext uri="{BB962C8B-B14F-4D97-AF65-F5344CB8AC3E}">
        <p14:creationId xmlns:p14="http://schemas.microsoft.com/office/powerpoint/2010/main" val="44084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57DEA4-07CD-4460-9420-023A3EBB34F9}"/>
              </a:ext>
            </a:extLst>
          </p:cNvPr>
          <p:cNvSpPr txBox="1"/>
          <p:nvPr/>
        </p:nvSpPr>
        <p:spPr>
          <a:xfrm>
            <a:off x="3013841" y="110358"/>
            <a:ext cx="6164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Projected CAGR for FY2030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6F9DDB-576E-45EA-A693-97AF2536D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030402"/>
              </p:ext>
            </p:extLst>
          </p:nvPr>
        </p:nvGraphicFramePr>
        <p:xfrm>
          <a:off x="491359" y="1188720"/>
          <a:ext cx="1120928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234">
                  <a:extLst>
                    <a:ext uri="{9D8B030D-6E8A-4147-A177-3AD203B41FA5}">
                      <a16:colId xmlns:a16="http://schemas.microsoft.com/office/drawing/2014/main" val="2339650961"/>
                    </a:ext>
                  </a:extLst>
                </a:gridCol>
                <a:gridCol w="2456418">
                  <a:extLst>
                    <a:ext uri="{9D8B030D-6E8A-4147-A177-3AD203B41FA5}">
                      <a16:colId xmlns:a16="http://schemas.microsoft.com/office/drawing/2014/main" val="3787695613"/>
                    </a:ext>
                  </a:extLst>
                </a:gridCol>
                <a:gridCol w="1601326">
                  <a:extLst>
                    <a:ext uri="{9D8B030D-6E8A-4147-A177-3AD203B41FA5}">
                      <a16:colId xmlns:a16="http://schemas.microsoft.com/office/drawing/2014/main" val="3478283838"/>
                    </a:ext>
                  </a:extLst>
                </a:gridCol>
                <a:gridCol w="1601326">
                  <a:extLst>
                    <a:ext uri="{9D8B030D-6E8A-4147-A177-3AD203B41FA5}">
                      <a16:colId xmlns:a16="http://schemas.microsoft.com/office/drawing/2014/main" val="3978935163"/>
                    </a:ext>
                  </a:extLst>
                </a:gridCol>
                <a:gridCol w="1601326">
                  <a:extLst>
                    <a:ext uri="{9D8B030D-6E8A-4147-A177-3AD203B41FA5}">
                      <a16:colId xmlns:a16="http://schemas.microsoft.com/office/drawing/2014/main" val="124375444"/>
                    </a:ext>
                  </a:extLst>
                </a:gridCol>
                <a:gridCol w="1601326">
                  <a:extLst>
                    <a:ext uri="{9D8B030D-6E8A-4147-A177-3AD203B41FA5}">
                      <a16:colId xmlns:a16="http://schemas.microsoft.com/office/drawing/2014/main" val="1977476058"/>
                    </a:ext>
                  </a:extLst>
                </a:gridCol>
                <a:gridCol w="1601326">
                  <a:extLst>
                    <a:ext uri="{9D8B030D-6E8A-4147-A177-3AD203B41FA5}">
                      <a16:colId xmlns:a16="http://schemas.microsoft.com/office/drawing/2014/main" val="33856443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Risk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FY22_revenue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effectLst/>
                        </a:rPr>
                        <a:t>FY24_revenue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Projected revenue FY30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>
                          <a:effectLst/>
                        </a:rPr>
                        <a:t>CAGR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8293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Kamla Pasand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800.00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882.25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1182.0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61082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Vimal Pan Masala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1080.00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1328.00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2489.0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11.0%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096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Rajshree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560.00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617.50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827.0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88804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Dream11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3841.00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5107.20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11750.0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15.0%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169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>
                          <a:effectLst/>
                        </a:rPr>
                        <a:t>My11Circle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404.74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566.45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1521.0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18.0%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32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PokerBaazi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70.55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352.75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882.0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dirty="0">
                          <a:effectLst/>
                        </a:rPr>
                        <a:t>16.5%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71076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413AED-334D-47D4-B262-38B5C575E764}"/>
              </a:ext>
            </a:extLst>
          </p:cNvPr>
          <p:cNvSpPr txBox="1"/>
          <p:nvPr/>
        </p:nvSpPr>
        <p:spPr>
          <a:xfrm>
            <a:off x="491359" y="5839701"/>
            <a:ext cx="11209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chemeClr val="bg1"/>
                </a:solidFill>
              </a:rPr>
              <a:t>The top five high risk brands are Kamla Pasand, Vimal, Rajshree, Dream 11 and My11Circle.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761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796620-656B-4DB8-8EA4-9EA544242BA8}"/>
              </a:ext>
            </a:extLst>
          </p:cNvPr>
          <p:cNvSpPr txBox="1"/>
          <p:nvPr/>
        </p:nvSpPr>
        <p:spPr>
          <a:xfrm>
            <a:off x="0" y="28662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Population Negatively Affected by High-Risk Brands</a:t>
            </a:r>
            <a:endParaRPr lang="en-IN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587AF95-33A8-43DC-91E3-955995A51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83239"/>
              </p:ext>
            </p:extLst>
          </p:nvPr>
        </p:nvGraphicFramePr>
        <p:xfrm>
          <a:off x="2032000" y="1281140"/>
          <a:ext cx="8128000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021">
                  <a:extLst>
                    <a:ext uri="{9D8B030D-6E8A-4147-A177-3AD203B41FA5}">
                      <a16:colId xmlns:a16="http://schemas.microsoft.com/office/drawing/2014/main" val="1099009830"/>
                    </a:ext>
                  </a:extLst>
                </a:gridCol>
                <a:gridCol w="2367993">
                  <a:extLst>
                    <a:ext uri="{9D8B030D-6E8A-4147-A177-3AD203B41FA5}">
                      <a16:colId xmlns:a16="http://schemas.microsoft.com/office/drawing/2014/main" val="1845633025"/>
                    </a:ext>
                  </a:extLst>
                </a:gridCol>
                <a:gridCol w="2367993">
                  <a:extLst>
                    <a:ext uri="{9D8B030D-6E8A-4147-A177-3AD203B41FA5}">
                      <a16:colId xmlns:a16="http://schemas.microsoft.com/office/drawing/2014/main" val="1710538207"/>
                    </a:ext>
                  </a:extLst>
                </a:gridCol>
                <a:gridCol w="2367993">
                  <a:extLst>
                    <a:ext uri="{9D8B030D-6E8A-4147-A177-3AD203B41FA5}">
                      <a16:colId xmlns:a16="http://schemas.microsoft.com/office/drawing/2014/main" val="8323321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Estimated Users</a:t>
                      </a:r>
                    </a:p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(in millions)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dirty="0">
                          <a:effectLst/>
                        </a:rPr>
                        <a:t>Est. Neg. Impacted Users (in </a:t>
                      </a:r>
                      <a:r>
                        <a:rPr lang="en-IN" sz="2000" b="1" dirty="0">
                          <a:effectLst/>
                        </a:rPr>
                        <a:t>millions</a:t>
                      </a:r>
                      <a:r>
                        <a:rPr lang="en-US" sz="2000" b="1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7245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Dream11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150.0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7.500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32765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PokerBaazi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0.250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548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My11Circle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15.0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0.750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16074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Vimal Pan Masala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2.352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246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Kamla Pasand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9.6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2.688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58978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Rajshree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>
                          <a:effectLst/>
                        </a:rPr>
                        <a:t>12.0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>
                          <a:effectLst/>
                        </a:rPr>
                        <a:t>3.360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3134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EDF600-0CE4-4999-81D9-BFA11659FF17}"/>
              </a:ext>
            </a:extLst>
          </p:cNvPr>
          <p:cNvSpPr txBox="1"/>
          <p:nvPr/>
        </p:nvSpPr>
        <p:spPr>
          <a:xfrm>
            <a:off x="411746" y="5924831"/>
            <a:ext cx="1056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Estimated Total Users: 200 million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Estimated Total Population Negatively Impacted: 16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million (</a:t>
            </a:r>
            <a:r>
              <a:rPr lang="en-US" altLang="en-US" sz="2400">
                <a:solidFill>
                  <a:schemeClr val="bg1"/>
                </a:solidFill>
                <a:latin typeface="menlo"/>
              </a:rPr>
              <a:t>8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%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of Total Users)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6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5DB923-87F7-46DF-AFDC-E7568F77C2EA}"/>
              </a:ext>
            </a:extLst>
          </p:cNvPr>
          <p:cNvSpPr txBox="1"/>
          <p:nvPr/>
        </p:nvSpPr>
        <p:spPr>
          <a:xfrm>
            <a:off x="433137" y="156982"/>
            <a:ext cx="11325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Celebrities Endorsing High Social Risk Brands in 2025</a:t>
            </a:r>
            <a:endParaRPr lang="en-IN" sz="36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0C1D93A-B540-44D6-AD70-938A9E469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65999"/>
              </p:ext>
            </p:extLst>
          </p:nvPr>
        </p:nvGraphicFramePr>
        <p:xfrm>
          <a:off x="1447800" y="960296"/>
          <a:ext cx="9296400" cy="3916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16">
                  <a:extLst>
                    <a:ext uri="{9D8B030D-6E8A-4147-A177-3AD203B41FA5}">
                      <a16:colId xmlns:a16="http://schemas.microsoft.com/office/drawing/2014/main" val="1944063880"/>
                    </a:ext>
                  </a:extLst>
                </a:gridCol>
                <a:gridCol w="3403584">
                  <a:extLst>
                    <a:ext uri="{9D8B030D-6E8A-4147-A177-3AD203B41FA5}">
                      <a16:colId xmlns:a16="http://schemas.microsoft.com/office/drawing/2014/main" val="187144206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816303456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399330767"/>
                    </a:ext>
                  </a:extLst>
                </a:gridCol>
              </a:tblGrid>
              <a:tr h="65275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effectLst/>
                        </a:rPr>
                        <a:t>Brand Ambassadors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>
                          <a:effectLst/>
                        </a:rPr>
                        <a:t>No. of Brands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795031"/>
                  </a:ext>
                </a:extLst>
              </a:tr>
              <a:tr h="652751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Ajay Devgan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Vimal Elaichi, Junglee Rummy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840843"/>
                  </a:ext>
                </a:extLst>
              </a:tr>
              <a:tr h="652751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Shah Rukh Khan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Vimal Elaichi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726874"/>
                  </a:ext>
                </a:extLst>
              </a:tr>
              <a:tr h="652751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Tiger Shroff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Vimal Elaichi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360127"/>
                  </a:ext>
                </a:extLst>
              </a:tr>
              <a:tr h="652751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Shahid Kapoor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PokerBaazi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179692"/>
                  </a:ext>
                </a:extLst>
              </a:tr>
              <a:tr h="652751"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Shubman Gill 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Sourav Ganguly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My11 circle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8528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4F94E6-EB6C-4A94-8FB6-7DCAD0124079}"/>
              </a:ext>
            </a:extLst>
          </p:cNvPr>
          <p:cNvSpPr txBox="1"/>
          <p:nvPr/>
        </p:nvSpPr>
        <p:spPr>
          <a:xfrm>
            <a:off x="1447800" y="5190767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</a:rPr>
              <a:t>The public backlash against Bollywood A-listers for pan masala ads places them at the center of this "high social risk" analysis.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7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755D-23D0-406C-A93C-2EB082EA2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E80F2-F193-4F5B-B8CC-45AED48A0876}"/>
              </a:ext>
            </a:extLst>
          </p:cNvPr>
          <p:cNvSpPr txBox="1"/>
          <p:nvPr/>
        </p:nvSpPr>
        <p:spPr>
          <a:xfrm>
            <a:off x="1273065" y="2767280"/>
            <a:ext cx="9645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8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SECONDARY ANALYSIS</a:t>
            </a:r>
          </a:p>
        </p:txBody>
      </p:sp>
    </p:spTree>
    <p:extLst>
      <p:ext uri="{BB962C8B-B14F-4D97-AF65-F5344CB8AC3E}">
        <p14:creationId xmlns:p14="http://schemas.microsoft.com/office/powerpoint/2010/main" val="302278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1937</Words>
  <Application>Microsoft Office PowerPoint</Application>
  <PresentationFormat>Widescreen</PresentationFormat>
  <Paragraphs>383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menlo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LAXMAN RAJ</dc:creator>
  <cp:lastModifiedBy>laxmanlynn735@gmail.com</cp:lastModifiedBy>
  <cp:revision>63</cp:revision>
  <dcterms:created xsi:type="dcterms:W3CDTF">2025-05-22T04:14:50Z</dcterms:created>
  <dcterms:modified xsi:type="dcterms:W3CDTF">2025-05-25T07:12:30Z</dcterms:modified>
</cp:coreProperties>
</file>