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4"/>
  </p:sldMasterIdLst>
  <p:notesMasterIdLst>
    <p:notesMasterId r:id="rId27"/>
  </p:notesMasterIdLst>
  <p:sldIdLst>
    <p:sldId id="256" r:id="rId5"/>
    <p:sldId id="343" r:id="rId6"/>
    <p:sldId id="342" r:id="rId7"/>
    <p:sldId id="341" r:id="rId8"/>
    <p:sldId id="345" r:id="rId9"/>
    <p:sldId id="344" r:id="rId10"/>
    <p:sldId id="346" r:id="rId11"/>
    <p:sldId id="347" r:id="rId12"/>
    <p:sldId id="350" r:id="rId13"/>
    <p:sldId id="351" r:id="rId14"/>
    <p:sldId id="324" r:id="rId15"/>
    <p:sldId id="359" r:id="rId16"/>
    <p:sldId id="360" r:id="rId17"/>
    <p:sldId id="361" r:id="rId18"/>
    <p:sldId id="362" r:id="rId19"/>
    <p:sldId id="357" r:id="rId20"/>
    <p:sldId id="358" r:id="rId21"/>
    <p:sldId id="353" r:id="rId22"/>
    <p:sldId id="352" r:id="rId23"/>
    <p:sldId id="354" r:id="rId24"/>
    <p:sldId id="355"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141BC-4E45-6280-C0DF-37102BC1F2B3}" v="52" dt="2018-11-16T14:09:16.812"/>
    <p1510:client id="{5FB81A0E-A8C0-4CCA-B1AF-4AA3854483AD}" v="394" dt="2022-06-01T07:20:19.396"/>
    <p1510:client id="{8FD5AEAD-C9FD-44B2-B57B-FEE19A4931E8}" v="44" dt="2018-11-16T13:44:18.049"/>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792" autoAdjust="0"/>
  </p:normalViewPr>
  <p:slideViewPr>
    <p:cSldViewPr snapToGrid="0">
      <p:cViewPr varScale="1">
        <p:scale>
          <a:sx n="67" d="100"/>
          <a:sy n="67" d="100"/>
        </p:scale>
        <p:origin x="6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6/2/2022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GitHub -</a:t>
            </a:r>
            <a:r>
              <a:rPr lang="en-US"/>
              <a:t> </a:t>
            </a:r>
            <a:r>
              <a:rPr lang="en-US" sz="1200" b="1" i="0" kern="1200">
                <a:solidFill>
                  <a:schemeClr val="tx1"/>
                </a:solidFill>
                <a:effectLst/>
                <a:latin typeface="+mn-lt"/>
                <a:ea typeface="+mn-ea"/>
                <a:cs typeface="+mn-cs"/>
              </a:rPr>
              <a:t>GitHub Inc.</a:t>
            </a:r>
            <a:r>
              <a:rPr lang="en-US" sz="1200" b="0" i="0" kern="1200">
                <a:solidFill>
                  <a:schemeClr val="tx1"/>
                </a:solidFill>
                <a:effectLst/>
                <a:latin typeface="+mn-lt"/>
                <a:ea typeface="+mn-ea"/>
                <a:cs typeface="+mn-cs"/>
              </a:rPr>
              <a:t> is a web-based </a:t>
            </a:r>
            <a:r>
              <a:rPr lang="en-US" sz="1200" b="0" i="0" u="none" strike="noStrike" kern="1200">
                <a:solidFill>
                  <a:schemeClr val="tx1"/>
                </a:solidFill>
                <a:effectLst/>
                <a:latin typeface="+mn-lt"/>
                <a:ea typeface="+mn-ea"/>
                <a:cs typeface="+mn-cs"/>
              </a:rPr>
              <a:t>hosting service. </a:t>
            </a:r>
            <a:r>
              <a:rPr lang="en-US" sz="1200" b="0" i="0" kern="1200">
                <a:solidFill>
                  <a:schemeClr val="tx1"/>
                </a:solidFill>
                <a:effectLst/>
                <a:latin typeface="+mn-lt"/>
                <a:ea typeface="+mn-ea"/>
                <a:cs typeface="+mn-cs"/>
              </a:rPr>
              <a:t> It is mostly used for storing, sharing and retrieving </a:t>
            </a:r>
            <a:r>
              <a:rPr lang="en-US" sz="1200" b="0" i="0" u="none" strike="noStrike" kern="1200">
                <a:solidFill>
                  <a:schemeClr val="tx1"/>
                </a:solidFill>
                <a:effectLst/>
                <a:latin typeface="+mn-lt"/>
                <a:ea typeface="+mn-ea"/>
                <a:cs typeface="+mn-cs"/>
              </a:rPr>
              <a:t>computer code. </a:t>
            </a:r>
            <a:r>
              <a:rPr lang="en-US" sz="1200" b="0" i="0" kern="1200">
                <a:solidFill>
                  <a:schemeClr val="tx1"/>
                </a:solidFill>
                <a:effectLst/>
                <a:latin typeface="+mn-lt"/>
                <a:ea typeface="+mn-ea"/>
                <a:cs typeface="+mn-cs"/>
              </a:rPr>
              <a:t>GitHub offers plans for both private repositories and free accounts. In our project we have created a private repository (using a student account) and added all the team members along with Hemanth. We have created a developer branch for our repository so that all the commits are made to the developer instead of the main branch to avoid any conflicts.</a:t>
            </a:r>
          </a:p>
          <a:p>
            <a:r>
              <a:rPr lang="en-US" sz="1200" b="1" i="0" kern="1200">
                <a:solidFill>
                  <a:schemeClr val="tx1"/>
                </a:solidFill>
                <a:effectLst/>
                <a:latin typeface="+mn-lt"/>
                <a:ea typeface="+mn-ea"/>
                <a:cs typeface="+mn-cs"/>
              </a:rPr>
              <a:t>Postman - Postman</a:t>
            </a:r>
            <a:r>
              <a:rPr lang="en-US" sz="1200" b="0" i="0" kern="1200">
                <a:solidFill>
                  <a:schemeClr val="tx1"/>
                </a:solidFill>
                <a:effectLst/>
                <a:latin typeface="+mn-lt"/>
                <a:ea typeface="+mn-ea"/>
                <a:cs typeface="+mn-cs"/>
              </a:rPr>
              <a:t> is a powerful HTTP client for testing web services. </a:t>
            </a:r>
            <a:r>
              <a:rPr lang="en-US" sz="1200" b="1" i="0" kern="1200">
                <a:solidFill>
                  <a:schemeClr val="tx1"/>
                </a:solidFill>
                <a:effectLst/>
                <a:latin typeface="+mn-lt"/>
                <a:ea typeface="+mn-ea"/>
                <a:cs typeface="+mn-cs"/>
              </a:rPr>
              <a:t>Postman</a:t>
            </a:r>
            <a:r>
              <a:rPr lang="en-US" sz="1200" b="0" i="0" kern="1200">
                <a:solidFill>
                  <a:schemeClr val="tx1"/>
                </a:solidFill>
                <a:effectLst/>
                <a:latin typeface="+mn-lt"/>
                <a:ea typeface="+mn-ea"/>
                <a:cs typeface="+mn-cs"/>
              </a:rPr>
              <a:t> makes it easy to test, develop and document APIs by allowing users to quickly put together both simple and complex HTTP requests. </a:t>
            </a:r>
          </a:p>
          <a:p>
            <a:r>
              <a:rPr lang="en-US" sz="1200" b="1" i="0" kern="1200">
                <a:solidFill>
                  <a:schemeClr val="tx1"/>
                </a:solidFill>
                <a:effectLst/>
                <a:latin typeface="+mn-lt"/>
                <a:ea typeface="+mn-ea"/>
                <a:cs typeface="+mn-cs"/>
              </a:rPr>
              <a:t>MongoDB Compass – </a:t>
            </a:r>
            <a:r>
              <a:rPr lang="en-US" sz="1200" b="0" i="0" kern="1200">
                <a:solidFill>
                  <a:schemeClr val="tx1"/>
                </a:solidFill>
                <a:effectLst/>
                <a:latin typeface="+mn-lt"/>
                <a:ea typeface="+mn-ea"/>
                <a:cs typeface="+mn-cs"/>
              </a:rPr>
              <a:t>MongoDB Compass is a GUI which displays the information about the MongoDB database and can also be used to perform queries. </a:t>
            </a:r>
          </a:p>
          <a:p>
            <a:r>
              <a:rPr lang="en-US" sz="1200" b="1" i="0" kern="1200">
                <a:solidFill>
                  <a:schemeClr val="tx1"/>
                </a:solidFill>
                <a:effectLst/>
                <a:latin typeface="+mn-lt"/>
                <a:ea typeface="+mn-ea"/>
                <a:cs typeface="+mn-cs"/>
              </a:rPr>
              <a:t>Visual Studio Code </a:t>
            </a:r>
            <a:r>
              <a:rPr lang="en-US" sz="1200" b="0" i="0" kern="1200">
                <a:solidFill>
                  <a:schemeClr val="tx1"/>
                </a:solidFill>
                <a:effectLst/>
                <a:latin typeface="+mn-lt"/>
                <a:ea typeface="+mn-ea"/>
                <a:cs typeface="+mn-cs"/>
              </a:rPr>
              <a:t>- Visual Studio Code is a </a:t>
            </a:r>
            <a:r>
              <a:rPr lang="en-US" sz="1200" b="0" i="0" u="none" strike="noStrike" kern="1200">
                <a:solidFill>
                  <a:schemeClr val="tx1"/>
                </a:solidFill>
                <a:effectLst/>
                <a:latin typeface="+mn-lt"/>
                <a:ea typeface="+mn-ea"/>
                <a:cs typeface="+mn-cs"/>
              </a:rPr>
              <a:t>source code editor.</a:t>
            </a:r>
            <a:r>
              <a:rPr lang="en-US" sz="1200" b="0" i="0" kern="1200">
                <a:solidFill>
                  <a:schemeClr val="tx1"/>
                </a:solidFill>
                <a:effectLst/>
                <a:latin typeface="+mn-lt"/>
                <a:ea typeface="+mn-ea"/>
                <a:cs typeface="+mn-cs"/>
              </a:rPr>
              <a:t> It supports a number of programming languages and a set of features that may or may not be available for a given language.</a:t>
            </a:r>
          </a:p>
          <a:p>
            <a:r>
              <a:rPr lang="en-US" b="1"/>
              <a:t>TortoiseGit -</a:t>
            </a:r>
            <a:r>
              <a:rPr lang="en-US"/>
              <a:t> </a:t>
            </a:r>
            <a:r>
              <a:rPr lang="en-US" sz="1200" b="1" i="0" kern="1200">
                <a:solidFill>
                  <a:schemeClr val="tx1"/>
                </a:solidFill>
                <a:effectLst/>
                <a:latin typeface="+mn-lt"/>
                <a:ea typeface="+mn-ea"/>
                <a:cs typeface="+mn-cs"/>
              </a:rPr>
              <a:t>TortoiseGit</a:t>
            </a:r>
            <a:r>
              <a:rPr lang="en-US" sz="1200" b="0" i="0" kern="1200">
                <a:solidFill>
                  <a:schemeClr val="tx1"/>
                </a:solidFill>
                <a:effectLst/>
                <a:latin typeface="+mn-lt"/>
                <a:ea typeface="+mn-ea"/>
                <a:cs typeface="+mn-cs"/>
              </a:rPr>
              <a:t> is a </a:t>
            </a:r>
            <a:r>
              <a:rPr lang="en-US" sz="1200" b="0" i="0" u="none" strike="noStrike" kern="1200">
                <a:solidFill>
                  <a:schemeClr val="tx1"/>
                </a:solidFill>
                <a:effectLst/>
                <a:latin typeface="+mn-lt"/>
                <a:ea typeface="+mn-ea"/>
                <a:cs typeface="+mn-cs"/>
              </a:rPr>
              <a:t>Git </a:t>
            </a:r>
            <a:r>
              <a:rPr lang="en-US" sz="1200" b="0" i="0" kern="1200">
                <a:solidFill>
                  <a:schemeClr val="tx1"/>
                </a:solidFill>
                <a:effectLst/>
                <a:latin typeface="+mn-lt"/>
                <a:ea typeface="+mn-ea"/>
                <a:cs typeface="+mn-cs"/>
              </a:rPr>
              <a:t>revision control client, implemented as a </a:t>
            </a:r>
            <a:r>
              <a:rPr lang="en-US" sz="1200" b="0" i="0" u="none" strike="noStrike" kern="1200">
                <a:solidFill>
                  <a:schemeClr val="tx1"/>
                </a:solidFill>
                <a:effectLst/>
                <a:latin typeface="+mn-lt"/>
                <a:ea typeface="+mn-ea"/>
                <a:cs typeface="+mn-cs"/>
              </a:rPr>
              <a:t>Windows shell extension (free software). B</a:t>
            </a:r>
            <a:r>
              <a:rPr lang="en-US" sz="1200" b="0" i="0" kern="1200">
                <a:solidFill>
                  <a:schemeClr val="tx1"/>
                </a:solidFill>
                <a:effectLst/>
                <a:latin typeface="+mn-lt"/>
                <a:ea typeface="+mn-ea"/>
                <a:cs typeface="+mn-cs"/>
              </a:rPr>
              <a:t>esides showing context menu items for Git commands, TortoiseGit provides the status of Git working trees and files. It also comes with the </a:t>
            </a:r>
            <a:r>
              <a:rPr lang="en-US" sz="1200" b="1" i="0" kern="1200" err="1">
                <a:solidFill>
                  <a:schemeClr val="tx1"/>
                </a:solidFill>
                <a:effectLst/>
                <a:latin typeface="+mn-lt"/>
                <a:ea typeface="+mn-ea"/>
                <a:cs typeface="+mn-cs"/>
              </a:rPr>
              <a:t>TortoiseGitMerge</a:t>
            </a:r>
            <a:r>
              <a:rPr lang="en-US" sz="1200" b="1" i="0" kern="1200">
                <a:solidFill>
                  <a:schemeClr val="tx1"/>
                </a:solidFill>
                <a:effectLst/>
                <a:latin typeface="+mn-lt"/>
                <a:ea typeface="+mn-ea"/>
                <a:cs typeface="+mn-cs"/>
              </a:rPr>
              <a:t> utility </a:t>
            </a:r>
            <a:r>
              <a:rPr lang="en-US" sz="1200" b="0" i="0" kern="1200">
                <a:solidFill>
                  <a:schemeClr val="tx1"/>
                </a:solidFill>
                <a:effectLst/>
                <a:latin typeface="+mn-lt"/>
                <a:ea typeface="+mn-ea"/>
                <a:cs typeface="+mn-cs"/>
              </a:rPr>
              <a:t>to visually compare two files and resolve conflicts.</a:t>
            </a:r>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11</a:t>
            </a:fld>
            <a:endParaRPr lang="en-US"/>
          </a:p>
        </p:txBody>
      </p:sp>
    </p:spTree>
    <p:extLst>
      <p:ext uri="{BB962C8B-B14F-4D97-AF65-F5344CB8AC3E}">
        <p14:creationId xmlns:p14="http://schemas.microsoft.com/office/powerpoint/2010/main" val="305430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115A-D07E-4D23-91F2-73CF45B829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E2578A-4733-48AC-8005-81EA7FA0B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C6D1DF-C8D4-4601-9E47-C4C698F1020B}"/>
              </a:ext>
            </a:extLst>
          </p:cNvPr>
          <p:cNvSpPr>
            <a:spLocks noGrp="1"/>
          </p:cNvSpPr>
          <p:nvPr>
            <p:ph type="dt" sz="half" idx="10"/>
          </p:nvPr>
        </p:nvSpPr>
        <p:spPr/>
        <p:txBody>
          <a:bodyPr/>
          <a:lstStyle/>
          <a:p>
            <a:fld id="{5CADA722-3F95-4088-86F3-B237B67B2298}" type="datetime1">
              <a:rPr lang="en-US" smtClean="0"/>
              <a:t>6/2/2022</a:t>
            </a:fld>
            <a:endParaRPr lang="en-US"/>
          </a:p>
        </p:txBody>
      </p:sp>
      <p:sp>
        <p:nvSpPr>
          <p:cNvPr id="5" name="Footer Placeholder 4">
            <a:extLst>
              <a:ext uri="{FF2B5EF4-FFF2-40B4-BE49-F238E27FC236}">
                <a16:creationId xmlns:a16="http://schemas.microsoft.com/office/drawing/2014/main" id="{E7A31CEF-490A-4D39-AC96-BF5B13D97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D2E56-13EB-47CC-92E7-561218EB1609}"/>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5584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C57-969A-43B7-A3EE-B19791A9A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29A1FB-850D-4524-8BE1-9F9568002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37BAB-2BD9-4AA9-868C-18F849492158}"/>
              </a:ext>
            </a:extLst>
          </p:cNvPr>
          <p:cNvSpPr>
            <a:spLocks noGrp="1"/>
          </p:cNvSpPr>
          <p:nvPr>
            <p:ph type="dt" sz="half" idx="10"/>
          </p:nvPr>
        </p:nvSpPr>
        <p:spPr/>
        <p:txBody>
          <a:bodyPr/>
          <a:lstStyle/>
          <a:p>
            <a:fld id="{F07F194C-5D42-4AFC-AE18-AE4293FD6D58}" type="datetime1">
              <a:rPr lang="en-US" smtClean="0"/>
              <a:t>6/2/2022</a:t>
            </a:fld>
            <a:endParaRPr lang="en-US"/>
          </a:p>
        </p:txBody>
      </p:sp>
      <p:sp>
        <p:nvSpPr>
          <p:cNvPr id="5" name="Footer Placeholder 4">
            <a:extLst>
              <a:ext uri="{FF2B5EF4-FFF2-40B4-BE49-F238E27FC236}">
                <a16:creationId xmlns:a16="http://schemas.microsoft.com/office/drawing/2014/main" id="{5FE68692-6B8A-413F-B5E5-097A0219C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5B832-7692-4FD7-A919-0BED2DC77262}"/>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07990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0D7A6-CE11-424B-B286-8B319F3536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30371F-0C7C-465C-B0E4-9D9565B78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1ED19-F474-48AF-8967-D6549CFAD8E9}"/>
              </a:ext>
            </a:extLst>
          </p:cNvPr>
          <p:cNvSpPr>
            <a:spLocks noGrp="1"/>
          </p:cNvSpPr>
          <p:nvPr>
            <p:ph type="dt" sz="half" idx="10"/>
          </p:nvPr>
        </p:nvSpPr>
        <p:spPr/>
        <p:txBody>
          <a:bodyPr/>
          <a:lstStyle/>
          <a:p>
            <a:fld id="{33BC88FA-094D-4587-9F6B-99E0E14021EA}" type="datetime1">
              <a:rPr lang="en-US" smtClean="0"/>
              <a:t>6/2/2022</a:t>
            </a:fld>
            <a:endParaRPr lang="en-US"/>
          </a:p>
        </p:txBody>
      </p:sp>
      <p:sp>
        <p:nvSpPr>
          <p:cNvPr id="5" name="Footer Placeholder 4">
            <a:extLst>
              <a:ext uri="{FF2B5EF4-FFF2-40B4-BE49-F238E27FC236}">
                <a16:creationId xmlns:a16="http://schemas.microsoft.com/office/drawing/2014/main" id="{A7D02BB0-65A4-4632-93E5-B5CA8FA9E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D6348-8FCE-4A47-A830-D28283FCEE8F}"/>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6789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2FBD-1614-4F32-9A95-4D0F38B12B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B0787-86FF-4D62-8606-47BBC407C8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2A0D5-271F-48E4-A6A6-1D3815888508}"/>
              </a:ext>
            </a:extLst>
          </p:cNvPr>
          <p:cNvSpPr>
            <a:spLocks noGrp="1"/>
          </p:cNvSpPr>
          <p:nvPr>
            <p:ph type="dt" sz="half" idx="10"/>
          </p:nvPr>
        </p:nvSpPr>
        <p:spPr/>
        <p:txBody>
          <a:bodyPr/>
          <a:lstStyle/>
          <a:p>
            <a:fld id="{F62080D8-7066-423D-8E76-ED1565BD1A59}" type="datetime1">
              <a:rPr lang="en-US" smtClean="0"/>
              <a:t>6/2/2022</a:t>
            </a:fld>
            <a:endParaRPr lang="en-US"/>
          </a:p>
        </p:txBody>
      </p:sp>
      <p:sp>
        <p:nvSpPr>
          <p:cNvPr id="5" name="Footer Placeholder 4">
            <a:extLst>
              <a:ext uri="{FF2B5EF4-FFF2-40B4-BE49-F238E27FC236}">
                <a16:creationId xmlns:a16="http://schemas.microsoft.com/office/drawing/2014/main" id="{CF797F35-0CA2-4B55-9708-A5E60B123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9B4CF-2154-4F15-B349-4674B124691D}"/>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45852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21FD-138A-408B-89D5-779F92231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2AF739-4976-4F57-94E3-EC2588FBF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FC64F-659E-43E7-A822-55CDB2888337}"/>
              </a:ext>
            </a:extLst>
          </p:cNvPr>
          <p:cNvSpPr>
            <a:spLocks noGrp="1"/>
          </p:cNvSpPr>
          <p:nvPr>
            <p:ph type="dt" sz="half" idx="10"/>
          </p:nvPr>
        </p:nvSpPr>
        <p:spPr/>
        <p:txBody>
          <a:bodyPr/>
          <a:lstStyle/>
          <a:p>
            <a:fld id="{7758284D-A024-4C51-99A8-89500B804ADB}" type="datetime1">
              <a:rPr lang="en-US" smtClean="0"/>
              <a:t>6/2/2022</a:t>
            </a:fld>
            <a:endParaRPr lang="en-US"/>
          </a:p>
        </p:txBody>
      </p:sp>
      <p:sp>
        <p:nvSpPr>
          <p:cNvPr id="5" name="Footer Placeholder 4">
            <a:extLst>
              <a:ext uri="{FF2B5EF4-FFF2-40B4-BE49-F238E27FC236}">
                <a16:creationId xmlns:a16="http://schemas.microsoft.com/office/drawing/2014/main" id="{479212D6-6291-409B-9FA3-E27BCDD5E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6C6F7-6A99-4230-B19E-5EDD001165F8}"/>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98105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169F-D360-4235-9E67-BC0BCFAF7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590B4F-105A-408A-A007-897C4BBB0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769A25-E94C-473A-A57B-01696E81E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6C4B06-68E3-4211-AA7C-A654BB070FEA}"/>
              </a:ext>
            </a:extLst>
          </p:cNvPr>
          <p:cNvSpPr>
            <a:spLocks noGrp="1"/>
          </p:cNvSpPr>
          <p:nvPr>
            <p:ph type="dt" sz="half" idx="10"/>
          </p:nvPr>
        </p:nvSpPr>
        <p:spPr/>
        <p:txBody>
          <a:bodyPr/>
          <a:lstStyle/>
          <a:p>
            <a:fld id="{D8BDEBC0-8E8D-49F1-926F-F39DBD333253}" type="datetime1">
              <a:rPr lang="en-US" smtClean="0"/>
              <a:t>6/2/2022</a:t>
            </a:fld>
            <a:endParaRPr lang="en-US"/>
          </a:p>
        </p:txBody>
      </p:sp>
      <p:sp>
        <p:nvSpPr>
          <p:cNvPr id="6" name="Footer Placeholder 5">
            <a:extLst>
              <a:ext uri="{FF2B5EF4-FFF2-40B4-BE49-F238E27FC236}">
                <a16:creationId xmlns:a16="http://schemas.microsoft.com/office/drawing/2014/main" id="{4FF09EB5-62F4-4E93-A316-CD0BED84F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4AB4C-2DE9-4C63-8AD2-C51F67CCCBCC}"/>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15621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9CF8-064F-420A-A597-E7123BFF9A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72837E-5A06-4D19-8E15-335AA5DACD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0E9943-243C-48F7-B96A-062C53B49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478C-AB08-4B01-B231-EDF6357FB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8E5AF-9092-40A1-BB15-A71A42092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E7E5B-B0D6-4369-AAD4-46BBE0A18B96}"/>
              </a:ext>
            </a:extLst>
          </p:cNvPr>
          <p:cNvSpPr>
            <a:spLocks noGrp="1"/>
          </p:cNvSpPr>
          <p:nvPr>
            <p:ph type="dt" sz="half" idx="10"/>
          </p:nvPr>
        </p:nvSpPr>
        <p:spPr/>
        <p:txBody>
          <a:bodyPr/>
          <a:lstStyle/>
          <a:p>
            <a:fld id="{E6E7B4FE-B414-4FC1-8D4A-B6B413586DC2}" type="datetime1">
              <a:rPr lang="en-US" smtClean="0"/>
              <a:t>6/2/2022</a:t>
            </a:fld>
            <a:endParaRPr lang="en-US"/>
          </a:p>
        </p:txBody>
      </p:sp>
      <p:sp>
        <p:nvSpPr>
          <p:cNvPr id="8" name="Footer Placeholder 7">
            <a:extLst>
              <a:ext uri="{FF2B5EF4-FFF2-40B4-BE49-F238E27FC236}">
                <a16:creationId xmlns:a16="http://schemas.microsoft.com/office/drawing/2014/main" id="{E818395F-F582-489B-AA79-4127BC74D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3136C-FFC1-49E4-81D2-35337583169A}"/>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9250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D5DD-43A0-48EB-98DC-409C342B29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333546-99EF-4CD8-A56E-F2C94E49C382}"/>
              </a:ext>
            </a:extLst>
          </p:cNvPr>
          <p:cNvSpPr>
            <a:spLocks noGrp="1"/>
          </p:cNvSpPr>
          <p:nvPr>
            <p:ph type="dt" sz="half" idx="10"/>
          </p:nvPr>
        </p:nvSpPr>
        <p:spPr/>
        <p:txBody>
          <a:bodyPr/>
          <a:lstStyle/>
          <a:p>
            <a:fld id="{4F2798B6-E723-4389-97B4-C31F924EBC2D}" type="datetime1">
              <a:rPr lang="en-US" smtClean="0"/>
              <a:t>6/2/2022</a:t>
            </a:fld>
            <a:endParaRPr lang="en-US"/>
          </a:p>
        </p:txBody>
      </p:sp>
      <p:sp>
        <p:nvSpPr>
          <p:cNvPr id="4" name="Footer Placeholder 3">
            <a:extLst>
              <a:ext uri="{FF2B5EF4-FFF2-40B4-BE49-F238E27FC236}">
                <a16:creationId xmlns:a16="http://schemas.microsoft.com/office/drawing/2014/main" id="{B2D38285-1509-43A5-B19F-0DC7D641B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BDBB5-62E3-4A39-9366-DEA77EB1DBA8}"/>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2073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B6F49-65B7-4ED1-847D-2414C558CA2B}"/>
              </a:ext>
            </a:extLst>
          </p:cNvPr>
          <p:cNvSpPr>
            <a:spLocks noGrp="1"/>
          </p:cNvSpPr>
          <p:nvPr>
            <p:ph type="dt" sz="half" idx="10"/>
          </p:nvPr>
        </p:nvSpPr>
        <p:spPr/>
        <p:txBody>
          <a:bodyPr/>
          <a:lstStyle/>
          <a:p>
            <a:fld id="{F7C6AEF5-3845-456B-AA37-137A0989A95B}" type="datetime1">
              <a:rPr lang="en-US" smtClean="0"/>
              <a:t>6/2/2022</a:t>
            </a:fld>
            <a:endParaRPr lang="en-US"/>
          </a:p>
        </p:txBody>
      </p:sp>
      <p:sp>
        <p:nvSpPr>
          <p:cNvPr id="3" name="Footer Placeholder 2">
            <a:extLst>
              <a:ext uri="{FF2B5EF4-FFF2-40B4-BE49-F238E27FC236}">
                <a16:creationId xmlns:a16="http://schemas.microsoft.com/office/drawing/2014/main" id="{C1EA2B71-E07C-4A3F-AD5A-CC8B8A2816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BF4777-059D-409F-8C10-9D2DA7734FCD}"/>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28726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71C1-A19C-42B4-8E84-294277789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6E54B7-333C-4343-ACF2-A4B186BC3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67D21-E58C-455B-BA2D-780060743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E1E1B-7554-4E7D-9D78-78C4AE58DE19}"/>
              </a:ext>
            </a:extLst>
          </p:cNvPr>
          <p:cNvSpPr>
            <a:spLocks noGrp="1"/>
          </p:cNvSpPr>
          <p:nvPr>
            <p:ph type="dt" sz="half" idx="10"/>
          </p:nvPr>
        </p:nvSpPr>
        <p:spPr/>
        <p:txBody>
          <a:bodyPr/>
          <a:lstStyle/>
          <a:p>
            <a:fld id="{D7A53A48-1948-4E73-8B89-83D5D9A633F1}" type="datetime1">
              <a:rPr lang="en-US" smtClean="0"/>
              <a:t>6/2/2022</a:t>
            </a:fld>
            <a:endParaRPr lang="en-US"/>
          </a:p>
        </p:txBody>
      </p:sp>
      <p:sp>
        <p:nvSpPr>
          <p:cNvPr id="6" name="Footer Placeholder 5">
            <a:extLst>
              <a:ext uri="{FF2B5EF4-FFF2-40B4-BE49-F238E27FC236}">
                <a16:creationId xmlns:a16="http://schemas.microsoft.com/office/drawing/2014/main" id="{9B6E9367-44B3-45ED-AF53-DE9710590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5AC48-E8A0-4C3F-950E-B185D9192C34}"/>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46896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14C4-D24C-473B-B087-AFAEDF02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9FA08-C9BA-4E6B-B018-494FBEFA9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C1773-14DD-4B34-A4F7-B342586C1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D9275-34D9-4B65-AEBA-3B1A9619511D}"/>
              </a:ext>
            </a:extLst>
          </p:cNvPr>
          <p:cNvSpPr>
            <a:spLocks noGrp="1"/>
          </p:cNvSpPr>
          <p:nvPr>
            <p:ph type="dt" sz="half" idx="10"/>
          </p:nvPr>
        </p:nvSpPr>
        <p:spPr/>
        <p:txBody>
          <a:bodyPr/>
          <a:lstStyle/>
          <a:p>
            <a:fld id="{41A1FA04-5C9B-43C6-9EE9-228DD20D0F96}" type="datetime1">
              <a:rPr lang="en-US" smtClean="0"/>
              <a:t>6/2/2022</a:t>
            </a:fld>
            <a:endParaRPr lang="en-US"/>
          </a:p>
        </p:txBody>
      </p:sp>
      <p:sp>
        <p:nvSpPr>
          <p:cNvPr id="6" name="Footer Placeholder 5">
            <a:extLst>
              <a:ext uri="{FF2B5EF4-FFF2-40B4-BE49-F238E27FC236}">
                <a16:creationId xmlns:a16="http://schemas.microsoft.com/office/drawing/2014/main" id="{784DD180-ECE7-4A3E-82A6-4DC143A30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638EF-0175-4CB9-9740-F4F5214BE531}"/>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8480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49825-4F01-480C-AE62-67A2A9D09E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E6FCBD-2A26-4157-A228-8CA530678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35CAE-A706-41B0-A7BD-7F601E0A1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31EF4-B17E-48E4-AED8-8A6D506C3695}" type="datetime1">
              <a:rPr lang="en-US" smtClean="0"/>
              <a:t>6/2/2022</a:t>
            </a:fld>
            <a:endParaRPr lang="en-US"/>
          </a:p>
        </p:txBody>
      </p:sp>
      <p:sp>
        <p:nvSpPr>
          <p:cNvPr id="5" name="Footer Placeholder 4">
            <a:extLst>
              <a:ext uri="{FF2B5EF4-FFF2-40B4-BE49-F238E27FC236}">
                <a16:creationId xmlns:a16="http://schemas.microsoft.com/office/drawing/2014/main" id="{2FA87CC9-EAFE-4E20-83C4-5FBDDEC16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15AFA-0F88-48C4-BAC0-E93421838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6F01A-99B6-407D-AC36-D8F996900DD0}" type="slidenum">
              <a:rPr lang="en-US" smtClean="0"/>
              <a:t>‹#›</a:t>
            </a:fld>
            <a:endParaRPr lang="en-US"/>
          </a:p>
        </p:txBody>
      </p:sp>
    </p:spTree>
    <p:extLst>
      <p:ext uri="{BB962C8B-B14F-4D97-AF65-F5344CB8AC3E}">
        <p14:creationId xmlns:p14="http://schemas.microsoft.com/office/powerpoint/2010/main" val="34023098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464349"/>
            <a:ext cx="12307019" cy="1582468"/>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sz="2800" b="1" dirty="0"/>
              <a:t>TEAM MEMBERS:</a:t>
            </a:r>
            <a:endParaRPr lang="en-US" sz="2800" b="1" dirty="0">
              <a:cs typeface="Calibri"/>
            </a:endParaRPr>
          </a:p>
          <a:p>
            <a:pPr marL="342900" indent="-342900" algn="l">
              <a:buFont typeface="Arial" panose="020B0604020202020204" pitchFamily="34" charset="0"/>
              <a:buChar char="•"/>
            </a:pPr>
            <a:r>
              <a:rPr lang="en-US" sz="2000" dirty="0" err="1">
                <a:latin typeface="Lato Extended"/>
              </a:rPr>
              <a:t>Jahnavi</a:t>
            </a:r>
            <a:r>
              <a:rPr lang="en-US" sz="2000" dirty="0">
                <a:latin typeface="Lato Extended"/>
              </a:rPr>
              <a:t> </a:t>
            </a:r>
            <a:r>
              <a:rPr lang="en-US" sz="2000" dirty="0" err="1">
                <a:latin typeface="Lato Extended"/>
              </a:rPr>
              <a:t>Dammannagari</a:t>
            </a:r>
            <a:endParaRPr lang="en-US" sz="2800" dirty="0">
              <a:cs typeface="Calibri"/>
            </a:endParaRPr>
          </a:p>
          <a:p>
            <a:pPr marL="342900" indent="-342900" algn="l">
              <a:buFont typeface="Arial" panose="020B0604020202020204" pitchFamily="34" charset="0"/>
              <a:buChar char="•"/>
            </a:pPr>
            <a:r>
              <a:rPr lang="en-US" sz="2000" dirty="0" err="1">
                <a:latin typeface="Lato Extended"/>
              </a:rPr>
              <a:t>Sailaxman</a:t>
            </a:r>
            <a:r>
              <a:rPr lang="en-US" sz="2000" dirty="0">
                <a:latin typeface="Lato Extended"/>
              </a:rPr>
              <a:t> </a:t>
            </a:r>
            <a:r>
              <a:rPr lang="en-US" sz="2000" dirty="0" err="1">
                <a:latin typeface="Lato Extended"/>
              </a:rPr>
              <a:t>Janumula</a:t>
            </a:r>
            <a:endParaRPr lang="en-US" sz="2800" dirty="0">
              <a:cs typeface="Calibri"/>
            </a:endParaRPr>
          </a:p>
          <a:p>
            <a:pPr marL="342900" indent="-342900" algn="l">
              <a:buChar char="•"/>
            </a:pPr>
            <a:r>
              <a:rPr lang="en-US" sz="2000" dirty="0" err="1">
                <a:latin typeface="Lato Extended"/>
              </a:rPr>
              <a:t>Nikitha</a:t>
            </a:r>
            <a:r>
              <a:rPr lang="en-US" sz="2000" dirty="0">
                <a:latin typeface="Lato Extended"/>
              </a:rPr>
              <a:t> </a:t>
            </a:r>
            <a:r>
              <a:rPr lang="en-US" sz="2000" dirty="0" err="1">
                <a:latin typeface="Lato Extended"/>
              </a:rPr>
              <a:t>Srivyshnavi</a:t>
            </a:r>
            <a:r>
              <a:rPr lang="en-US" sz="2000" dirty="0">
                <a:latin typeface="Lato Extended"/>
              </a:rPr>
              <a:t> </a:t>
            </a:r>
            <a:r>
              <a:rPr lang="en-US" sz="2000" dirty="0" err="1">
                <a:latin typeface="Lato Extended"/>
              </a:rPr>
              <a:t>Kankanalapalli</a:t>
            </a:r>
            <a:endParaRPr lang="en-US" sz="2000" dirty="0">
              <a:latin typeface="Lato Extended"/>
            </a:endParaRPr>
          </a:p>
          <a:p>
            <a:pPr marL="342900" indent="-342900" algn="l">
              <a:buFont typeface="Arial" panose="020B0604020202020204" pitchFamily="34" charset="0"/>
              <a:buChar char="•"/>
            </a:pPr>
            <a:r>
              <a:rPr lang="en-US" sz="2000" dirty="0">
                <a:latin typeface="Lato Extended"/>
              </a:rPr>
              <a:t>Sai Tejaswee Vissapragada</a:t>
            </a:r>
          </a:p>
          <a:p>
            <a:pPr marL="342900" indent="-342900" algn="l">
              <a:buFont typeface="Arial" panose="020B0604020202020204" pitchFamily="34" charset="0"/>
              <a:buChar char="•"/>
            </a:pPr>
            <a:r>
              <a:rPr lang="en-US" sz="2000" dirty="0">
                <a:latin typeface="Lato Extended"/>
              </a:rPr>
              <a:t>Archana </a:t>
            </a:r>
            <a:r>
              <a:rPr lang="en-US" sz="2000" dirty="0" err="1">
                <a:latin typeface="Lato Extended"/>
              </a:rPr>
              <a:t>Lingampally</a:t>
            </a:r>
            <a:endParaRPr lang="en-US" sz="2000" dirty="0">
              <a:latin typeface="Lato Extended"/>
            </a:endParaRPr>
          </a:p>
          <a:p>
            <a:pPr marL="342900" indent="-342900" algn="l">
              <a:buFont typeface="Arial" panose="020B0604020202020204" pitchFamily="34" charset="0"/>
              <a:buChar char="•"/>
            </a:pPr>
            <a:r>
              <a:rPr lang="en-US" sz="2000" dirty="0">
                <a:latin typeface="Lato Extended"/>
              </a:rPr>
              <a:t>Abdul Rehman Sayeed Mohammed</a:t>
            </a:r>
          </a:p>
          <a:p>
            <a:pPr marL="342900" indent="-342900" algn="l">
              <a:buFont typeface="Arial" panose="020B0604020202020204" pitchFamily="34" charset="0"/>
              <a:buChar char="•"/>
            </a:pPr>
            <a:r>
              <a:rPr lang="en-US" sz="2000" dirty="0">
                <a:latin typeface="Lato Extended"/>
              </a:rPr>
              <a:t>Shahid Mohammed</a:t>
            </a:r>
            <a:endParaRPr lang="en-US" sz="2000" dirty="0">
              <a:solidFill>
                <a:srgbClr val="2D3B45"/>
              </a:solidFill>
              <a:latin typeface="Lato Extended"/>
            </a:endParaRPr>
          </a:p>
          <a:p>
            <a:pPr marL="342900" indent="-342900" algn="l">
              <a:buFont typeface="Arial" panose="020B0604020202020204" pitchFamily="34" charset="0"/>
              <a:buChar char="•"/>
            </a:pPr>
            <a:r>
              <a:rPr lang="en-US" sz="2000" dirty="0">
                <a:latin typeface="Lato Extended"/>
              </a:rPr>
              <a:t>Shiva Krishna </a:t>
            </a:r>
            <a:r>
              <a:rPr lang="en-US" sz="2000" dirty="0" err="1">
                <a:latin typeface="Lato Extended"/>
              </a:rPr>
              <a:t>Myakala</a:t>
            </a:r>
            <a:endParaRPr lang="en-US" sz="2800" dirty="0">
              <a:cs typeface="Calibri"/>
            </a:endParaRPr>
          </a:p>
          <a:p>
            <a:pPr marL="342900" indent="-342900" algn="l">
              <a:buChar char="•"/>
            </a:pPr>
            <a:r>
              <a:rPr lang="en-US" sz="2000" dirty="0" err="1">
                <a:latin typeface="Lato Extended"/>
              </a:rPr>
              <a:t>Dheemanth</a:t>
            </a:r>
            <a:r>
              <a:rPr lang="en-US" sz="2000" dirty="0">
                <a:latin typeface="Lato Extended"/>
              </a:rPr>
              <a:t> Reddy </a:t>
            </a:r>
            <a:r>
              <a:rPr lang="en-US" sz="2000" dirty="0" err="1">
                <a:latin typeface="Lato Extended"/>
              </a:rPr>
              <a:t>Sanku</a:t>
            </a:r>
            <a:endParaRPr lang="en-US" sz="2000" dirty="0">
              <a:latin typeface="Lato Extended"/>
            </a:endParaRPr>
          </a:p>
          <a:p>
            <a:pPr marL="342900" indent="-342900" algn="l">
              <a:buFont typeface="Arial" panose="020B0604020202020204" pitchFamily="34" charset="0"/>
              <a:buChar char="•"/>
            </a:pPr>
            <a:r>
              <a:rPr lang="en-US" sz="2000" dirty="0" err="1">
                <a:latin typeface="Lato Extended"/>
              </a:rPr>
              <a:t>Manikanta</a:t>
            </a:r>
            <a:r>
              <a:rPr lang="en-US" sz="2000" dirty="0">
                <a:latin typeface="Lato Extended"/>
              </a:rPr>
              <a:t> </a:t>
            </a:r>
            <a:r>
              <a:rPr lang="en-US" sz="2000" dirty="0" err="1">
                <a:latin typeface="Lato Extended"/>
              </a:rPr>
              <a:t>Vasana</a:t>
            </a:r>
            <a:endParaRPr lang="en-US" sz="2000" b="0" i="0" dirty="0">
              <a:solidFill>
                <a:srgbClr val="2D3B45"/>
              </a:solidFill>
              <a:effectLst/>
              <a:latin typeface="Lato Extended"/>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endParaRPr lang="en-US" sz="3200" dirty="0"/>
          </a:p>
        </p:txBody>
      </p:sp>
      <p:sp>
        <p:nvSpPr>
          <p:cNvPr id="4" name="TextBox 3">
            <a:extLst>
              <a:ext uri="{FF2B5EF4-FFF2-40B4-BE49-F238E27FC236}">
                <a16:creationId xmlns:a16="http://schemas.microsoft.com/office/drawing/2014/main" id="{1A844C8B-BD82-45AC-9223-D9EBA59A555F}"/>
              </a:ext>
            </a:extLst>
          </p:cNvPr>
          <p:cNvSpPr txBox="1"/>
          <p:nvPr/>
        </p:nvSpPr>
        <p:spPr>
          <a:xfrm>
            <a:off x="10601325" y="6081712"/>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Reference Framework for</a:t>
            </a:r>
            <a:r>
              <a:rPr lang="en-US" b="1" dirty="0">
                <a:cs typeface="Calibri Light"/>
              </a:rPr>
              <a:t> QR Code</a:t>
            </a:r>
            <a:endParaRPr lang="en-US" dirty="0"/>
          </a:p>
        </p:txBody>
      </p:sp>
      <p:sp>
        <p:nvSpPr>
          <p:cNvPr id="4" name="Slide Number Placeholder 3">
            <a:extLst>
              <a:ext uri="{FF2B5EF4-FFF2-40B4-BE49-F238E27FC236}">
                <a16:creationId xmlns:a16="http://schemas.microsoft.com/office/drawing/2014/main" id="{A2D4F142-5B88-4EF7-A3A7-EBAC0CB63769}"/>
              </a:ext>
            </a:extLst>
          </p:cNvPr>
          <p:cNvSpPr>
            <a:spLocks noGrp="1"/>
          </p:cNvSpPr>
          <p:nvPr>
            <p:ph type="sldNum" sz="quarter" idx="12"/>
          </p:nvPr>
        </p:nvSpPr>
        <p:spPr/>
        <p:txBody>
          <a:bodyPr/>
          <a:lstStyle/>
          <a:p>
            <a:fld id="{E646F01A-99B6-407D-AC36-D8F996900DD0}" type="slidenum">
              <a:rPr lang="en-US" smtClean="0"/>
              <a:t>10</a:t>
            </a:fld>
            <a:endParaRPr lang="en-US"/>
          </a:p>
        </p:txBody>
      </p:sp>
      <p:sp>
        <p:nvSpPr>
          <p:cNvPr id="5" name="TextBox 4">
            <a:extLst>
              <a:ext uri="{FF2B5EF4-FFF2-40B4-BE49-F238E27FC236}">
                <a16:creationId xmlns:a16="http://schemas.microsoft.com/office/drawing/2014/main" id="{13BA4C93-B95F-41BF-A1C9-9216CE9854AF}"/>
              </a:ext>
            </a:extLst>
          </p:cNvPr>
          <p:cNvSpPr txBox="1"/>
          <p:nvPr/>
        </p:nvSpPr>
        <p:spPr>
          <a:xfrm>
            <a:off x="763772" y="1478278"/>
            <a:ext cx="11210925" cy="5570756"/>
          </a:xfrm>
          <a:prstGeom prst="rect">
            <a:avLst/>
          </a:prstGeom>
          <a:noFill/>
        </p:spPr>
        <p:txBody>
          <a:bodyPr wrap="square" rtlCol="0">
            <a:spAutoFit/>
          </a:bodyPr>
          <a:lstStyle/>
          <a:p>
            <a:r>
              <a:rPr lang="en-US" sz="2400" dirty="0"/>
              <a:t>ID card issued with QR Code :</a:t>
            </a:r>
          </a:p>
          <a:p>
            <a:pPr marL="342900" indent="-342900">
              <a:buFont typeface="Arial" panose="020B0604020202020204" pitchFamily="34" charset="0"/>
              <a:buChar char="•"/>
            </a:pPr>
            <a:r>
              <a:rPr lang="en-US" sz="2400" dirty="0"/>
              <a:t>An ID will be issued having the QR to scan during the authentication. </a:t>
            </a:r>
          </a:p>
          <a:p>
            <a:pPr marL="342900" indent="-342900">
              <a:buFont typeface="Arial" panose="020B0604020202020204" pitchFamily="34" charset="0"/>
              <a:buChar char="•"/>
            </a:pPr>
            <a:r>
              <a:rPr lang="en-US" sz="2400" dirty="0"/>
              <a:t>To scan the QR codes, we will use OpenCV library to read the input images and video streams and display the outputs. </a:t>
            </a:r>
          </a:p>
          <a:p>
            <a:pPr marL="342900" indent="-342900">
              <a:buFont typeface="Arial" panose="020B0604020202020204" pitchFamily="34" charset="0"/>
              <a:buChar char="•"/>
            </a:pPr>
            <a:r>
              <a:rPr lang="en-US" sz="2400" dirty="0"/>
              <a:t>To decode the codes, we will use the </a:t>
            </a:r>
            <a:r>
              <a:rPr lang="en-US" sz="2400" dirty="0" err="1"/>
              <a:t>pyzbar</a:t>
            </a:r>
            <a:r>
              <a:rPr lang="en-US" sz="2400" dirty="0"/>
              <a:t> and </a:t>
            </a:r>
            <a:r>
              <a:rPr lang="en-US" sz="2400" dirty="0" err="1"/>
              <a:t>zbar</a:t>
            </a:r>
            <a:endParaRPr lang="en-US" sz="2400" dirty="0"/>
          </a:p>
          <a:p>
            <a:r>
              <a:rPr lang="en-US" sz="2400" dirty="0"/>
              <a:t> libraries. </a:t>
            </a:r>
          </a:p>
          <a:p>
            <a:pPr marL="342900" indent="-342900">
              <a:buFont typeface="Arial" panose="020B0604020202020204" pitchFamily="34" charset="0"/>
              <a:buChar char="•"/>
            </a:pPr>
            <a:r>
              <a:rPr lang="en-US" sz="2400" dirty="0"/>
              <a:t>We will also need the NumPy library to work with </a:t>
            </a:r>
          </a:p>
          <a:p>
            <a:r>
              <a:rPr lang="en-US" sz="2400" dirty="0"/>
              <a:t>multi-dimensional arrays and matrices.</a:t>
            </a:r>
          </a:p>
          <a:p>
            <a:endParaRPr lang="en-US" sz="2400" dirty="0"/>
          </a:p>
          <a:p>
            <a:endParaRPr lang="en-US" sz="2400" dirty="0"/>
          </a:p>
          <a:p>
            <a:endParaRPr lang="en-US" sz="2400" dirty="0"/>
          </a:p>
          <a:p>
            <a:endParaRPr lang="en-US" sz="2400" dirty="0"/>
          </a:p>
          <a:p>
            <a:endParaRPr lang="en-US" sz="3200" dirty="0"/>
          </a:p>
          <a:p>
            <a:endParaRPr lang="en-US" sz="3600" dirty="0"/>
          </a:p>
        </p:txBody>
      </p:sp>
      <p:pic>
        <p:nvPicPr>
          <p:cNvPr id="6" name="Picture 5" descr="Text&#10;&#10;Description automatically generated">
            <a:extLst>
              <a:ext uri="{FF2B5EF4-FFF2-40B4-BE49-F238E27FC236}">
                <a16:creationId xmlns:a16="http://schemas.microsoft.com/office/drawing/2014/main" id="{12FC3F2C-E6F4-4C3B-AB36-697E7BCF4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768" y="3241942"/>
            <a:ext cx="3200400" cy="2428875"/>
          </a:xfrm>
          <a:prstGeom prst="rect">
            <a:avLst/>
          </a:prstGeom>
        </p:spPr>
      </p:pic>
    </p:spTree>
    <p:extLst>
      <p:ext uri="{BB962C8B-B14F-4D97-AF65-F5344CB8AC3E}">
        <p14:creationId xmlns:p14="http://schemas.microsoft.com/office/powerpoint/2010/main" val="393917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3C94-90F0-4D5C-93FD-8255D3845ED4}"/>
              </a:ext>
            </a:extLst>
          </p:cNvPr>
          <p:cNvSpPr>
            <a:spLocks noGrp="1"/>
          </p:cNvSpPr>
          <p:nvPr>
            <p:ph type="title"/>
          </p:nvPr>
        </p:nvSpPr>
        <p:spPr>
          <a:xfrm>
            <a:off x="314325" y="-143503"/>
            <a:ext cx="10515600" cy="1325563"/>
          </a:xfrm>
        </p:spPr>
        <p:txBody>
          <a:bodyPr/>
          <a:lstStyle/>
          <a:p>
            <a:r>
              <a:rPr lang="en-US" b="1" dirty="0"/>
              <a:t>Reference Framework for heart wave</a:t>
            </a:r>
          </a:p>
        </p:txBody>
      </p:sp>
      <p:sp>
        <p:nvSpPr>
          <p:cNvPr id="4" name="Slide Number Placeholder 3">
            <a:extLst>
              <a:ext uri="{FF2B5EF4-FFF2-40B4-BE49-F238E27FC236}">
                <a16:creationId xmlns:a16="http://schemas.microsoft.com/office/drawing/2014/main" id="{9669B109-2F2E-46EA-8A2A-FD1031E8E060}"/>
              </a:ext>
            </a:extLst>
          </p:cNvPr>
          <p:cNvSpPr>
            <a:spLocks noGrp="1"/>
          </p:cNvSpPr>
          <p:nvPr>
            <p:ph type="sldNum" sz="quarter" idx="12"/>
          </p:nvPr>
        </p:nvSpPr>
        <p:spPr>
          <a:xfrm>
            <a:off x="8572815" y="6144020"/>
            <a:ext cx="2743200" cy="365125"/>
          </a:xfrm>
        </p:spPr>
        <p:txBody>
          <a:bodyPr/>
          <a:lstStyle/>
          <a:p>
            <a:fld id="{E646F01A-99B6-407D-AC36-D8F996900DD0}" type="slidenum">
              <a:rPr lang="en-US" sz="2000" smtClean="0"/>
              <a:t>11</a:t>
            </a:fld>
            <a:endParaRPr lang="en-US" sz="2000" dirty="0"/>
          </a:p>
        </p:txBody>
      </p:sp>
      <p:pic>
        <p:nvPicPr>
          <p:cNvPr id="13" name="Picture 12">
            <a:extLst>
              <a:ext uri="{FF2B5EF4-FFF2-40B4-BE49-F238E27FC236}">
                <a16:creationId xmlns:a16="http://schemas.microsoft.com/office/drawing/2014/main" id="{5C03FC67-1942-488E-A71F-0DB1BD5BB661}"/>
              </a:ext>
            </a:extLst>
          </p:cNvPr>
          <p:cNvPicPr>
            <a:picLocks noChangeAspect="1"/>
          </p:cNvPicPr>
          <p:nvPr/>
        </p:nvPicPr>
        <p:blipFill>
          <a:blip r:embed="rId3"/>
          <a:stretch>
            <a:fillRect/>
          </a:stretch>
        </p:blipFill>
        <p:spPr>
          <a:xfrm>
            <a:off x="4643957" y="1294358"/>
            <a:ext cx="3516359" cy="2255082"/>
          </a:xfrm>
          <a:prstGeom prst="rect">
            <a:avLst/>
          </a:prstGeom>
        </p:spPr>
      </p:pic>
      <p:pic>
        <p:nvPicPr>
          <p:cNvPr id="17" name="Picture 16">
            <a:extLst>
              <a:ext uri="{FF2B5EF4-FFF2-40B4-BE49-F238E27FC236}">
                <a16:creationId xmlns:a16="http://schemas.microsoft.com/office/drawing/2014/main" id="{0AFFAC31-99D0-4D79-8377-F80F286AE3F0}"/>
              </a:ext>
            </a:extLst>
          </p:cNvPr>
          <p:cNvPicPr>
            <a:picLocks noChangeAspect="1"/>
          </p:cNvPicPr>
          <p:nvPr/>
        </p:nvPicPr>
        <p:blipFill>
          <a:blip r:embed="rId4"/>
          <a:stretch>
            <a:fillRect/>
          </a:stretch>
        </p:blipFill>
        <p:spPr>
          <a:xfrm>
            <a:off x="384498" y="857042"/>
            <a:ext cx="1225227" cy="590507"/>
          </a:xfrm>
          <a:prstGeom prst="rect">
            <a:avLst/>
          </a:prstGeom>
        </p:spPr>
      </p:pic>
      <p:sp>
        <p:nvSpPr>
          <p:cNvPr id="18" name="TextBox 17">
            <a:extLst>
              <a:ext uri="{FF2B5EF4-FFF2-40B4-BE49-F238E27FC236}">
                <a16:creationId xmlns:a16="http://schemas.microsoft.com/office/drawing/2014/main" id="{93AED793-A3BB-4651-A2F6-49DD0204B2CE}"/>
              </a:ext>
            </a:extLst>
          </p:cNvPr>
          <p:cNvSpPr txBox="1"/>
          <p:nvPr/>
        </p:nvSpPr>
        <p:spPr>
          <a:xfrm>
            <a:off x="314325" y="1545018"/>
            <a:ext cx="1295400" cy="369332"/>
          </a:xfrm>
          <a:prstGeom prst="rect">
            <a:avLst/>
          </a:prstGeom>
          <a:noFill/>
        </p:spPr>
        <p:txBody>
          <a:bodyPr wrap="square" rtlCol="0">
            <a:spAutoFit/>
          </a:bodyPr>
          <a:lstStyle/>
          <a:p>
            <a:pPr algn="ctr"/>
            <a:r>
              <a:rPr lang="en-US" dirty="0"/>
              <a:t>Person 1 </a:t>
            </a:r>
          </a:p>
        </p:txBody>
      </p:sp>
      <p:sp>
        <p:nvSpPr>
          <p:cNvPr id="23" name="TextBox 22">
            <a:extLst>
              <a:ext uri="{FF2B5EF4-FFF2-40B4-BE49-F238E27FC236}">
                <a16:creationId xmlns:a16="http://schemas.microsoft.com/office/drawing/2014/main" id="{2F49EFF6-2781-4B53-8163-104EBB0A499E}"/>
              </a:ext>
            </a:extLst>
          </p:cNvPr>
          <p:cNvSpPr txBox="1"/>
          <p:nvPr/>
        </p:nvSpPr>
        <p:spPr>
          <a:xfrm>
            <a:off x="5638814" y="3554296"/>
            <a:ext cx="1597196" cy="338554"/>
          </a:xfrm>
          <a:prstGeom prst="rect">
            <a:avLst/>
          </a:prstGeom>
          <a:noFill/>
        </p:spPr>
        <p:txBody>
          <a:bodyPr wrap="square" rtlCol="0">
            <a:spAutoFit/>
          </a:bodyPr>
          <a:lstStyle/>
          <a:p>
            <a:r>
              <a:rPr lang="en-US" sz="1600" dirty="0"/>
              <a:t>Superimposition</a:t>
            </a:r>
          </a:p>
        </p:txBody>
      </p:sp>
      <p:sp>
        <p:nvSpPr>
          <p:cNvPr id="25" name="Arrow: Right 24">
            <a:extLst>
              <a:ext uri="{FF2B5EF4-FFF2-40B4-BE49-F238E27FC236}">
                <a16:creationId xmlns:a16="http://schemas.microsoft.com/office/drawing/2014/main" id="{A134DE0D-B758-4761-93AE-837719624BD6}"/>
              </a:ext>
            </a:extLst>
          </p:cNvPr>
          <p:cNvSpPr/>
          <p:nvPr/>
        </p:nvSpPr>
        <p:spPr>
          <a:xfrm rot="1278149">
            <a:off x="1978750" y="1374332"/>
            <a:ext cx="780842" cy="146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E9C3E3E-E131-4E54-9C01-5284C34CD031}"/>
              </a:ext>
            </a:extLst>
          </p:cNvPr>
          <p:cNvSpPr/>
          <p:nvPr/>
        </p:nvSpPr>
        <p:spPr>
          <a:xfrm flipV="1">
            <a:off x="7932696" y="2366246"/>
            <a:ext cx="640119" cy="70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728B09-65F6-457C-82DF-076E8F4518EF}"/>
              </a:ext>
            </a:extLst>
          </p:cNvPr>
          <p:cNvSpPr txBox="1"/>
          <p:nvPr/>
        </p:nvSpPr>
        <p:spPr>
          <a:xfrm>
            <a:off x="8519693" y="3212276"/>
            <a:ext cx="3158837" cy="369332"/>
          </a:xfrm>
          <a:prstGeom prst="rect">
            <a:avLst/>
          </a:prstGeom>
          <a:noFill/>
        </p:spPr>
        <p:txBody>
          <a:bodyPr wrap="square" rtlCol="0">
            <a:spAutoFit/>
          </a:bodyPr>
          <a:lstStyle/>
          <a:p>
            <a:pPr algn="ctr"/>
            <a:r>
              <a:rPr lang="en-US" dirty="0"/>
              <a:t>DBN </a:t>
            </a:r>
          </a:p>
        </p:txBody>
      </p:sp>
      <p:pic>
        <p:nvPicPr>
          <p:cNvPr id="21" name="Picture 20">
            <a:extLst>
              <a:ext uri="{FF2B5EF4-FFF2-40B4-BE49-F238E27FC236}">
                <a16:creationId xmlns:a16="http://schemas.microsoft.com/office/drawing/2014/main" id="{4C1CA78B-E4F8-4B67-A621-64849614325A}"/>
              </a:ext>
            </a:extLst>
          </p:cNvPr>
          <p:cNvPicPr>
            <a:picLocks noChangeAspect="1"/>
          </p:cNvPicPr>
          <p:nvPr/>
        </p:nvPicPr>
        <p:blipFill>
          <a:blip r:embed="rId4"/>
          <a:stretch>
            <a:fillRect/>
          </a:stretch>
        </p:blipFill>
        <p:spPr>
          <a:xfrm>
            <a:off x="326233" y="1924029"/>
            <a:ext cx="1295400" cy="624328"/>
          </a:xfrm>
          <a:prstGeom prst="rect">
            <a:avLst/>
          </a:prstGeom>
        </p:spPr>
      </p:pic>
      <p:sp>
        <p:nvSpPr>
          <p:cNvPr id="27" name="TextBox 26">
            <a:extLst>
              <a:ext uri="{FF2B5EF4-FFF2-40B4-BE49-F238E27FC236}">
                <a16:creationId xmlns:a16="http://schemas.microsoft.com/office/drawing/2014/main" id="{5A403B6B-249D-4981-A5B6-92C08A8A0E3D}"/>
              </a:ext>
            </a:extLst>
          </p:cNvPr>
          <p:cNvSpPr txBox="1"/>
          <p:nvPr/>
        </p:nvSpPr>
        <p:spPr>
          <a:xfrm>
            <a:off x="318478" y="2650713"/>
            <a:ext cx="1295400" cy="369332"/>
          </a:xfrm>
          <a:prstGeom prst="rect">
            <a:avLst/>
          </a:prstGeom>
          <a:noFill/>
        </p:spPr>
        <p:txBody>
          <a:bodyPr wrap="square" rtlCol="0">
            <a:spAutoFit/>
          </a:bodyPr>
          <a:lstStyle/>
          <a:p>
            <a:pPr algn="ctr"/>
            <a:r>
              <a:rPr lang="en-US" dirty="0"/>
              <a:t>Person 2 </a:t>
            </a:r>
          </a:p>
        </p:txBody>
      </p:sp>
      <p:pic>
        <p:nvPicPr>
          <p:cNvPr id="28" name="Picture 27">
            <a:extLst>
              <a:ext uri="{FF2B5EF4-FFF2-40B4-BE49-F238E27FC236}">
                <a16:creationId xmlns:a16="http://schemas.microsoft.com/office/drawing/2014/main" id="{362720B4-5CD5-459A-8622-27A9DD474AB0}"/>
              </a:ext>
            </a:extLst>
          </p:cNvPr>
          <p:cNvPicPr>
            <a:picLocks noChangeAspect="1"/>
          </p:cNvPicPr>
          <p:nvPr/>
        </p:nvPicPr>
        <p:blipFill>
          <a:blip r:embed="rId4"/>
          <a:stretch>
            <a:fillRect/>
          </a:stretch>
        </p:blipFill>
        <p:spPr>
          <a:xfrm>
            <a:off x="354775" y="3478720"/>
            <a:ext cx="1308040" cy="630419"/>
          </a:xfrm>
          <a:prstGeom prst="rect">
            <a:avLst/>
          </a:prstGeom>
        </p:spPr>
      </p:pic>
      <p:sp>
        <p:nvSpPr>
          <p:cNvPr id="29" name="TextBox 28">
            <a:extLst>
              <a:ext uri="{FF2B5EF4-FFF2-40B4-BE49-F238E27FC236}">
                <a16:creationId xmlns:a16="http://schemas.microsoft.com/office/drawing/2014/main" id="{4D914F97-B27C-4392-A6E1-8CD7B84F1100}"/>
              </a:ext>
            </a:extLst>
          </p:cNvPr>
          <p:cNvSpPr txBox="1"/>
          <p:nvPr/>
        </p:nvSpPr>
        <p:spPr>
          <a:xfrm>
            <a:off x="367414" y="4206440"/>
            <a:ext cx="1295400" cy="369332"/>
          </a:xfrm>
          <a:prstGeom prst="rect">
            <a:avLst/>
          </a:prstGeom>
          <a:noFill/>
        </p:spPr>
        <p:txBody>
          <a:bodyPr wrap="square" rtlCol="0">
            <a:spAutoFit/>
          </a:bodyPr>
          <a:lstStyle/>
          <a:p>
            <a:pPr algn="ctr"/>
            <a:r>
              <a:rPr lang="en-US" dirty="0"/>
              <a:t>Person 52 </a:t>
            </a:r>
          </a:p>
        </p:txBody>
      </p:sp>
      <p:sp>
        <p:nvSpPr>
          <p:cNvPr id="3" name="TextBox 2">
            <a:extLst>
              <a:ext uri="{FF2B5EF4-FFF2-40B4-BE49-F238E27FC236}">
                <a16:creationId xmlns:a16="http://schemas.microsoft.com/office/drawing/2014/main" id="{6A0C753F-9EA4-4517-AA56-05737ED71707}"/>
              </a:ext>
            </a:extLst>
          </p:cNvPr>
          <p:cNvSpPr txBox="1"/>
          <p:nvPr/>
        </p:nvSpPr>
        <p:spPr>
          <a:xfrm>
            <a:off x="807171" y="3009949"/>
            <a:ext cx="819150" cy="369332"/>
          </a:xfrm>
          <a:prstGeom prst="rect">
            <a:avLst/>
          </a:prstGeom>
          <a:noFill/>
        </p:spPr>
        <p:txBody>
          <a:bodyPr wrap="square" rtlCol="0">
            <a:spAutoFit/>
          </a:bodyPr>
          <a:lstStyle/>
          <a:p>
            <a:r>
              <a:rPr lang="en-US" dirty="0"/>
              <a:t>…</a:t>
            </a:r>
          </a:p>
        </p:txBody>
      </p:sp>
      <p:sp>
        <p:nvSpPr>
          <p:cNvPr id="30" name="Arrow: Right 29">
            <a:extLst>
              <a:ext uri="{FF2B5EF4-FFF2-40B4-BE49-F238E27FC236}">
                <a16:creationId xmlns:a16="http://schemas.microsoft.com/office/drawing/2014/main" id="{BBA5C10A-ABB5-47FF-A425-B4B0C057CF86}"/>
              </a:ext>
            </a:extLst>
          </p:cNvPr>
          <p:cNvSpPr/>
          <p:nvPr/>
        </p:nvSpPr>
        <p:spPr>
          <a:xfrm>
            <a:off x="1865181" y="2184036"/>
            <a:ext cx="780842" cy="146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925CCB9-F3E1-46A3-9FCA-942E3654F27B}"/>
              </a:ext>
            </a:extLst>
          </p:cNvPr>
          <p:cNvSpPr/>
          <p:nvPr/>
        </p:nvSpPr>
        <p:spPr>
          <a:xfrm rot="19844482">
            <a:off x="1934640" y="3400772"/>
            <a:ext cx="780842" cy="146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C2FDFE0-1EF6-43E5-A3D7-B1572A8B2276}"/>
              </a:ext>
            </a:extLst>
          </p:cNvPr>
          <p:cNvSpPr txBox="1"/>
          <p:nvPr/>
        </p:nvSpPr>
        <p:spPr>
          <a:xfrm>
            <a:off x="7846554" y="1809401"/>
            <a:ext cx="1025433" cy="338554"/>
          </a:xfrm>
          <a:prstGeom prst="rect">
            <a:avLst/>
          </a:prstGeom>
          <a:noFill/>
        </p:spPr>
        <p:txBody>
          <a:bodyPr wrap="square" rtlCol="0">
            <a:spAutoFit/>
          </a:bodyPr>
          <a:lstStyle/>
          <a:p>
            <a:r>
              <a:rPr lang="en-US" sz="1600" dirty="0">
                <a:solidFill>
                  <a:srgbClr val="000000"/>
                </a:solidFill>
                <a:latin typeface="Times New Roman" panose="02020603050405020304" pitchFamily="18" charset="0"/>
              </a:rPr>
              <a:t>Graph</a:t>
            </a:r>
            <a:endParaRPr lang="en-US" sz="1600" dirty="0"/>
          </a:p>
        </p:txBody>
      </p:sp>
      <p:sp>
        <p:nvSpPr>
          <p:cNvPr id="34" name="Arrow: Right 33">
            <a:extLst>
              <a:ext uri="{FF2B5EF4-FFF2-40B4-BE49-F238E27FC236}">
                <a16:creationId xmlns:a16="http://schemas.microsoft.com/office/drawing/2014/main" id="{B5922D4F-6496-438A-AD8A-429FF7801341}"/>
              </a:ext>
            </a:extLst>
          </p:cNvPr>
          <p:cNvSpPr/>
          <p:nvPr/>
        </p:nvSpPr>
        <p:spPr>
          <a:xfrm rot="5400000" flipV="1">
            <a:off x="9641076" y="4260796"/>
            <a:ext cx="916072" cy="145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04A6E6-B507-4606-819F-E55A33384DF3}"/>
              </a:ext>
            </a:extLst>
          </p:cNvPr>
          <p:cNvSpPr/>
          <p:nvPr/>
        </p:nvSpPr>
        <p:spPr>
          <a:xfrm>
            <a:off x="9006660" y="5052776"/>
            <a:ext cx="218490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bg1"/>
                </a:solidFill>
              </a:rPr>
              <a:t>MSE</a:t>
            </a:r>
          </a:p>
          <a:p>
            <a:pPr algn="ctr"/>
            <a:endParaRPr lang="en-US" dirty="0"/>
          </a:p>
        </p:txBody>
      </p:sp>
      <p:sp>
        <p:nvSpPr>
          <p:cNvPr id="7" name="TextBox 6">
            <a:extLst>
              <a:ext uri="{FF2B5EF4-FFF2-40B4-BE49-F238E27FC236}">
                <a16:creationId xmlns:a16="http://schemas.microsoft.com/office/drawing/2014/main" id="{F22BEC02-F54E-4376-9CFA-2EFEB234B64D}"/>
              </a:ext>
            </a:extLst>
          </p:cNvPr>
          <p:cNvSpPr txBox="1"/>
          <p:nvPr/>
        </p:nvSpPr>
        <p:spPr>
          <a:xfrm>
            <a:off x="10544175" y="3875299"/>
            <a:ext cx="1362708" cy="923330"/>
          </a:xfrm>
          <a:prstGeom prst="rect">
            <a:avLst/>
          </a:prstGeom>
          <a:noFill/>
        </p:spPr>
        <p:txBody>
          <a:bodyPr wrap="square" rtlCol="0">
            <a:spAutoFit/>
          </a:bodyPr>
          <a:lstStyle/>
          <a:p>
            <a:r>
              <a:rPr lang="en-US" dirty="0"/>
              <a:t>Features along with noise</a:t>
            </a:r>
          </a:p>
        </p:txBody>
      </p:sp>
      <p:sp>
        <p:nvSpPr>
          <p:cNvPr id="35" name="Arrow: Right 34">
            <a:extLst>
              <a:ext uri="{FF2B5EF4-FFF2-40B4-BE49-F238E27FC236}">
                <a16:creationId xmlns:a16="http://schemas.microsoft.com/office/drawing/2014/main" id="{04AFE440-5F76-4116-ADA9-27F4F0E43593}"/>
              </a:ext>
            </a:extLst>
          </p:cNvPr>
          <p:cNvSpPr/>
          <p:nvPr/>
        </p:nvSpPr>
        <p:spPr>
          <a:xfrm rot="10800000" flipV="1">
            <a:off x="7820981" y="5486134"/>
            <a:ext cx="916072" cy="145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C618F2-8679-435A-98B3-2F508FE3D2F4}"/>
              </a:ext>
            </a:extLst>
          </p:cNvPr>
          <p:cNvSpPr/>
          <p:nvPr/>
        </p:nvSpPr>
        <p:spPr>
          <a:xfrm>
            <a:off x="5260621" y="5019708"/>
            <a:ext cx="1897594" cy="9821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ELM</a:t>
            </a:r>
          </a:p>
        </p:txBody>
      </p:sp>
      <p:sp>
        <p:nvSpPr>
          <p:cNvPr id="37" name="TextBox 36">
            <a:extLst>
              <a:ext uri="{FF2B5EF4-FFF2-40B4-BE49-F238E27FC236}">
                <a16:creationId xmlns:a16="http://schemas.microsoft.com/office/drawing/2014/main" id="{70D6B9EF-E85F-48B4-BA54-B1B677781D83}"/>
              </a:ext>
            </a:extLst>
          </p:cNvPr>
          <p:cNvSpPr txBox="1"/>
          <p:nvPr/>
        </p:nvSpPr>
        <p:spPr>
          <a:xfrm>
            <a:off x="7677917" y="4589597"/>
            <a:ext cx="1362708" cy="646331"/>
          </a:xfrm>
          <a:prstGeom prst="rect">
            <a:avLst/>
          </a:prstGeom>
          <a:noFill/>
        </p:spPr>
        <p:txBody>
          <a:bodyPr wrap="square" rtlCol="0">
            <a:spAutoFit/>
          </a:bodyPr>
          <a:lstStyle/>
          <a:p>
            <a:r>
              <a:rPr lang="en-US" dirty="0"/>
              <a:t>Noise is eliminated</a:t>
            </a:r>
          </a:p>
        </p:txBody>
      </p:sp>
      <p:pic>
        <p:nvPicPr>
          <p:cNvPr id="11" name="Picture 10" descr="A picture containing letter&#10;&#10;Description automatically generated">
            <a:extLst>
              <a:ext uri="{FF2B5EF4-FFF2-40B4-BE49-F238E27FC236}">
                <a16:creationId xmlns:a16="http://schemas.microsoft.com/office/drawing/2014/main" id="{8B157C18-E91D-496D-80DB-64CAA18489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75" y="4938730"/>
            <a:ext cx="3999793" cy="1120274"/>
          </a:xfrm>
          <a:prstGeom prst="rect">
            <a:avLst/>
          </a:prstGeom>
        </p:spPr>
      </p:pic>
      <p:sp>
        <p:nvSpPr>
          <p:cNvPr id="38" name="Arrow: Right 37">
            <a:extLst>
              <a:ext uri="{FF2B5EF4-FFF2-40B4-BE49-F238E27FC236}">
                <a16:creationId xmlns:a16="http://schemas.microsoft.com/office/drawing/2014/main" id="{C99CE71C-99DE-4102-B266-F954663F2318}"/>
              </a:ext>
            </a:extLst>
          </p:cNvPr>
          <p:cNvSpPr/>
          <p:nvPr/>
        </p:nvSpPr>
        <p:spPr>
          <a:xfrm rot="10800000" flipV="1">
            <a:off x="4081833" y="5499857"/>
            <a:ext cx="916072" cy="145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E2D392D-ECC9-4E34-9A19-370C87CB8AEA}"/>
              </a:ext>
            </a:extLst>
          </p:cNvPr>
          <p:cNvSpPr txBox="1"/>
          <p:nvPr/>
        </p:nvSpPr>
        <p:spPr>
          <a:xfrm>
            <a:off x="3897912" y="4589597"/>
            <a:ext cx="1362708" cy="923330"/>
          </a:xfrm>
          <a:prstGeom prst="rect">
            <a:avLst/>
          </a:prstGeom>
          <a:noFill/>
        </p:spPr>
        <p:txBody>
          <a:bodyPr wrap="square" rtlCol="0">
            <a:spAutoFit/>
          </a:bodyPr>
          <a:lstStyle/>
          <a:p>
            <a:r>
              <a:rPr lang="en-US" dirty="0"/>
              <a:t>Features are</a:t>
            </a:r>
          </a:p>
          <a:p>
            <a:r>
              <a:rPr lang="en-US" dirty="0"/>
              <a:t>converted into matrix</a:t>
            </a:r>
          </a:p>
        </p:txBody>
      </p:sp>
      <p:sp>
        <p:nvSpPr>
          <p:cNvPr id="40" name="TextBox 39">
            <a:extLst>
              <a:ext uri="{FF2B5EF4-FFF2-40B4-BE49-F238E27FC236}">
                <a16:creationId xmlns:a16="http://schemas.microsoft.com/office/drawing/2014/main" id="{65A05C0A-8CC2-4693-9E0D-0E1ABB3DE9F1}"/>
              </a:ext>
            </a:extLst>
          </p:cNvPr>
          <p:cNvSpPr txBox="1"/>
          <p:nvPr/>
        </p:nvSpPr>
        <p:spPr>
          <a:xfrm>
            <a:off x="2023378" y="977502"/>
            <a:ext cx="2516490" cy="338554"/>
          </a:xfrm>
          <a:prstGeom prst="rect">
            <a:avLst/>
          </a:prstGeom>
          <a:noFill/>
        </p:spPr>
        <p:txBody>
          <a:bodyPr wrap="square" rtlCol="0">
            <a:spAutoFit/>
          </a:bodyPr>
          <a:lstStyle/>
          <a:p>
            <a:r>
              <a:rPr lang="en-US" sz="1600" dirty="0">
                <a:solidFill>
                  <a:srgbClr val="000000"/>
                </a:solidFill>
                <a:latin typeface="Times New Roman" panose="02020603050405020304" pitchFamily="18" charset="0"/>
              </a:rPr>
              <a:t>Graph</a:t>
            </a:r>
            <a:endParaRPr lang="en-US" sz="1600" dirty="0"/>
          </a:p>
        </p:txBody>
      </p:sp>
      <p:sp>
        <p:nvSpPr>
          <p:cNvPr id="41" name="TextBox 40">
            <a:extLst>
              <a:ext uri="{FF2B5EF4-FFF2-40B4-BE49-F238E27FC236}">
                <a16:creationId xmlns:a16="http://schemas.microsoft.com/office/drawing/2014/main" id="{9B0FEFBF-CD0F-4669-9AD3-81CA1E94A8CC}"/>
              </a:ext>
            </a:extLst>
          </p:cNvPr>
          <p:cNvSpPr txBox="1"/>
          <p:nvPr/>
        </p:nvSpPr>
        <p:spPr>
          <a:xfrm>
            <a:off x="1812832" y="2377147"/>
            <a:ext cx="2516490" cy="338554"/>
          </a:xfrm>
          <a:prstGeom prst="rect">
            <a:avLst/>
          </a:prstGeom>
          <a:noFill/>
        </p:spPr>
        <p:txBody>
          <a:bodyPr wrap="square" rtlCol="0">
            <a:spAutoFit/>
          </a:bodyPr>
          <a:lstStyle/>
          <a:p>
            <a:r>
              <a:rPr lang="en-US" sz="1600" dirty="0">
                <a:solidFill>
                  <a:srgbClr val="000000"/>
                </a:solidFill>
                <a:latin typeface="Times New Roman" panose="02020603050405020304" pitchFamily="18" charset="0"/>
              </a:rPr>
              <a:t>Graph</a:t>
            </a:r>
            <a:endParaRPr lang="en-US" sz="1600" dirty="0"/>
          </a:p>
        </p:txBody>
      </p:sp>
      <p:sp>
        <p:nvSpPr>
          <p:cNvPr id="42" name="TextBox 41">
            <a:extLst>
              <a:ext uri="{FF2B5EF4-FFF2-40B4-BE49-F238E27FC236}">
                <a16:creationId xmlns:a16="http://schemas.microsoft.com/office/drawing/2014/main" id="{EFC616EE-8A39-486A-9318-73008FD0F823}"/>
              </a:ext>
            </a:extLst>
          </p:cNvPr>
          <p:cNvSpPr txBox="1"/>
          <p:nvPr/>
        </p:nvSpPr>
        <p:spPr>
          <a:xfrm>
            <a:off x="1874194" y="3753033"/>
            <a:ext cx="2516490" cy="338554"/>
          </a:xfrm>
          <a:prstGeom prst="rect">
            <a:avLst/>
          </a:prstGeom>
          <a:noFill/>
        </p:spPr>
        <p:txBody>
          <a:bodyPr wrap="square" rtlCol="0">
            <a:spAutoFit/>
          </a:bodyPr>
          <a:lstStyle/>
          <a:p>
            <a:r>
              <a:rPr lang="en-US" sz="1600" dirty="0">
                <a:solidFill>
                  <a:srgbClr val="000000"/>
                </a:solidFill>
                <a:latin typeface="Times New Roman" panose="02020603050405020304" pitchFamily="18" charset="0"/>
              </a:rPr>
              <a:t>Graph</a:t>
            </a:r>
            <a:endParaRPr lang="en-US" sz="1600" dirty="0"/>
          </a:p>
        </p:txBody>
      </p:sp>
      <p:sp>
        <p:nvSpPr>
          <p:cNvPr id="43" name="TextBox 42">
            <a:extLst>
              <a:ext uri="{FF2B5EF4-FFF2-40B4-BE49-F238E27FC236}">
                <a16:creationId xmlns:a16="http://schemas.microsoft.com/office/drawing/2014/main" id="{AA4C929E-57F9-4753-8C16-4EE7E6BE13EF}"/>
              </a:ext>
            </a:extLst>
          </p:cNvPr>
          <p:cNvSpPr txBox="1"/>
          <p:nvPr/>
        </p:nvSpPr>
        <p:spPr>
          <a:xfrm>
            <a:off x="1180026" y="5910689"/>
            <a:ext cx="1509068" cy="646331"/>
          </a:xfrm>
          <a:prstGeom prst="rect">
            <a:avLst/>
          </a:prstGeom>
          <a:noFill/>
        </p:spPr>
        <p:txBody>
          <a:bodyPr wrap="square" rtlCol="0">
            <a:spAutoFit/>
          </a:bodyPr>
          <a:lstStyle/>
          <a:p>
            <a:r>
              <a:rPr lang="en-US" dirty="0"/>
              <a:t>52 matrixes are extracted</a:t>
            </a:r>
          </a:p>
        </p:txBody>
      </p:sp>
      <p:sp>
        <p:nvSpPr>
          <p:cNvPr id="33" name="Rectangle 32">
            <a:extLst>
              <a:ext uri="{FF2B5EF4-FFF2-40B4-BE49-F238E27FC236}">
                <a16:creationId xmlns:a16="http://schemas.microsoft.com/office/drawing/2014/main" id="{07788E0F-DC3F-6DE6-66E0-4C2DF74AEFAA}"/>
              </a:ext>
            </a:extLst>
          </p:cNvPr>
          <p:cNvSpPr/>
          <p:nvPr/>
        </p:nvSpPr>
        <p:spPr>
          <a:xfrm>
            <a:off x="9040625" y="5019708"/>
            <a:ext cx="218490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bg1"/>
                </a:solidFill>
              </a:rPr>
              <a:t>MSE</a:t>
            </a:r>
          </a:p>
          <a:p>
            <a:pPr algn="ctr"/>
            <a:endParaRPr lang="en-US" dirty="0"/>
          </a:p>
        </p:txBody>
      </p:sp>
      <p:sp>
        <p:nvSpPr>
          <p:cNvPr id="36" name="Rectangle 35">
            <a:extLst>
              <a:ext uri="{FF2B5EF4-FFF2-40B4-BE49-F238E27FC236}">
                <a16:creationId xmlns:a16="http://schemas.microsoft.com/office/drawing/2014/main" id="{B6268841-5A0C-C3CD-0B9F-DDB7C5552D81}"/>
              </a:ext>
            </a:extLst>
          </p:cNvPr>
          <p:cNvSpPr/>
          <p:nvPr/>
        </p:nvSpPr>
        <p:spPr>
          <a:xfrm>
            <a:off x="8851963" y="2010433"/>
            <a:ext cx="218490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bg1"/>
                </a:solidFill>
              </a:rPr>
              <a:t>DBN</a:t>
            </a:r>
          </a:p>
          <a:p>
            <a:pPr algn="ctr"/>
            <a:endParaRPr lang="en-US" dirty="0"/>
          </a:p>
        </p:txBody>
      </p:sp>
      <p:sp>
        <p:nvSpPr>
          <p:cNvPr id="44" name="Rectangle 43">
            <a:extLst>
              <a:ext uri="{FF2B5EF4-FFF2-40B4-BE49-F238E27FC236}">
                <a16:creationId xmlns:a16="http://schemas.microsoft.com/office/drawing/2014/main" id="{B5718161-DE88-4A85-9D60-BFE34EEB70BA}"/>
              </a:ext>
            </a:extLst>
          </p:cNvPr>
          <p:cNvSpPr/>
          <p:nvPr/>
        </p:nvSpPr>
        <p:spPr>
          <a:xfrm>
            <a:off x="2783692" y="1824683"/>
            <a:ext cx="1295400" cy="9821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Data </a:t>
            </a:r>
          </a:p>
          <a:p>
            <a:pPr algn="ctr"/>
            <a:r>
              <a:rPr lang="en-US" dirty="0"/>
              <a:t>Preparation</a:t>
            </a:r>
          </a:p>
        </p:txBody>
      </p:sp>
      <p:sp>
        <p:nvSpPr>
          <p:cNvPr id="45" name="Arrow: Right 44">
            <a:extLst>
              <a:ext uri="{FF2B5EF4-FFF2-40B4-BE49-F238E27FC236}">
                <a16:creationId xmlns:a16="http://schemas.microsoft.com/office/drawing/2014/main" id="{C529DE52-1C62-492B-AC1D-830BEF0570D4}"/>
              </a:ext>
            </a:extLst>
          </p:cNvPr>
          <p:cNvSpPr/>
          <p:nvPr/>
        </p:nvSpPr>
        <p:spPr>
          <a:xfrm>
            <a:off x="4109252" y="2147954"/>
            <a:ext cx="661487" cy="126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0BDE1E-90F5-45FA-8623-30A675749665}"/>
              </a:ext>
            </a:extLst>
          </p:cNvPr>
          <p:cNvSpPr txBox="1"/>
          <p:nvPr/>
        </p:nvSpPr>
        <p:spPr>
          <a:xfrm>
            <a:off x="7549424" y="5814420"/>
            <a:ext cx="1551764" cy="923330"/>
          </a:xfrm>
          <a:prstGeom prst="rect">
            <a:avLst/>
          </a:prstGeom>
          <a:noFill/>
        </p:spPr>
        <p:txBody>
          <a:bodyPr wrap="square" rtlCol="0">
            <a:spAutoFit/>
          </a:bodyPr>
          <a:lstStyle/>
          <a:p>
            <a:r>
              <a:rPr lang="en-US" dirty="0"/>
              <a:t>Required features are retained</a:t>
            </a:r>
          </a:p>
        </p:txBody>
      </p:sp>
    </p:spTree>
    <p:extLst>
      <p:ext uri="{BB962C8B-B14F-4D97-AF65-F5344CB8AC3E}">
        <p14:creationId xmlns:p14="http://schemas.microsoft.com/office/powerpoint/2010/main" val="317232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45F7-9883-484C-937E-BEDEEDF6B377}"/>
              </a:ext>
            </a:extLst>
          </p:cNvPr>
          <p:cNvSpPr>
            <a:spLocks noGrp="1"/>
          </p:cNvSpPr>
          <p:nvPr>
            <p:ph type="title"/>
          </p:nvPr>
        </p:nvSpPr>
        <p:spPr/>
        <p:txBody>
          <a:bodyPr/>
          <a:lstStyle/>
          <a:p>
            <a:r>
              <a:rPr lang="en-US" b="1" dirty="0"/>
              <a:t>Data</a:t>
            </a:r>
            <a:r>
              <a:rPr lang="en-US" b="1" dirty="0">
                <a:latin typeface="Calibri (Body)"/>
              </a:rPr>
              <a:t> </a:t>
            </a:r>
            <a:r>
              <a:rPr lang="en-US" b="1" dirty="0">
                <a:latin typeface="Calibri Light" panose="020F0302020204030204" pitchFamily="34" charset="0"/>
                <a:cs typeface="Calibri Light" panose="020F0302020204030204" pitchFamily="34" charset="0"/>
              </a:rPr>
              <a:t>Preparation</a:t>
            </a:r>
          </a:p>
        </p:txBody>
      </p:sp>
      <p:sp>
        <p:nvSpPr>
          <p:cNvPr id="4" name="Slide Number Placeholder 3">
            <a:extLst>
              <a:ext uri="{FF2B5EF4-FFF2-40B4-BE49-F238E27FC236}">
                <a16:creationId xmlns:a16="http://schemas.microsoft.com/office/drawing/2014/main" id="{FD8BD4C7-5DDF-4FC5-B7C7-CE4C0001D43B}"/>
              </a:ext>
            </a:extLst>
          </p:cNvPr>
          <p:cNvSpPr>
            <a:spLocks noGrp="1"/>
          </p:cNvSpPr>
          <p:nvPr>
            <p:ph type="sldNum" sz="quarter" idx="12"/>
          </p:nvPr>
        </p:nvSpPr>
        <p:spPr/>
        <p:txBody>
          <a:bodyPr/>
          <a:lstStyle/>
          <a:p>
            <a:fld id="{E646F01A-99B6-407D-AC36-D8F996900DD0}" type="slidenum">
              <a:rPr lang="en-US" smtClean="0"/>
              <a:t>12</a:t>
            </a:fld>
            <a:endParaRPr lang="en-US"/>
          </a:p>
        </p:txBody>
      </p:sp>
      <p:sp>
        <p:nvSpPr>
          <p:cNvPr id="5" name="Content Placeholder 2">
            <a:extLst>
              <a:ext uri="{FF2B5EF4-FFF2-40B4-BE49-F238E27FC236}">
                <a16:creationId xmlns:a16="http://schemas.microsoft.com/office/drawing/2014/main" id="{68A27734-34B4-45F3-8048-43E8288B33E2}"/>
              </a:ext>
            </a:extLst>
          </p:cNvPr>
          <p:cNvSpPr>
            <a:spLocks noGrp="1"/>
          </p:cNvSpPr>
          <p:nvPr>
            <p:ph idx="1"/>
          </p:nvPr>
        </p:nvSpPr>
        <p:spPr>
          <a:xfrm>
            <a:off x="591621" y="1697037"/>
            <a:ext cx="10515600" cy="4841875"/>
          </a:xfrm>
        </p:spPr>
        <p:txBody>
          <a:bodyPr/>
          <a:lstStyle/>
          <a:p>
            <a:pPr marL="0" indent="0">
              <a:buNone/>
            </a:pPr>
            <a:endParaRPr lang="en-US" dirty="0"/>
          </a:p>
          <a:p>
            <a:r>
              <a:rPr lang="en-US" dirty="0"/>
              <a:t>The heart wave of each individual is independently delineated and extracted. The delineation process uses Discrete Wavelet Transform (DWT) with a fourth order Daubechies wavelet (DB4) to achieve heart wave delineation.</a:t>
            </a:r>
          </a:p>
          <a:p>
            <a:endParaRPr lang="en-US" dirty="0"/>
          </a:p>
          <a:p>
            <a:endParaRPr lang="en-US" dirty="0"/>
          </a:p>
          <a:p>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34159137-D124-4830-AF5D-6161ECD04BD9}"/>
              </a:ext>
            </a:extLst>
          </p:cNvPr>
          <p:cNvPicPr>
            <a:picLocks noChangeAspect="1"/>
          </p:cNvPicPr>
          <p:nvPr/>
        </p:nvPicPr>
        <p:blipFill>
          <a:blip r:embed="rId2"/>
          <a:stretch>
            <a:fillRect/>
          </a:stretch>
        </p:blipFill>
        <p:spPr>
          <a:xfrm>
            <a:off x="3933825" y="3609975"/>
            <a:ext cx="4324350" cy="2328863"/>
          </a:xfrm>
          <a:prstGeom prst="rect">
            <a:avLst/>
          </a:prstGeom>
        </p:spPr>
      </p:pic>
      <p:sp>
        <p:nvSpPr>
          <p:cNvPr id="7" name="TextBox 6">
            <a:extLst>
              <a:ext uri="{FF2B5EF4-FFF2-40B4-BE49-F238E27FC236}">
                <a16:creationId xmlns:a16="http://schemas.microsoft.com/office/drawing/2014/main" id="{D4F95EB2-6F43-44C0-B9CA-A03AD02B091E}"/>
              </a:ext>
            </a:extLst>
          </p:cNvPr>
          <p:cNvSpPr txBox="1"/>
          <p:nvPr/>
        </p:nvSpPr>
        <p:spPr>
          <a:xfrm>
            <a:off x="3819525" y="5938838"/>
            <a:ext cx="4181475" cy="646331"/>
          </a:xfrm>
          <a:prstGeom prst="rect">
            <a:avLst/>
          </a:prstGeom>
          <a:noFill/>
        </p:spPr>
        <p:txBody>
          <a:bodyPr wrap="square" rtlCol="0">
            <a:spAutoFit/>
          </a:bodyPr>
          <a:lstStyle/>
          <a:p>
            <a:r>
              <a:rPr lang="en-US" dirty="0"/>
              <a:t>Superimposition of all extracted heart waves of an individual </a:t>
            </a:r>
          </a:p>
        </p:txBody>
      </p:sp>
    </p:spTree>
    <p:extLst>
      <p:ext uri="{BB962C8B-B14F-4D97-AF65-F5344CB8AC3E}">
        <p14:creationId xmlns:p14="http://schemas.microsoft.com/office/powerpoint/2010/main" val="202067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F9932D-32D7-4FF1-A177-379FD0BCF5A1}"/>
              </a:ext>
            </a:extLst>
          </p:cNvPr>
          <p:cNvSpPr>
            <a:spLocks noGrp="1"/>
          </p:cNvSpPr>
          <p:nvPr>
            <p:ph type="sldNum" sz="quarter" idx="12"/>
          </p:nvPr>
        </p:nvSpPr>
        <p:spPr/>
        <p:txBody>
          <a:bodyPr/>
          <a:lstStyle/>
          <a:p>
            <a:fld id="{E646F01A-99B6-407D-AC36-D8F996900DD0}" type="slidenum">
              <a:rPr lang="en-US" smtClean="0"/>
              <a:t>13</a:t>
            </a:fld>
            <a:endParaRPr lang="en-US"/>
          </a:p>
        </p:txBody>
      </p:sp>
      <p:pic>
        <p:nvPicPr>
          <p:cNvPr id="5" name="Picture 4">
            <a:extLst>
              <a:ext uri="{FF2B5EF4-FFF2-40B4-BE49-F238E27FC236}">
                <a16:creationId xmlns:a16="http://schemas.microsoft.com/office/drawing/2014/main" id="{0390E0ED-7B10-44D5-809F-53D21E1E3D95}"/>
              </a:ext>
            </a:extLst>
          </p:cNvPr>
          <p:cNvPicPr>
            <a:picLocks noChangeAspect="1"/>
          </p:cNvPicPr>
          <p:nvPr/>
        </p:nvPicPr>
        <p:blipFill>
          <a:blip r:embed="rId2"/>
          <a:stretch>
            <a:fillRect/>
          </a:stretch>
        </p:blipFill>
        <p:spPr>
          <a:xfrm>
            <a:off x="643469" y="1782981"/>
            <a:ext cx="6253214" cy="3126607"/>
          </a:xfrm>
          <a:prstGeom prst="rect">
            <a:avLst/>
          </a:prstGeom>
        </p:spPr>
      </p:pic>
      <p:sp>
        <p:nvSpPr>
          <p:cNvPr id="6" name="Content Placeholder 2">
            <a:extLst>
              <a:ext uri="{FF2B5EF4-FFF2-40B4-BE49-F238E27FC236}">
                <a16:creationId xmlns:a16="http://schemas.microsoft.com/office/drawing/2014/main" id="{F94619EE-5875-432E-B994-C8AD7B50A721}"/>
              </a:ext>
            </a:extLst>
          </p:cNvPr>
          <p:cNvSpPr txBox="1">
            <a:spLocks/>
          </p:cNvSpPr>
          <p:nvPr/>
        </p:nvSpPr>
        <p:spPr>
          <a:xfrm>
            <a:off x="7544052" y="1782981"/>
            <a:ext cx="4004479"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Heart wave signals from all 52 individuals consisting of 75,188 heart waves are successfully extracted. Of the 52 graphs, Superimposition of all extracted heart waves of an individual aligned around R-Peak. P-Wave and T-Wave show the morphological changes at varying heartrate. 4 individuals, there are 5 individuals with inverted T-Waves. To further prepare the heart waves for subsequent ensemble Deep Belief Network (DBN) training, each of the heart wave is aligned inside a fixed window of length 500 unit.</a:t>
            </a:r>
          </a:p>
          <a:p>
            <a:pPr marL="0" indent="0">
              <a:buFont typeface="Arial" panose="020B0604020202020204" pitchFamily="34" charset="0"/>
              <a:buNone/>
            </a:pPr>
            <a:endParaRPr lang="en-US" sz="1900" dirty="0"/>
          </a:p>
        </p:txBody>
      </p:sp>
      <p:sp>
        <p:nvSpPr>
          <p:cNvPr id="7" name="Title 1">
            <a:extLst>
              <a:ext uri="{FF2B5EF4-FFF2-40B4-BE49-F238E27FC236}">
                <a16:creationId xmlns:a16="http://schemas.microsoft.com/office/drawing/2014/main" id="{01AB7BB5-20ED-4A38-9396-2AD8A4DECD12}"/>
              </a:ext>
            </a:extLst>
          </p:cNvPr>
          <p:cNvSpPr>
            <a:spLocks noGrp="1"/>
          </p:cNvSpPr>
          <p:nvPr>
            <p:ph type="title"/>
          </p:nvPr>
        </p:nvSpPr>
        <p:spPr>
          <a:xfrm>
            <a:off x="838200" y="365125"/>
            <a:ext cx="10515600" cy="1325563"/>
          </a:xfrm>
        </p:spPr>
        <p:txBody>
          <a:bodyPr/>
          <a:lstStyle/>
          <a:p>
            <a:r>
              <a:rPr lang="en-US" b="1" dirty="0"/>
              <a:t>Data</a:t>
            </a:r>
            <a:r>
              <a:rPr lang="en-US" b="1" dirty="0">
                <a:latin typeface="Calibri (Body)"/>
              </a:rPr>
              <a:t> </a:t>
            </a:r>
            <a:r>
              <a:rPr lang="en-US" b="1" dirty="0">
                <a:latin typeface="Calibri Light" panose="020F0302020204030204" pitchFamily="34" charset="0"/>
                <a:cs typeface="Calibri Light" panose="020F0302020204030204" pitchFamily="34" charset="0"/>
              </a:rPr>
              <a:t>Preparation</a:t>
            </a:r>
          </a:p>
        </p:txBody>
      </p:sp>
    </p:spTree>
    <p:extLst>
      <p:ext uri="{BB962C8B-B14F-4D97-AF65-F5344CB8AC3E}">
        <p14:creationId xmlns:p14="http://schemas.microsoft.com/office/powerpoint/2010/main" val="349054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9B71-DDEA-47E1-A838-0BB60FC6160C}"/>
              </a:ext>
            </a:extLst>
          </p:cNvPr>
          <p:cNvSpPr>
            <a:spLocks noGrp="1"/>
          </p:cNvSpPr>
          <p:nvPr>
            <p:ph type="title"/>
          </p:nvPr>
        </p:nvSpPr>
        <p:spPr>
          <a:xfrm>
            <a:off x="838200" y="365125"/>
            <a:ext cx="10515600" cy="1038223"/>
          </a:xfrm>
        </p:spPr>
        <p:txBody>
          <a:bodyPr/>
          <a:lstStyle/>
          <a:p>
            <a:r>
              <a:rPr lang="en-US" b="1" dirty="0"/>
              <a:t>Deep Belief Network </a:t>
            </a:r>
          </a:p>
        </p:txBody>
      </p:sp>
      <p:sp>
        <p:nvSpPr>
          <p:cNvPr id="3" name="Content Placeholder 2">
            <a:extLst>
              <a:ext uri="{FF2B5EF4-FFF2-40B4-BE49-F238E27FC236}">
                <a16:creationId xmlns:a16="http://schemas.microsoft.com/office/drawing/2014/main" id="{DB39B8A6-F9FE-4F0D-93A9-893CE6F45A2D}"/>
              </a:ext>
            </a:extLst>
          </p:cNvPr>
          <p:cNvSpPr>
            <a:spLocks noGrp="1"/>
          </p:cNvSpPr>
          <p:nvPr>
            <p:ph idx="1"/>
          </p:nvPr>
        </p:nvSpPr>
        <p:spPr>
          <a:xfrm>
            <a:off x="838200" y="1495424"/>
            <a:ext cx="10515600" cy="5133975"/>
          </a:xfrm>
        </p:spPr>
        <p:txBody>
          <a:bodyPr>
            <a:normAutofit/>
          </a:bodyPr>
          <a:lstStyle/>
          <a:p>
            <a:r>
              <a:rPr lang="en-US" sz="2400" b="0" i="0" dirty="0">
                <a:solidFill>
                  <a:srgbClr val="2E2E2E"/>
                </a:solidFill>
                <a:effectLst/>
              </a:rPr>
              <a:t>A deep-belief network (DBN) is built by appending a stack of RBM layers. In the stack every RBM layer can communicate with both the previous and subsequent layers. Hence it is a network which is assembled out many single-layer networks. Except the first and final layers every layer in a DBN performs a dual role by serving as the hidden layer to the nodes that come before it and as the input layer to the nodes that come after. </a:t>
            </a:r>
          </a:p>
          <a:p>
            <a:endParaRPr lang="en-US" sz="2400" dirty="0">
              <a:solidFill>
                <a:srgbClr val="2E2E2E"/>
              </a:solidFill>
            </a:endParaRPr>
          </a:p>
          <a:p>
            <a:endParaRPr lang="en-US" sz="2400" b="0" i="0" dirty="0">
              <a:solidFill>
                <a:srgbClr val="2E2E2E"/>
              </a:solidFill>
              <a:effectLst/>
            </a:endParaRPr>
          </a:p>
          <a:p>
            <a:endParaRPr lang="en-US" sz="2400" b="0" i="0" dirty="0">
              <a:solidFill>
                <a:srgbClr val="2E2E2E"/>
              </a:solidFill>
              <a:effectLst/>
            </a:endParaRPr>
          </a:p>
          <a:p>
            <a:endParaRPr lang="en-US" sz="2400" b="0" i="0" dirty="0">
              <a:solidFill>
                <a:srgbClr val="2E2E2E"/>
              </a:solidFill>
              <a:effectLst/>
            </a:endParaRPr>
          </a:p>
          <a:p>
            <a:endParaRPr lang="en-US" sz="2400" b="0" i="0" dirty="0">
              <a:solidFill>
                <a:srgbClr val="2E2E2E"/>
              </a:solidFill>
              <a:effectLst/>
            </a:endParaRPr>
          </a:p>
          <a:p>
            <a:endParaRPr lang="en-US" sz="2400" b="0" i="0" dirty="0">
              <a:solidFill>
                <a:srgbClr val="2E2E2E"/>
              </a:solidFill>
              <a:effectLst/>
            </a:endParaRPr>
          </a:p>
          <a:p>
            <a:pPr marL="0" indent="0">
              <a:buNone/>
            </a:pPr>
            <a:endParaRPr lang="en-US" sz="2400" dirty="0">
              <a:solidFill>
                <a:srgbClr val="2E2E2E"/>
              </a:solidFill>
            </a:endParaRPr>
          </a:p>
          <a:p>
            <a:endParaRPr lang="en-US" sz="2400" b="0" i="0" dirty="0">
              <a:solidFill>
                <a:srgbClr val="2E2E2E"/>
              </a:solidFill>
              <a:effectLst/>
            </a:endParaRPr>
          </a:p>
          <a:p>
            <a:endParaRPr lang="en-US" sz="2400" dirty="0">
              <a:solidFill>
                <a:srgbClr val="2E2E2E"/>
              </a:solidFill>
            </a:endParaRPr>
          </a:p>
          <a:p>
            <a:endParaRPr lang="en-US" sz="2400" b="0" i="0" dirty="0">
              <a:solidFill>
                <a:srgbClr val="2E2E2E"/>
              </a:solidFill>
              <a:effectLst/>
            </a:endParaRPr>
          </a:p>
          <a:p>
            <a:endParaRPr lang="en-US" sz="2400" b="0" i="0" dirty="0">
              <a:solidFill>
                <a:srgbClr val="2E2E2E"/>
              </a:solidFill>
              <a:effectLst/>
            </a:endParaRPr>
          </a:p>
          <a:p>
            <a:endParaRPr lang="en-US" sz="2400" dirty="0">
              <a:solidFill>
                <a:srgbClr val="2E2E2E"/>
              </a:solidFill>
            </a:endParaRPr>
          </a:p>
          <a:p>
            <a:endParaRPr lang="en-US" sz="2400" b="0" i="0" dirty="0">
              <a:solidFill>
                <a:srgbClr val="2E2E2E"/>
              </a:solidFill>
              <a:effectLst/>
            </a:endParaRPr>
          </a:p>
          <a:p>
            <a:endParaRPr lang="en-US" sz="2400" dirty="0">
              <a:solidFill>
                <a:srgbClr val="2E2E2E"/>
              </a:solidFill>
            </a:endParaRPr>
          </a:p>
          <a:p>
            <a:endParaRPr lang="en-US" sz="2400" b="0" i="0" dirty="0">
              <a:solidFill>
                <a:srgbClr val="2E2E2E"/>
              </a:solidFill>
              <a:effectLst/>
            </a:endParaRPr>
          </a:p>
          <a:p>
            <a:endParaRPr lang="en-US" sz="2400" b="0" i="0" dirty="0">
              <a:solidFill>
                <a:srgbClr val="2E2E2E"/>
              </a:solidFill>
              <a:effectLst/>
            </a:endParaRPr>
          </a:p>
          <a:p>
            <a:endParaRPr lang="en-US" sz="2400" b="0" i="0" dirty="0">
              <a:solidFill>
                <a:srgbClr val="2E2E2E"/>
              </a:solidFill>
              <a:effectLst/>
            </a:endParaRPr>
          </a:p>
          <a:p>
            <a:endParaRPr lang="en-US" sz="2400" dirty="0">
              <a:solidFill>
                <a:srgbClr val="2E2E2E"/>
              </a:solidFill>
            </a:endParaRPr>
          </a:p>
          <a:p>
            <a:endParaRPr lang="en-US" sz="2400" b="0" i="0" dirty="0">
              <a:solidFill>
                <a:srgbClr val="2E2E2E"/>
              </a:solidFill>
              <a:effectLst/>
            </a:endParaRPr>
          </a:p>
          <a:p>
            <a:endParaRPr lang="en-US" sz="2400" dirty="0"/>
          </a:p>
        </p:txBody>
      </p:sp>
      <p:sp>
        <p:nvSpPr>
          <p:cNvPr id="4" name="Slide Number Placeholder 3">
            <a:extLst>
              <a:ext uri="{FF2B5EF4-FFF2-40B4-BE49-F238E27FC236}">
                <a16:creationId xmlns:a16="http://schemas.microsoft.com/office/drawing/2014/main" id="{D38BA0BC-8475-4E2F-940D-47040D5351E1}"/>
              </a:ext>
            </a:extLst>
          </p:cNvPr>
          <p:cNvSpPr>
            <a:spLocks noGrp="1"/>
          </p:cNvSpPr>
          <p:nvPr>
            <p:ph type="sldNum" sz="quarter" idx="12"/>
          </p:nvPr>
        </p:nvSpPr>
        <p:spPr/>
        <p:txBody>
          <a:bodyPr/>
          <a:lstStyle/>
          <a:p>
            <a:fld id="{E646F01A-99B6-407D-AC36-D8F996900DD0}" type="slidenum">
              <a:rPr lang="en-US" smtClean="0"/>
              <a:t>14</a:t>
            </a:fld>
            <a:endParaRPr lang="en-US"/>
          </a:p>
        </p:txBody>
      </p:sp>
      <p:pic>
        <p:nvPicPr>
          <p:cNvPr id="7" name="Content Placeholder 5">
            <a:extLst>
              <a:ext uri="{FF2B5EF4-FFF2-40B4-BE49-F238E27FC236}">
                <a16:creationId xmlns:a16="http://schemas.microsoft.com/office/drawing/2014/main" id="{E5B8245D-0DF0-4DEE-A502-B739ADFE1FF7}"/>
              </a:ext>
            </a:extLst>
          </p:cNvPr>
          <p:cNvPicPr>
            <a:picLocks noChangeAspect="1"/>
          </p:cNvPicPr>
          <p:nvPr/>
        </p:nvPicPr>
        <p:blipFill>
          <a:blip r:embed="rId2"/>
          <a:stretch>
            <a:fillRect/>
          </a:stretch>
        </p:blipFill>
        <p:spPr>
          <a:xfrm>
            <a:off x="3657600" y="3611981"/>
            <a:ext cx="5114925" cy="2506244"/>
          </a:xfrm>
          <a:prstGeom prst="rect">
            <a:avLst/>
          </a:prstGeom>
        </p:spPr>
      </p:pic>
      <p:sp>
        <p:nvSpPr>
          <p:cNvPr id="9" name="TextBox 8">
            <a:extLst>
              <a:ext uri="{FF2B5EF4-FFF2-40B4-BE49-F238E27FC236}">
                <a16:creationId xmlns:a16="http://schemas.microsoft.com/office/drawing/2014/main" id="{B51EC9FE-A73B-49BC-91CB-F56396092F95}"/>
              </a:ext>
            </a:extLst>
          </p:cNvPr>
          <p:cNvSpPr txBox="1"/>
          <p:nvPr/>
        </p:nvSpPr>
        <p:spPr>
          <a:xfrm>
            <a:off x="4190999" y="6210301"/>
            <a:ext cx="4048125" cy="369332"/>
          </a:xfrm>
          <a:prstGeom prst="rect">
            <a:avLst/>
          </a:prstGeom>
          <a:noFill/>
        </p:spPr>
        <p:txBody>
          <a:bodyPr wrap="square" rtlCol="0">
            <a:spAutoFit/>
          </a:bodyPr>
          <a:lstStyle/>
          <a:p>
            <a:r>
              <a:rPr lang="en-US" dirty="0"/>
              <a:t>Deep Belief Network Functionality</a:t>
            </a:r>
          </a:p>
        </p:txBody>
      </p:sp>
    </p:spTree>
    <p:extLst>
      <p:ext uri="{BB962C8B-B14F-4D97-AF65-F5344CB8AC3E}">
        <p14:creationId xmlns:p14="http://schemas.microsoft.com/office/powerpoint/2010/main" val="323359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AFE1-FB29-4628-B1A9-DA00F886B203}"/>
              </a:ext>
            </a:extLst>
          </p:cNvPr>
          <p:cNvSpPr>
            <a:spLocks noGrp="1"/>
          </p:cNvSpPr>
          <p:nvPr>
            <p:ph type="title"/>
          </p:nvPr>
        </p:nvSpPr>
        <p:spPr>
          <a:xfrm>
            <a:off x="838200" y="365125"/>
            <a:ext cx="10515600" cy="1082675"/>
          </a:xfrm>
        </p:spPr>
        <p:txBody>
          <a:bodyPr/>
          <a:lstStyle/>
          <a:p>
            <a:r>
              <a:rPr lang="en-US" b="1" dirty="0"/>
              <a:t>Deep Belief Network </a:t>
            </a:r>
          </a:p>
        </p:txBody>
      </p:sp>
      <p:sp>
        <p:nvSpPr>
          <p:cNvPr id="4" name="Slide Number Placeholder 3">
            <a:extLst>
              <a:ext uri="{FF2B5EF4-FFF2-40B4-BE49-F238E27FC236}">
                <a16:creationId xmlns:a16="http://schemas.microsoft.com/office/drawing/2014/main" id="{7260F27A-6A2C-431B-A9D8-637BB5EDFCC4}"/>
              </a:ext>
            </a:extLst>
          </p:cNvPr>
          <p:cNvSpPr>
            <a:spLocks noGrp="1"/>
          </p:cNvSpPr>
          <p:nvPr>
            <p:ph type="sldNum" sz="quarter" idx="12"/>
          </p:nvPr>
        </p:nvSpPr>
        <p:spPr/>
        <p:txBody>
          <a:bodyPr/>
          <a:lstStyle/>
          <a:p>
            <a:fld id="{E646F01A-99B6-407D-AC36-D8F996900DD0}" type="slidenum">
              <a:rPr lang="en-US" smtClean="0"/>
              <a:t>15</a:t>
            </a:fld>
            <a:endParaRPr lang="en-US"/>
          </a:p>
        </p:txBody>
      </p:sp>
      <p:sp>
        <p:nvSpPr>
          <p:cNvPr id="8" name="Content Placeholder 7">
            <a:extLst>
              <a:ext uri="{FF2B5EF4-FFF2-40B4-BE49-F238E27FC236}">
                <a16:creationId xmlns:a16="http://schemas.microsoft.com/office/drawing/2014/main" id="{E543B976-6594-4528-A7AC-96A8FB583DCC}"/>
              </a:ext>
            </a:extLst>
          </p:cNvPr>
          <p:cNvSpPr>
            <a:spLocks noGrp="1"/>
          </p:cNvSpPr>
          <p:nvPr>
            <p:ph idx="1"/>
          </p:nvPr>
        </p:nvSpPr>
        <p:spPr>
          <a:xfrm>
            <a:off x="838199" y="1447800"/>
            <a:ext cx="11191043" cy="4729163"/>
          </a:xfrm>
        </p:spPr>
        <p:txBody>
          <a:bodyPr/>
          <a:lstStyle/>
          <a:p>
            <a:r>
              <a:rPr lang="en-US" sz="2800" dirty="0">
                <a:solidFill>
                  <a:srgbClr val="2E2E2E"/>
                </a:solidFill>
              </a:rPr>
              <a:t>The extracted graph data from the data preparation stage is given as input to the DBN and the output will contain extracted features under different DBN Configurations. The output also contains some irrelevant features and contribute to the misclassification rate of data.</a:t>
            </a:r>
          </a:p>
          <a:p>
            <a:r>
              <a:rPr lang="en-US" dirty="0">
                <a:solidFill>
                  <a:srgbClr val="2E2E2E"/>
                </a:solidFill>
              </a:rPr>
              <a:t>We use DBN for extracting the features from the graphs and to input it to the Multi View Spectral Embedding.</a:t>
            </a:r>
            <a:endParaRPr lang="en-US" sz="2800" dirty="0">
              <a:solidFill>
                <a:srgbClr val="2E2E2E"/>
              </a:solidFill>
            </a:endParaRPr>
          </a:p>
          <a:p>
            <a:endParaRPr lang="en-US" dirty="0"/>
          </a:p>
        </p:txBody>
      </p:sp>
      <p:pic>
        <p:nvPicPr>
          <p:cNvPr id="5" name="Picture 4">
            <a:extLst>
              <a:ext uri="{FF2B5EF4-FFF2-40B4-BE49-F238E27FC236}">
                <a16:creationId xmlns:a16="http://schemas.microsoft.com/office/drawing/2014/main" id="{20B0AE04-943B-465F-AAC9-D292EFAFBD25}"/>
              </a:ext>
            </a:extLst>
          </p:cNvPr>
          <p:cNvPicPr>
            <a:picLocks noChangeAspect="1"/>
          </p:cNvPicPr>
          <p:nvPr/>
        </p:nvPicPr>
        <p:blipFill>
          <a:blip r:embed="rId2"/>
          <a:stretch>
            <a:fillRect/>
          </a:stretch>
        </p:blipFill>
        <p:spPr>
          <a:xfrm>
            <a:off x="695325" y="3917950"/>
            <a:ext cx="3305176" cy="1990725"/>
          </a:xfrm>
          <a:prstGeom prst="rect">
            <a:avLst/>
          </a:prstGeom>
        </p:spPr>
      </p:pic>
      <p:pic>
        <p:nvPicPr>
          <p:cNvPr id="7" name="Content Placeholder 5">
            <a:extLst>
              <a:ext uri="{FF2B5EF4-FFF2-40B4-BE49-F238E27FC236}">
                <a16:creationId xmlns:a16="http://schemas.microsoft.com/office/drawing/2014/main" id="{F68AF376-D1CF-4225-8E14-A5B54FE3800B}"/>
              </a:ext>
            </a:extLst>
          </p:cNvPr>
          <p:cNvPicPr>
            <a:picLocks noChangeAspect="1"/>
          </p:cNvPicPr>
          <p:nvPr/>
        </p:nvPicPr>
        <p:blipFill>
          <a:blip r:embed="rId3"/>
          <a:stretch>
            <a:fillRect/>
          </a:stretch>
        </p:blipFill>
        <p:spPr>
          <a:xfrm>
            <a:off x="4676775" y="4103841"/>
            <a:ext cx="3748134" cy="1628775"/>
          </a:xfrm>
          <a:prstGeom prst="rect">
            <a:avLst/>
          </a:prstGeom>
        </p:spPr>
      </p:pic>
      <p:sp>
        <p:nvSpPr>
          <p:cNvPr id="15" name="Arrow: Right 14">
            <a:extLst>
              <a:ext uri="{FF2B5EF4-FFF2-40B4-BE49-F238E27FC236}">
                <a16:creationId xmlns:a16="http://schemas.microsoft.com/office/drawing/2014/main" id="{D4F8DE50-39D4-44B8-A04B-2DAFF6EF44DE}"/>
              </a:ext>
            </a:extLst>
          </p:cNvPr>
          <p:cNvSpPr/>
          <p:nvPr/>
        </p:nvSpPr>
        <p:spPr>
          <a:xfrm>
            <a:off x="8424909" y="4705165"/>
            <a:ext cx="797233" cy="167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E58C941-0E2A-49F1-BCC3-0FACC6293F4B}"/>
              </a:ext>
            </a:extLst>
          </p:cNvPr>
          <p:cNvSpPr/>
          <p:nvPr/>
        </p:nvSpPr>
        <p:spPr>
          <a:xfrm>
            <a:off x="3879542" y="4705165"/>
            <a:ext cx="797233" cy="167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9B06497-9A9D-4ADB-BA5C-C2B0F5B77B7B}"/>
              </a:ext>
            </a:extLst>
          </p:cNvPr>
          <p:cNvSpPr txBox="1"/>
          <p:nvPr/>
        </p:nvSpPr>
        <p:spPr>
          <a:xfrm>
            <a:off x="3879542" y="4465468"/>
            <a:ext cx="797233" cy="369332"/>
          </a:xfrm>
          <a:prstGeom prst="rect">
            <a:avLst/>
          </a:prstGeom>
          <a:noFill/>
        </p:spPr>
        <p:txBody>
          <a:bodyPr wrap="square" rtlCol="0">
            <a:spAutoFit/>
          </a:bodyPr>
          <a:lstStyle/>
          <a:p>
            <a:r>
              <a:rPr lang="en-US" dirty="0"/>
              <a:t>Input</a:t>
            </a:r>
          </a:p>
        </p:txBody>
      </p:sp>
      <p:sp>
        <p:nvSpPr>
          <p:cNvPr id="20" name="TextBox 19">
            <a:extLst>
              <a:ext uri="{FF2B5EF4-FFF2-40B4-BE49-F238E27FC236}">
                <a16:creationId xmlns:a16="http://schemas.microsoft.com/office/drawing/2014/main" id="{C705517F-7744-4AD4-ADC0-1B9D2051146D}"/>
              </a:ext>
            </a:extLst>
          </p:cNvPr>
          <p:cNvSpPr txBox="1"/>
          <p:nvPr/>
        </p:nvSpPr>
        <p:spPr>
          <a:xfrm>
            <a:off x="8424909" y="4465469"/>
            <a:ext cx="985421" cy="369332"/>
          </a:xfrm>
          <a:prstGeom prst="rect">
            <a:avLst/>
          </a:prstGeom>
          <a:noFill/>
        </p:spPr>
        <p:txBody>
          <a:bodyPr wrap="square" rtlCol="0">
            <a:spAutoFit/>
          </a:bodyPr>
          <a:lstStyle/>
          <a:p>
            <a:r>
              <a:rPr lang="en-US" dirty="0"/>
              <a:t>output</a:t>
            </a:r>
          </a:p>
        </p:txBody>
      </p:sp>
      <p:sp>
        <p:nvSpPr>
          <p:cNvPr id="21" name="Rectangle 20">
            <a:extLst>
              <a:ext uri="{FF2B5EF4-FFF2-40B4-BE49-F238E27FC236}">
                <a16:creationId xmlns:a16="http://schemas.microsoft.com/office/drawing/2014/main" id="{DF5FFECF-0A0D-454F-B222-7BD56C2EB817}"/>
              </a:ext>
            </a:extLst>
          </p:cNvPr>
          <p:cNvSpPr/>
          <p:nvPr/>
        </p:nvSpPr>
        <p:spPr>
          <a:xfrm>
            <a:off x="9222142" y="4103841"/>
            <a:ext cx="2611792" cy="1628774"/>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Features including irrelevant data </a:t>
            </a:r>
            <a:r>
              <a:rPr lang="en-US" dirty="0"/>
              <a:t> </a:t>
            </a:r>
          </a:p>
        </p:txBody>
      </p:sp>
    </p:spTree>
    <p:extLst>
      <p:ext uri="{BB962C8B-B14F-4D97-AF65-F5344CB8AC3E}">
        <p14:creationId xmlns:p14="http://schemas.microsoft.com/office/powerpoint/2010/main" val="128705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BE1B-C904-46AF-A4C2-ACE3129BA5AF}"/>
              </a:ext>
            </a:extLst>
          </p:cNvPr>
          <p:cNvSpPr>
            <a:spLocks noGrp="1"/>
          </p:cNvSpPr>
          <p:nvPr>
            <p:ph type="title"/>
          </p:nvPr>
        </p:nvSpPr>
        <p:spPr/>
        <p:txBody>
          <a:bodyPr/>
          <a:lstStyle/>
          <a:p>
            <a:r>
              <a:rPr lang="en-US" b="1" dirty="0"/>
              <a:t>Multi-View Spectral Embedding </a:t>
            </a:r>
            <a:endParaRPr lang="en-US" dirty="0"/>
          </a:p>
        </p:txBody>
      </p:sp>
      <p:sp>
        <p:nvSpPr>
          <p:cNvPr id="3" name="Content Placeholder 2">
            <a:extLst>
              <a:ext uri="{FF2B5EF4-FFF2-40B4-BE49-F238E27FC236}">
                <a16:creationId xmlns:a16="http://schemas.microsoft.com/office/drawing/2014/main" id="{4191D5F6-3935-4E24-BF1E-6C712ADA6E9F}"/>
              </a:ext>
            </a:extLst>
          </p:cNvPr>
          <p:cNvSpPr>
            <a:spLocks noGrp="1"/>
          </p:cNvSpPr>
          <p:nvPr>
            <p:ph idx="1"/>
          </p:nvPr>
        </p:nvSpPr>
        <p:spPr/>
        <p:txBody>
          <a:bodyPr>
            <a:normAutofit/>
          </a:bodyPr>
          <a:lstStyle/>
          <a:p>
            <a:r>
              <a:rPr lang="en-US" dirty="0"/>
              <a:t>The output of the ensemble- DBN contains features extracted from various DBN configurations.</a:t>
            </a:r>
          </a:p>
          <a:p>
            <a:r>
              <a:rPr lang="en-US" dirty="0"/>
              <a:t> Moreover, the output also contains features that are irrelevant and contribute to the low rate of misclassification of the training data. </a:t>
            </a:r>
          </a:p>
          <a:p>
            <a:r>
              <a:rPr lang="en-US" dirty="0"/>
              <a:t>The use of Multiview Spectral Embedding (MSE) is an efficient approach to combining ensemble-DBM representations.  </a:t>
            </a:r>
          </a:p>
          <a:p>
            <a:r>
              <a:rPr lang="en-US" dirty="0"/>
              <a:t>Which also Identifies and embeds additional properties of each view to form a single view.</a:t>
            </a:r>
          </a:p>
        </p:txBody>
      </p:sp>
      <p:sp>
        <p:nvSpPr>
          <p:cNvPr id="4" name="Slide Number Placeholder 3">
            <a:extLst>
              <a:ext uri="{FF2B5EF4-FFF2-40B4-BE49-F238E27FC236}">
                <a16:creationId xmlns:a16="http://schemas.microsoft.com/office/drawing/2014/main" id="{55A5A1F2-0DA4-4AF7-ADD7-6DA1A7188AA1}"/>
              </a:ext>
            </a:extLst>
          </p:cNvPr>
          <p:cNvSpPr>
            <a:spLocks noGrp="1"/>
          </p:cNvSpPr>
          <p:nvPr>
            <p:ph type="sldNum" sz="quarter" idx="12"/>
          </p:nvPr>
        </p:nvSpPr>
        <p:spPr/>
        <p:txBody>
          <a:bodyPr/>
          <a:lstStyle/>
          <a:p>
            <a:fld id="{E646F01A-99B6-407D-AC36-D8F996900DD0}" type="slidenum">
              <a:rPr lang="en-US" smtClean="0"/>
              <a:t>16</a:t>
            </a:fld>
            <a:endParaRPr lang="en-US"/>
          </a:p>
        </p:txBody>
      </p:sp>
    </p:spTree>
    <p:extLst>
      <p:ext uri="{BB962C8B-B14F-4D97-AF65-F5344CB8AC3E}">
        <p14:creationId xmlns:p14="http://schemas.microsoft.com/office/powerpoint/2010/main" val="211138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AAED-44BA-4388-AACA-A7AA49B266BD}"/>
              </a:ext>
            </a:extLst>
          </p:cNvPr>
          <p:cNvSpPr>
            <a:spLocks noGrp="1"/>
          </p:cNvSpPr>
          <p:nvPr>
            <p:ph type="title"/>
          </p:nvPr>
        </p:nvSpPr>
        <p:spPr/>
        <p:txBody>
          <a:bodyPr/>
          <a:lstStyle/>
          <a:p>
            <a:r>
              <a:rPr lang="en-US" b="1" dirty="0"/>
              <a:t>Multi-View Spectral Embedding </a:t>
            </a:r>
          </a:p>
        </p:txBody>
      </p:sp>
      <p:sp>
        <p:nvSpPr>
          <p:cNvPr id="3" name="Content Placeholder 2">
            <a:extLst>
              <a:ext uri="{FF2B5EF4-FFF2-40B4-BE49-F238E27FC236}">
                <a16:creationId xmlns:a16="http://schemas.microsoft.com/office/drawing/2014/main" id="{EF2AC362-C664-4817-97BC-A49FE0EBD2C2}"/>
              </a:ext>
            </a:extLst>
          </p:cNvPr>
          <p:cNvSpPr>
            <a:spLocks noGrp="1"/>
          </p:cNvSpPr>
          <p:nvPr>
            <p:ph idx="1"/>
          </p:nvPr>
        </p:nvSpPr>
        <p:spPr>
          <a:xfrm>
            <a:off x="838200" y="1445481"/>
            <a:ext cx="10515600" cy="4351338"/>
          </a:xfrm>
        </p:spPr>
        <p:txBody>
          <a:bodyPr>
            <a:noAutofit/>
          </a:bodyPr>
          <a:lstStyle/>
          <a:p>
            <a:r>
              <a:rPr lang="en-US" sz="2400" b="0" i="0" u="none" strike="noStrike" baseline="0" dirty="0">
                <a:solidFill>
                  <a:srgbClr val="000000"/>
                </a:solidFill>
                <a:latin typeface="Calibri (Body)"/>
              </a:rPr>
              <a:t>Each of 52 datasets is individually input to MSE to determine the contribution factor 𝛼 of each user specific view 𝛼=[𝛼1,…,𝛼𝑚] where </a:t>
            </a:r>
            <a:r>
              <a:rPr lang="en-US" sz="2400" b="0" i="1" u="none" strike="noStrike" baseline="0" dirty="0">
                <a:solidFill>
                  <a:srgbClr val="000000"/>
                </a:solidFill>
                <a:latin typeface="Calibri (Body)"/>
              </a:rPr>
              <a:t>m </a:t>
            </a:r>
            <a:r>
              <a:rPr lang="en-US" sz="2400" b="0" i="0" u="none" strike="noStrike" baseline="0" dirty="0">
                <a:solidFill>
                  <a:srgbClr val="000000"/>
                </a:solidFill>
                <a:latin typeface="Calibri (Body)"/>
              </a:rPr>
              <a:t>refers to the number of DBNs in the ensemble-DBN. </a:t>
            </a:r>
          </a:p>
          <a:p>
            <a:r>
              <a:rPr lang="en-US" sz="2400" b="0" i="0" u="none" strike="noStrike" baseline="0" dirty="0">
                <a:solidFill>
                  <a:srgbClr val="000000"/>
                </a:solidFill>
                <a:latin typeface="Calibri (Body)"/>
              </a:rPr>
              <a:t>As MSE module is managing multiple views, there is a need to assign a weight factor to each of the represented views. This is to ensure that only complimentary property from multiple views contributes to the final embedment. </a:t>
            </a:r>
          </a:p>
          <a:p>
            <a:r>
              <a:rPr lang="en-US" sz="2400" b="0" i="0" u="none" strike="noStrike" baseline="0" dirty="0">
                <a:solidFill>
                  <a:srgbClr val="000000"/>
                </a:solidFill>
                <a:latin typeface="Calibri (Body)"/>
              </a:rPr>
              <a:t>Based on Ky-Fan theorem,                                                       has a global optimal solution when 𝛼 is fixed. </a:t>
            </a:r>
          </a:p>
          <a:p>
            <a:endParaRPr lang="en-US" sz="2400" dirty="0">
              <a:solidFill>
                <a:srgbClr val="000000"/>
              </a:solidFill>
              <a:latin typeface="Calibri (Body)"/>
            </a:endParaRPr>
          </a:p>
          <a:p>
            <a:pPr marL="0" indent="0">
              <a:buNone/>
            </a:pPr>
            <a:endParaRPr lang="en-US" sz="2400" b="0" i="0" u="none" strike="noStrike" baseline="0" dirty="0">
              <a:solidFill>
                <a:srgbClr val="000000"/>
              </a:solidFill>
              <a:latin typeface="Calibri (Body)"/>
            </a:endParaRPr>
          </a:p>
          <a:p>
            <a:r>
              <a:rPr lang="en-US" sz="2400" b="0" i="0" u="none" strike="noStrike" baseline="0" dirty="0">
                <a:solidFill>
                  <a:srgbClr val="000000"/>
                </a:solidFill>
                <a:latin typeface="Calibri (Body)"/>
              </a:rPr>
              <a:t>With the optimized 𝛼𝑖obtained, it is multiplied to the penultimate layers of the respective views and summed. This ensures that for each user, only significant complementary property is amplified. This process is </a:t>
            </a:r>
            <a:r>
              <a:rPr lang="en-US" sz="2400" b="0" i="0" u="none" strike="noStrike" baseline="0" dirty="0" err="1">
                <a:solidFill>
                  <a:srgbClr val="000000"/>
                </a:solidFill>
                <a:latin typeface="Calibri (Body)"/>
              </a:rPr>
              <a:t>applies</a:t>
            </a:r>
            <a:r>
              <a:rPr lang="en-US" sz="2400" dirty="0" err="1">
                <a:solidFill>
                  <a:srgbClr val="000000"/>
                </a:solidFill>
                <a:latin typeface="Calibri (Body)"/>
              </a:rPr>
              <a:t>d</a:t>
            </a:r>
            <a:r>
              <a:rPr lang="en-US" sz="2400" dirty="0">
                <a:solidFill>
                  <a:srgbClr val="000000"/>
                </a:solidFill>
                <a:latin typeface="Calibri (Body)"/>
              </a:rPr>
              <a:t> </a:t>
            </a:r>
            <a:r>
              <a:rPr lang="en-US" sz="2400" b="0" i="0" u="none" strike="noStrike" baseline="0" dirty="0">
                <a:solidFill>
                  <a:srgbClr val="000000"/>
                </a:solidFill>
                <a:latin typeface="Calibri (Body)"/>
              </a:rPr>
              <a:t>to all users. </a:t>
            </a:r>
            <a:endParaRPr lang="en-US" sz="2400" dirty="0">
              <a:latin typeface="Calibri (Body)"/>
            </a:endParaRPr>
          </a:p>
        </p:txBody>
      </p:sp>
      <p:sp>
        <p:nvSpPr>
          <p:cNvPr id="4" name="Slide Number Placeholder 3">
            <a:extLst>
              <a:ext uri="{FF2B5EF4-FFF2-40B4-BE49-F238E27FC236}">
                <a16:creationId xmlns:a16="http://schemas.microsoft.com/office/drawing/2014/main" id="{1CF42123-E0A8-4E65-82F1-977F710B62B1}"/>
              </a:ext>
            </a:extLst>
          </p:cNvPr>
          <p:cNvSpPr>
            <a:spLocks noGrp="1"/>
          </p:cNvSpPr>
          <p:nvPr>
            <p:ph type="sldNum" sz="quarter" idx="12"/>
          </p:nvPr>
        </p:nvSpPr>
        <p:spPr/>
        <p:txBody>
          <a:bodyPr/>
          <a:lstStyle/>
          <a:p>
            <a:fld id="{E646F01A-99B6-407D-AC36-D8F996900DD0}" type="slidenum">
              <a:rPr lang="en-US" smtClean="0"/>
              <a:t>17</a:t>
            </a:fld>
            <a:endParaRPr lang="en-US"/>
          </a:p>
        </p:txBody>
      </p:sp>
      <p:pic>
        <p:nvPicPr>
          <p:cNvPr id="6" name="Picture 5" descr="Text, schematic&#10;&#10;Description automatically generated">
            <a:extLst>
              <a:ext uri="{FF2B5EF4-FFF2-40B4-BE49-F238E27FC236}">
                <a16:creationId xmlns:a16="http://schemas.microsoft.com/office/drawing/2014/main" id="{FD163DCA-E284-4919-A969-14F7DCEBC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650" y="3845433"/>
            <a:ext cx="2806700" cy="1174750"/>
          </a:xfrm>
          <a:prstGeom prst="rect">
            <a:avLst/>
          </a:prstGeom>
        </p:spPr>
      </p:pic>
    </p:spTree>
    <p:extLst>
      <p:ext uri="{BB962C8B-B14F-4D97-AF65-F5344CB8AC3E}">
        <p14:creationId xmlns:p14="http://schemas.microsoft.com/office/powerpoint/2010/main" val="355707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4CB1-1C06-845F-174B-763013DB0AA5}"/>
              </a:ext>
            </a:extLst>
          </p:cNvPr>
          <p:cNvSpPr>
            <a:spLocks noGrp="1"/>
          </p:cNvSpPr>
          <p:nvPr>
            <p:ph type="title"/>
          </p:nvPr>
        </p:nvSpPr>
        <p:spPr>
          <a:xfrm>
            <a:off x="838200" y="-168275"/>
            <a:ext cx="10334625" cy="1501775"/>
          </a:xfrm>
        </p:spPr>
        <p:txBody>
          <a:bodyPr/>
          <a:lstStyle/>
          <a:p>
            <a:r>
              <a:rPr lang="en-US" b="1" dirty="0"/>
              <a:t>Extreme learning machine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9CD563-0E9D-8738-5CE6-55CB1080BB64}"/>
                  </a:ext>
                </a:extLst>
              </p:cNvPr>
              <p:cNvSpPr>
                <a:spLocks noGrp="1"/>
              </p:cNvSpPr>
              <p:nvPr>
                <p:ph idx="1"/>
              </p:nvPr>
            </p:nvSpPr>
            <p:spPr>
              <a:xfrm>
                <a:off x="276225" y="1157287"/>
                <a:ext cx="11687175" cy="5199063"/>
              </a:xfrm>
            </p:spPr>
            <p:txBody>
              <a:bodyPr>
                <a:normAutofit/>
              </a:bodyPr>
              <a:lstStyle/>
              <a:p>
                <a:r>
                  <a:rPr lang="en-US" dirty="0"/>
                  <a:t>This Model gets the parameters through random feature mapping</a:t>
                </a:r>
              </a:p>
              <a:p>
                <a:r>
                  <a:rPr lang="en-US" dirty="0"/>
                  <a:t>In this stage the input data is projected  into a feature space with randomly initialized parameters using the activation function.</a:t>
                </a:r>
              </a:p>
              <a:p>
                <a:r>
                  <a:rPr lang="en-US" dirty="0"/>
                  <a:t>It has been shown that the randomly initialized parameters are able to approximate any continual function.</a:t>
                </a:r>
              </a:p>
              <a:p>
                <a:r>
                  <a:rPr lang="en-US" dirty="0"/>
                  <a:t>Therefore, the parameter which needs to be determined is output weight which is estimated by </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m:t>
                        </m:r>
                      </m:e>
                    </m:acc>
                  </m:oMath>
                </a14:m>
                <a:r>
                  <a:rPr lang="en-US" dirty="0"/>
                  <a:t>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 T</a:t>
                </a:r>
              </a:p>
              <a:p>
                <a:pPr marL="0" indent="0">
                  <a:buNone/>
                </a:pPr>
                <a:r>
                  <a:rPr lang="en-US" dirty="0"/>
                  <a:t>	Where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Moore-Penrose Generalized Inverse </a:t>
                </a:r>
              </a:p>
              <a:p>
                <a:r>
                  <a:rPr lang="en-US" dirty="0"/>
                  <a:t>The advantages includes local minimal, over training and significantly lower computing resources.</a:t>
                </a:r>
              </a:p>
              <a:p>
                <a:endParaRPr lang="en-US" dirty="0"/>
              </a:p>
            </p:txBody>
          </p:sp>
        </mc:Choice>
        <mc:Fallback xmlns="">
          <p:sp>
            <p:nvSpPr>
              <p:cNvPr id="3" name="Content Placeholder 2">
                <a:extLst>
                  <a:ext uri="{FF2B5EF4-FFF2-40B4-BE49-F238E27FC236}">
                    <a16:creationId xmlns:a16="http://schemas.microsoft.com/office/drawing/2014/main" id="{1D9CD563-0E9D-8738-5CE6-55CB1080BB64}"/>
                  </a:ext>
                </a:extLst>
              </p:cNvPr>
              <p:cNvSpPr>
                <a:spLocks noGrp="1" noRot="1" noChangeAspect="1" noMove="1" noResize="1" noEditPoints="1" noAdjustHandles="1" noChangeArrowheads="1" noChangeShapeType="1" noTextEdit="1"/>
              </p:cNvSpPr>
              <p:nvPr>
                <p:ph idx="1"/>
              </p:nvPr>
            </p:nvSpPr>
            <p:spPr>
              <a:xfrm>
                <a:off x="276225" y="1157287"/>
                <a:ext cx="11687175" cy="5199063"/>
              </a:xfrm>
              <a:blipFill>
                <a:blip r:embed="rId2"/>
                <a:stretch>
                  <a:fillRect l="-938" t="-1993" b="-15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A53DEE-99A6-66C7-7C5A-58BBE3346856}"/>
              </a:ext>
            </a:extLst>
          </p:cNvPr>
          <p:cNvSpPr>
            <a:spLocks noGrp="1"/>
          </p:cNvSpPr>
          <p:nvPr>
            <p:ph type="sldNum" sz="quarter" idx="12"/>
          </p:nvPr>
        </p:nvSpPr>
        <p:spPr/>
        <p:txBody>
          <a:bodyPr/>
          <a:lstStyle/>
          <a:p>
            <a:fld id="{E646F01A-99B6-407D-AC36-D8F996900DD0}" type="slidenum">
              <a:rPr lang="en-US" smtClean="0"/>
              <a:t>18</a:t>
            </a:fld>
            <a:endParaRPr lang="en-US"/>
          </a:p>
        </p:txBody>
      </p:sp>
    </p:spTree>
    <p:extLst>
      <p:ext uri="{BB962C8B-B14F-4D97-AF65-F5344CB8AC3E}">
        <p14:creationId xmlns:p14="http://schemas.microsoft.com/office/powerpoint/2010/main" val="304306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56EA-2CA7-A009-189D-F971BC416F11}"/>
              </a:ext>
            </a:extLst>
          </p:cNvPr>
          <p:cNvSpPr>
            <a:spLocks noGrp="1"/>
          </p:cNvSpPr>
          <p:nvPr>
            <p:ph type="title"/>
          </p:nvPr>
        </p:nvSpPr>
        <p:spPr>
          <a:xfrm>
            <a:off x="913118" y="205589"/>
            <a:ext cx="9269213" cy="998650"/>
          </a:xfrm>
        </p:spPr>
        <p:txBody>
          <a:bodyPr>
            <a:normAutofit/>
          </a:bodyPr>
          <a:lstStyle/>
          <a:p>
            <a:r>
              <a:rPr lang="en-US" b="1" dirty="0"/>
              <a:t> </a:t>
            </a:r>
            <a:r>
              <a:rPr lang="en-US" b="1" dirty="0">
                <a:cs typeface="Calibri Light" panose="020F0302020204030204" pitchFamily="34" charset="0"/>
              </a:rPr>
              <a:t>Extreme</a:t>
            </a:r>
            <a:r>
              <a:rPr lang="en-US" b="1" dirty="0"/>
              <a:t> Learning Machine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68CA9-AC8A-E824-BC8E-C2064D674D39}"/>
                  </a:ext>
                </a:extLst>
              </p:cNvPr>
              <p:cNvSpPr>
                <a:spLocks noGrp="1"/>
              </p:cNvSpPr>
              <p:nvPr>
                <p:ph idx="1"/>
              </p:nvPr>
            </p:nvSpPr>
            <p:spPr>
              <a:xfrm>
                <a:off x="522487" y="1195238"/>
                <a:ext cx="10515600" cy="5098957"/>
              </a:xfrm>
            </p:spPr>
            <p:txBody>
              <a:bodyPr>
                <a:noAutofit/>
              </a:bodyPr>
              <a:lstStyle/>
              <a:p>
                <a:r>
                  <a:rPr lang="en-US" sz="2400" dirty="0"/>
                  <a:t>ELM is derived through assignment of random weights and biases to hidden nodes and it subsequently uses matrix computations to give the desire Output weights.</a:t>
                </a:r>
              </a:p>
              <a:p>
                <a:r>
                  <a:rPr lang="en-US" sz="2400" dirty="0"/>
                  <a:t>ELM has one hidden layer which is feed forward neural network</a:t>
                </a:r>
              </a:p>
              <a:p>
                <a:r>
                  <a:rPr lang="en-US" sz="2400" dirty="0"/>
                  <a:t>The main advantage of ELM is significant to lower computation speed which is required to train and test the samples.</a:t>
                </a:r>
              </a:p>
              <a:p>
                <a:r>
                  <a:rPr lang="en-US" sz="2400" dirty="0"/>
                  <a:t>ELM with K hidden Nodes are defined as </a:t>
                </a:r>
              </a:p>
              <a:p>
                <a:pPr marL="0" indent="0">
                  <a:buNone/>
                </a:pPr>
                <a:r>
                  <a:rPr lang="en-US" sz="2400" dirty="0"/>
                  <a:t>			Where </a:t>
                </a:r>
                <a14:m>
                  <m:oMath xmlns:m="http://schemas.openxmlformats.org/officeDocument/2006/math">
                    <m:sSub>
                      <m:sSubPr>
                        <m:ctrlPr>
                          <a:rPr lang="pt-BR" sz="2400" i="1">
                            <a:latin typeface="Cambria Math" panose="02040503050406030204" pitchFamily="18" charset="0"/>
                          </a:rPr>
                        </m:ctrlPr>
                      </m:sSubPr>
                      <m:e>
                        <m:r>
                          <a:rPr lang="en-US" sz="2400">
                            <a:latin typeface="Cambria Math" panose="02040503050406030204" pitchFamily="18" charset="0"/>
                          </a:rPr>
                          <m:t>𝑡</m:t>
                        </m:r>
                      </m:e>
                      <m:sub>
                        <m:r>
                          <a:rPr lang="en-US" sz="2400">
                            <a:latin typeface="Cambria Math" panose="02040503050406030204" pitchFamily="18" charset="0"/>
                          </a:rPr>
                          <m:t>𝑖</m:t>
                        </m:r>
                      </m:sub>
                    </m:sSub>
                    <m:r>
                      <a:rPr lang="en-US" sz="2400" b="0" i="0" smtClean="0">
                        <a:latin typeface="Cambria Math" panose="02040503050406030204" pitchFamily="18" charset="0"/>
                      </a:rPr>
                      <m:t> </m:t>
                    </m:r>
                  </m:oMath>
                </a14:m>
                <a:r>
                  <a:rPr lang="en-US" sz="2400" dirty="0"/>
                  <a:t>is output and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𝑥</m:t>
                        </m:r>
                      </m:e>
                      <m:sub>
                        <m:r>
                          <a:rPr lang="en-US" sz="2400">
                            <a:latin typeface="Cambria Math" panose="02040503050406030204" pitchFamily="18" charset="0"/>
                          </a:rPr>
                          <m:t>𝑖</m:t>
                        </m:r>
                      </m:sub>
                    </m:sSub>
                  </m:oMath>
                </a14:m>
                <a:r>
                  <a:rPr lang="en-US" sz="2400" dirty="0"/>
                  <a:t> is input vector</a:t>
                </a:r>
              </a:p>
              <a:p>
                <a:pPr marL="0" indent="0">
                  <a:buNone/>
                </a:pP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𝑢</m:t>
                        </m:r>
                      </m:e>
                      <m:sub>
                        <m:r>
                          <a:rPr lang="en-US" sz="2400">
                            <a:latin typeface="Cambria Math" panose="02040503050406030204" pitchFamily="18" charset="0"/>
                          </a:rPr>
                          <m:t>𝑘</m:t>
                        </m:r>
                      </m:sub>
                    </m:sSub>
                    <m:r>
                      <a:rPr lang="en-US" sz="2400">
                        <a:latin typeface="Cambria Math" panose="02040503050406030204" pitchFamily="18" charset="0"/>
                      </a:rPr>
                      <m:t> &amp; </m:t>
                    </m:r>
                    <m:sSub>
                      <m:sSubPr>
                        <m:ctrlPr>
                          <a:rPr lang="en-US" sz="2400" i="1">
                            <a:latin typeface="Cambria Math" panose="02040503050406030204" pitchFamily="18" charset="0"/>
                          </a:rPr>
                        </m:ctrlPr>
                      </m:sSubPr>
                      <m:e>
                        <m:r>
                          <a:rPr lang="en-US" sz="2400">
                            <a:latin typeface="Cambria Math" panose="02040503050406030204" pitchFamily="18" charset="0"/>
                          </a:rPr>
                          <m:t>𝑣</m:t>
                        </m:r>
                      </m:e>
                      <m:sub>
                        <m:r>
                          <a:rPr lang="en-US" sz="2400">
                            <a:latin typeface="Cambria Math" panose="02040503050406030204" pitchFamily="18" charset="0"/>
                          </a:rPr>
                          <m:t>𝑘</m:t>
                        </m:r>
                      </m:sub>
                    </m:sSub>
                  </m:oMath>
                </a14:m>
                <a:r>
                  <a:rPr lang="en-US" sz="2400" dirty="0">
                    <a:latin typeface="Calibri (Body)"/>
                  </a:rPr>
                  <a:t> are parameters of activation function</a:t>
                </a:r>
              </a:p>
              <a:p>
                <a:pPr marL="0" indent="0">
                  <a:buNone/>
                </a:pP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𝐵</m:t>
                        </m:r>
                      </m:e>
                      <m:sub>
                        <m:r>
                          <a:rPr lang="en-US" sz="2400">
                            <a:latin typeface="Cambria Math" panose="02040503050406030204" pitchFamily="18" charset="0"/>
                          </a:rPr>
                          <m:t>𝑘</m:t>
                        </m:r>
                      </m:sub>
                    </m:sSub>
                  </m:oMath>
                </a14:m>
                <a:r>
                  <a:rPr lang="en-US" sz="2400" dirty="0"/>
                  <a:t> is output weight of kth hidden Node</a:t>
                </a:r>
              </a:p>
              <a:p>
                <a:r>
                  <a:rPr lang="en-US" sz="2400" dirty="0"/>
                  <a:t>The expression can be re written as </a:t>
                </a:r>
              </a:p>
              <a:p>
                <a:pPr marL="457200" lvl="1" indent="0">
                  <a:buNone/>
                </a:pPr>
                <a:r>
                  <a:rPr lang="en-US" b="0" dirty="0"/>
                  <a:t>					</a:t>
                </a:r>
              </a:p>
              <a:p>
                <a:pPr marL="0" indent="0">
                  <a:buNone/>
                </a:pPr>
                <a:r>
                  <a:rPr lang="en-US" sz="2400" dirty="0"/>
                  <a:t>		</a:t>
                </a:r>
              </a:p>
            </p:txBody>
          </p:sp>
        </mc:Choice>
        <mc:Fallback xmlns="">
          <p:sp>
            <p:nvSpPr>
              <p:cNvPr id="3" name="Content Placeholder 2">
                <a:extLst>
                  <a:ext uri="{FF2B5EF4-FFF2-40B4-BE49-F238E27FC236}">
                    <a16:creationId xmlns:a16="http://schemas.microsoft.com/office/drawing/2014/main" id="{7CF68CA9-AC8A-E824-BC8E-C2064D674D39}"/>
                  </a:ext>
                </a:extLst>
              </p:cNvPr>
              <p:cNvSpPr>
                <a:spLocks noGrp="1" noRot="1" noChangeAspect="1" noMove="1" noResize="1" noEditPoints="1" noAdjustHandles="1" noChangeArrowheads="1" noChangeShapeType="1" noTextEdit="1"/>
              </p:cNvSpPr>
              <p:nvPr>
                <p:ph idx="1"/>
              </p:nvPr>
            </p:nvSpPr>
            <p:spPr>
              <a:xfrm>
                <a:off x="522487" y="1195238"/>
                <a:ext cx="10515600" cy="5098957"/>
              </a:xfrm>
              <a:blipFill>
                <a:blip r:embed="rId2"/>
                <a:stretch>
                  <a:fillRect l="-812" t="-1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88BBC8-8A5B-F6ED-2CCE-7B0B421035E7}"/>
              </a:ext>
            </a:extLst>
          </p:cNvPr>
          <p:cNvSpPr>
            <a:spLocks noGrp="1"/>
          </p:cNvSpPr>
          <p:nvPr>
            <p:ph type="sldNum" sz="quarter" idx="12"/>
          </p:nvPr>
        </p:nvSpPr>
        <p:spPr/>
        <p:txBody>
          <a:bodyPr/>
          <a:lstStyle/>
          <a:p>
            <a:fld id="{E646F01A-99B6-407D-AC36-D8F996900DD0}" type="slidenum">
              <a:rPr lang="en-US" smtClean="0"/>
              <a:t>19</a:t>
            </a:fld>
            <a:endParaRPr lang="en-US"/>
          </a:p>
        </p:txBody>
      </p:sp>
      <p:pic>
        <p:nvPicPr>
          <p:cNvPr id="8" name="Picture 7">
            <a:extLst>
              <a:ext uri="{FF2B5EF4-FFF2-40B4-BE49-F238E27FC236}">
                <a16:creationId xmlns:a16="http://schemas.microsoft.com/office/drawing/2014/main" id="{94E1BB02-D314-AE3D-7C3C-36CEAB7E881A}"/>
              </a:ext>
            </a:extLst>
          </p:cNvPr>
          <p:cNvPicPr>
            <a:picLocks noChangeAspect="1"/>
          </p:cNvPicPr>
          <p:nvPr/>
        </p:nvPicPr>
        <p:blipFill>
          <a:blip r:embed="rId3"/>
          <a:stretch>
            <a:fillRect/>
          </a:stretch>
        </p:blipFill>
        <p:spPr>
          <a:xfrm>
            <a:off x="6229165" y="3697138"/>
            <a:ext cx="3028949" cy="652762"/>
          </a:xfrm>
          <a:prstGeom prst="rect">
            <a:avLst/>
          </a:prstGeom>
        </p:spPr>
      </p:pic>
      <p:pic>
        <p:nvPicPr>
          <p:cNvPr id="14" name="Picture 13">
            <a:extLst>
              <a:ext uri="{FF2B5EF4-FFF2-40B4-BE49-F238E27FC236}">
                <a16:creationId xmlns:a16="http://schemas.microsoft.com/office/drawing/2014/main" id="{561083E0-0944-A818-4E92-2281235FC654}"/>
              </a:ext>
            </a:extLst>
          </p:cNvPr>
          <p:cNvPicPr>
            <a:picLocks noChangeAspect="1"/>
          </p:cNvPicPr>
          <p:nvPr/>
        </p:nvPicPr>
        <p:blipFill>
          <a:blip r:embed="rId4"/>
          <a:stretch>
            <a:fillRect/>
          </a:stretch>
        </p:blipFill>
        <p:spPr>
          <a:xfrm>
            <a:off x="5315321" y="5639940"/>
            <a:ext cx="3028950" cy="676275"/>
          </a:xfrm>
          <a:prstGeom prst="rect">
            <a:avLst/>
          </a:prstGeom>
        </p:spPr>
      </p:pic>
    </p:spTree>
    <p:extLst>
      <p:ext uri="{BB962C8B-B14F-4D97-AF65-F5344CB8AC3E}">
        <p14:creationId xmlns:p14="http://schemas.microsoft.com/office/powerpoint/2010/main" val="83357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dirty="0"/>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a:normAutofit fontScale="92500" lnSpcReduction="10000"/>
          </a:bodyPr>
          <a:lstStyle/>
          <a:p>
            <a:pPr marL="285750" indent="-285750">
              <a:buFont typeface="Arial" panose="020B0604020202020204" pitchFamily="34" charset="0"/>
              <a:buChar char="•"/>
            </a:pPr>
            <a:r>
              <a:rPr lang="en-US" sz="4200" dirty="0"/>
              <a:t>Introduction</a:t>
            </a:r>
            <a:endParaRPr lang="en-US" sz="4200" dirty="0">
              <a:cs typeface="Calibri"/>
            </a:endParaRPr>
          </a:p>
          <a:p>
            <a:pPr marL="285750" indent="-285750">
              <a:buFont typeface="Arial" panose="020B0604020202020204" pitchFamily="34" charset="0"/>
              <a:buChar char="•"/>
            </a:pPr>
            <a:r>
              <a:rPr lang="en-US" sz="4200" dirty="0"/>
              <a:t>Proposed Solution</a:t>
            </a:r>
            <a:endParaRPr lang="en-US" sz="4200" dirty="0">
              <a:cs typeface="Calibri"/>
            </a:endParaRPr>
          </a:p>
          <a:p>
            <a:pPr marL="285750" indent="-285750">
              <a:buFont typeface="Arial" panose="020B0604020202020204" pitchFamily="34" charset="0"/>
              <a:buChar char="•"/>
            </a:pPr>
            <a:r>
              <a:rPr lang="en-US" sz="4200" dirty="0">
                <a:cs typeface="Calibri"/>
              </a:rPr>
              <a:t>Block Diagram</a:t>
            </a:r>
          </a:p>
          <a:p>
            <a:pPr marL="285750" indent="-285750">
              <a:buFont typeface="Arial" panose="020B0604020202020204" pitchFamily="34" charset="0"/>
              <a:buChar char="•"/>
            </a:pPr>
            <a:r>
              <a:rPr lang="en-US" sz="4200" dirty="0"/>
              <a:t>Project Requirements</a:t>
            </a:r>
            <a:endParaRPr lang="en-US" sz="4200" dirty="0">
              <a:cs typeface="Calibri"/>
            </a:endParaRPr>
          </a:p>
          <a:p>
            <a:pPr marL="285750" indent="-285750">
              <a:buFont typeface="Arial" panose="020B0604020202020204" pitchFamily="34" charset="0"/>
              <a:buChar char="•"/>
            </a:pPr>
            <a:r>
              <a:rPr lang="en-US" sz="4200" dirty="0"/>
              <a:t>Reference Framework</a:t>
            </a:r>
            <a:endParaRPr lang="en-US" sz="4200" dirty="0">
              <a:cs typeface="Calibri"/>
            </a:endParaRPr>
          </a:p>
          <a:p>
            <a:pPr marL="285750" indent="-285750">
              <a:buFont typeface="Arial" panose="020B0604020202020204" pitchFamily="34" charset="0"/>
              <a:buChar char="•"/>
            </a:pPr>
            <a:r>
              <a:rPr lang="en-US" sz="4200" dirty="0"/>
              <a:t>Future Accomplishments</a:t>
            </a:r>
            <a:endParaRPr lang="en-US" sz="4200" dirty="0">
              <a:cs typeface="Calibri"/>
            </a:endParaRPr>
          </a:p>
          <a:p>
            <a:pPr marL="285750" indent="-285750">
              <a:buFont typeface="Arial" panose="020B0604020202020204" pitchFamily="34" charset="0"/>
              <a:buChar char="•"/>
            </a:pPr>
            <a:r>
              <a:rPr lang="en-US" sz="4200" dirty="0">
                <a:cs typeface="Calibri"/>
              </a:rPr>
              <a:t>Gantt Chart</a:t>
            </a:r>
            <a:endParaRPr lang="en-US" sz="4200" dirty="0"/>
          </a:p>
          <a:p>
            <a:pPr marL="285750" indent="-285750">
              <a:buFont typeface="Arial" panose="020B0604020202020204" pitchFamily="34" charset="0"/>
              <a:buChar char="•"/>
            </a:pPr>
            <a:endParaRPr lang="en-US" sz="2800" dirty="0"/>
          </a:p>
          <a:p>
            <a:endParaRPr lang="en-US" dirty="0"/>
          </a:p>
        </p:txBody>
      </p:sp>
      <p:sp>
        <p:nvSpPr>
          <p:cNvPr id="4" name="Slide Number Placeholder 3">
            <a:extLst>
              <a:ext uri="{FF2B5EF4-FFF2-40B4-BE49-F238E27FC236}">
                <a16:creationId xmlns:a16="http://schemas.microsoft.com/office/drawing/2014/main" id="{BF9D6BA6-993E-40BB-A086-4BD7B61F7AAF}"/>
              </a:ext>
            </a:extLst>
          </p:cNvPr>
          <p:cNvSpPr>
            <a:spLocks noGrp="1"/>
          </p:cNvSpPr>
          <p:nvPr>
            <p:ph type="sldNum" sz="quarter" idx="12"/>
          </p:nvPr>
        </p:nvSpPr>
        <p:spPr/>
        <p:txBody>
          <a:bodyPr/>
          <a:lstStyle/>
          <a:p>
            <a:fld id="{E646F01A-99B6-407D-AC36-D8F996900DD0}" type="slidenum">
              <a:rPr lang="en-US" smtClean="0"/>
              <a:t>2</a:t>
            </a:fld>
            <a:endParaRPr lang="en-US"/>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B607-6105-4582-BC98-8E35CE39574E}"/>
              </a:ext>
            </a:extLst>
          </p:cNvPr>
          <p:cNvSpPr>
            <a:spLocks noGrp="1"/>
          </p:cNvSpPr>
          <p:nvPr>
            <p:ph type="title"/>
          </p:nvPr>
        </p:nvSpPr>
        <p:spPr/>
        <p:txBody>
          <a:bodyPr>
            <a:normAutofit/>
          </a:bodyPr>
          <a:lstStyle/>
          <a:p>
            <a:r>
              <a:rPr lang="en-US" b="1" dirty="0">
                <a:cs typeface="Calibri Light"/>
              </a:rPr>
              <a:t>Future Tasks to be accomplished</a:t>
            </a:r>
            <a:endParaRPr lang="en-US" dirty="0"/>
          </a:p>
        </p:txBody>
      </p:sp>
      <p:sp>
        <p:nvSpPr>
          <p:cNvPr id="3" name="Content Placeholder 2">
            <a:extLst>
              <a:ext uri="{FF2B5EF4-FFF2-40B4-BE49-F238E27FC236}">
                <a16:creationId xmlns:a16="http://schemas.microsoft.com/office/drawing/2014/main" id="{A04DE8D9-0B5E-47D8-90F9-96463A6646BA}"/>
              </a:ext>
            </a:extLst>
          </p:cNvPr>
          <p:cNvSpPr>
            <a:spLocks noGrp="1"/>
          </p:cNvSpPr>
          <p:nvPr>
            <p:ph idx="1"/>
          </p:nvPr>
        </p:nvSpPr>
        <p:spPr/>
        <p:txBody>
          <a:bodyPr/>
          <a:lstStyle/>
          <a:p>
            <a:pPr marL="457200" indent="-457200">
              <a:buFont typeface="Arial" panose="020B0604020202020204" pitchFamily="34" charset="0"/>
              <a:buChar char="•"/>
            </a:pPr>
            <a:r>
              <a:rPr lang="en-US" sz="2800" dirty="0"/>
              <a:t>We are going to deploy the application on Heroku. </a:t>
            </a:r>
          </a:p>
          <a:p>
            <a:pPr marL="457200" indent="-457200">
              <a:buFont typeface="Arial" panose="020B0604020202020204" pitchFamily="34" charset="0"/>
              <a:buChar char="•"/>
            </a:pPr>
            <a:r>
              <a:rPr lang="en-US" sz="2800" dirty="0"/>
              <a:t>And front end will be made using flask to create log in details when a user try to log in with the correct user credentials a QR code is generated. </a:t>
            </a:r>
          </a:p>
          <a:p>
            <a:pPr marL="457200" indent="-457200">
              <a:buFont typeface="Arial" panose="020B0604020202020204" pitchFamily="34" charset="0"/>
              <a:buChar char="•"/>
            </a:pPr>
            <a:r>
              <a:rPr lang="en-US" sz="2800" dirty="0"/>
              <a:t>The QR code is generated using python. </a:t>
            </a:r>
          </a:p>
          <a:p>
            <a:pPr marL="457200" indent="-457200">
              <a:buFont typeface="Arial" panose="020B0604020202020204" pitchFamily="34" charset="0"/>
              <a:buChar char="•"/>
            </a:pPr>
            <a:r>
              <a:rPr lang="en-US" sz="2800" dirty="0"/>
              <a:t>The QR code is unique to the user.</a:t>
            </a:r>
          </a:p>
          <a:p>
            <a:pPr marL="457200" indent="-457200">
              <a:buFont typeface="Arial" panose="020B0604020202020204" pitchFamily="34" charset="0"/>
              <a:buChar char="•"/>
            </a:pPr>
            <a:r>
              <a:rPr lang="en-US" sz="2800" dirty="0"/>
              <a:t> In the future we will try to authenticate it with the heart wave.</a:t>
            </a:r>
          </a:p>
          <a:p>
            <a:endParaRPr lang="en-US" dirty="0"/>
          </a:p>
        </p:txBody>
      </p:sp>
      <p:sp>
        <p:nvSpPr>
          <p:cNvPr id="4" name="Slide Number Placeholder 3">
            <a:extLst>
              <a:ext uri="{FF2B5EF4-FFF2-40B4-BE49-F238E27FC236}">
                <a16:creationId xmlns:a16="http://schemas.microsoft.com/office/drawing/2014/main" id="{8799341D-0A1F-47EF-A691-D497A3FBF766}"/>
              </a:ext>
            </a:extLst>
          </p:cNvPr>
          <p:cNvSpPr>
            <a:spLocks noGrp="1"/>
          </p:cNvSpPr>
          <p:nvPr>
            <p:ph type="sldNum" sz="quarter" idx="12"/>
          </p:nvPr>
        </p:nvSpPr>
        <p:spPr/>
        <p:txBody>
          <a:bodyPr/>
          <a:lstStyle/>
          <a:p>
            <a:fld id="{E646F01A-99B6-407D-AC36-D8F996900DD0}" type="slidenum">
              <a:rPr lang="en-US" smtClean="0"/>
              <a:t>20</a:t>
            </a:fld>
            <a:endParaRPr lang="en-US"/>
          </a:p>
        </p:txBody>
      </p:sp>
    </p:spTree>
    <p:extLst>
      <p:ext uri="{BB962C8B-B14F-4D97-AF65-F5344CB8AC3E}">
        <p14:creationId xmlns:p14="http://schemas.microsoft.com/office/powerpoint/2010/main" val="341671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D72D-D66A-4BA0-8976-5B3DBD3C63BE}"/>
              </a:ext>
            </a:extLst>
          </p:cNvPr>
          <p:cNvSpPr>
            <a:spLocks noGrp="1"/>
          </p:cNvSpPr>
          <p:nvPr>
            <p:ph type="title"/>
          </p:nvPr>
        </p:nvSpPr>
        <p:spPr/>
        <p:txBody>
          <a:bodyPr/>
          <a:lstStyle/>
          <a:p>
            <a:r>
              <a:rPr lang="en-US" b="1" dirty="0"/>
              <a:t>Gantt Chart</a:t>
            </a:r>
          </a:p>
        </p:txBody>
      </p:sp>
      <p:sp>
        <p:nvSpPr>
          <p:cNvPr id="4" name="Slide Number Placeholder 3">
            <a:extLst>
              <a:ext uri="{FF2B5EF4-FFF2-40B4-BE49-F238E27FC236}">
                <a16:creationId xmlns:a16="http://schemas.microsoft.com/office/drawing/2014/main" id="{CA2EA86E-A916-45C2-83E4-267077F41AAF}"/>
              </a:ext>
            </a:extLst>
          </p:cNvPr>
          <p:cNvSpPr>
            <a:spLocks noGrp="1"/>
          </p:cNvSpPr>
          <p:nvPr>
            <p:ph type="sldNum" sz="quarter" idx="12"/>
          </p:nvPr>
        </p:nvSpPr>
        <p:spPr/>
        <p:txBody>
          <a:bodyPr/>
          <a:lstStyle/>
          <a:p>
            <a:fld id="{E646F01A-99B6-407D-AC36-D8F996900DD0}" type="slidenum">
              <a:rPr lang="en-US" smtClean="0"/>
              <a:t>21</a:t>
            </a:fld>
            <a:endParaRPr lang="en-US"/>
          </a:p>
        </p:txBody>
      </p:sp>
      <p:pic>
        <p:nvPicPr>
          <p:cNvPr id="5" name="Picture 4" descr="Chart, timeline&#10;&#10;Description automatically generated">
            <a:extLst>
              <a:ext uri="{FF2B5EF4-FFF2-40B4-BE49-F238E27FC236}">
                <a16:creationId xmlns:a16="http://schemas.microsoft.com/office/drawing/2014/main" id="{0DF2D4C6-07AB-4C6A-A32E-7EEB3CE89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4" y="1318903"/>
            <a:ext cx="10429126" cy="4925120"/>
          </a:xfrm>
          <a:prstGeom prst="rect">
            <a:avLst/>
          </a:prstGeom>
        </p:spPr>
      </p:pic>
    </p:spTree>
    <p:extLst>
      <p:ext uri="{BB962C8B-B14F-4D97-AF65-F5344CB8AC3E}">
        <p14:creationId xmlns:p14="http://schemas.microsoft.com/office/powerpoint/2010/main" val="277825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7DFA4-7F5D-49C2-BB33-6E17E10A646C}"/>
              </a:ext>
            </a:extLst>
          </p:cNvPr>
          <p:cNvSpPr>
            <a:spLocks noGrp="1"/>
          </p:cNvSpPr>
          <p:nvPr>
            <p:ph idx="1"/>
          </p:nvPr>
        </p:nvSpPr>
        <p:spPr>
          <a:xfrm>
            <a:off x="685800" y="381000"/>
            <a:ext cx="10820400" cy="5837685"/>
          </a:xfrm>
        </p:spPr>
        <p:txBody>
          <a:bodyPr>
            <a:normAutofit/>
          </a:bodyPr>
          <a:lstStyle/>
          <a:p>
            <a:pPr marL="0" indent="0" algn="ctr">
              <a:buNone/>
            </a:pPr>
            <a:endParaRPr lang="en-US" sz="8800" dirty="0"/>
          </a:p>
          <a:p>
            <a:pPr marL="0" indent="0" algn="ctr">
              <a:buNone/>
            </a:pPr>
            <a:endParaRPr lang="en-US" sz="8800" dirty="0"/>
          </a:p>
          <a:p>
            <a:pPr marL="0" indent="0" algn="ctr">
              <a:buNone/>
            </a:pPr>
            <a:r>
              <a:rPr lang="en-US" sz="8000" dirty="0"/>
              <a:t>Thank You</a:t>
            </a:r>
          </a:p>
        </p:txBody>
      </p:sp>
      <p:sp>
        <p:nvSpPr>
          <p:cNvPr id="4" name="Slide Number Placeholder 3">
            <a:extLst>
              <a:ext uri="{FF2B5EF4-FFF2-40B4-BE49-F238E27FC236}">
                <a16:creationId xmlns:a16="http://schemas.microsoft.com/office/drawing/2014/main" id="{CBD8E718-EB79-450D-8A7B-4DDFC21F9725}"/>
              </a:ext>
            </a:extLst>
          </p:cNvPr>
          <p:cNvSpPr>
            <a:spLocks noGrp="1"/>
          </p:cNvSpPr>
          <p:nvPr>
            <p:ph type="sldNum" sz="quarter" idx="12"/>
          </p:nvPr>
        </p:nvSpPr>
        <p:spPr/>
        <p:txBody>
          <a:bodyPr/>
          <a:lstStyle/>
          <a:p>
            <a:fld id="{E646F01A-99B6-407D-AC36-D8F996900DD0}" type="slidenum">
              <a:rPr lang="en-US" smtClean="0"/>
              <a:t>22</a:t>
            </a:fld>
            <a:endParaRPr lang="en-US"/>
          </a:p>
        </p:txBody>
      </p:sp>
    </p:spTree>
    <p:extLst>
      <p:ext uri="{BB962C8B-B14F-4D97-AF65-F5344CB8AC3E}">
        <p14:creationId xmlns:p14="http://schemas.microsoft.com/office/powerpoint/2010/main" val="149912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Introduction</a:t>
            </a:r>
          </a:p>
        </p:txBody>
      </p:sp>
      <p:sp>
        <p:nvSpPr>
          <p:cNvPr id="4" name="Slide Number Placeholder 3">
            <a:extLst>
              <a:ext uri="{FF2B5EF4-FFF2-40B4-BE49-F238E27FC236}">
                <a16:creationId xmlns:a16="http://schemas.microsoft.com/office/drawing/2014/main" id="{FB2979EF-7D42-4D7E-B0EA-A04305C20AA3}"/>
              </a:ext>
            </a:extLst>
          </p:cNvPr>
          <p:cNvSpPr>
            <a:spLocks noGrp="1"/>
          </p:cNvSpPr>
          <p:nvPr>
            <p:ph type="sldNum" sz="quarter" idx="12"/>
          </p:nvPr>
        </p:nvSpPr>
        <p:spPr/>
        <p:txBody>
          <a:bodyPr/>
          <a:lstStyle/>
          <a:p>
            <a:fld id="{E646F01A-99B6-407D-AC36-D8F996900DD0}" type="slidenum">
              <a:rPr lang="en-US" smtClean="0"/>
              <a:t>3</a:t>
            </a:fld>
            <a:endParaRPr lang="en-US"/>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p>
        </p:txBody>
      </p:sp>
      <p:pic>
        <p:nvPicPr>
          <p:cNvPr id="6" name="Picture 5" descr="Diagram&#10;&#10;Description automatically generated">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dirty="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dirty="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dirty="0"/>
              <a:t>Palm</a:t>
            </a:r>
            <a:r>
              <a:rPr lang="en-US" dirty="0"/>
              <a:t> </a:t>
            </a:r>
            <a:r>
              <a:rPr lang="en-US" sz="3200" dirty="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dirty="0"/>
              <a:t>Voice Authentication</a:t>
            </a:r>
          </a:p>
        </p:txBody>
      </p:sp>
    </p:spTree>
    <p:extLst>
      <p:ext uri="{BB962C8B-B14F-4D97-AF65-F5344CB8AC3E}">
        <p14:creationId xmlns:p14="http://schemas.microsoft.com/office/powerpoint/2010/main" val="55233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p:txBody>
          <a:bodyPr/>
          <a:lstStyle/>
          <a:p>
            <a:r>
              <a:rPr lang="en-US" b="1" dirty="0"/>
              <a:t>Why Heart Wave Authentication?</a:t>
            </a:r>
          </a:p>
        </p:txBody>
      </p:sp>
      <p:sp>
        <p:nvSpPr>
          <p:cNvPr id="4" name="Slide Number Placeholder 3">
            <a:extLst>
              <a:ext uri="{FF2B5EF4-FFF2-40B4-BE49-F238E27FC236}">
                <a16:creationId xmlns:a16="http://schemas.microsoft.com/office/drawing/2014/main" id="{138D912F-AF88-4AC6-85CE-BF905A5B5706}"/>
              </a:ext>
            </a:extLst>
          </p:cNvPr>
          <p:cNvSpPr>
            <a:spLocks noGrp="1"/>
          </p:cNvSpPr>
          <p:nvPr>
            <p:ph type="sldNum" sz="quarter" idx="12"/>
          </p:nvPr>
        </p:nvSpPr>
        <p:spPr/>
        <p:txBody>
          <a:bodyPr/>
          <a:lstStyle/>
          <a:p>
            <a:fld id="{E646F01A-99B6-407D-AC36-D8F996900DD0}" type="slidenum">
              <a:rPr lang="en-US" smtClean="0"/>
              <a:t>4</a:t>
            </a:fld>
            <a:endParaRPr lang="en-US"/>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p:txBody>
          <a:bodyPr>
            <a:normAutofit/>
          </a:bodyPr>
          <a:lstStyle/>
          <a:p>
            <a:r>
              <a:rPr lang="en-US" sz="3200" i="0" dirty="0">
                <a:solidFill>
                  <a:srgbClr val="0B1B2B"/>
                </a:solidFill>
                <a:effectLst/>
                <a:latin typeface="Calibre"/>
              </a:rPr>
              <a:t>High security and assurance – Biometric identification provides the answers to “something a person has and is” and helps verify identity</a:t>
            </a:r>
          </a:p>
          <a:p>
            <a:r>
              <a:rPr lang="en-US" sz="3200" i="0" dirty="0">
                <a:solidFill>
                  <a:srgbClr val="0B1B2B"/>
                </a:solidFill>
                <a:effectLst/>
                <a:latin typeface="Calibre"/>
              </a:rPr>
              <a:t>User Experience – Convenient and fast</a:t>
            </a:r>
          </a:p>
          <a:p>
            <a:r>
              <a:rPr lang="en-US" sz="3200" i="0" dirty="0">
                <a:solidFill>
                  <a:srgbClr val="0B1B2B"/>
                </a:solidFill>
                <a:effectLst/>
                <a:latin typeface="Calibre"/>
              </a:rPr>
              <a:t>Non-transferrable – Everyone has access to a unique set of biometrics</a:t>
            </a:r>
          </a:p>
          <a:p>
            <a:r>
              <a:rPr lang="en-US" sz="3200" i="0" dirty="0">
                <a:solidFill>
                  <a:srgbClr val="0B1B2B"/>
                </a:solidFill>
                <a:effectLst/>
                <a:latin typeface="Calibre"/>
              </a:rPr>
              <a:t>Spoof-proof – Biometrics are hard to fake or steal</a:t>
            </a:r>
          </a:p>
        </p:txBody>
      </p:sp>
    </p:spTree>
    <p:extLst>
      <p:ext uri="{BB962C8B-B14F-4D97-AF65-F5344CB8AC3E}">
        <p14:creationId xmlns:p14="http://schemas.microsoft.com/office/powerpoint/2010/main" val="244253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6CFE-ED31-4B59-8CF7-C11B5120CC6D}"/>
              </a:ext>
            </a:extLst>
          </p:cNvPr>
          <p:cNvSpPr>
            <a:spLocks noGrp="1"/>
          </p:cNvSpPr>
          <p:nvPr>
            <p:ph type="title"/>
          </p:nvPr>
        </p:nvSpPr>
        <p:spPr/>
        <p:txBody>
          <a:bodyPr/>
          <a:lstStyle/>
          <a:p>
            <a:r>
              <a:rPr lang="en-US" b="1" dirty="0"/>
              <a:t>Proposed Solution</a:t>
            </a:r>
          </a:p>
        </p:txBody>
      </p:sp>
      <p:sp>
        <p:nvSpPr>
          <p:cNvPr id="4" name="Slide Number Placeholder 3">
            <a:extLst>
              <a:ext uri="{FF2B5EF4-FFF2-40B4-BE49-F238E27FC236}">
                <a16:creationId xmlns:a16="http://schemas.microsoft.com/office/drawing/2014/main" id="{3C8B96AF-7B8A-4D56-9E4E-67E9D49215A1}"/>
              </a:ext>
            </a:extLst>
          </p:cNvPr>
          <p:cNvSpPr>
            <a:spLocks noGrp="1"/>
          </p:cNvSpPr>
          <p:nvPr>
            <p:ph type="sldNum" sz="quarter" idx="12"/>
          </p:nvPr>
        </p:nvSpPr>
        <p:spPr/>
        <p:txBody>
          <a:bodyPr/>
          <a:lstStyle/>
          <a:p>
            <a:fld id="{E646F01A-99B6-407D-AC36-D8F996900DD0}" type="slidenum">
              <a:rPr lang="en-US" smtClean="0"/>
              <a:t>5</a:t>
            </a:fld>
            <a:endParaRPr lang="en-US"/>
          </a:p>
        </p:txBody>
      </p:sp>
      <p:sp>
        <p:nvSpPr>
          <p:cNvPr id="6" name="Title 1">
            <a:extLst>
              <a:ext uri="{FF2B5EF4-FFF2-40B4-BE49-F238E27FC236}">
                <a16:creationId xmlns:a16="http://schemas.microsoft.com/office/drawing/2014/main" id="{CFFA6A8E-EF7F-4B77-8A72-C85BFF7C7943}"/>
              </a:ext>
            </a:extLst>
          </p:cNvPr>
          <p:cNvSpPr txBox="1">
            <a:spLocks/>
          </p:cNvSpPr>
          <p:nvPr/>
        </p:nvSpPr>
        <p:spPr>
          <a:xfrm>
            <a:off x="232182" y="3398091"/>
            <a:ext cx="3197524" cy="649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cs typeface="Calibri Light"/>
              </a:rPr>
              <a:t>Employees of organization</a:t>
            </a:r>
            <a:endParaRPr lang="en-US" sz="2800" b="1" dirty="0">
              <a:cs typeface="Calibri Light"/>
            </a:endParaRPr>
          </a:p>
        </p:txBody>
      </p:sp>
      <p:sp>
        <p:nvSpPr>
          <p:cNvPr id="7" name="Slide Number Placeholder 3">
            <a:extLst>
              <a:ext uri="{FF2B5EF4-FFF2-40B4-BE49-F238E27FC236}">
                <a16:creationId xmlns:a16="http://schemas.microsoft.com/office/drawing/2014/main" id="{E403F9B7-9580-4625-B2A9-D7B8479EBDE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6F01A-99B6-407D-AC36-D8F996900DD0}" type="slidenum">
              <a:rPr lang="en-US" sz="2000" smtClean="0"/>
              <a:pPr/>
              <a:t>5</a:t>
            </a:fld>
            <a:endParaRPr lang="en-US" sz="2000" dirty="0"/>
          </a:p>
        </p:txBody>
      </p:sp>
      <p:pic>
        <p:nvPicPr>
          <p:cNvPr id="8" name="Picture 4" descr="A close up of a logo&#10;&#10;Description generated with high confidence">
            <a:extLst>
              <a:ext uri="{FF2B5EF4-FFF2-40B4-BE49-F238E27FC236}">
                <a16:creationId xmlns:a16="http://schemas.microsoft.com/office/drawing/2014/main" id="{509A981C-DEFB-48DB-BEBA-696E1810E675}"/>
              </a:ext>
            </a:extLst>
          </p:cNvPr>
          <p:cNvPicPr>
            <a:picLocks noChangeAspect="1"/>
          </p:cNvPicPr>
          <p:nvPr/>
        </p:nvPicPr>
        <p:blipFill>
          <a:blip r:embed="rId2">
            <a:duotone>
              <a:schemeClr val="accent2">
                <a:shade val="45000"/>
                <a:satMod val="135000"/>
              </a:schemeClr>
              <a:prstClr val="white"/>
            </a:duotone>
          </a:blip>
          <a:stretch>
            <a:fillRect/>
          </a:stretch>
        </p:blipFill>
        <p:spPr>
          <a:xfrm>
            <a:off x="325672" y="849692"/>
            <a:ext cx="2743200" cy="2743200"/>
          </a:xfrm>
          <a:prstGeom prst="rect">
            <a:avLst/>
          </a:prstGeom>
        </p:spPr>
      </p:pic>
      <p:sp>
        <p:nvSpPr>
          <p:cNvPr id="10" name="TextBox 9">
            <a:extLst>
              <a:ext uri="{FF2B5EF4-FFF2-40B4-BE49-F238E27FC236}">
                <a16:creationId xmlns:a16="http://schemas.microsoft.com/office/drawing/2014/main" id="{379CDEDA-E6AB-425F-AA22-6D4BBFDB69A6}"/>
              </a:ext>
            </a:extLst>
          </p:cNvPr>
          <p:cNvSpPr txBox="1"/>
          <p:nvPr/>
        </p:nvSpPr>
        <p:spPr>
          <a:xfrm>
            <a:off x="3611302" y="2718045"/>
            <a:ext cx="2945258" cy="523220"/>
          </a:xfrm>
          <a:prstGeom prst="rect">
            <a:avLst/>
          </a:prstGeom>
          <a:noFill/>
        </p:spPr>
        <p:txBody>
          <a:bodyPr wrap="square" rtlCol="0">
            <a:spAutoFit/>
          </a:bodyPr>
          <a:lstStyle/>
          <a:p>
            <a:r>
              <a:rPr lang="en-US" sz="2800" dirty="0">
                <a:cs typeface="Calibri Light"/>
              </a:rPr>
              <a:t>QR Authentication</a:t>
            </a:r>
            <a:endParaRPr lang="en-US" sz="2800" dirty="0"/>
          </a:p>
        </p:txBody>
      </p:sp>
      <p:sp>
        <p:nvSpPr>
          <p:cNvPr id="11" name="TextBox 10">
            <a:extLst>
              <a:ext uri="{FF2B5EF4-FFF2-40B4-BE49-F238E27FC236}">
                <a16:creationId xmlns:a16="http://schemas.microsoft.com/office/drawing/2014/main" id="{E7E0D5F4-F14B-4EB2-B959-BB238CF862E3}"/>
              </a:ext>
            </a:extLst>
          </p:cNvPr>
          <p:cNvSpPr txBox="1"/>
          <p:nvPr/>
        </p:nvSpPr>
        <p:spPr>
          <a:xfrm>
            <a:off x="8229729" y="2854799"/>
            <a:ext cx="2945258" cy="954107"/>
          </a:xfrm>
          <a:prstGeom prst="rect">
            <a:avLst/>
          </a:prstGeom>
          <a:noFill/>
        </p:spPr>
        <p:txBody>
          <a:bodyPr wrap="square" rtlCol="0">
            <a:spAutoFit/>
          </a:bodyPr>
          <a:lstStyle/>
          <a:p>
            <a:r>
              <a:rPr lang="en-US" sz="2800" dirty="0">
                <a:cs typeface="Calibri Light"/>
              </a:rPr>
              <a:t>Heart wave Authentication</a:t>
            </a:r>
            <a:endParaRPr lang="en-US" sz="2800" dirty="0"/>
          </a:p>
        </p:txBody>
      </p:sp>
      <p:pic>
        <p:nvPicPr>
          <p:cNvPr id="12" name="Picture 11" descr="Qr code&#10;&#10;Description automatically generated">
            <a:extLst>
              <a:ext uri="{FF2B5EF4-FFF2-40B4-BE49-F238E27FC236}">
                <a16:creationId xmlns:a16="http://schemas.microsoft.com/office/drawing/2014/main" id="{496A35E1-4C1D-42B0-89BC-879B230AE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80" y="1083798"/>
            <a:ext cx="2762250" cy="165735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0318150B-D480-46F8-BC41-1598F3D1E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411" y="4376547"/>
            <a:ext cx="3093678" cy="2138505"/>
          </a:xfrm>
          <a:prstGeom prst="rect">
            <a:avLst/>
          </a:prstGeom>
        </p:spPr>
      </p:pic>
      <p:sp>
        <p:nvSpPr>
          <p:cNvPr id="14" name="Arrow: Down 13">
            <a:extLst>
              <a:ext uri="{FF2B5EF4-FFF2-40B4-BE49-F238E27FC236}">
                <a16:creationId xmlns:a16="http://schemas.microsoft.com/office/drawing/2014/main" id="{0B5D6C62-80D5-474C-9586-7974FDD25D30}"/>
              </a:ext>
            </a:extLst>
          </p:cNvPr>
          <p:cNvSpPr/>
          <p:nvPr/>
        </p:nvSpPr>
        <p:spPr>
          <a:xfrm rot="-5400000">
            <a:off x="4834377" y="841906"/>
            <a:ext cx="300816" cy="2619090"/>
          </a:xfrm>
          <a:prstGeom prst="downArrow">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16B12EA3-12D2-42A0-9AF2-C4DB4BA18729}"/>
              </a:ext>
            </a:extLst>
          </p:cNvPr>
          <p:cNvSpPr/>
          <p:nvPr/>
        </p:nvSpPr>
        <p:spPr>
          <a:xfrm>
            <a:off x="7746199" y="2608696"/>
            <a:ext cx="311952" cy="1508157"/>
          </a:xfrm>
          <a:prstGeom prst="downArrow">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77DA70-2B40-47D3-B6C3-14AA8A55F192}"/>
              </a:ext>
            </a:extLst>
          </p:cNvPr>
          <p:cNvSpPr txBox="1"/>
          <p:nvPr/>
        </p:nvSpPr>
        <p:spPr>
          <a:xfrm>
            <a:off x="8921070" y="1435419"/>
            <a:ext cx="2945258" cy="954107"/>
          </a:xfrm>
          <a:prstGeom prst="rect">
            <a:avLst/>
          </a:prstGeom>
          <a:noFill/>
        </p:spPr>
        <p:txBody>
          <a:bodyPr wrap="square" rtlCol="0">
            <a:spAutoFit/>
          </a:bodyPr>
          <a:lstStyle/>
          <a:p>
            <a:r>
              <a:rPr lang="en-US" sz="2800" dirty="0">
                <a:cs typeface="Calibri Light"/>
              </a:rPr>
              <a:t>Scan QR code for authentication</a:t>
            </a:r>
            <a:endParaRPr lang="en-US" sz="2800" dirty="0"/>
          </a:p>
        </p:txBody>
      </p:sp>
      <p:sp>
        <p:nvSpPr>
          <p:cNvPr id="17" name="TextBox 16">
            <a:extLst>
              <a:ext uri="{FF2B5EF4-FFF2-40B4-BE49-F238E27FC236}">
                <a16:creationId xmlns:a16="http://schemas.microsoft.com/office/drawing/2014/main" id="{9C78B9E6-8945-46D5-A448-51E3CBD4E1DD}"/>
              </a:ext>
            </a:extLst>
          </p:cNvPr>
          <p:cNvSpPr txBox="1"/>
          <p:nvPr/>
        </p:nvSpPr>
        <p:spPr>
          <a:xfrm>
            <a:off x="3429706" y="5094025"/>
            <a:ext cx="2945258" cy="954107"/>
          </a:xfrm>
          <a:prstGeom prst="rect">
            <a:avLst/>
          </a:prstGeom>
          <a:noFill/>
        </p:spPr>
        <p:txBody>
          <a:bodyPr wrap="square" rtlCol="0">
            <a:spAutoFit/>
          </a:bodyPr>
          <a:lstStyle/>
          <a:p>
            <a:r>
              <a:rPr lang="en-US" sz="2800" dirty="0">
                <a:cs typeface="Calibri Light"/>
              </a:rPr>
              <a:t>Detect Heart wave for authentication</a:t>
            </a:r>
            <a:endParaRPr lang="en-US" sz="2800" dirty="0"/>
          </a:p>
        </p:txBody>
      </p:sp>
    </p:spTree>
    <p:extLst>
      <p:ext uri="{BB962C8B-B14F-4D97-AF65-F5344CB8AC3E}">
        <p14:creationId xmlns:p14="http://schemas.microsoft.com/office/powerpoint/2010/main" val="380464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Block Diagram</a:t>
            </a:r>
          </a:p>
        </p:txBody>
      </p:sp>
      <p:sp>
        <p:nvSpPr>
          <p:cNvPr id="4" name="Slide Number Placeholder 3">
            <a:extLst>
              <a:ext uri="{FF2B5EF4-FFF2-40B4-BE49-F238E27FC236}">
                <a16:creationId xmlns:a16="http://schemas.microsoft.com/office/drawing/2014/main" id="{FA12FCA5-CA9E-48B3-8CDF-8CAC941C2C35}"/>
              </a:ext>
            </a:extLst>
          </p:cNvPr>
          <p:cNvSpPr>
            <a:spLocks noGrp="1"/>
          </p:cNvSpPr>
          <p:nvPr>
            <p:ph type="sldNum" sz="quarter" idx="12"/>
          </p:nvPr>
        </p:nvSpPr>
        <p:spPr/>
        <p:txBody>
          <a:bodyPr/>
          <a:lstStyle/>
          <a:p>
            <a:fld id="{E646F01A-99B6-407D-AC36-D8F996900DD0}" type="slidenum">
              <a:rPr lang="en-US" smtClean="0"/>
              <a:t>6</a:t>
            </a:fld>
            <a:endParaRPr lang="en-US"/>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dirty="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dirty="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dirty="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789527" y="5684525"/>
            <a:ext cx="2097701" cy="830997"/>
          </a:xfrm>
          <a:prstGeom prst="rect">
            <a:avLst/>
          </a:prstGeom>
          <a:noFill/>
        </p:spPr>
        <p:txBody>
          <a:bodyPr wrap="square" rtlCol="0">
            <a:spAutoFit/>
          </a:bodyPr>
          <a:lstStyle/>
          <a:p>
            <a:r>
              <a:rPr lang="en-US" sz="2400" dirty="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dirty="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dirty="0"/>
              <a:t>Services</a:t>
            </a:r>
          </a:p>
          <a:p>
            <a:endParaRPr lang="en-US" sz="2400" dirty="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dirty="0"/>
              <a:t>User</a:t>
            </a:r>
          </a:p>
        </p:txBody>
      </p:sp>
    </p:spTree>
    <p:extLst>
      <p:ext uri="{BB962C8B-B14F-4D97-AF65-F5344CB8AC3E}">
        <p14:creationId xmlns:p14="http://schemas.microsoft.com/office/powerpoint/2010/main" val="189807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FBFD-77C7-4312-BCDD-9C34C37F53C5}"/>
              </a:ext>
            </a:extLst>
          </p:cNvPr>
          <p:cNvSpPr>
            <a:spLocks noGrp="1"/>
          </p:cNvSpPr>
          <p:nvPr>
            <p:ph type="title"/>
          </p:nvPr>
        </p:nvSpPr>
        <p:spPr>
          <a:xfrm>
            <a:off x="838200" y="226902"/>
            <a:ext cx="10515600" cy="1325563"/>
          </a:xfrm>
        </p:spPr>
        <p:txBody>
          <a:bodyPr/>
          <a:lstStyle/>
          <a:p>
            <a:r>
              <a:rPr lang="en-US" b="1" dirty="0">
                <a:cs typeface="Calibri Light"/>
              </a:rPr>
              <a:t>Project Requirements(Admin and System)</a:t>
            </a:r>
            <a:endParaRPr lang="en-US" dirty="0"/>
          </a:p>
        </p:txBody>
      </p:sp>
      <p:sp>
        <p:nvSpPr>
          <p:cNvPr id="4" name="Slide Number Placeholder 3">
            <a:extLst>
              <a:ext uri="{FF2B5EF4-FFF2-40B4-BE49-F238E27FC236}">
                <a16:creationId xmlns:a16="http://schemas.microsoft.com/office/drawing/2014/main" id="{7676DF2C-A3F5-4A4B-8A6D-4A317E8C6596}"/>
              </a:ext>
            </a:extLst>
          </p:cNvPr>
          <p:cNvSpPr>
            <a:spLocks noGrp="1"/>
          </p:cNvSpPr>
          <p:nvPr>
            <p:ph type="sldNum" sz="quarter" idx="12"/>
          </p:nvPr>
        </p:nvSpPr>
        <p:spPr/>
        <p:txBody>
          <a:bodyPr/>
          <a:lstStyle/>
          <a:p>
            <a:fld id="{E646F01A-99B6-407D-AC36-D8F996900DD0}" type="slidenum">
              <a:rPr lang="en-US" smtClean="0"/>
              <a:t>7</a:t>
            </a:fld>
            <a:endParaRPr lang="en-US"/>
          </a:p>
        </p:txBody>
      </p:sp>
      <p:graphicFrame>
        <p:nvGraphicFramePr>
          <p:cNvPr id="5" name="Table 16">
            <a:extLst>
              <a:ext uri="{FF2B5EF4-FFF2-40B4-BE49-F238E27FC236}">
                <a16:creationId xmlns:a16="http://schemas.microsoft.com/office/drawing/2014/main" id="{AAA95D14-A60F-4890-8113-2D2374793072}"/>
              </a:ext>
            </a:extLst>
          </p:cNvPr>
          <p:cNvGraphicFramePr>
            <a:graphicFrameLocks noGrp="1"/>
          </p:cNvGraphicFramePr>
          <p:nvPr>
            <p:ph idx="1"/>
            <p:extLst>
              <p:ext uri="{D42A27DB-BD31-4B8C-83A1-F6EECF244321}">
                <p14:modId xmlns:p14="http://schemas.microsoft.com/office/powerpoint/2010/main" val="1786754379"/>
              </p:ext>
            </p:extLst>
          </p:nvPr>
        </p:nvGraphicFramePr>
        <p:xfrm>
          <a:off x="838199" y="1329070"/>
          <a:ext cx="8658226" cy="4939226"/>
        </p:xfrm>
        <a:graphic>
          <a:graphicData uri="http://schemas.openxmlformats.org/drawingml/2006/table">
            <a:tbl>
              <a:tblPr firstRow="1" bandRow="1">
                <a:tableStyleId>{5C22544A-7EE6-4342-B048-85BDC9FD1C3A}</a:tableStyleId>
              </a:tblPr>
              <a:tblGrid>
                <a:gridCol w="6606278">
                  <a:extLst>
                    <a:ext uri="{9D8B030D-6E8A-4147-A177-3AD203B41FA5}">
                      <a16:colId xmlns:a16="http://schemas.microsoft.com/office/drawing/2014/main" val="2814111821"/>
                    </a:ext>
                  </a:extLst>
                </a:gridCol>
                <a:gridCol w="2051948">
                  <a:extLst>
                    <a:ext uri="{9D8B030D-6E8A-4147-A177-3AD203B41FA5}">
                      <a16:colId xmlns:a16="http://schemas.microsoft.com/office/drawing/2014/main" val="312956590"/>
                    </a:ext>
                  </a:extLst>
                </a:gridCol>
              </a:tblGrid>
              <a:tr h="817328">
                <a:tc>
                  <a:txBody>
                    <a:bodyPr/>
                    <a:lstStyle/>
                    <a:p>
                      <a:r>
                        <a:rPr lang="en-US" sz="2400" dirty="0"/>
                        <a:t>Requirements</a:t>
                      </a:r>
                    </a:p>
                  </a:txBody>
                  <a:tcPr/>
                </a:tc>
                <a:tc>
                  <a:txBody>
                    <a:bodyPr/>
                    <a:lstStyle/>
                    <a:p>
                      <a:r>
                        <a:rPr lang="en-US" sz="2400" dirty="0"/>
                        <a:t>Requested By Stakeholder</a:t>
                      </a:r>
                    </a:p>
                  </a:txBody>
                  <a:tcPr/>
                </a:tc>
                <a:extLst>
                  <a:ext uri="{0D108BD9-81ED-4DB2-BD59-A6C34878D82A}">
                    <a16:rowId xmlns:a16="http://schemas.microsoft.com/office/drawing/2014/main" val="1926474317"/>
                  </a:ext>
                </a:extLst>
              </a:tr>
              <a:tr h="532416">
                <a:tc>
                  <a:txBody>
                    <a:bodyPr/>
                    <a:lstStyle/>
                    <a:p>
                      <a:r>
                        <a:rPr lang="en-US" sz="2400" dirty="0"/>
                        <a:t>Login page </a:t>
                      </a:r>
                    </a:p>
                  </a:txBody>
                  <a:tcPr/>
                </a:tc>
                <a:tc>
                  <a:txBody>
                    <a:bodyPr/>
                    <a:lstStyle/>
                    <a:p>
                      <a:r>
                        <a:rPr lang="en-US" sz="2400" dirty="0"/>
                        <a:t>Admin</a:t>
                      </a:r>
                    </a:p>
                  </a:txBody>
                  <a:tcPr/>
                </a:tc>
                <a:extLst>
                  <a:ext uri="{0D108BD9-81ED-4DB2-BD59-A6C34878D82A}">
                    <a16:rowId xmlns:a16="http://schemas.microsoft.com/office/drawing/2014/main" val="2521826203"/>
                  </a:ext>
                </a:extLst>
              </a:tr>
              <a:tr h="532416">
                <a:tc>
                  <a:txBody>
                    <a:bodyPr/>
                    <a:lstStyle/>
                    <a:p>
                      <a:r>
                        <a:rPr lang="en-US" sz="2400" dirty="0"/>
                        <a:t>Create New User</a:t>
                      </a:r>
                    </a:p>
                  </a:txBody>
                  <a:tcPr/>
                </a:tc>
                <a:tc>
                  <a:txBody>
                    <a:bodyPr/>
                    <a:lstStyle/>
                    <a:p>
                      <a:r>
                        <a:rPr lang="en-US" sz="2400" dirty="0"/>
                        <a:t>Admin</a:t>
                      </a:r>
                    </a:p>
                  </a:txBody>
                  <a:tcPr/>
                </a:tc>
                <a:extLst>
                  <a:ext uri="{0D108BD9-81ED-4DB2-BD59-A6C34878D82A}">
                    <a16:rowId xmlns:a16="http://schemas.microsoft.com/office/drawing/2014/main" val="663039428"/>
                  </a:ext>
                </a:extLst>
              </a:tr>
              <a:tr h="532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Generating QR Code</a:t>
                      </a:r>
                    </a:p>
                  </a:txBody>
                  <a:tcPr/>
                </a:tc>
                <a:tc>
                  <a:txBody>
                    <a:bodyPr/>
                    <a:lstStyle/>
                    <a:p>
                      <a:r>
                        <a:rPr lang="en-US" sz="2400" dirty="0"/>
                        <a:t>Admin</a:t>
                      </a:r>
                    </a:p>
                  </a:txBody>
                  <a:tcPr/>
                </a:tc>
                <a:extLst>
                  <a:ext uri="{0D108BD9-81ED-4DB2-BD59-A6C34878D82A}">
                    <a16:rowId xmlns:a16="http://schemas.microsoft.com/office/drawing/2014/main" val="591790745"/>
                  </a:ext>
                </a:extLst>
              </a:tr>
              <a:tr h="532416">
                <a:tc>
                  <a:txBody>
                    <a:bodyPr/>
                    <a:lstStyle/>
                    <a:p>
                      <a:r>
                        <a:rPr lang="en-US" sz="2400" dirty="0"/>
                        <a:t>Delete Existing User</a:t>
                      </a:r>
                    </a:p>
                  </a:txBody>
                  <a:tcPr/>
                </a:tc>
                <a:tc>
                  <a:txBody>
                    <a:bodyPr/>
                    <a:lstStyle/>
                    <a:p>
                      <a:r>
                        <a:rPr lang="en-US" sz="2400" dirty="0"/>
                        <a:t>Admin</a:t>
                      </a:r>
                    </a:p>
                  </a:txBody>
                  <a:tcPr/>
                </a:tc>
                <a:extLst>
                  <a:ext uri="{0D108BD9-81ED-4DB2-BD59-A6C34878D82A}">
                    <a16:rowId xmlns:a16="http://schemas.microsoft.com/office/drawing/2014/main" val="134731950"/>
                  </a:ext>
                </a:extLst>
              </a:tr>
              <a:tr h="532416">
                <a:tc>
                  <a:txBody>
                    <a:bodyPr/>
                    <a:lstStyle/>
                    <a:p>
                      <a:r>
                        <a:rPr lang="en-US" sz="2400" dirty="0"/>
                        <a:t>Verifies the QR Code</a:t>
                      </a:r>
                    </a:p>
                  </a:txBody>
                  <a:tcPr/>
                </a:tc>
                <a:tc>
                  <a:txBody>
                    <a:bodyPr/>
                    <a:lstStyle/>
                    <a:p>
                      <a:r>
                        <a:rPr lang="en-US" sz="2400" dirty="0"/>
                        <a:t>System</a:t>
                      </a:r>
                    </a:p>
                  </a:txBody>
                  <a:tcPr/>
                </a:tc>
                <a:extLst>
                  <a:ext uri="{0D108BD9-81ED-4DB2-BD59-A6C34878D82A}">
                    <a16:rowId xmlns:a16="http://schemas.microsoft.com/office/drawing/2014/main" val="3732586886"/>
                  </a:ext>
                </a:extLst>
              </a:tr>
              <a:tr h="532416">
                <a:tc>
                  <a:txBody>
                    <a:bodyPr/>
                    <a:lstStyle/>
                    <a:p>
                      <a:r>
                        <a:rPr lang="en-US" sz="2400" dirty="0"/>
                        <a:t>Verifies the Heart wave</a:t>
                      </a:r>
                    </a:p>
                  </a:txBody>
                  <a:tcPr/>
                </a:tc>
                <a:tc>
                  <a:txBody>
                    <a:bodyPr/>
                    <a:lstStyle/>
                    <a:p>
                      <a:r>
                        <a:rPr lang="en-US" sz="2400" dirty="0"/>
                        <a:t>System</a:t>
                      </a:r>
                    </a:p>
                  </a:txBody>
                  <a:tcPr/>
                </a:tc>
                <a:extLst>
                  <a:ext uri="{0D108BD9-81ED-4DB2-BD59-A6C34878D82A}">
                    <a16:rowId xmlns:a16="http://schemas.microsoft.com/office/drawing/2014/main" val="2220931347"/>
                  </a:ext>
                </a:extLst>
              </a:tr>
              <a:tr h="921770">
                <a:tc>
                  <a:txBody>
                    <a:bodyPr/>
                    <a:lstStyle/>
                    <a:p>
                      <a:r>
                        <a:rPr lang="en-US" sz="2400" dirty="0"/>
                        <a:t>Gives access to organization</a:t>
                      </a:r>
                    </a:p>
                    <a:p>
                      <a:r>
                        <a:rPr lang="en-US" sz="2400" dirty="0"/>
                        <a:t>after two factor authentication</a:t>
                      </a:r>
                    </a:p>
                  </a:txBody>
                  <a:tcPr/>
                </a:tc>
                <a:tc>
                  <a:txBody>
                    <a:bodyPr/>
                    <a:lstStyle/>
                    <a:p>
                      <a:r>
                        <a:rPr lang="en-US" sz="2400" dirty="0"/>
                        <a:t>System</a:t>
                      </a:r>
                    </a:p>
                  </a:txBody>
                  <a:tcPr/>
                </a:tc>
                <a:extLst>
                  <a:ext uri="{0D108BD9-81ED-4DB2-BD59-A6C34878D82A}">
                    <a16:rowId xmlns:a16="http://schemas.microsoft.com/office/drawing/2014/main" val="548773102"/>
                  </a:ext>
                </a:extLst>
              </a:tr>
            </a:tbl>
          </a:graphicData>
        </a:graphic>
      </p:graphicFrame>
    </p:spTree>
    <p:extLst>
      <p:ext uri="{BB962C8B-B14F-4D97-AF65-F5344CB8AC3E}">
        <p14:creationId xmlns:p14="http://schemas.microsoft.com/office/powerpoint/2010/main" val="389014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750F-337D-4A4D-9805-C4E243150490}"/>
              </a:ext>
            </a:extLst>
          </p:cNvPr>
          <p:cNvSpPr>
            <a:spLocks noGrp="1"/>
          </p:cNvSpPr>
          <p:nvPr>
            <p:ph type="title"/>
          </p:nvPr>
        </p:nvSpPr>
        <p:spPr/>
        <p:txBody>
          <a:bodyPr/>
          <a:lstStyle/>
          <a:p>
            <a:r>
              <a:rPr lang="en-US" b="1" dirty="0">
                <a:cs typeface="Calibri Light"/>
              </a:rPr>
              <a:t>Project Requirements(User)</a:t>
            </a:r>
            <a:endParaRPr lang="en-US" dirty="0"/>
          </a:p>
        </p:txBody>
      </p:sp>
      <p:sp>
        <p:nvSpPr>
          <p:cNvPr id="4" name="Slide Number Placeholder 3">
            <a:extLst>
              <a:ext uri="{FF2B5EF4-FFF2-40B4-BE49-F238E27FC236}">
                <a16:creationId xmlns:a16="http://schemas.microsoft.com/office/drawing/2014/main" id="{AD9444CE-4FD9-4C5F-81C4-AB09F52EE188}"/>
              </a:ext>
            </a:extLst>
          </p:cNvPr>
          <p:cNvSpPr>
            <a:spLocks noGrp="1"/>
          </p:cNvSpPr>
          <p:nvPr>
            <p:ph type="sldNum" sz="quarter" idx="12"/>
          </p:nvPr>
        </p:nvSpPr>
        <p:spPr/>
        <p:txBody>
          <a:bodyPr/>
          <a:lstStyle/>
          <a:p>
            <a:fld id="{E646F01A-99B6-407D-AC36-D8F996900DD0}" type="slidenum">
              <a:rPr lang="en-US" smtClean="0"/>
              <a:t>8</a:t>
            </a:fld>
            <a:endParaRPr lang="en-US"/>
          </a:p>
        </p:txBody>
      </p:sp>
      <p:graphicFrame>
        <p:nvGraphicFramePr>
          <p:cNvPr id="5" name="Table 10">
            <a:extLst>
              <a:ext uri="{FF2B5EF4-FFF2-40B4-BE49-F238E27FC236}">
                <a16:creationId xmlns:a16="http://schemas.microsoft.com/office/drawing/2014/main" id="{124B24AF-8749-4E96-9D00-0D483965F44C}"/>
              </a:ext>
            </a:extLst>
          </p:cNvPr>
          <p:cNvGraphicFramePr>
            <a:graphicFrameLocks noGrp="1"/>
          </p:cNvGraphicFramePr>
          <p:nvPr>
            <p:ph idx="1"/>
            <p:extLst>
              <p:ext uri="{D42A27DB-BD31-4B8C-83A1-F6EECF244321}">
                <p14:modId xmlns:p14="http://schemas.microsoft.com/office/powerpoint/2010/main" val="2755319794"/>
              </p:ext>
            </p:extLst>
          </p:nvPr>
        </p:nvGraphicFramePr>
        <p:xfrm>
          <a:off x="838200" y="1825625"/>
          <a:ext cx="10152355" cy="4530724"/>
        </p:xfrm>
        <a:graphic>
          <a:graphicData uri="http://schemas.openxmlformats.org/drawingml/2006/table">
            <a:tbl>
              <a:tblPr firstRow="1" bandRow="1">
                <a:tableStyleId>{5C22544A-7EE6-4342-B048-85BDC9FD1C3A}</a:tableStyleId>
              </a:tblPr>
              <a:tblGrid>
                <a:gridCol w="7190658">
                  <a:extLst>
                    <a:ext uri="{9D8B030D-6E8A-4147-A177-3AD203B41FA5}">
                      <a16:colId xmlns:a16="http://schemas.microsoft.com/office/drawing/2014/main" val="111222204"/>
                    </a:ext>
                  </a:extLst>
                </a:gridCol>
                <a:gridCol w="2961697">
                  <a:extLst>
                    <a:ext uri="{9D8B030D-6E8A-4147-A177-3AD203B41FA5}">
                      <a16:colId xmlns:a16="http://schemas.microsoft.com/office/drawing/2014/main" val="159751996"/>
                    </a:ext>
                  </a:extLst>
                </a:gridCol>
              </a:tblGrid>
              <a:tr h="1790341">
                <a:tc>
                  <a:txBody>
                    <a:bodyPr/>
                    <a:lstStyle/>
                    <a:p>
                      <a:r>
                        <a:rPr lang="en-US" sz="2800" dirty="0"/>
                        <a:t>Requirements</a:t>
                      </a:r>
                    </a:p>
                  </a:txBody>
                  <a:tcPr/>
                </a:tc>
                <a:tc>
                  <a:txBody>
                    <a:bodyPr/>
                    <a:lstStyle/>
                    <a:p>
                      <a:r>
                        <a:rPr lang="en-US" sz="2800" dirty="0"/>
                        <a:t>Requested By Stakeholder</a:t>
                      </a:r>
                    </a:p>
                  </a:txBody>
                  <a:tcPr/>
                </a:tc>
                <a:extLst>
                  <a:ext uri="{0D108BD9-81ED-4DB2-BD59-A6C34878D82A}">
                    <a16:rowId xmlns:a16="http://schemas.microsoft.com/office/drawing/2014/main" val="1990914289"/>
                  </a:ext>
                </a:extLst>
              </a:tr>
              <a:tr h="913461">
                <a:tc>
                  <a:txBody>
                    <a:bodyPr/>
                    <a:lstStyle/>
                    <a:p>
                      <a:r>
                        <a:rPr lang="en-US" sz="2800" dirty="0"/>
                        <a:t>Login</a:t>
                      </a:r>
                    </a:p>
                  </a:txBody>
                  <a:tcPr/>
                </a:tc>
                <a:tc>
                  <a:txBody>
                    <a:bodyPr/>
                    <a:lstStyle/>
                    <a:p>
                      <a:r>
                        <a:rPr lang="en-US" sz="2800" dirty="0"/>
                        <a:t>User</a:t>
                      </a:r>
                    </a:p>
                  </a:txBody>
                  <a:tcPr/>
                </a:tc>
                <a:extLst>
                  <a:ext uri="{0D108BD9-81ED-4DB2-BD59-A6C34878D82A}">
                    <a16:rowId xmlns:a16="http://schemas.microsoft.com/office/drawing/2014/main" val="4251683353"/>
                  </a:ext>
                </a:extLst>
              </a:tr>
              <a:tr h="913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Scans the QR Code</a:t>
                      </a:r>
                    </a:p>
                  </a:txBody>
                  <a:tcPr/>
                </a:tc>
                <a:tc>
                  <a:txBody>
                    <a:bodyPr/>
                    <a:lstStyle/>
                    <a:p>
                      <a:r>
                        <a:rPr lang="en-US" sz="2800" dirty="0"/>
                        <a:t>User</a:t>
                      </a:r>
                    </a:p>
                  </a:txBody>
                  <a:tcPr/>
                </a:tc>
                <a:extLst>
                  <a:ext uri="{0D108BD9-81ED-4DB2-BD59-A6C34878D82A}">
                    <a16:rowId xmlns:a16="http://schemas.microsoft.com/office/drawing/2014/main" val="1958938859"/>
                  </a:ext>
                </a:extLst>
              </a:tr>
              <a:tr h="913461">
                <a:tc>
                  <a:txBody>
                    <a:bodyPr/>
                    <a:lstStyle/>
                    <a:p>
                      <a:r>
                        <a:rPr lang="en-US" sz="2800" dirty="0"/>
                        <a:t>Detects the Heart wave</a:t>
                      </a:r>
                    </a:p>
                  </a:txBody>
                  <a:tcPr/>
                </a:tc>
                <a:tc>
                  <a:txBody>
                    <a:bodyPr/>
                    <a:lstStyle/>
                    <a:p>
                      <a:r>
                        <a:rPr lang="en-US" sz="2800" dirty="0"/>
                        <a:t>User</a:t>
                      </a:r>
                    </a:p>
                  </a:txBody>
                  <a:tcPr/>
                </a:tc>
                <a:extLst>
                  <a:ext uri="{0D108BD9-81ED-4DB2-BD59-A6C34878D82A}">
                    <a16:rowId xmlns:a16="http://schemas.microsoft.com/office/drawing/2014/main" val="4043948556"/>
                  </a:ext>
                </a:extLst>
              </a:tr>
            </a:tbl>
          </a:graphicData>
        </a:graphic>
      </p:graphicFrame>
    </p:spTree>
    <p:extLst>
      <p:ext uri="{BB962C8B-B14F-4D97-AF65-F5344CB8AC3E}">
        <p14:creationId xmlns:p14="http://schemas.microsoft.com/office/powerpoint/2010/main" val="154399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b="1" dirty="0"/>
              <a:t>Reference Framework for</a:t>
            </a:r>
            <a:r>
              <a:rPr lang="en-US" b="1" dirty="0">
                <a:cs typeface="Calibri Light"/>
              </a:rPr>
              <a:t> QR Code</a:t>
            </a:r>
            <a:endParaRPr lang="en-US" dirty="0"/>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5" name="Picture 4" descr="Graphical user interface, application, Teams&#10;&#10;Description automatically generated">
            <a:extLst>
              <a:ext uri="{FF2B5EF4-FFF2-40B4-BE49-F238E27FC236}">
                <a16:creationId xmlns:a16="http://schemas.microsoft.com/office/drawing/2014/main" id="{0DB665DD-39A9-45F9-BFA6-C2BAEFE23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8" y="2288818"/>
            <a:ext cx="9949582" cy="2835631"/>
          </a:xfrm>
          <a:prstGeom prst="rect">
            <a:avLst/>
          </a:prstGeom>
        </p:spPr>
      </p:pic>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2" ma:contentTypeDescription="Create a new document." ma:contentTypeScope="" ma:versionID="51480e4a93d42534fe57a1a44b9a627e">
  <xsd:schema xmlns:xsd="http://www.w3.org/2001/XMLSchema" xmlns:xs="http://www.w3.org/2001/XMLSchema" xmlns:p="http://schemas.microsoft.com/office/2006/metadata/properties" xmlns:ns2="c5f1fd4d-4aaf-4baf-bfef-3f62c27f496f" targetNamespace="http://schemas.microsoft.com/office/2006/metadata/properties" ma:root="true" ma:fieldsID="593cdeff02ac024aebd324506fb03b30" ns2:_="">
    <xsd:import namespace="c5f1fd4d-4aaf-4baf-bfef-3f62c27f496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0B52BC-4B4C-4F3A-AF4E-115EF32F94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3.xml><?xml version="1.0" encoding="utf-8"?>
<ds:datastoreItem xmlns:ds="http://schemas.openxmlformats.org/officeDocument/2006/customXml" ds:itemID="{BBBC254D-9366-492D-AF9F-B77B6A5DA4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12456</TotalTime>
  <Words>1425</Words>
  <Application>Microsoft Office PowerPoint</Application>
  <PresentationFormat>Widescreen</PresentationFormat>
  <Paragraphs>217</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Calibre</vt:lpstr>
      <vt:lpstr>Calibri</vt:lpstr>
      <vt:lpstr>Calibri (Body)</vt:lpstr>
      <vt:lpstr>Calibri Light</vt:lpstr>
      <vt:lpstr>Cambria Math</vt:lpstr>
      <vt:lpstr>Lato Extended</vt:lpstr>
      <vt:lpstr>Times New Roman</vt:lpstr>
      <vt:lpstr>Office Theme</vt:lpstr>
      <vt:lpstr> Two Factor Authentication</vt:lpstr>
      <vt:lpstr>Outline</vt:lpstr>
      <vt:lpstr>Introduction</vt:lpstr>
      <vt:lpstr>Why Heart Wave Authentication?</vt:lpstr>
      <vt:lpstr>Proposed Solution</vt:lpstr>
      <vt:lpstr>Block Diagram</vt:lpstr>
      <vt:lpstr>Project Requirements(Admin and System)</vt:lpstr>
      <vt:lpstr>Project Requirements(User)</vt:lpstr>
      <vt:lpstr>Reference Framework for QR Code</vt:lpstr>
      <vt:lpstr>Reference Framework for QR Code</vt:lpstr>
      <vt:lpstr>Reference Framework for heart wave</vt:lpstr>
      <vt:lpstr>Data Preparation</vt:lpstr>
      <vt:lpstr>Data Preparation</vt:lpstr>
      <vt:lpstr>Deep Belief Network </vt:lpstr>
      <vt:lpstr>Deep Belief Network </vt:lpstr>
      <vt:lpstr>Multi-View Spectral Embedding </vt:lpstr>
      <vt:lpstr>Multi-View Spectral Embedding </vt:lpstr>
      <vt:lpstr>Extreme learning machine </vt:lpstr>
      <vt:lpstr> Extreme Learning Machine </vt:lpstr>
      <vt:lpstr>Future Tasks to be accomplished</vt:lpstr>
      <vt:lpstr>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606</cp:revision>
  <dcterms:created xsi:type="dcterms:W3CDTF">2018-06-28T02:40:54Z</dcterms:created>
  <dcterms:modified xsi:type="dcterms:W3CDTF">2022-06-02T15:39:29Z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