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1211" r:id="rId4"/>
    <p:sldId id="1212" r:id="rId5"/>
    <p:sldId id="1217" r:id="rId6"/>
    <p:sldId id="1218" r:id="rId7"/>
    <p:sldId id="1219" r:id="rId8"/>
    <p:sldId id="1216" r:id="rId9"/>
    <p:sldId id="1190" r:id="rId10"/>
    <p:sldId id="1224" r:id="rId11"/>
    <p:sldId id="1191" r:id="rId12"/>
    <p:sldId id="1192" r:id="rId13"/>
    <p:sldId id="1202" r:id="rId14"/>
    <p:sldId id="1203" r:id="rId15"/>
    <p:sldId id="1204" r:id="rId16"/>
    <p:sldId id="1205" r:id="rId17"/>
    <p:sldId id="12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5CDDE-6D37-2442-870E-70E33F9003A8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61401-909B-8C48-B06D-2E91F780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7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1928ED20-D413-5E53-5342-809E8FEBCA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91ABD7-D120-914A-AE9F-3A4AB0ED976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859313C-26CC-3AF5-B363-453ACF1C81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2050" y="685800"/>
            <a:ext cx="4673600" cy="35052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C36D6AAD-274A-5894-074A-F8E51D32D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19600"/>
            <a:ext cx="5172075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26F6A685-28F1-C1AE-03D2-212E769FA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E73185-852E-5A4B-BE29-C5DE9CAE6D9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338F4D1F-AAE3-CDDB-6F4F-FD696082E2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2050" y="685800"/>
            <a:ext cx="4673600" cy="3505200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10B312D-4B80-2A4D-5E1F-09E4B61DA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19600"/>
            <a:ext cx="5172075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4BA6B9FB-61B8-AF00-CB8D-15508646AB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FB598F65-2906-B949-867D-F588BF5F73DE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86E4B95-6786-52AB-CDFD-6C4B133EEA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2050" y="685800"/>
            <a:ext cx="4673600" cy="35052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A887EA3-A574-5585-483C-AB0239C83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19600"/>
            <a:ext cx="5172075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2BBB945-F1AB-CB0D-6DFA-A21EA3680E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72D3CB1F-B524-524B-9BAB-0729116D7D87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F927967-A191-18B9-5929-99D1644480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2050" y="685800"/>
            <a:ext cx="4673600" cy="3505200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A597085-F591-75B5-CE62-87712F4A3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19600"/>
            <a:ext cx="5172075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1DD6A2BE-6148-23B6-3E8B-137F1196DE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76F27BB3-4BB3-FC46-AB5F-647283DB6FD1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AFE7B93-8440-05CF-82F1-30D54E4ECB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2050" y="685800"/>
            <a:ext cx="4673600" cy="35052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2108E39-7829-D657-375A-317676308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19600"/>
            <a:ext cx="5172075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6745F1F0-A7FA-6BC2-D84E-77BD62E689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B07C8FBF-BB51-DD4F-ACB7-C4FF5CC654EB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CED3179-5278-9456-182C-2F7828B3BB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2050" y="685800"/>
            <a:ext cx="4673600" cy="350520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0427C665-319F-162E-012D-958A542F1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19600"/>
            <a:ext cx="5172075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949CCBB1-9716-B516-F27D-4B2F73896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544F3B13-B0B9-3449-A173-77CEE396900A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6D61EA0-D38C-7BD5-3DF8-A12953277D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2050" y="685800"/>
            <a:ext cx="4673600" cy="35052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008F239-1C1A-7958-5D98-FBF83D1E3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19600"/>
            <a:ext cx="5172075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231DCC0-D17C-E753-B903-A3778528F6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54AC1B-B6B3-9947-8792-F07F047D6BC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D513DF6-E936-C7B0-A5CE-6E6779739F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2050" y="685800"/>
            <a:ext cx="4673600" cy="3505200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D46ABF7-6807-FFAD-98D3-170AF8BBA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19600"/>
            <a:ext cx="5172075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1F6EBF8-51CF-4488-2AAF-17069715A2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7A6A65-9AEB-A049-8D99-7F14B7A1E87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A4F9175-302E-1B1B-4EC5-255A84E66A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2050" y="685800"/>
            <a:ext cx="4673600" cy="350520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B190C8D-F19E-FC6C-4D51-2BB96BE0A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19600"/>
            <a:ext cx="5172075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4A1529C5-F853-7C5F-B503-5475471634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5F6676-B92E-F24D-B677-325BEA51DFB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438EEE3-4B9C-45B3-4F59-B078607B07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2050" y="685800"/>
            <a:ext cx="4673600" cy="3505200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A2FED35-B2E1-0E97-D98C-DE36E67C6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19600"/>
            <a:ext cx="5172075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DDCA8B39-6E31-29DD-313C-3DFCC90890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CC2C38-6EA5-FF43-A723-28B588F3FDC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F778C2E-4AEF-2642-C189-365AF0E78C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2050" y="685800"/>
            <a:ext cx="4673600" cy="35052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4D71218-6618-848B-84B1-B79409FAD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19600"/>
            <a:ext cx="5172075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76C8BD5B-C687-58C8-1547-86F32E40D3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F47450-8BB6-CE47-B526-ABD73A9162A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0BF836F-C53B-86A4-E33C-33679BD22F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2050" y="685800"/>
            <a:ext cx="4673600" cy="350520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027E376-E4AF-8F20-25EF-BD4D356D9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19600"/>
            <a:ext cx="5172075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7EC8A31-6CB3-E040-095E-6027CAC8EB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DF222F-9E1A-E641-A59E-F9A9CE99A8C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926A055-3882-CE6E-FAE1-61E1ED8878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2050" y="685800"/>
            <a:ext cx="4673600" cy="35052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F6BA4BF-A6BD-12AA-19E1-1BA95FE6A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19600"/>
            <a:ext cx="5172075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1989EC5-BE87-001C-81E9-EA000DF241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70907-DCAD-2F4D-AB19-E412EA5DED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E605B5C6-48AA-D012-78A3-92B585FCED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2050" y="685800"/>
            <a:ext cx="4673600" cy="3505200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6D759850-E74C-37BB-88BE-43F353EB0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19600"/>
            <a:ext cx="5172075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856789A-6936-F2C0-54C0-358141CB34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584F29-AE2B-E64E-B1E1-6CD1EEA6EA9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5023A604-FE2F-6785-9910-BD4BF034CD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2050" y="685800"/>
            <a:ext cx="4673600" cy="35052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F34183E1-64B0-CE13-E289-AB3353268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19600"/>
            <a:ext cx="5172075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E80A-8F4F-E64F-4131-E7B37E9C0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FD1EC-F8E5-6EE5-AACB-D21FEBB7B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4769B-735B-043D-EEE7-7ECCF481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333C-BD4D-2940-AD88-DB5B32F4332D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6D83-958A-E498-A85B-E7A9A30D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548AE-9BA2-B142-5F81-BE1857FE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EBF4-B2BD-1D41-8421-70591A37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3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9AB7-E1D1-601A-77DD-9D768A71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E0CEE-217D-5328-0FB7-29BE707A9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DD57-F160-A9F1-226C-15376AE2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333C-BD4D-2940-AD88-DB5B32F4332D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3C867-04A2-830A-FA1A-7B28DD99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7DD1-6D35-E555-E670-D4AB8888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EBF4-B2BD-1D41-8421-70591A37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7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BCF6D-2166-4AB4-785C-17C4ED51A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A8396-6A37-5E0A-A44C-F9D4E0F0A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67378-48F8-EE86-55F2-B6547205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333C-BD4D-2940-AD88-DB5B32F4332D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4C4A-E81D-A3FB-6836-E43CC19B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03C72-779F-C76C-9467-D0495F50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EBF4-B2BD-1D41-8421-70591A37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6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 descr="Granite">
            <a:extLst>
              <a:ext uri="{FF2B5EF4-FFF2-40B4-BE49-F238E27FC236}">
                <a16:creationId xmlns:a16="http://schemas.microsoft.com/office/drawing/2014/main" id="{2666D540-828D-A02C-E9C7-EF7AAD3BB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2895600"/>
            <a:ext cx="10160000" cy="76200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1066800"/>
            <a:ext cx="10295467" cy="1600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486150"/>
            <a:ext cx="85344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8486FB-201C-53E8-C9DF-D13F53826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48267" y="6229350"/>
            <a:ext cx="2573867" cy="51435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7396076-3D95-AC8D-D44B-EC47564CC3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99467" y="6229350"/>
            <a:ext cx="3793067" cy="51435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A7A38AF-1DAC-4268-036E-A74CC8685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248400"/>
            <a:ext cx="2438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en-US"/>
              <a:t>slide </a:t>
            </a:r>
            <a:fld id="{D482A071-827D-6745-877B-ED494CD1FD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6523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395294-EBB8-FDE1-7B17-C410FCF950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8ACDA2-FB1D-EC10-F383-987EBEE1D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C58F62-961A-B15A-C031-E8F2238E60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BB8FE24F-B97A-224A-BBFD-596EE85643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902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193068-687F-086F-8A2E-82075EFB05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94B630-6692-CF0A-831C-798DA6B661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E62FB6-84EE-7206-1B10-BFC802B8BE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E1206329-0116-394A-8B07-D78D753ADE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016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5093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3734" y="1600200"/>
            <a:ext cx="535093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9991A1-105A-489E-2476-9297746BF0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82D167-B0EA-5084-29A5-CDC3A7AF16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94237C-50E5-453C-37C9-85C23AB6FB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41648C2E-09A5-7D4A-A4E6-D3BB50C301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805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625ED20-9A40-49E3-CCDD-AC8958BE5F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3DB4E1-3D9A-9463-D08D-527061C3A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E056A01-4A85-1640-0E75-837A0D0D4F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3FFA2DE7-913C-3047-A1F4-5C6FB076D7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358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9BD35F-8467-0FAB-6A4A-7DDFEB51EF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15202A-C6CB-A157-32BF-77A218E3BD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7C1109D-EF1B-58BB-2988-9FACE68AE3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CC7C94DB-321F-C344-A043-B691CE2074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272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9EECB64-D322-2F12-EF3F-B59F565CF9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FDA90B0-A0FE-14E0-66FA-A2B4B5F1D7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D462BFF-40F9-61F5-744D-7F41BC126A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D640449F-4A90-5B44-A1EC-1425B4D897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290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E87D1-B73B-B6F6-C8E2-0B11D00E44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994380-A900-1DF5-348F-F2B481F30B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04B29E-6E2A-43CF-3810-81BE695E17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1BBCD364-3E14-E24F-88DA-601346260B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01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FCC4-E520-DB3B-1A12-0D5960EB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9A83F-220F-5BBC-7EBA-4C98E5551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E38D5-97DB-2A80-7333-D7183347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333C-BD4D-2940-AD88-DB5B32F4332D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C371-1A0D-6BF7-5BEC-A34D4A66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63A8A-1CA4-5D03-0BAF-75A0F471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EBF4-B2BD-1D41-8421-70591A37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45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55AED7-BF05-26D4-4E8E-809F331FB7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4BF606-C941-9FEC-7F6C-0E164F6CA2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022F5C-FE50-03E6-9118-BBC4D7D327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6ECFAEEC-7CD8-FB42-AEC2-29E5429DDE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198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0DC8C3-D0D8-EBE5-1125-8DAAF3AE81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2E9551-F7FA-F846-A1AD-1B474BF34B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C70267-1AEC-BA52-C8C4-049DAA5881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3CE458DC-CAF0-FC44-8EFE-99B7D90A16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845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71467" y="228600"/>
            <a:ext cx="27432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867" y="228600"/>
            <a:ext cx="8026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888723-54B7-F4DB-0CD5-0B840FE598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F56A0C-6DB1-3363-1A2B-13BBAEA2AC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6AD736-5B8A-7F58-EDA8-F1C13DA2E8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A3417957-4829-744B-B45F-05E0730B41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83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C45-4B84-A446-5360-BDAC15CE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708E8-5227-E0DE-0B8D-BB2B6347E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5369D-56EE-163A-AACA-FC444455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333C-BD4D-2940-AD88-DB5B32F4332D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2F71A-B3F8-51CF-8FD3-FFED1F2F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7AB96-A99B-15F4-ABA6-309501C5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EBF4-B2BD-1D41-8421-70591A37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2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A0DD-40D9-3F29-7DF9-F9E4D538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D368-84D7-BBA6-F6DC-016907A7A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89990-DDF8-8513-3577-B48DC23BD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34AB5-07AF-407D-FE6C-B853A171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333C-BD4D-2940-AD88-DB5B32F4332D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CE08A-45EC-14A9-51B4-422593B9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3473A-281D-102A-2F32-E7ABDF94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EBF4-B2BD-1D41-8421-70591A37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9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7435-D572-C4B1-2CE6-8D4C3312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4511-48D7-F872-A5BC-93953169D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3487D-941F-695E-36D1-90540E416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78E57-2AC4-8BBC-BFB1-F29AAAF72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796E4-9E6A-196A-8689-FEBABA97B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B2685-D769-E25A-7F18-21F0BA89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333C-BD4D-2940-AD88-DB5B32F4332D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8C301-B001-ADAA-F207-12D6CD22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F96E6-7D22-02D7-6A1F-3EBBD252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EBF4-B2BD-1D41-8421-70591A37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1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5442-D385-A98C-6EBB-49AFF921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AB19C-5C6E-9189-2269-9231EE34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333C-BD4D-2940-AD88-DB5B32F4332D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9641C-4090-66A5-37EF-B5B640BD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5F762-1BDE-89E1-177C-DE0DC2F6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EBF4-B2BD-1D41-8421-70591A37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5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854DE-E669-909D-2D57-81C323EF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333C-BD4D-2940-AD88-DB5B32F4332D}" type="datetimeFigureOut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298ED-24AE-34C6-9B25-37CC9FA7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DD991-62AF-D385-ED8B-ACE15CE2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EBF4-B2BD-1D41-8421-70591A37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1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3503-0501-1B3B-2852-18B563C1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FC34C-2F27-A634-80AE-CAEDAF587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178F2-4DCD-07D2-1029-15658B8A2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1EC8B-9425-6A93-A433-92910950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333C-BD4D-2940-AD88-DB5B32F4332D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F2D6E-A42E-76F0-8250-1FDBD6D2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D3915-4912-C98B-A66F-03CDDA44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EBF4-B2BD-1D41-8421-70591A37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AB59-D65F-A95F-E1E0-052FBF7D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2F8A4-60B5-4A14-BA17-EB0D4E963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5AA5A-5295-88A8-E11A-75DBEA301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F7C3D-685C-923B-1F89-E778D26D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333C-BD4D-2940-AD88-DB5B32F4332D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B01F7-6ADC-0AB0-3685-09C5898F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5506-029F-5259-7D8E-44395DD1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EBF4-B2BD-1D41-8421-70591A37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1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288E8-23F9-4E16-32A3-6DF277CA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C1B48-798C-7FA7-568A-FBB9016BF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01736-6086-6027-E091-6FB5AB5E6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333C-BD4D-2940-AD88-DB5B32F4332D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39A2A-074F-8CBF-71A5-F8C84BBB8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57C4-B1D5-F3B0-2345-9115B3CA8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AEBF4-B2BD-1D41-8421-70591A37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0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FD507A3-4395-83CD-961B-2CF74E645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41867" y="228600"/>
            <a:ext cx="1036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1376F31-6F18-BAAA-C328-A671A3808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05067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D532E27-70A2-BC53-E12B-07BA032CDF6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5733" y="622935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FontTx/>
              <a:buNone/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F5ABD13-283B-E233-492B-39BFD7FE68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2935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buFontTx/>
              <a:buNone/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C5B6D91-FC28-3209-D1EA-F524787D3E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Clr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slide </a:t>
            </a:r>
            <a:fld id="{5C1A33D6-A7E9-F742-97C9-3CE80EAEA5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62" name="AutoShape 14" descr="Granite">
            <a:extLst>
              <a:ext uri="{FF2B5EF4-FFF2-40B4-BE49-F238E27FC236}">
                <a16:creationId xmlns:a16="http://schemas.microsoft.com/office/drawing/2014/main" id="{F7ED5E5B-36C0-69E7-5986-702E48331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295400"/>
            <a:ext cx="10160000" cy="76200"/>
          </a:xfrm>
          <a:prstGeom prst="roundRect">
            <a:avLst>
              <a:gd name="adj" fmla="val 16667"/>
            </a:avLst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3056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u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2A1C-3CFE-1221-1A0D-65141E431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40CC1-7C82-952D-855F-47AE661EE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Slides borrowed from Vitaly </a:t>
            </a:r>
            <a:r>
              <a:rPr lang="en-US" altLang="en-US" dirty="0" err="1">
                <a:latin typeface="Arial" panose="020B0604020202020204" pitchFamily="34" charset="0"/>
              </a:rPr>
              <a:t>Shmatikov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D6650A45-8C38-BF8B-52EB-60176C85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1200">
                <a:solidFill>
                  <a:srgbClr val="3366FF"/>
                </a:solidFill>
                <a:latin typeface="Arial" panose="020B0604020202020204" pitchFamily="34" charset="0"/>
              </a:rPr>
              <a:t>slide </a:t>
            </a:r>
            <a:fld id="{24B7A425-ADB7-B44B-BD04-0166FE1279BF}" type="slidenum">
              <a:rPr lang="en-US" altLang="en-US" sz="1200">
                <a:solidFill>
                  <a:srgbClr val="3366FF"/>
                </a:solidFill>
                <a:latin typeface="Arial" panose="020B0604020202020204" pitchFamily="34" charset="0"/>
              </a:rPr>
              <a:pPr eaLnBrk="0" fontAlgn="base" hangingPunct="0">
                <a:spcAft>
                  <a:spcPct val="0"/>
                </a:spcAft>
              </a:pPr>
              <a:t>10</a:t>
            </a:fld>
            <a:endParaRPr lang="en-US" altLang="en-US" sz="1200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8A875B4-5ACB-CC2D-B71B-2B649F8EB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286000"/>
            <a:ext cx="2971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696F7F44-033E-C93D-3A39-9913E8AAE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2971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8EED3D58-1C40-31DE-4A6D-3D97B20D7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304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20CF51B5-8EEA-82F6-3A90-5D09978E2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2174AFCC-58A8-9B55-76CF-9C03D9FEE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AFA576BA-68B1-F54A-BB83-5DA1FCF71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914650"/>
            <a:ext cx="750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Young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7CAD63F6-14B1-7BAC-8397-4120F08A9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4667250"/>
            <a:ext cx="487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Old</a:t>
            </a:r>
          </a:p>
        </p:txBody>
      </p:sp>
      <p:grpSp>
        <p:nvGrpSpPr>
          <p:cNvPr id="32778" name="Group 10">
            <a:extLst>
              <a:ext uri="{FF2B5EF4-FFF2-40B4-BE49-F238E27FC236}">
                <a16:creationId xmlns:a16="http://schemas.microsoft.com/office/drawing/2014/main" id="{B7BCAFE2-59D0-C6C9-F503-10ACAB9DBEB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514600"/>
            <a:ext cx="609600" cy="228600"/>
            <a:chOff x="2544" y="1680"/>
            <a:chExt cx="384" cy="144"/>
          </a:xfrm>
        </p:grpSpPr>
        <p:sp>
          <p:nvSpPr>
            <p:cNvPr id="32812" name="Rectangle 11">
              <a:extLst>
                <a:ext uri="{FF2B5EF4-FFF2-40B4-BE49-F238E27FC236}">
                  <a16:creationId xmlns:a16="http://schemas.microsoft.com/office/drawing/2014/main" id="{D6047AA0-C2F3-EA4E-7041-62E3CDE41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80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32813" name="Line 12">
              <a:extLst>
                <a:ext uri="{FF2B5EF4-FFF2-40B4-BE49-F238E27FC236}">
                  <a16:creationId xmlns:a16="http://schemas.microsoft.com/office/drawing/2014/main" id="{5121FCC4-EEC2-016D-0323-D6A565367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2779" name="Group 13">
            <a:extLst>
              <a:ext uri="{FF2B5EF4-FFF2-40B4-BE49-F238E27FC236}">
                <a16:creationId xmlns:a16="http://schemas.microsoft.com/office/drawing/2014/main" id="{AC64C294-09DA-7B1A-1FD1-FF635C0B4DC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953000"/>
            <a:ext cx="609600" cy="228600"/>
            <a:chOff x="2544" y="1680"/>
            <a:chExt cx="384" cy="144"/>
          </a:xfrm>
        </p:grpSpPr>
        <p:sp>
          <p:nvSpPr>
            <p:cNvPr id="32810" name="Rectangle 14">
              <a:extLst>
                <a:ext uri="{FF2B5EF4-FFF2-40B4-BE49-F238E27FC236}">
                  <a16:creationId xmlns:a16="http://schemas.microsoft.com/office/drawing/2014/main" id="{8FF148D2-584E-5052-A957-3347A86B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80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32811" name="Line 15">
              <a:extLst>
                <a:ext uri="{FF2B5EF4-FFF2-40B4-BE49-F238E27FC236}">
                  <a16:creationId xmlns:a16="http://schemas.microsoft.com/office/drawing/2014/main" id="{31F8BCFD-E178-0427-7AD5-967919995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2780" name="Group 16">
            <a:extLst>
              <a:ext uri="{FF2B5EF4-FFF2-40B4-BE49-F238E27FC236}">
                <a16:creationId xmlns:a16="http://schemas.microsoft.com/office/drawing/2014/main" id="{F7715B7A-C8F6-4617-CED1-28A0E9A9EE0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609600" cy="228600"/>
            <a:chOff x="2544" y="1680"/>
            <a:chExt cx="384" cy="144"/>
          </a:xfrm>
        </p:grpSpPr>
        <p:sp>
          <p:nvSpPr>
            <p:cNvPr id="32808" name="Rectangle 17">
              <a:extLst>
                <a:ext uri="{FF2B5EF4-FFF2-40B4-BE49-F238E27FC236}">
                  <a16:creationId xmlns:a16="http://schemas.microsoft.com/office/drawing/2014/main" id="{6D1A0B6F-5CE5-BAA5-BBDF-041E4619D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80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32809" name="Line 18">
              <a:extLst>
                <a:ext uri="{FF2B5EF4-FFF2-40B4-BE49-F238E27FC236}">
                  <a16:creationId xmlns:a16="http://schemas.microsoft.com/office/drawing/2014/main" id="{FDC940CE-2FB7-ED6B-DDEB-41237A339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2781" name="Group 19">
            <a:extLst>
              <a:ext uri="{FF2B5EF4-FFF2-40B4-BE49-F238E27FC236}">
                <a16:creationId xmlns:a16="http://schemas.microsoft.com/office/drawing/2014/main" id="{52BF56B0-8529-8DB0-48E2-FCE15F6CBAF0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352800"/>
            <a:ext cx="609600" cy="228600"/>
            <a:chOff x="2544" y="1680"/>
            <a:chExt cx="384" cy="144"/>
          </a:xfrm>
        </p:grpSpPr>
        <p:sp>
          <p:nvSpPr>
            <p:cNvPr id="32806" name="Rectangle 20">
              <a:extLst>
                <a:ext uri="{FF2B5EF4-FFF2-40B4-BE49-F238E27FC236}">
                  <a16:creationId xmlns:a16="http://schemas.microsoft.com/office/drawing/2014/main" id="{5EB9BA89-34F8-193A-5426-9FA7CC55C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80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32807" name="Line 21">
              <a:extLst>
                <a:ext uri="{FF2B5EF4-FFF2-40B4-BE49-F238E27FC236}">
                  <a16:creationId xmlns:a16="http://schemas.microsoft.com/office/drawing/2014/main" id="{0C4B2938-2F3C-F33B-3AF7-FF77C5D9D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2782" name="Group 22">
            <a:extLst>
              <a:ext uri="{FF2B5EF4-FFF2-40B4-BE49-F238E27FC236}">
                <a16:creationId xmlns:a16="http://schemas.microsoft.com/office/drawing/2014/main" id="{A5C56601-63D0-7BA3-D53B-635555A42AF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362200"/>
            <a:ext cx="609600" cy="685800"/>
            <a:chOff x="3024" y="1920"/>
            <a:chExt cx="384" cy="432"/>
          </a:xfrm>
        </p:grpSpPr>
        <p:grpSp>
          <p:nvGrpSpPr>
            <p:cNvPr id="32799" name="Group 23">
              <a:extLst>
                <a:ext uri="{FF2B5EF4-FFF2-40B4-BE49-F238E27FC236}">
                  <a16:creationId xmlns:a16="http://schemas.microsoft.com/office/drawing/2014/main" id="{C0A0932E-B748-0F55-8DD1-72BDBCFABA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920"/>
              <a:ext cx="384" cy="144"/>
              <a:chOff x="2544" y="1680"/>
              <a:chExt cx="384" cy="144"/>
            </a:xfrm>
          </p:grpSpPr>
          <p:sp>
            <p:nvSpPr>
              <p:cNvPr id="32804" name="Rectangle 24">
                <a:extLst>
                  <a:ext uri="{FF2B5EF4-FFF2-40B4-BE49-F238E27FC236}">
                    <a16:creationId xmlns:a16="http://schemas.microsoft.com/office/drawing/2014/main" id="{AB7826F5-D484-D36B-0272-48387A98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38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FontTx/>
                  <a:buChar char="•"/>
                </a:pPr>
                <a:endParaRPr lang="en-US" altLang="en-US">
                  <a:solidFill>
                    <a:srgbClr val="3366FF"/>
                  </a:solidFill>
                </a:endParaRPr>
              </a:p>
            </p:txBody>
          </p:sp>
          <p:sp>
            <p:nvSpPr>
              <p:cNvPr id="32805" name="Line 25">
                <a:extLst>
                  <a:ext uri="{FF2B5EF4-FFF2-40B4-BE49-F238E27FC236}">
                    <a16:creationId xmlns:a16="http://schemas.microsoft.com/office/drawing/2014/main" id="{2327E04F-1921-EF1D-4B79-5AFB1E70C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FontTx/>
                  <a:buChar char="•"/>
                </a:pPr>
                <a:endParaRPr lang="en-US" sz="2400">
                  <a:solidFill>
                    <a:srgbClr val="3366FF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2800" name="Group 26">
              <a:extLst>
                <a:ext uri="{FF2B5EF4-FFF2-40B4-BE49-F238E27FC236}">
                  <a16:creationId xmlns:a16="http://schemas.microsoft.com/office/drawing/2014/main" id="{5203666F-41CF-8B01-E769-8A1C3BB32B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208"/>
              <a:ext cx="384" cy="144"/>
              <a:chOff x="2544" y="1680"/>
              <a:chExt cx="384" cy="144"/>
            </a:xfrm>
          </p:grpSpPr>
          <p:sp>
            <p:nvSpPr>
              <p:cNvPr id="32802" name="Rectangle 27">
                <a:extLst>
                  <a:ext uri="{FF2B5EF4-FFF2-40B4-BE49-F238E27FC236}">
                    <a16:creationId xmlns:a16="http://schemas.microsoft.com/office/drawing/2014/main" id="{FA624583-77B8-0CF8-C64B-A53AB5F9A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38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FontTx/>
                  <a:buChar char="•"/>
                </a:pPr>
                <a:endParaRPr lang="en-US" altLang="en-US">
                  <a:solidFill>
                    <a:srgbClr val="3366FF"/>
                  </a:solidFill>
                </a:endParaRPr>
              </a:p>
            </p:txBody>
          </p:sp>
          <p:sp>
            <p:nvSpPr>
              <p:cNvPr id="32803" name="Line 28">
                <a:extLst>
                  <a:ext uri="{FF2B5EF4-FFF2-40B4-BE49-F238E27FC236}">
                    <a16:creationId xmlns:a16="http://schemas.microsoft.com/office/drawing/2014/main" id="{9F988D48-802A-8DEA-9492-C19FDA3B5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FontTx/>
                  <a:buChar char="•"/>
                </a:pPr>
                <a:endParaRPr lang="en-US" sz="2400">
                  <a:solidFill>
                    <a:srgbClr val="3366FF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2801" name="Freeform 29">
              <a:extLst>
                <a:ext uri="{FF2B5EF4-FFF2-40B4-BE49-F238E27FC236}">
                  <a16:creationId xmlns:a16="http://schemas.microsoft.com/office/drawing/2014/main" id="{33F0A2D0-0A54-852C-9FD4-87736543E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2016"/>
              <a:ext cx="288" cy="192"/>
            </a:xfrm>
            <a:custGeom>
              <a:avLst/>
              <a:gdLst>
                <a:gd name="T0" fmla="*/ 288 w 288"/>
                <a:gd name="T1" fmla="*/ 0 h 192"/>
                <a:gd name="T2" fmla="*/ 240 w 288"/>
                <a:gd name="T3" fmla="*/ 96 h 192"/>
                <a:gd name="T4" fmla="*/ 48 w 288"/>
                <a:gd name="T5" fmla="*/ 144 h 192"/>
                <a:gd name="T6" fmla="*/ 0 w 288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92"/>
                <a:gd name="T14" fmla="*/ 288 w 28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92">
                  <a:moveTo>
                    <a:pt x="288" y="0"/>
                  </a:moveTo>
                  <a:cubicBezTo>
                    <a:pt x="284" y="36"/>
                    <a:pt x="280" y="72"/>
                    <a:pt x="240" y="96"/>
                  </a:cubicBezTo>
                  <a:cubicBezTo>
                    <a:pt x="200" y="120"/>
                    <a:pt x="88" y="128"/>
                    <a:pt x="48" y="144"/>
                  </a:cubicBezTo>
                  <a:cubicBezTo>
                    <a:pt x="8" y="160"/>
                    <a:pt x="4" y="176"/>
                    <a:pt x="0" y="1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2783" name="Freeform 30">
            <a:extLst>
              <a:ext uri="{FF2B5EF4-FFF2-40B4-BE49-F238E27FC236}">
                <a16:creationId xmlns:a16="http://schemas.microsoft.com/office/drawing/2014/main" id="{F26B8D5F-4C9B-593D-796B-AEAF83EE6464}"/>
              </a:ext>
            </a:extLst>
          </p:cNvPr>
          <p:cNvSpPr>
            <a:spLocks/>
          </p:cNvSpPr>
          <p:nvPr/>
        </p:nvSpPr>
        <p:spPr bwMode="auto">
          <a:xfrm>
            <a:off x="2819400" y="2514600"/>
            <a:ext cx="1828800" cy="76200"/>
          </a:xfrm>
          <a:custGeom>
            <a:avLst/>
            <a:gdLst>
              <a:gd name="T0" fmla="*/ 0 w 1152"/>
              <a:gd name="T1" fmla="*/ 48 h 48"/>
              <a:gd name="T2" fmla="*/ 1152 w 1152"/>
              <a:gd name="T3" fmla="*/ 0 h 48"/>
              <a:gd name="T4" fmla="*/ 0 60000 65536"/>
              <a:gd name="T5" fmla="*/ 0 60000 65536"/>
              <a:gd name="T6" fmla="*/ 0 w 1152"/>
              <a:gd name="T7" fmla="*/ 0 h 48"/>
              <a:gd name="T8" fmla="*/ 1152 w 1152"/>
              <a:gd name="T9" fmla="*/ 48 h 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52" h="48">
                <a:moveTo>
                  <a:pt x="0" y="48"/>
                </a:moveTo>
                <a:cubicBezTo>
                  <a:pt x="0" y="48"/>
                  <a:pt x="576" y="24"/>
                  <a:pt x="115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32784" name="Text Box 31">
            <a:extLst>
              <a:ext uri="{FF2B5EF4-FFF2-40B4-BE49-F238E27FC236}">
                <a16:creationId xmlns:a16="http://schemas.microsoft.com/office/drawing/2014/main" id="{B8E2C384-8C41-14EB-38A7-2ADF40D51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584451"/>
            <a:ext cx="5476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root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 set</a:t>
            </a:r>
          </a:p>
        </p:txBody>
      </p:sp>
      <p:sp>
        <p:nvSpPr>
          <p:cNvPr id="32785" name="Text Box 32">
            <a:extLst>
              <a:ext uri="{FF2B5EF4-FFF2-40B4-BE49-F238E27FC236}">
                <a16:creationId xmlns:a16="http://schemas.microsoft.com/office/drawing/2014/main" id="{B205D47F-8F7D-A76B-BA22-0B84CC355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68605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2786" name="Text Box 33">
            <a:extLst>
              <a:ext uri="{FF2B5EF4-FFF2-40B4-BE49-F238E27FC236}">
                <a16:creationId xmlns:a16="http://schemas.microsoft.com/office/drawing/2014/main" id="{B2FAF46F-80D2-F56D-3C58-AE6FED8BF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3371850"/>
            <a:ext cx="303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2787" name="Text Box 34">
            <a:extLst>
              <a:ext uri="{FF2B5EF4-FFF2-40B4-BE49-F238E27FC236}">
                <a16:creationId xmlns:a16="http://schemas.microsoft.com/office/drawing/2014/main" id="{4BDF1B7F-A449-45C4-D1B6-526841490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30505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2788" name="Text Box 35">
            <a:extLst>
              <a:ext uri="{FF2B5EF4-FFF2-40B4-BE49-F238E27FC236}">
                <a16:creationId xmlns:a16="http://schemas.microsoft.com/office/drawing/2014/main" id="{974A0E03-AB70-7EC2-FC23-A397EB54A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2762250"/>
            <a:ext cx="322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2789" name="Text Box 36">
            <a:extLst>
              <a:ext uri="{FF2B5EF4-FFF2-40B4-BE49-F238E27FC236}">
                <a16:creationId xmlns:a16="http://schemas.microsoft.com/office/drawing/2014/main" id="{3676995A-B8D8-0DE0-EAE6-71DEB6915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524250"/>
            <a:ext cx="298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2790" name="Text Box 37">
            <a:extLst>
              <a:ext uri="{FF2B5EF4-FFF2-40B4-BE49-F238E27FC236}">
                <a16:creationId xmlns:a16="http://schemas.microsoft.com/office/drawing/2014/main" id="{CD27CB90-B3D5-2735-F03B-9E32CEF44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1" y="4438650"/>
            <a:ext cx="290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F</a:t>
            </a:r>
          </a:p>
        </p:txBody>
      </p:sp>
      <p:grpSp>
        <p:nvGrpSpPr>
          <p:cNvPr id="32791" name="Group 38">
            <a:extLst>
              <a:ext uri="{FF2B5EF4-FFF2-40B4-BE49-F238E27FC236}">
                <a16:creationId xmlns:a16="http://schemas.microsoft.com/office/drawing/2014/main" id="{9605C459-3613-E2FD-983D-3E153D4D92D4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267200"/>
            <a:ext cx="609600" cy="228600"/>
            <a:chOff x="2544" y="1680"/>
            <a:chExt cx="384" cy="144"/>
          </a:xfrm>
        </p:grpSpPr>
        <p:sp>
          <p:nvSpPr>
            <p:cNvPr id="32797" name="Rectangle 39">
              <a:extLst>
                <a:ext uri="{FF2B5EF4-FFF2-40B4-BE49-F238E27FC236}">
                  <a16:creationId xmlns:a16="http://schemas.microsoft.com/office/drawing/2014/main" id="{CBFE8866-6246-2E7B-DB74-59202E8E7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80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32798" name="Line 40">
              <a:extLst>
                <a:ext uri="{FF2B5EF4-FFF2-40B4-BE49-F238E27FC236}">
                  <a16:creationId xmlns:a16="http://schemas.microsoft.com/office/drawing/2014/main" id="{70057516-1378-73BA-A653-7DB25FB30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2792" name="Text Box 41">
            <a:extLst>
              <a:ext uri="{FF2B5EF4-FFF2-40B4-BE49-F238E27FC236}">
                <a16:creationId xmlns:a16="http://schemas.microsoft.com/office/drawing/2014/main" id="{236EB8BE-0D51-BD63-B8FB-52CE54467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2445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2793" name="Freeform 42">
            <a:extLst>
              <a:ext uri="{FF2B5EF4-FFF2-40B4-BE49-F238E27FC236}">
                <a16:creationId xmlns:a16="http://schemas.microsoft.com/office/drawing/2014/main" id="{34ABB5B7-7505-E9E7-DA72-520D2877B01D}"/>
              </a:ext>
            </a:extLst>
          </p:cNvPr>
          <p:cNvSpPr>
            <a:spLocks/>
          </p:cNvSpPr>
          <p:nvPr/>
        </p:nvSpPr>
        <p:spPr bwMode="auto">
          <a:xfrm>
            <a:off x="2819400" y="3200400"/>
            <a:ext cx="1905000" cy="1752600"/>
          </a:xfrm>
          <a:custGeom>
            <a:avLst/>
            <a:gdLst>
              <a:gd name="T0" fmla="*/ 0 w 1200"/>
              <a:gd name="T1" fmla="*/ 0 h 1104"/>
              <a:gd name="T2" fmla="*/ 1200 w 1200"/>
              <a:gd name="T3" fmla="*/ 1104 h 1104"/>
              <a:gd name="T4" fmla="*/ 0 60000 65536"/>
              <a:gd name="T5" fmla="*/ 0 60000 65536"/>
              <a:gd name="T6" fmla="*/ 0 w 1200"/>
              <a:gd name="T7" fmla="*/ 0 h 1104"/>
              <a:gd name="T8" fmla="*/ 1200 w 1200"/>
              <a:gd name="T9" fmla="*/ 1104 h 11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00" h="1104">
                <a:moveTo>
                  <a:pt x="0" y="0"/>
                </a:moveTo>
                <a:cubicBezTo>
                  <a:pt x="0" y="0"/>
                  <a:pt x="600" y="552"/>
                  <a:pt x="1200" y="11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32794" name="Freeform 43">
            <a:extLst>
              <a:ext uri="{FF2B5EF4-FFF2-40B4-BE49-F238E27FC236}">
                <a16:creationId xmlns:a16="http://schemas.microsoft.com/office/drawing/2014/main" id="{79387910-74A5-D93E-9285-0893A9682555}"/>
              </a:ext>
            </a:extLst>
          </p:cNvPr>
          <p:cNvSpPr>
            <a:spLocks/>
          </p:cNvSpPr>
          <p:nvPr/>
        </p:nvSpPr>
        <p:spPr bwMode="auto">
          <a:xfrm>
            <a:off x="4406900" y="3200400"/>
            <a:ext cx="774700" cy="1905000"/>
          </a:xfrm>
          <a:custGeom>
            <a:avLst/>
            <a:gdLst>
              <a:gd name="T0" fmla="*/ 488 w 488"/>
              <a:gd name="T1" fmla="*/ 1200 h 1200"/>
              <a:gd name="T2" fmla="*/ 56 w 488"/>
              <a:gd name="T3" fmla="*/ 576 h 1200"/>
              <a:gd name="T4" fmla="*/ 152 w 488"/>
              <a:gd name="T5" fmla="*/ 0 h 1200"/>
              <a:gd name="T6" fmla="*/ 0 60000 65536"/>
              <a:gd name="T7" fmla="*/ 0 60000 65536"/>
              <a:gd name="T8" fmla="*/ 0 60000 65536"/>
              <a:gd name="T9" fmla="*/ 0 w 488"/>
              <a:gd name="T10" fmla="*/ 0 h 1200"/>
              <a:gd name="T11" fmla="*/ 488 w 488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8" h="1200">
                <a:moveTo>
                  <a:pt x="488" y="1200"/>
                </a:moveTo>
                <a:cubicBezTo>
                  <a:pt x="300" y="988"/>
                  <a:pt x="112" y="776"/>
                  <a:pt x="56" y="576"/>
                </a:cubicBezTo>
                <a:cubicBezTo>
                  <a:pt x="0" y="376"/>
                  <a:pt x="76" y="188"/>
                  <a:pt x="15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32795" name="Freeform 44">
            <a:extLst>
              <a:ext uri="{FF2B5EF4-FFF2-40B4-BE49-F238E27FC236}">
                <a16:creationId xmlns:a16="http://schemas.microsoft.com/office/drawing/2014/main" id="{F85E5344-52C0-D3FF-0CFE-32667286BEEA}"/>
              </a:ext>
            </a:extLst>
          </p:cNvPr>
          <p:cNvSpPr>
            <a:spLocks/>
          </p:cNvSpPr>
          <p:nvPr/>
        </p:nvSpPr>
        <p:spPr bwMode="auto">
          <a:xfrm>
            <a:off x="6248400" y="3505200"/>
            <a:ext cx="533400" cy="762000"/>
          </a:xfrm>
          <a:custGeom>
            <a:avLst/>
            <a:gdLst>
              <a:gd name="T0" fmla="*/ 288 w 336"/>
              <a:gd name="T1" fmla="*/ 0 h 480"/>
              <a:gd name="T2" fmla="*/ 288 w 336"/>
              <a:gd name="T3" fmla="*/ 240 h 480"/>
              <a:gd name="T4" fmla="*/ 0 w 336"/>
              <a:gd name="T5" fmla="*/ 480 h 480"/>
              <a:gd name="T6" fmla="*/ 0 60000 65536"/>
              <a:gd name="T7" fmla="*/ 0 60000 65536"/>
              <a:gd name="T8" fmla="*/ 0 60000 65536"/>
              <a:gd name="T9" fmla="*/ 0 w 336"/>
              <a:gd name="T10" fmla="*/ 0 h 480"/>
              <a:gd name="T11" fmla="*/ 336 w 33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480">
                <a:moveTo>
                  <a:pt x="288" y="0"/>
                </a:moveTo>
                <a:cubicBezTo>
                  <a:pt x="312" y="80"/>
                  <a:pt x="336" y="160"/>
                  <a:pt x="288" y="240"/>
                </a:cubicBezTo>
                <a:cubicBezTo>
                  <a:pt x="240" y="320"/>
                  <a:pt x="120" y="400"/>
                  <a:pt x="0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32796" name="Rectangle 45">
            <a:extLst>
              <a:ext uri="{FF2B5EF4-FFF2-40B4-BE49-F238E27FC236}">
                <a16:creationId xmlns:a16="http://schemas.microsoft.com/office/drawing/2014/main" id="{EF8831DF-79EC-992B-66BF-F98B546C2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432800" cy="914400"/>
          </a:xfrm>
        </p:spPr>
        <p:txBody>
          <a:bodyPr/>
          <a:lstStyle/>
          <a:p>
            <a:r>
              <a:rPr lang="en-US" altLang="en-US"/>
              <a:t>Example with Immediate “Aging” (1)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6A9BA9F2-747A-E798-DF80-B40ED070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1200">
                <a:solidFill>
                  <a:srgbClr val="3366FF"/>
                </a:solidFill>
                <a:latin typeface="Arial" panose="020B0604020202020204" pitchFamily="34" charset="0"/>
              </a:rPr>
              <a:t>slide </a:t>
            </a:r>
            <a:fld id="{BA5033FC-3409-8946-B5EC-5DC05DF3AE1E}" type="slidenum">
              <a:rPr lang="en-US" altLang="en-US" sz="1200">
                <a:solidFill>
                  <a:srgbClr val="3366FF"/>
                </a:solidFill>
                <a:latin typeface="Arial" panose="020B0604020202020204" pitchFamily="34" charset="0"/>
              </a:rPr>
              <a:pPr eaLnBrk="0" fontAlgn="base" hangingPunct="0">
                <a:spcAft>
                  <a:spcPct val="0"/>
                </a:spcAft>
              </a:pPr>
              <a:t>11</a:t>
            </a:fld>
            <a:endParaRPr lang="en-US" altLang="en-US" sz="1200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EE8300B-731B-1090-72DE-481C0CBCE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286000"/>
            <a:ext cx="2971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3CCAF0AB-89D8-D9BF-8C42-937EE7001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2971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96D2549C-0511-58BA-9D76-83B5F446D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304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699B504A-E216-06E4-FF05-630958499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33799" name="Line 7">
            <a:extLst>
              <a:ext uri="{FF2B5EF4-FFF2-40B4-BE49-F238E27FC236}">
                <a16:creationId xmlns:a16="http://schemas.microsoft.com/office/drawing/2014/main" id="{3D10CF74-423F-668D-0A58-22E3F63CE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CD4361B1-0DC2-64F1-F618-2C8667492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914650"/>
            <a:ext cx="750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Young</a:t>
            </a:r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68BA6279-79F8-6171-A302-EBD27C89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4667250"/>
            <a:ext cx="487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Old</a:t>
            </a:r>
          </a:p>
        </p:txBody>
      </p:sp>
      <p:grpSp>
        <p:nvGrpSpPr>
          <p:cNvPr id="33802" name="Group 10">
            <a:extLst>
              <a:ext uri="{FF2B5EF4-FFF2-40B4-BE49-F238E27FC236}">
                <a16:creationId xmlns:a16="http://schemas.microsoft.com/office/drawing/2014/main" id="{F5EF0134-716B-5DF0-3761-3104DD739C0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114800"/>
            <a:ext cx="609600" cy="228600"/>
            <a:chOff x="2544" y="1680"/>
            <a:chExt cx="384" cy="144"/>
          </a:xfrm>
        </p:grpSpPr>
        <p:sp>
          <p:nvSpPr>
            <p:cNvPr id="33835" name="Rectangle 11">
              <a:extLst>
                <a:ext uri="{FF2B5EF4-FFF2-40B4-BE49-F238E27FC236}">
                  <a16:creationId xmlns:a16="http://schemas.microsoft.com/office/drawing/2014/main" id="{19CFDDEE-2653-361F-214B-E0D7E48D7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80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33836" name="Line 12">
              <a:extLst>
                <a:ext uri="{FF2B5EF4-FFF2-40B4-BE49-F238E27FC236}">
                  <a16:creationId xmlns:a16="http://schemas.microsoft.com/office/drawing/2014/main" id="{0C5E1622-A904-D060-922B-324E16D30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3803" name="Group 13">
            <a:extLst>
              <a:ext uri="{FF2B5EF4-FFF2-40B4-BE49-F238E27FC236}">
                <a16:creationId xmlns:a16="http://schemas.microsoft.com/office/drawing/2014/main" id="{2C25C080-FD42-0528-057E-4BA99D76693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953000"/>
            <a:ext cx="609600" cy="228600"/>
            <a:chOff x="2544" y="1680"/>
            <a:chExt cx="384" cy="144"/>
          </a:xfrm>
        </p:grpSpPr>
        <p:sp>
          <p:nvSpPr>
            <p:cNvPr id="33833" name="Rectangle 14">
              <a:extLst>
                <a:ext uri="{FF2B5EF4-FFF2-40B4-BE49-F238E27FC236}">
                  <a16:creationId xmlns:a16="http://schemas.microsoft.com/office/drawing/2014/main" id="{AB944779-182B-7507-870E-3A0FD8FF8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80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33834" name="Line 15">
              <a:extLst>
                <a:ext uri="{FF2B5EF4-FFF2-40B4-BE49-F238E27FC236}">
                  <a16:creationId xmlns:a16="http://schemas.microsoft.com/office/drawing/2014/main" id="{8EE68540-D84A-9084-6CC4-FFC028A25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3804" name="Group 16">
            <a:extLst>
              <a:ext uri="{FF2B5EF4-FFF2-40B4-BE49-F238E27FC236}">
                <a16:creationId xmlns:a16="http://schemas.microsoft.com/office/drawing/2014/main" id="{85CD86ED-749A-052B-D89B-4C2AA2CB43CB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953000"/>
            <a:ext cx="609600" cy="228600"/>
            <a:chOff x="2544" y="1680"/>
            <a:chExt cx="384" cy="144"/>
          </a:xfrm>
        </p:grpSpPr>
        <p:sp>
          <p:nvSpPr>
            <p:cNvPr id="33831" name="Rectangle 17">
              <a:extLst>
                <a:ext uri="{FF2B5EF4-FFF2-40B4-BE49-F238E27FC236}">
                  <a16:creationId xmlns:a16="http://schemas.microsoft.com/office/drawing/2014/main" id="{6FFC4046-18FF-1D65-50C5-6949748CD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80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33832" name="Line 18">
              <a:extLst>
                <a:ext uri="{FF2B5EF4-FFF2-40B4-BE49-F238E27FC236}">
                  <a16:creationId xmlns:a16="http://schemas.microsoft.com/office/drawing/2014/main" id="{8417431D-F251-C287-34CD-02843A459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3805" name="Group 19">
            <a:extLst>
              <a:ext uri="{FF2B5EF4-FFF2-40B4-BE49-F238E27FC236}">
                <a16:creationId xmlns:a16="http://schemas.microsoft.com/office/drawing/2014/main" id="{0793E906-5E30-C566-54E7-FB5C4613A8B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352800"/>
            <a:ext cx="609600" cy="228600"/>
            <a:chOff x="2544" y="1680"/>
            <a:chExt cx="384" cy="144"/>
          </a:xfrm>
        </p:grpSpPr>
        <p:sp>
          <p:nvSpPr>
            <p:cNvPr id="33829" name="Rectangle 20">
              <a:extLst>
                <a:ext uri="{FF2B5EF4-FFF2-40B4-BE49-F238E27FC236}">
                  <a16:creationId xmlns:a16="http://schemas.microsoft.com/office/drawing/2014/main" id="{1C1FCE76-72CF-F3AA-CE40-E6A3EBAF2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80"/>
              <a:ext cx="384" cy="144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33830" name="Line 21">
              <a:extLst>
                <a:ext uri="{FF2B5EF4-FFF2-40B4-BE49-F238E27FC236}">
                  <a16:creationId xmlns:a16="http://schemas.microsoft.com/office/drawing/2014/main" id="{66439179-C0BE-2271-18D8-763670EF0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680"/>
              <a:ext cx="0" cy="14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3806" name="Group 22">
            <a:extLst>
              <a:ext uri="{FF2B5EF4-FFF2-40B4-BE49-F238E27FC236}">
                <a16:creationId xmlns:a16="http://schemas.microsoft.com/office/drawing/2014/main" id="{90A4C316-069E-E9C4-013B-D5C7C8815621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362200"/>
            <a:ext cx="609600" cy="685800"/>
            <a:chOff x="3024" y="1920"/>
            <a:chExt cx="384" cy="432"/>
          </a:xfrm>
        </p:grpSpPr>
        <p:grpSp>
          <p:nvGrpSpPr>
            <p:cNvPr id="33822" name="Group 23">
              <a:extLst>
                <a:ext uri="{FF2B5EF4-FFF2-40B4-BE49-F238E27FC236}">
                  <a16:creationId xmlns:a16="http://schemas.microsoft.com/office/drawing/2014/main" id="{8D8B52C9-F8C4-2D65-C415-4A9D75DF01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920"/>
              <a:ext cx="384" cy="144"/>
              <a:chOff x="2544" y="1680"/>
              <a:chExt cx="384" cy="144"/>
            </a:xfrm>
          </p:grpSpPr>
          <p:sp>
            <p:nvSpPr>
              <p:cNvPr id="33827" name="Rectangle 24">
                <a:extLst>
                  <a:ext uri="{FF2B5EF4-FFF2-40B4-BE49-F238E27FC236}">
                    <a16:creationId xmlns:a16="http://schemas.microsoft.com/office/drawing/2014/main" id="{AADFAF4E-1EF2-CE1E-B6DE-1FD48A3BD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384" cy="144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FontTx/>
                  <a:buChar char="•"/>
                </a:pPr>
                <a:endParaRPr lang="en-US" altLang="en-US">
                  <a:solidFill>
                    <a:srgbClr val="3366FF"/>
                  </a:solidFill>
                </a:endParaRPr>
              </a:p>
            </p:txBody>
          </p:sp>
          <p:sp>
            <p:nvSpPr>
              <p:cNvPr id="33828" name="Line 25">
                <a:extLst>
                  <a:ext uri="{FF2B5EF4-FFF2-40B4-BE49-F238E27FC236}">
                    <a16:creationId xmlns:a16="http://schemas.microsoft.com/office/drawing/2014/main" id="{05F47D81-11A2-E9AB-D02A-ADC5A3FEA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0" cy="14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FontTx/>
                  <a:buChar char="•"/>
                </a:pPr>
                <a:endParaRPr lang="en-US" sz="2400">
                  <a:solidFill>
                    <a:srgbClr val="3366FF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3823" name="Group 26">
              <a:extLst>
                <a:ext uri="{FF2B5EF4-FFF2-40B4-BE49-F238E27FC236}">
                  <a16:creationId xmlns:a16="http://schemas.microsoft.com/office/drawing/2014/main" id="{EDD54846-E7F7-3082-4896-BE87FC282E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208"/>
              <a:ext cx="384" cy="144"/>
              <a:chOff x="2544" y="1680"/>
              <a:chExt cx="384" cy="144"/>
            </a:xfrm>
          </p:grpSpPr>
          <p:sp>
            <p:nvSpPr>
              <p:cNvPr id="33825" name="Rectangle 27">
                <a:extLst>
                  <a:ext uri="{FF2B5EF4-FFF2-40B4-BE49-F238E27FC236}">
                    <a16:creationId xmlns:a16="http://schemas.microsoft.com/office/drawing/2014/main" id="{FADCF8F2-0740-F073-6F94-E26F8F25A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384" cy="144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FontTx/>
                  <a:buChar char="•"/>
                </a:pPr>
                <a:endParaRPr lang="en-US" altLang="en-US">
                  <a:solidFill>
                    <a:srgbClr val="3366FF"/>
                  </a:solidFill>
                </a:endParaRPr>
              </a:p>
            </p:txBody>
          </p:sp>
          <p:sp>
            <p:nvSpPr>
              <p:cNvPr id="33826" name="Line 28">
                <a:extLst>
                  <a:ext uri="{FF2B5EF4-FFF2-40B4-BE49-F238E27FC236}">
                    <a16:creationId xmlns:a16="http://schemas.microsoft.com/office/drawing/2014/main" id="{29804035-9F0C-0749-8C75-077198418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0" cy="14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FontTx/>
                  <a:buChar char="•"/>
                </a:pPr>
                <a:endParaRPr lang="en-US" sz="2400">
                  <a:solidFill>
                    <a:srgbClr val="3366FF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3824" name="Freeform 29">
              <a:extLst>
                <a:ext uri="{FF2B5EF4-FFF2-40B4-BE49-F238E27FC236}">
                  <a16:creationId xmlns:a16="http://schemas.microsoft.com/office/drawing/2014/main" id="{0B4C5645-10E2-2A1D-36D4-C91B4AE9E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2016"/>
              <a:ext cx="288" cy="192"/>
            </a:xfrm>
            <a:custGeom>
              <a:avLst/>
              <a:gdLst>
                <a:gd name="T0" fmla="*/ 288 w 288"/>
                <a:gd name="T1" fmla="*/ 0 h 192"/>
                <a:gd name="T2" fmla="*/ 240 w 288"/>
                <a:gd name="T3" fmla="*/ 96 h 192"/>
                <a:gd name="T4" fmla="*/ 48 w 288"/>
                <a:gd name="T5" fmla="*/ 144 h 192"/>
                <a:gd name="T6" fmla="*/ 0 w 288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92"/>
                <a:gd name="T14" fmla="*/ 288 w 28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92">
                  <a:moveTo>
                    <a:pt x="288" y="0"/>
                  </a:moveTo>
                  <a:cubicBezTo>
                    <a:pt x="284" y="36"/>
                    <a:pt x="280" y="72"/>
                    <a:pt x="240" y="96"/>
                  </a:cubicBezTo>
                  <a:cubicBezTo>
                    <a:pt x="200" y="120"/>
                    <a:pt x="88" y="128"/>
                    <a:pt x="48" y="144"/>
                  </a:cubicBezTo>
                  <a:cubicBezTo>
                    <a:pt x="8" y="160"/>
                    <a:pt x="4" y="176"/>
                    <a:pt x="0" y="192"/>
                  </a:cubicBez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ysDot"/>
              <a:miter lim="800000"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3807" name="Text Box 30">
            <a:extLst>
              <a:ext uri="{FF2B5EF4-FFF2-40B4-BE49-F238E27FC236}">
                <a16:creationId xmlns:a16="http://schemas.microsoft.com/office/drawing/2014/main" id="{4750B935-4EC5-3EFE-8F08-937E91270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584451"/>
            <a:ext cx="5476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root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 set</a:t>
            </a:r>
          </a:p>
        </p:txBody>
      </p:sp>
      <p:sp>
        <p:nvSpPr>
          <p:cNvPr id="33808" name="Text Box 31">
            <a:extLst>
              <a:ext uri="{FF2B5EF4-FFF2-40B4-BE49-F238E27FC236}">
                <a16:creationId xmlns:a16="http://schemas.microsoft.com/office/drawing/2014/main" id="{5F44EC2C-937A-4E31-22D2-72B811B1E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8625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3809" name="Text Box 32">
            <a:extLst>
              <a:ext uri="{FF2B5EF4-FFF2-40B4-BE49-F238E27FC236}">
                <a16:creationId xmlns:a16="http://schemas.microsoft.com/office/drawing/2014/main" id="{1CC512FB-9BFD-B40E-8407-7A24F3846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5124450"/>
            <a:ext cx="303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3810" name="Text Box 33">
            <a:extLst>
              <a:ext uri="{FF2B5EF4-FFF2-40B4-BE49-F238E27FC236}">
                <a16:creationId xmlns:a16="http://schemas.microsoft.com/office/drawing/2014/main" id="{FD122FAC-FF33-C9A8-FB78-1DEC1EB96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2762250"/>
            <a:ext cx="322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3811" name="Text Box 34">
            <a:extLst>
              <a:ext uri="{FF2B5EF4-FFF2-40B4-BE49-F238E27FC236}">
                <a16:creationId xmlns:a16="http://schemas.microsoft.com/office/drawing/2014/main" id="{2DE97A90-4493-3EDA-D401-8EC995562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524250"/>
            <a:ext cx="298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3812" name="Text Box 35">
            <a:extLst>
              <a:ext uri="{FF2B5EF4-FFF2-40B4-BE49-F238E27FC236}">
                <a16:creationId xmlns:a16="http://schemas.microsoft.com/office/drawing/2014/main" id="{D5063548-D030-6D5D-D380-D41471ED1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1" y="4438650"/>
            <a:ext cx="290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F</a:t>
            </a:r>
          </a:p>
        </p:txBody>
      </p:sp>
      <p:grpSp>
        <p:nvGrpSpPr>
          <p:cNvPr id="33813" name="Group 36">
            <a:extLst>
              <a:ext uri="{FF2B5EF4-FFF2-40B4-BE49-F238E27FC236}">
                <a16:creationId xmlns:a16="http://schemas.microsoft.com/office/drawing/2014/main" id="{49C0E8C9-E346-86C2-C6BF-F92D4D3796F6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267200"/>
            <a:ext cx="609600" cy="228600"/>
            <a:chOff x="2544" y="1680"/>
            <a:chExt cx="384" cy="144"/>
          </a:xfrm>
        </p:grpSpPr>
        <p:sp>
          <p:nvSpPr>
            <p:cNvPr id="33820" name="Rectangle 37">
              <a:extLst>
                <a:ext uri="{FF2B5EF4-FFF2-40B4-BE49-F238E27FC236}">
                  <a16:creationId xmlns:a16="http://schemas.microsoft.com/office/drawing/2014/main" id="{1EB01E08-612B-C01E-0E33-A1C4C4699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80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33821" name="Line 38">
              <a:extLst>
                <a:ext uri="{FF2B5EF4-FFF2-40B4-BE49-F238E27FC236}">
                  <a16:creationId xmlns:a16="http://schemas.microsoft.com/office/drawing/2014/main" id="{7717CE5D-D927-0640-1DF5-A07EE0EC3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3814" name="Text Box 39">
            <a:extLst>
              <a:ext uri="{FF2B5EF4-FFF2-40B4-BE49-F238E27FC236}">
                <a16:creationId xmlns:a16="http://schemas.microsoft.com/office/drawing/2014/main" id="{1659FAB8-7561-083F-8448-6D2D5FD75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2445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3815" name="Freeform 40">
            <a:extLst>
              <a:ext uri="{FF2B5EF4-FFF2-40B4-BE49-F238E27FC236}">
                <a16:creationId xmlns:a16="http://schemas.microsoft.com/office/drawing/2014/main" id="{E5FBAE04-806F-AB7C-6B79-6474E7B55D0B}"/>
              </a:ext>
            </a:extLst>
          </p:cNvPr>
          <p:cNvSpPr>
            <a:spLocks/>
          </p:cNvSpPr>
          <p:nvPr/>
        </p:nvSpPr>
        <p:spPr bwMode="auto">
          <a:xfrm>
            <a:off x="2819400" y="3200400"/>
            <a:ext cx="1905000" cy="1752600"/>
          </a:xfrm>
          <a:custGeom>
            <a:avLst/>
            <a:gdLst>
              <a:gd name="T0" fmla="*/ 0 w 1200"/>
              <a:gd name="T1" fmla="*/ 0 h 1104"/>
              <a:gd name="T2" fmla="*/ 1200 w 1200"/>
              <a:gd name="T3" fmla="*/ 1104 h 1104"/>
              <a:gd name="T4" fmla="*/ 0 60000 65536"/>
              <a:gd name="T5" fmla="*/ 0 60000 65536"/>
              <a:gd name="T6" fmla="*/ 0 w 1200"/>
              <a:gd name="T7" fmla="*/ 0 h 1104"/>
              <a:gd name="T8" fmla="*/ 1200 w 1200"/>
              <a:gd name="T9" fmla="*/ 1104 h 11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00" h="1104">
                <a:moveTo>
                  <a:pt x="0" y="0"/>
                </a:moveTo>
                <a:cubicBezTo>
                  <a:pt x="0" y="0"/>
                  <a:pt x="600" y="552"/>
                  <a:pt x="1200" y="11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33816" name="Line 41">
            <a:extLst>
              <a:ext uri="{FF2B5EF4-FFF2-40B4-BE49-F238E27FC236}">
                <a16:creationId xmlns:a16="http://schemas.microsoft.com/office/drawing/2014/main" id="{3385E299-07B0-F0C3-BB26-59B592B35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590800"/>
            <a:ext cx="19050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33817" name="Line 42">
            <a:extLst>
              <a:ext uri="{FF2B5EF4-FFF2-40B4-BE49-F238E27FC236}">
                <a16:creationId xmlns:a16="http://schemas.microsoft.com/office/drawing/2014/main" id="{D00EA842-A29C-1CA9-04B6-1E19C73D06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9530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33818" name="Text Box 43">
            <a:extLst>
              <a:ext uri="{FF2B5EF4-FFF2-40B4-BE49-F238E27FC236}">
                <a16:creationId xmlns:a16="http://schemas.microsoft.com/office/drawing/2014/main" id="{E770E70B-2ADE-6221-D443-9BF9C472D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30505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3819" name="Rectangle 48">
            <a:extLst>
              <a:ext uri="{FF2B5EF4-FFF2-40B4-BE49-F238E27FC236}">
                <a16:creationId xmlns:a16="http://schemas.microsoft.com/office/drawing/2014/main" id="{E1AB4999-056D-C0BB-5535-8B5D333B6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432800" cy="914400"/>
          </a:xfrm>
          <a:noFill/>
        </p:spPr>
        <p:txBody>
          <a:bodyPr/>
          <a:lstStyle/>
          <a:p>
            <a:r>
              <a:rPr lang="en-US" altLang="en-US"/>
              <a:t>Example with Immediate “Aging” (2)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31944B16-25EB-2126-4416-255363B4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F067E48F-6B24-B548-AC06-BC45055B024D}" type="slidenum">
              <a:rPr lang="en-US" altLang="en-US" sz="1200">
                <a:latin typeface="Arial" panose="020B0604020202020204" pitchFamily="34" charset="0"/>
              </a:rPr>
              <a:pPr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1E78D66F-4480-33F8-B24F-640554FB4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Counting</a:t>
            </a:r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CB93301E-5DCD-FE21-874A-D2D5515F9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00600"/>
          </a:xfrm>
        </p:spPr>
        <p:txBody>
          <a:bodyPr/>
          <a:lstStyle/>
          <a:p>
            <a:r>
              <a:rPr lang="en-US" altLang="en-US" dirty="0"/>
              <a:t>Simply count the number of references to an object</a:t>
            </a:r>
          </a:p>
          <a:p>
            <a:r>
              <a:rPr lang="en-US" altLang="en-US" dirty="0"/>
              <a:t>Requires space and time overhead to store the count and increment (decrement) each time a reference is added (removed)</a:t>
            </a:r>
          </a:p>
          <a:p>
            <a:pPr lvl="1"/>
            <a:r>
              <a:rPr lang="en-US" altLang="en-US" dirty="0"/>
              <a:t>Reference counts are maintained in real-time, so no “stop-and-gag” effect</a:t>
            </a:r>
          </a:p>
          <a:p>
            <a:pPr lvl="1"/>
            <a:r>
              <a:rPr lang="en-US" altLang="en-US" dirty="0"/>
              <a:t>Incremental garbage collection</a:t>
            </a:r>
          </a:p>
          <a:p>
            <a:r>
              <a:rPr lang="en-US" altLang="en-US" dirty="0"/>
              <a:t>Rust “</a:t>
            </a:r>
            <a:r>
              <a:rPr lang="en-US" altLang="en-US" dirty="0" err="1"/>
              <a:t>Rc</a:t>
            </a:r>
            <a:r>
              <a:rPr lang="en-US" altLang="en-US" dirty="0"/>
              <a:t>” uses reference counts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17DC9592-9953-64DF-ACA0-6737A39E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0C1EAF4F-323D-B746-BADD-269AB67169EB}" type="slidenum">
              <a:rPr lang="en-US" altLang="en-US" sz="1200">
                <a:latin typeface="Arial" panose="020B0604020202020204" pitchFamily="34" charset="0"/>
              </a:rPr>
              <a:pPr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B44CC63-C4F7-BF15-457D-5463648D1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Counting: Example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2B4294C-D988-774F-A904-1EBEAE321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8400"/>
            <a:ext cx="62484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3317" name="Group 4">
            <a:extLst>
              <a:ext uri="{FF2B5EF4-FFF2-40B4-BE49-F238E27FC236}">
                <a16:creationId xmlns:a16="http://schemas.microsoft.com/office/drawing/2014/main" id="{1E984715-8CC0-2907-4A62-3337EE1A7C9A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4267200"/>
            <a:ext cx="990600" cy="304800"/>
            <a:chOff x="2736" y="1968"/>
            <a:chExt cx="624" cy="192"/>
          </a:xfrm>
        </p:grpSpPr>
        <p:sp>
          <p:nvSpPr>
            <p:cNvPr id="13371" name="Rectangle 5">
              <a:extLst>
                <a:ext uri="{FF2B5EF4-FFF2-40B4-BE49-F238E27FC236}">
                  <a16:creationId xmlns:a16="http://schemas.microsoft.com/office/drawing/2014/main" id="{AB3FEE61-9578-3843-D7CB-0E8AF50D2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68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72" name="Line 6">
              <a:extLst>
                <a:ext uri="{FF2B5EF4-FFF2-40B4-BE49-F238E27FC236}">
                  <a16:creationId xmlns:a16="http://schemas.microsoft.com/office/drawing/2014/main" id="{59D1FBD5-D36F-496E-C6FC-3D5FADB6A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3" name="Line 7">
              <a:extLst>
                <a:ext uri="{FF2B5EF4-FFF2-40B4-BE49-F238E27FC236}">
                  <a16:creationId xmlns:a16="http://schemas.microsoft.com/office/drawing/2014/main" id="{6F14D076-1FDE-0AB4-9796-6B8C56BF1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8" name="Group 8">
            <a:extLst>
              <a:ext uri="{FF2B5EF4-FFF2-40B4-BE49-F238E27FC236}">
                <a16:creationId xmlns:a16="http://schemas.microsoft.com/office/drawing/2014/main" id="{0293DCDE-3B4C-A8C4-B9DB-BCF04147AB70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3505200"/>
            <a:ext cx="990600" cy="304800"/>
            <a:chOff x="2736" y="1968"/>
            <a:chExt cx="624" cy="192"/>
          </a:xfrm>
        </p:grpSpPr>
        <p:sp>
          <p:nvSpPr>
            <p:cNvPr id="13368" name="Rectangle 9">
              <a:extLst>
                <a:ext uri="{FF2B5EF4-FFF2-40B4-BE49-F238E27FC236}">
                  <a16:creationId xmlns:a16="http://schemas.microsoft.com/office/drawing/2014/main" id="{62BA1CC4-3248-97BF-A9E4-29DD6E71F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68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69" name="Line 10">
              <a:extLst>
                <a:ext uri="{FF2B5EF4-FFF2-40B4-BE49-F238E27FC236}">
                  <a16:creationId xmlns:a16="http://schemas.microsoft.com/office/drawing/2014/main" id="{804F4E1C-AF1D-B29C-A01F-03C29336C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0" name="Line 11">
              <a:extLst>
                <a:ext uri="{FF2B5EF4-FFF2-40B4-BE49-F238E27FC236}">
                  <a16:creationId xmlns:a16="http://schemas.microsoft.com/office/drawing/2014/main" id="{1E7771C5-63A0-0903-D3FE-242EB403F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9" name="Group 12">
            <a:extLst>
              <a:ext uri="{FF2B5EF4-FFF2-40B4-BE49-F238E27FC236}">
                <a16:creationId xmlns:a16="http://schemas.microsoft.com/office/drawing/2014/main" id="{62A3D9C7-B0DC-241A-A57B-1716A007A46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267200"/>
            <a:ext cx="990600" cy="304800"/>
            <a:chOff x="2736" y="1968"/>
            <a:chExt cx="624" cy="192"/>
          </a:xfrm>
        </p:grpSpPr>
        <p:sp>
          <p:nvSpPr>
            <p:cNvPr id="13365" name="Rectangle 13">
              <a:extLst>
                <a:ext uri="{FF2B5EF4-FFF2-40B4-BE49-F238E27FC236}">
                  <a16:creationId xmlns:a16="http://schemas.microsoft.com/office/drawing/2014/main" id="{D7006E7B-E70D-C955-0A66-9EBA3D201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68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66" name="Line 14">
              <a:extLst>
                <a:ext uri="{FF2B5EF4-FFF2-40B4-BE49-F238E27FC236}">
                  <a16:creationId xmlns:a16="http://schemas.microsoft.com/office/drawing/2014/main" id="{AA800B8A-5C6C-0A3D-5078-7AC3324A6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Line 15">
              <a:extLst>
                <a:ext uri="{FF2B5EF4-FFF2-40B4-BE49-F238E27FC236}">
                  <a16:creationId xmlns:a16="http://schemas.microsoft.com/office/drawing/2014/main" id="{AF546C9E-D3F1-5317-8ADC-EAAF4F463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0" name="Group 16">
            <a:extLst>
              <a:ext uri="{FF2B5EF4-FFF2-40B4-BE49-F238E27FC236}">
                <a16:creationId xmlns:a16="http://schemas.microsoft.com/office/drawing/2014/main" id="{D5B30724-A153-DE7F-C591-84C3D8EB72D8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267200"/>
            <a:ext cx="914400" cy="304800"/>
            <a:chOff x="2736" y="1968"/>
            <a:chExt cx="624" cy="192"/>
          </a:xfrm>
        </p:grpSpPr>
        <p:sp>
          <p:nvSpPr>
            <p:cNvPr id="13362" name="Rectangle 17">
              <a:extLst>
                <a:ext uri="{FF2B5EF4-FFF2-40B4-BE49-F238E27FC236}">
                  <a16:creationId xmlns:a16="http://schemas.microsoft.com/office/drawing/2014/main" id="{10964E23-96B1-BA8D-2AC4-595DF51C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68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63" name="Line 18">
              <a:extLst>
                <a:ext uri="{FF2B5EF4-FFF2-40B4-BE49-F238E27FC236}">
                  <a16:creationId xmlns:a16="http://schemas.microsoft.com/office/drawing/2014/main" id="{FD50CDE5-7F92-B0F8-6421-41D6F65FA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4" name="Line 19">
              <a:extLst>
                <a:ext uri="{FF2B5EF4-FFF2-40B4-BE49-F238E27FC236}">
                  <a16:creationId xmlns:a16="http://schemas.microsoft.com/office/drawing/2014/main" id="{F30E7595-FB86-4430-C5C7-13C2897FE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1" name="Group 20">
            <a:extLst>
              <a:ext uri="{FF2B5EF4-FFF2-40B4-BE49-F238E27FC236}">
                <a16:creationId xmlns:a16="http://schemas.microsoft.com/office/drawing/2014/main" id="{739B7B57-2624-EC38-A851-31477F1432F8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838450"/>
            <a:ext cx="990600" cy="361950"/>
            <a:chOff x="2592" y="1932"/>
            <a:chExt cx="624" cy="228"/>
          </a:xfrm>
        </p:grpSpPr>
        <p:grpSp>
          <p:nvGrpSpPr>
            <p:cNvPr id="13357" name="Group 21">
              <a:extLst>
                <a:ext uri="{FF2B5EF4-FFF2-40B4-BE49-F238E27FC236}">
                  <a16:creationId xmlns:a16="http://schemas.microsoft.com/office/drawing/2014/main" id="{630EA0EC-1213-91F1-D31D-3464912C89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968"/>
              <a:ext cx="624" cy="192"/>
              <a:chOff x="2736" y="1968"/>
              <a:chExt cx="624" cy="192"/>
            </a:xfrm>
          </p:grpSpPr>
          <p:sp>
            <p:nvSpPr>
              <p:cNvPr id="13359" name="Rectangle 22">
                <a:extLst>
                  <a:ext uri="{FF2B5EF4-FFF2-40B4-BE49-F238E27FC236}">
                    <a16:creationId xmlns:a16="http://schemas.microsoft.com/office/drawing/2014/main" id="{3448C1D2-F21F-1654-FCE9-344E27188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360" name="Line 23">
                <a:extLst>
                  <a:ext uri="{FF2B5EF4-FFF2-40B4-BE49-F238E27FC236}">
                    <a16:creationId xmlns:a16="http://schemas.microsoft.com/office/drawing/2014/main" id="{3ADC1E8C-7340-77CF-B6BF-EEA9689EF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Line 24">
                <a:extLst>
                  <a:ext uri="{FF2B5EF4-FFF2-40B4-BE49-F238E27FC236}">
                    <a16:creationId xmlns:a16="http://schemas.microsoft.com/office/drawing/2014/main" id="{53146212-79E3-4616-3873-8E3C990D4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58" name="Text Box 25">
              <a:extLst>
                <a:ext uri="{FF2B5EF4-FFF2-40B4-BE49-F238E27FC236}">
                  <a16:creationId xmlns:a16="http://schemas.microsoft.com/office/drawing/2014/main" id="{C6D3BDF1-52E9-6042-137E-F9D888C1A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32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3322" name="Text Box 26">
            <a:extLst>
              <a:ext uri="{FF2B5EF4-FFF2-40B4-BE49-F238E27FC236}">
                <a16:creationId xmlns:a16="http://schemas.microsoft.com/office/drawing/2014/main" id="{E78EE1B1-B9C3-AB76-FEC6-1D1E00D61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14" y="2590801"/>
            <a:ext cx="5476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root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 set</a:t>
            </a:r>
          </a:p>
        </p:txBody>
      </p:sp>
      <p:grpSp>
        <p:nvGrpSpPr>
          <p:cNvPr id="13323" name="Group 27">
            <a:extLst>
              <a:ext uri="{FF2B5EF4-FFF2-40B4-BE49-F238E27FC236}">
                <a16:creationId xmlns:a16="http://schemas.microsoft.com/office/drawing/2014/main" id="{76786EFF-22E2-091A-5DB8-46D59681202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257800"/>
            <a:ext cx="990600" cy="304800"/>
            <a:chOff x="2736" y="1968"/>
            <a:chExt cx="624" cy="192"/>
          </a:xfrm>
        </p:grpSpPr>
        <p:sp>
          <p:nvSpPr>
            <p:cNvPr id="13354" name="Rectangle 28">
              <a:extLst>
                <a:ext uri="{FF2B5EF4-FFF2-40B4-BE49-F238E27FC236}">
                  <a16:creationId xmlns:a16="http://schemas.microsoft.com/office/drawing/2014/main" id="{D148B7AB-CE82-8BD7-7F53-48D7F1A26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68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55" name="Line 29">
              <a:extLst>
                <a:ext uri="{FF2B5EF4-FFF2-40B4-BE49-F238E27FC236}">
                  <a16:creationId xmlns:a16="http://schemas.microsoft.com/office/drawing/2014/main" id="{0E78BEDB-9864-9092-D0B8-D91509C84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Line 30">
              <a:extLst>
                <a:ext uri="{FF2B5EF4-FFF2-40B4-BE49-F238E27FC236}">
                  <a16:creationId xmlns:a16="http://schemas.microsoft.com/office/drawing/2014/main" id="{7C276565-2C3C-E76E-4E20-26CCD545E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4" name="Group 31">
            <a:extLst>
              <a:ext uri="{FF2B5EF4-FFF2-40B4-BE49-F238E27FC236}">
                <a16:creationId xmlns:a16="http://schemas.microsoft.com/office/drawing/2014/main" id="{80180B6A-D1E6-B4C2-8ADF-9A146F9250DD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5257800"/>
            <a:ext cx="990600" cy="304800"/>
            <a:chOff x="2736" y="1968"/>
            <a:chExt cx="624" cy="192"/>
          </a:xfrm>
        </p:grpSpPr>
        <p:sp>
          <p:nvSpPr>
            <p:cNvPr id="13351" name="Rectangle 32">
              <a:extLst>
                <a:ext uri="{FF2B5EF4-FFF2-40B4-BE49-F238E27FC236}">
                  <a16:creationId xmlns:a16="http://schemas.microsoft.com/office/drawing/2014/main" id="{4AABDB3F-DC7A-5156-E4CB-7887CAF67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68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52" name="Line 33">
              <a:extLst>
                <a:ext uri="{FF2B5EF4-FFF2-40B4-BE49-F238E27FC236}">
                  <a16:creationId xmlns:a16="http://schemas.microsoft.com/office/drawing/2014/main" id="{B8BA79AB-E899-AB35-90F3-A8E6EA09D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Line 34">
              <a:extLst>
                <a:ext uri="{FF2B5EF4-FFF2-40B4-BE49-F238E27FC236}">
                  <a16:creationId xmlns:a16="http://schemas.microsoft.com/office/drawing/2014/main" id="{F8191788-CD47-E98F-3617-5A5450E0C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5" name="Group 35">
            <a:extLst>
              <a:ext uri="{FF2B5EF4-FFF2-40B4-BE49-F238E27FC236}">
                <a16:creationId xmlns:a16="http://schemas.microsoft.com/office/drawing/2014/main" id="{B78FD491-1DBD-6B14-6D79-DEE1DEE63D4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5257800"/>
            <a:ext cx="990600" cy="304800"/>
            <a:chOff x="2736" y="1968"/>
            <a:chExt cx="624" cy="192"/>
          </a:xfrm>
        </p:grpSpPr>
        <p:sp>
          <p:nvSpPr>
            <p:cNvPr id="13348" name="Rectangle 36">
              <a:extLst>
                <a:ext uri="{FF2B5EF4-FFF2-40B4-BE49-F238E27FC236}">
                  <a16:creationId xmlns:a16="http://schemas.microsoft.com/office/drawing/2014/main" id="{66F094EB-3BCC-F461-A733-0E24626B7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68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49" name="Line 37">
              <a:extLst>
                <a:ext uri="{FF2B5EF4-FFF2-40B4-BE49-F238E27FC236}">
                  <a16:creationId xmlns:a16="http://schemas.microsoft.com/office/drawing/2014/main" id="{E5EEC807-E15F-C9BD-BE16-C238B98B9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Line 38">
              <a:extLst>
                <a:ext uri="{FF2B5EF4-FFF2-40B4-BE49-F238E27FC236}">
                  <a16:creationId xmlns:a16="http://schemas.microsoft.com/office/drawing/2014/main" id="{B193DF33-E235-2D1B-3F2E-2D7F74B37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6" name="Text Box 39">
            <a:extLst>
              <a:ext uri="{FF2B5EF4-FFF2-40B4-BE49-F238E27FC236}">
                <a16:creationId xmlns:a16="http://schemas.microsoft.com/office/drawing/2014/main" id="{3ECA472D-4E53-41F5-1CDE-52C8186AD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5105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Heap space</a:t>
            </a:r>
          </a:p>
        </p:txBody>
      </p:sp>
      <p:sp>
        <p:nvSpPr>
          <p:cNvPr id="13327" name="Freeform 40">
            <a:extLst>
              <a:ext uri="{FF2B5EF4-FFF2-40B4-BE49-F238E27FC236}">
                <a16:creationId xmlns:a16="http://schemas.microsoft.com/office/drawing/2014/main" id="{60FF1AEF-2E95-C1AA-C05D-3AB8ACE0B92D}"/>
              </a:ext>
            </a:extLst>
          </p:cNvPr>
          <p:cNvSpPr>
            <a:spLocks/>
          </p:cNvSpPr>
          <p:nvPr/>
        </p:nvSpPr>
        <p:spPr bwMode="auto">
          <a:xfrm>
            <a:off x="2819400" y="2540000"/>
            <a:ext cx="3733800" cy="355600"/>
          </a:xfrm>
          <a:custGeom>
            <a:avLst/>
            <a:gdLst>
              <a:gd name="T0" fmla="*/ 0 w 2352"/>
              <a:gd name="T1" fmla="*/ 32 h 224"/>
              <a:gd name="T2" fmla="*/ 1632 w 2352"/>
              <a:gd name="T3" fmla="*/ 32 h 224"/>
              <a:gd name="T4" fmla="*/ 2352 w 2352"/>
              <a:gd name="T5" fmla="*/ 224 h 224"/>
              <a:gd name="T6" fmla="*/ 0 60000 65536"/>
              <a:gd name="T7" fmla="*/ 0 60000 65536"/>
              <a:gd name="T8" fmla="*/ 0 60000 65536"/>
              <a:gd name="T9" fmla="*/ 0 w 2352"/>
              <a:gd name="T10" fmla="*/ 0 h 224"/>
              <a:gd name="T11" fmla="*/ 2352 w 235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2" h="224">
                <a:moveTo>
                  <a:pt x="0" y="32"/>
                </a:moveTo>
                <a:cubicBezTo>
                  <a:pt x="620" y="16"/>
                  <a:pt x="1240" y="0"/>
                  <a:pt x="1632" y="32"/>
                </a:cubicBezTo>
                <a:cubicBezTo>
                  <a:pt x="2024" y="64"/>
                  <a:pt x="2232" y="192"/>
                  <a:pt x="2352" y="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Freeform 41">
            <a:extLst>
              <a:ext uri="{FF2B5EF4-FFF2-40B4-BE49-F238E27FC236}">
                <a16:creationId xmlns:a16="http://schemas.microsoft.com/office/drawing/2014/main" id="{1D90596F-5F5C-B3E8-235E-08F5EFBCEBE8}"/>
              </a:ext>
            </a:extLst>
          </p:cNvPr>
          <p:cNvSpPr>
            <a:spLocks/>
          </p:cNvSpPr>
          <p:nvPr/>
        </p:nvSpPr>
        <p:spPr bwMode="auto">
          <a:xfrm>
            <a:off x="7086600" y="3022600"/>
            <a:ext cx="1295400" cy="482600"/>
          </a:xfrm>
          <a:custGeom>
            <a:avLst/>
            <a:gdLst>
              <a:gd name="T0" fmla="*/ 0 w 816"/>
              <a:gd name="T1" fmla="*/ 16 h 304"/>
              <a:gd name="T2" fmla="*/ 240 w 816"/>
              <a:gd name="T3" fmla="*/ 16 h 304"/>
              <a:gd name="T4" fmla="*/ 720 w 816"/>
              <a:gd name="T5" fmla="*/ 112 h 304"/>
              <a:gd name="T6" fmla="*/ 816 w 816"/>
              <a:gd name="T7" fmla="*/ 304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304"/>
              <a:gd name="T14" fmla="*/ 816 w 816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304">
                <a:moveTo>
                  <a:pt x="0" y="16"/>
                </a:moveTo>
                <a:cubicBezTo>
                  <a:pt x="60" y="8"/>
                  <a:pt x="120" y="0"/>
                  <a:pt x="240" y="16"/>
                </a:cubicBezTo>
                <a:cubicBezTo>
                  <a:pt x="360" y="32"/>
                  <a:pt x="624" y="64"/>
                  <a:pt x="720" y="112"/>
                </a:cubicBezTo>
                <a:cubicBezTo>
                  <a:pt x="816" y="160"/>
                  <a:pt x="800" y="272"/>
                  <a:pt x="816" y="3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Text Box 42">
            <a:extLst>
              <a:ext uri="{FF2B5EF4-FFF2-40B4-BE49-F238E27FC236}">
                <a16:creationId xmlns:a16="http://schemas.microsoft.com/office/drawing/2014/main" id="{EEC5D790-99D6-FE30-0AA9-78CD26C28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3448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330" name="Freeform 43">
            <a:extLst>
              <a:ext uri="{FF2B5EF4-FFF2-40B4-BE49-F238E27FC236}">
                <a16:creationId xmlns:a16="http://schemas.microsoft.com/office/drawing/2014/main" id="{E52A85A0-D9EB-3901-111C-0CDF738F4BB0}"/>
              </a:ext>
            </a:extLst>
          </p:cNvPr>
          <p:cNvSpPr>
            <a:spLocks/>
          </p:cNvSpPr>
          <p:nvPr/>
        </p:nvSpPr>
        <p:spPr bwMode="auto">
          <a:xfrm>
            <a:off x="8534400" y="3657600"/>
            <a:ext cx="88900" cy="609600"/>
          </a:xfrm>
          <a:custGeom>
            <a:avLst/>
            <a:gdLst>
              <a:gd name="T0" fmla="*/ 0 w 56"/>
              <a:gd name="T1" fmla="*/ 0 h 384"/>
              <a:gd name="T2" fmla="*/ 48 w 56"/>
              <a:gd name="T3" fmla="*/ 144 h 384"/>
              <a:gd name="T4" fmla="*/ 48 w 56"/>
              <a:gd name="T5" fmla="*/ 384 h 384"/>
              <a:gd name="T6" fmla="*/ 0 60000 65536"/>
              <a:gd name="T7" fmla="*/ 0 60000 65536"/>
              <a:gd name="T8" fmla="*/ 0 60000 65536"/>
              <a:gd name="T9" fmla="*/ 0 w 56"/>
              <a:gd name="T10" fmla="*/ 0 h 384"/>
              <a:gd name="T11" fmla="*/ 56 w 5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384">
                <a:moveTo>
                  <a:pt x="0" y="0"/>
                </a:moveTo>
                <a:cubicBezTo>
                  <a:pt x="20" y="40"/>
                  <a:pt x="40" y="80"/>
                  <a:pt x="48" y="144"/>
                </a:cubicBezTo>
                <a:cubicBezTo>
                  <a:pt x="56" y="208"/>
                  <a:pt x="52" y="296"/>
                  <a:pt x="48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Freeform 44">
            <a:extLst>
              <a:ext uri="{FF2B5EF4-FFF2-40B4-BE49-F238E27FC236}">
                <a16:creationId xmlns:a16="http://schemas.microsoft.com/office/drawing/2014/main" id="{3688C43D-E77F-C4F1-B9CA-D906B0328916}"/>
              </a:ext>
            </a:extLst>
          </p:cNvPr>
          <p:cNvSpPr>
            <a:spLocks/>
          </p:cNvSpPr>
          <p:nvPr/>
        </p:nvSpPr>
        <p:spPr bwMode="auto">
          <a:xfrm>
            <a:off x="8343900" y="3810000"/>
            <a:ext cx="838200" cy="609600"/>
          </a:xfrm>
          <a:custGeom>
            <a:avLst/>
            <a:gdLst>
              <a:gd name="T0" fmla="*/ 504 w 528"/>
              <a:gd name="T1" fmla="*/ 384 h 384"/>
              <a:gd name="T2" fmla="*/ 456 w 528"/>
              <a:gd name="T3" fmla="*/ 192 h 384"/>
              <a:gd name="T4" fmla="*/ 72 w 528"/>
              <a:gd name="T5" fmla="*/ 144 h 384"/>
              <a:gd name="T6" fmla="*/ 24 w 528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384"/>
              <a:gd name="T14" fmla="*/ 528 w 528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384">
                <a:moveTo>
                  <a:pt x="504" y="384"/>
                </a:moveTo>
                <a:cubicBezTo>
                  <a:pt x="516" y="308"/>
                  <a:pt x="528" y="232"/>
                  <a:pt x="456" y="192"/>
                </a:cubicBezTo>
                <a:cubicBezTo>
                  <a:pt x="384" y="152"/>
                  <a:pt x="144" y="176"/>
                  <a:pt x="72" y="144"/>
                </a:cubicBezTo>
                <a:cubicBezTo>
                  <a:pt x="0" y="112"/>
                  <a:pt x="12" y="56"/>
                  <a:pt x="2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Text Box 45">
            <a:extLst>
              <a:ext uri="{FF2B5EF4-FFF2-40B4-BE49-F238E27FC236}">
                <a16:creationId xmlns:a16="http://schemas.microsoft.com/office/drawing/2014/main" id="{368A7E46-CB33-F8BF-75D7-138BD2F2C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1" y="4210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333" name="Rectangle 46">
            <a:extLst>
              <a:ext uri="{FF2B5EF4-FFF2-40B4-BE49-F238E27FC236}">
                <a16:creationId xmlns:a16="http://schemas.microsoft.com/office/drawing/2014/main" id="{CDD812F7-CDE4-5C78-955E-651F553ED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304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34" name="Line 47">
            <a:extLst>
              <a:ext uri="{FF2B5EF4-FFF2-40B4-BE49-F238E27FC236}">
                <a16:creationId xmlns:a16="http://schemas.microsoft.com/office/drawing/2014/main" id="{B48D708C-CC15-C0B7-5554-C8EF74B25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48">
            <a:extLst>
              <a:ext uri="{FF2B5EF4-FFF2-40B4-BE49-F238E27FC236}">
                <a16:creationId xmlns:a16="http://schemas.microsoft.com/office/drawing/2014/main" id="{9B27F2C6-9F4F-A1B6-0B53-3030E3977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Line 49">
            <a:extLst>
              <a:ext uri="{FF2B5EF4-FFF2-40B4-BE49-F238E27FC236}">
                <a16:creationId xmlns:a16="http://schemas.microsoft.com/office/drawing/2014/main" id="{154AA67B-385C-0EF6-B1F8-2B650CE82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Freeform 50">
            <a:extLst>
              <a:ext uri="{FF2B5EF4-FFF2-40B4-BE49-F238E27FC236}">
                <a16:creationId xmlns:a16="http://schemas.microsoft.com/office/drawing/2014/main" id="{0B7BCD9B-66B9-52E1-D64B-822371563784}"/>
              </a:ext>
            </a:extLst>
          </p:cNvPr>
          <p:cNvSpPr>
            <a:spLocks/>
          </p:cNvSpPr>
          <p:nvPr/>
        </p:nvSpPr>
        <p:spPr bwMode="auto">
          <a:xfrm>
            <a:off x="2819400" y="2895600"/>
            <a:ext cx="1295400" cy="1371600"/>
          </a:xfrm>
          <a:custGeom>
            <a:avLst/>
            <a:gdLst>
              <a:gd name="T0" fmla="*/ 0 w 816"/>
              <a:gd name="T1" fmla="*/ 0 h 864"/>
              <a:gd name="T2" fmla="*/ 624 w 816"/>
              <a:gd name="T3" fmla="*/ 144 h 864"/>
              <a:gd name="T4" fmla="*/ 816 w 816"/>
              <a:gd name="T5" fmla="*/ 864 h 864"/>
              <a:gd name="T6" fmla="*/ 0 60000 65536"/>
              <a:gd name="T7" fmla="*/ 0 60000 65536"/>
              <a:gd name="T8" fmla="*/ 0 60000 65536"/>
              <a:gd name="T9" fmla="*/ 0 w 816"/>
              <a:gd name="T10" fmla="*/ 0 h 864"/>
              <a:gd name="T11" fmla="*/ 816 w 81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864">
                <a:moveTo>
                  <a:pt x="0" y="0"/>
                </a:moveTo>
                <a:cubicBezTo>
                  <a:pt x="244" y="0"/>
                  <a:pt x="488" y="0"/>
                  <a:pt x="624" y="144"/>
                </a:cubicBezTo>
                <a:cubicBezTo>
                  <a:pt x="760" y="288"/>
                  <a:pt x="788" y="576"/>
                  <a:pt x="816" y="8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Freeform 51">
            <a:extLst>
              <a:ext uri="{FF2B5EF4-FFF2-40B4-BE49-F238E27FC236}">
                <a16:creationId xmlns:a16="http://schemas.microsoft.com/office/drawing/2014/main" id="{300355D4-C2FC-346B-B224-E8D8FBB578EC}"/>
              </a:ext>
            </a:extLst>
          </p:cNvPr>
          <p:cNvSpPr>
            <a:spLocks/>
          </p:cNvSpPr>
          <p:nvPr/>
        </p:nvSpPr>
        <p:spPr bwMode="auto">
          <a:xfrm>
            <a:off x="4114800" y="4419600"/>
            <a:ext cx="152400" cy="838200"/>
          </a:xfrm>
          <a:custGeom>
            <a:avLst/>
            <a:gdLst>
              <a:gd name="T0" fmla="*/ 96 w 96"/>
              <a:gd name="T1" fmla="*/ 0 h 528"/>
              <a:gd name="T2" fmla="*/ 48 w 96"/>
              <a:gd name="T3" fmla="*/ 240 h 528"/>
              <a:gd name="T4" fmla="*/ 0 w 96"/>
              <a:gd name="T5" fmla="*/ 528 h 528"/>
              <a:gd name="T6" fmla="*/ 0 60000 65536"/>
              <a:gd name="T7" fmla="*/ 0 60000 65536"/>
              <a:gd name="T8" fmla="*/ 0 60000 65536"/>
              <a:gd name="T9" fmla="*/ 0 w 96"/>
              <a:gd name="T10" fmla="*/ 0 h 528"/>
              <a:gd name="T11" fmla="*/ 96 w 9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528">
                <a:moveTo>
                  <a:pt x="96" y="0"/>
                </a:moveTo>
                <a:cubicBezTo>
                  <a:pt x="80" y="76"/>
                  <a:pt x="64" y="152"/>
                  <a:pt x="48" y="240"/>
                </a:cubicBezTo>
                <a:cubicBezTo>
                  <a:pt x="32" y="328"/>
                  <a:pt x="16" y="428"/>
                  <a:pt x="0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Text Box 52">
            <a:extLst>
              <a:ext uri="{FF2B5EF4-FFF2-40B4-BE49-F238E27FC236}">
                <a16:creationId xmlns:a16="http://schemas.microsoft.com/office/drawing/2014/main" id="{0EFE5D31-429F-6290-5DA9-9194D251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1" y="4210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340" name="Text Box 53">
            <a:extLst>
              <a:ext uri="{FF2B5EF4-FFF2-40B4-BE49-F238E27FC236}">
                <a16:creationId xmlns:a16="http://schemas.microsoft.com/office/drawing/2014/main" id="{711583FD-0FC7-311E-6199-F109A626C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4210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341" name="Text Box 54">
            <a:extLst>
              <a:ext uri="{FF2B5EF4-FFF2-40B4-BE49-F238E27FC236}">
                <a16:creationId xmlns:a16="http://schemas.microsoft.com/office/drawing/2014/main" id="{B8B2B770-D40A-D7FC-BA92-8171C11B9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52006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342" name="Text Box 55">
            <a:extLst>
              <a:ext uri="{FF2B5EF4-FFF2-40B4-BE49-F238E27FC236}">
                <a16:creationId xmlns:a16="http://schemas.microsoft.com/office/drawing/2014/main" id="{3835833F-3CFE-A2ED-4032-20B829C0C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52006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343" name="Text Box 56">
            <a:extLst>
              <a:ext uri="{FF2B5EF4-FFF2-40B4-BE49-F238E27FC236}">
                <a16:creationId xmlns:a16="http://schemas.microsoft.com/office/drawing/2014/main" id="{22E20C97-8440-5605-B48C-728BE2778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52006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344" name="Freeform 57">
            <a:extLst>
              <a:ext uri="{FF2B5EF4-FFF2-40B4-BE49-F238E27FC236}">
                <a16:creationId xmlns:a16="http://schemas.microsoft.com/office/drawing/2014/main" id="{DD7BE61C-916A-5939-4440-EB7D37AC64FE}"/>
              </a:ext>
            </a:extLst>
          </p:cNvPr>
          <p:cNvSpPr>
            <a:spLocks/>
          </p:cNvSpPr>
          <p:nvPr/>
        </p:nvSpPr>
        <p:spPr bwMode="auto">
          <a:xfrm>
            <a:off x="4648200" y="4419600"/>
            <a:ext cx="838200" cy="838200"/>
          </a:xfrm>
          <a:custGeom>
            <a:avLst/>
            <a:gdLst>
              <a:gd name="T0" fmla="*/ 0 w 528"/>
              <a:gd name="T1" fmla="*/ 0 h 528"/>
              <a:gd name="T2" fmla="*/ 144 w 528"/>
              <a:gd name="T3" fmla="*/ 288 h 528"/>
              <a:gd name="T4" fmla="*/ 432 w 528"/>
              <a:gd name="T5" fmla="*/ 432 h 528"/>
              <a:gd name="T6" fmla="*/ 528 w 528"/>
              <a:gd name="T7" fmla="*/ 528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0" y="0"/>
                </a:moveTo>
                <a:cubicBezTo>
                  <a:pt x="36" y="108"/>
                  <a:pt x="72" y="216"/>
                  <a:pt x="144" y="288"/>
                </a:cubicBezTo>
                <a:cubicBezTo>
                  <a:pt x="216" y="360"/>
                  <a:pt x="368" y="392"/>
                  <a:pt x="432" y="432"/>
                </a:cubicBezTo>
                <a:cubicBezTo>
                  <a:pt x="496" y="472"/>
                  <a:pt x="512" y="512"/>
                  <a:pt x="52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Freeform 58">
            <a:extLst>
              <a:ext uri="{FF2B5EF4-FFF2-40B4-BE49-F238E27FC236}">
                <a16:creationId xmlns:a16="http://schemas.microsoft.com/office/drawing/2014/main" id="{8ED130FF-A1DD-D3E7-2668-A589B2BF056C}"/>
              </a:ext>
            </a:extLst>
          </p:cNvPr>
          <p:cNvSpPr>
            <a:spLocks/>
          </p:cNvSpPr>
          <p:nvPr/>
        </p:nvSpPr>
        <p:spPr bwMode="auto">
          <a:xfrm flipH="1">
            <a:off x="5486400" y="4419600"/>
            <a:ext cx="838200" cy="838200"/>
          </a:xfrm>
          <a:custGeom>
            <a:avLst/>
            <a:gdLst>
              <a:gd name="T0" fmla="*/ 0 w 528"/>
              <a:gd name="T1" fmla="*/ 0 h 528"/>
              <a:gd name="T2" fmla="*/ 144 w 528"/>
              <a:gd name="T3" fmla="*/ 288 h 528"/>
              <a:gd name="T4" fmla="*/ 432 w 528"/>
              <a:gd name="T5" fmla="*/ 432 h 528"/>
              <a:gd name="T6" fmla="*/ 528 w 528"/>
              <a:gd name="T7" fmla="*/ 528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0" y="0"/>
                </a:moveTo>
                <a:cubicBezTo>
                  <a:pt x="36" y="108"/>
                  <a:pt x="72" y="216"/>
                  <a:pt x="144" y="288"/>
                </a:cubicBezTo>
                <a:cubicBezTo>
                  <a:pt x="216" y="360"/>
                  <a:pt x="368" y="392"/>
                  <a:pt x="432" y="432"/>
                </a:cubicBezTo>
                <a:cubicBezTo>
                  <a:pt x="496" y="472"/>
                  <a:pt x="512" y="512"/>
                  <a:pt x="52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Freeform 59">
            <a:extLst>
              <a:ext uri="{FF2B5EF4-FFF2-40B4-BE49-F238E27FC236}">
                <a16:creationId xmlns:a16="http://schemas.microsoft.com/office/drawing/2014/main" id="{2FE3F431-36CD-2317-C9B2-097DE65E20D7}"/>
              </a:ext>
            </a:extLst>
          </p:cNvPr>
          <p:cNvSpPr>
            <a:spLocks/>
          </p:cNvSpPr>
          <p:nvPr/>
        </p:nvSpPr>
        <p:spPr bwMode="auto">
          <a:xfrm>
            <a:off x="6705600" y="4419600"/>
            <a:ext cx="457200" cy="838200"/>
          </a:xfrm>
          <a:custGeom>
            <a:avLst/>
            <a:gdLst>
              <a:gd name="T0" fmla="*/ 0 w 288"/>
              <a:gd name="T1" fmla="*/ 0 h 528"/>
              <a:gd name="T2" fmla="*/ 192 w 288"/>
              <a:gd name="T3" fmla="*/ 288 h 528"/>
              <a:gd name="T4" fmla="*/ 288 w 288"/>
              <a:gd name="T5" fmla="*/ 528 h 528"/>
              <a:gd name="T6" fmla="*/ 0 60000 65536"/>
              <a:gd name="T7" fmla="*/ 0 60000 65536"/>
              <a:gd name="T8" fmla="*/ 0 60000 65536"/>
              <a:gd name="T9" fmla="*/ 0 w 288"/>
              <a:gd name="T10" fmla="*/ 0 h 528"/>
              <a:gd name="T11" fmla="*/ 288 w 28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28">
                <a:moveTo>
                  <a:pt x="0" y="0"/>
                </a:moveTo>
                <a:cubicBezTo>
                  <a:pt x="72" y="100"/>
                  <a:pt x="144" y="200"/>
                  <a:pt x="192" y="288"/>
                </a:cubicBezTo>
                <a:cubicBezTo>
                  <a:pt x="240" y="376"/>
                  <a:pt x="264" y="452"/>
                  <a:pt x="28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Freeform 60">
            <a:extLst>
              <a:ext uri="{FF2B5EF4-FFF2-40B4-BE49-F238E27FC236}">
                <a16:creationId xmlns:a16="http://schemas.microsoft.com/office/drawing/2014/main" id="{0035A23A-B836-A346-6CFD-BE48760686E2}"/>
              </a:ext>
            </a:extLst>
          </p:cNvPr>
          <p:cNvSpPr>
            <a:spLocks/>
          </p:cNvSpPr>
          <p:nvPr/>
        </p:nvSpPr>
        <p:spPr bwMode="auto">
          <a:xfrm>
            <a:off x="2819400" y="3200400"/>
            <a:ext cx="3352800" cy="1066800"/>
          </a:xfrm>
          <a:custGeom>
            <a:avLst/>
            <a:gdLst>
              <a:gd name="T0" fmla="*/ 0 w 2112"/>
              <a:gd name="T1" fmla="*/ 0 h 672"/>
              <a:gd name="T2" fmla="*/ 1008 w 2112"/>
              <a:gd name="T3" fmla="*/ 96 h 672"/>
              <a:gd name="T4" fmla="*/ 1920 w 2112"/>
              <a:gd name="T5" fmla="*/ 432 h 672"/>
              <a:gd name="T6" fmla="*/ 2112 w 2112"/>
              <a:gd name="T7" fmla="*/ 672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112"/>
              <a:gd name="T13" fmla="*/ 0 h 672"/>
              <a:gd name="T14" fmla="*/ 2112 w 2112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2" h="672">
                <a:moveTo>
                  <a:pt x="0" y="0"/>
                </a:moveTo>
                <a:cubicBezTo>
                  <a:pt x="344" y="12"/>
                  <a:pt x="688" y="24"/>
                  <a:pt x="1008" y="96"/>
                </a:cubicBezTo>
                <a:cubicBezTo>
                  <a:pt x="1328" y="168"/>
                  <a:pt x="1736" y="336"/>
                  <a:pt x="1920" y="432"/>
                </a:cubicBezTo>
                <a:cubicBezTo>
                  <a:pt x="2104" y="528"/>
                  <a:pt x="2108" y="600"/>
                  <a:pt x="2112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BCB0756E-0DF5-3252-4753-E0B93672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F4E96EA2-2224-1D4F-8EE8-72F8EEBB226C}" type="slidenum">
              <a:rPr lang="en-US" altLang="en-US" sz="1200">
                <a:latin typeface="Arial" panose="020B0604020202020204" pitchFamily="34" charset="0"/>
              </a:rPr>
              <a:pPr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1F3CA1EC-F747-033D-4076-64A0FC6BA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Counting: Strengths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56CDC2B5-E915-413F-C901-2D50C48C5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05800" cy="4953000"/>
          </a:xfrm>
        </p:spPr>
        <p:txBody>
          <a:bodyPr/>
          <a:lstStyle/>
          <a:p>
            <a:r>
              <a:rPr lang="en-US" altLang="en-US"/>
              <a:t>Incremental overhead</a:t>
            </a:r>
          </a:p>
          <a:p>
            <a:pPr lvl="1"/>
            <a:r>
              <a:rPr lang="en-US" altLang="en-US"/>
              <a:t>Cell management interleaved with program execution</a:t>
            </a:r>
          </a:p>
          <a:p>
            <a:pPr lvl="1"/>
            <a:r>
              <a:rPr lang="en-US" altLang="en-US"/>
              <a:t>Good for interactive or real-time computation</a:t>
            </a:r>
          </a:p>
          <a:p>
            <a:r>
              <a:rPr lang="en-US" altLang="en-US"/>
              <a:t>Relatively easy to implement</a:t>
            </a:r>
          </a:p>
          <a:p>
            <a:r>
              <a:rPr lang="en-US" altLang="en-US"/>
              <a:t>Can coexist with manual memory management</a:t>
            </a:r>
          </a:p>
          <a:p>
            <a:r>
              <a:rPr lang="en-US" altLang="en-US"/>
              <a:t>Spatial locality of reference is good</a:t>
            </a:r>
          </a:p>
          <a:p>
            <a:pPr lvl="1"/>
            <a:r>
              <a:rPr lang="en-US" altLang="en-US"/>
              <a:t>Access pattern to virtual memory pages no worse than the program, so no excessive paging</a:t>
            </a:r>
          </a:p>
          <a:p>
            <a:r>
              <a:rPr lang="en-US" altLang="en-US"/>
              <a:t>Can re-use freed cells immediately</a:t>
            </a:r>
          </a:p>
          <a:p>
            <a:pPr lvl="1"/>
            <a:r>
              <a:rPr lang="en-US" altLang="en-US"/>
              <a:t>If RC == 0, put back onto the free list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9BD40612-4FDF-FE12-BC48-A252B068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AC57BE16-A537-404C-A0A9-1756D299AC4C}" type="slidenum">
              <a:rPr lang="en-US" altLang="en-US" sz="1200">
                <a:latin typeface="Arial" panose="020B0604020202020204" pitchFamily="34" charset="0"/>
              </a:rPr>
              <a:pPr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25602944-F939-6EAB-A3F9-8F1ACE47E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Counting: Weaknesses</a:t>
            </a: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29F193D9-0E76-8787-037A-B108C4912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78800" cy="5029200"/>
          </a:xfrm>
        </p:spPr>
        <p:txBody>
          <a:bodyPr/>
          <a:lstStyle/>
          <a:p>
            <a:r>
              <a:rPr lang="en-US" altLang="en-US"/>
              <a:t>Space overhead</a:t>
            </a:r>
          </a:p>
          <a:p>
            <a:pPr lvl="1"/>
            <a:r>
              <a:rPr lang="en-US" altLang="en-US"/>
              <a:t>1 word for the count, 1 for an indirect pointer</a:t>
            </a:r>
          </a:p>
          <a:p>
            <a:r>
              <a:rPr lang="en-US" altLang="en-US"/>
              <a:t>Time overhead </a:t>
            </a:r>
          </a:p>
          <a:p>
            <a:pPr lvl="1"/>
            <a:r>
              <a:rPr lang="en-US" altLang="en-US"/>
              <a:t>Updating a pointer to point to a new cell requires:</a:t>
            </a:r>
          </a:p>
          <a:p>
            <a:pPr lvl="2"/>
            <a:r>
              <a:rPr lang="en-US" altLang="en-US"/>
              <a:t>Check to ensure that it is not a self-reference</a:t>
            </a:r>
          </a:p>
          <a:p>
            <a:pPr lvl="2"/>
            <a:r>
              <a:rPr lang="en-US" altLang="en-US"/>
              <a:t>Decrement the count on the old cell, possibly deleting it</a:t>
            </a:r>
          </a:p>
          <a:p>
            <a:pPr lvl="2"/>
            <a:r>
              <a:rPr lang="en-US" altLang="en-US"/>
              <a:t>Update the pointer with the address of the new cell</a:t>
            </a:r>
          </a:p>
          <a:p>
            <a:pPr lvl="2"/>
            <a:r>
              <a:rPr lang="en-US" altLang="en-US"/>
              <a:t>Increment the count on the new cell</a:t>
            </a:r>
          </a:p>
          <a:p>
            <a:r>
              <a:rPr lang="en-US" altLang="en-US"/>
              <a:t>One missed increment/decrement results in a dangling pointer / memory leak</a:t>
            </a:r>
          </a:p>
          <a:p>
            <a:r>
              <a:rPr lang="en-US" altLang="en-US" u="sng"/>
              <a:t>Cyclic data structures</a:t>
            </a:r>
            <a:r>
              <a:rPr lang="en-US" altLang="en-US"/>
              <a:t> may cause leaks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BDADE81B-ED46-03F6-D48B-779C837B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68643175-F7F6-9249-8460-BC917CC05629}" type="slidenum">
              <a:rPr lang="en-US" altLang="en-US" sz="1200">
                <a:latin typeface="Arial" panose="020B0604020202020204" pitchFamily="34" charset="0"/>
              </a:rPr>
              <a:pPr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C6CDA8D-23D9-8320-8D27-9385BDD08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Counting: Cycles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E7EDA88-6D7B-8F52-6DC4-DF8AE76FB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8400"/>
            <a:ext cx="62484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6389" name="Group 4">
            <a:extLst>
              <a:ext uri="{FF2B5EF4-FFF2-40B4-BE49-F238E27FC236}">
                <a16:creationId xmlns:a16="http://schemas.microsoft.com/office/drawing/2014/main" id="{2F0D23E1-3822-C1AC-F785-0A0FF14CA933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4267200"/>
            <a:ext cx="990600" cy="304800"/>
            <a:chOff x="2736" y="1968"/>
            <a:chExt cx="624" cy="192"/>
          </a:xfrm>
        </p:grpSpPr>
        <p:sp>
          <p:nvSpPr>
            <p:cNvPr id="16444" name="Rectangle 5">
              <a:extLst>
                <a:ext uri="{FF2B5EF4-FFF2-40B4-BE49-F238E27FC236}">
                  <a16:creationId xmlns:a16="http://schemas.microsoft.com/office/drawing/2014/main" id="{F50866C0-E337-19A2-E9AD-BCA566EB5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68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45" name="Line 6">
              <a:extLst>
                <a:ext uri="{FF2B5EF4-FFF2-40B4-BE49-F238E27FC236}">
                  <a16:creationId xmlns:a16="http://schemas.microsoft.com/office/drawing/2014/main" id="{AB885645-EBE6-9C0B-75EB-EDFBEFB2A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6" name="Line 7">
              <a:extLst>
                <a:ext uri="{FF2B5EF4-FFF2-40B4-BE49-F238E27FC236}">
                  <a16:creationId xmlns:a16="http://schemas.microsoft.com/office/drawing/2014/main" id="{3F1FB657-85A9-8C11-4764-BD42D69DB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0" name="Group 8">
            <a:extLst>
              <a:ext uri="{FF2B5EF4-FFF2-40B4-BE49-F238E27FC236}">
                <a16:creationId xmlns:a16="http://schemas.microsoft.com/office/drawing/2014/main" id="{A7A24BF2-F7F3-0DEE-EC32-9BDF57764EBF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3505200"/>
            <a:ext cx="990600" cy="304800"/>
            <a:chOff x="2736" y="1968"/>
            <a:chExt cx="624" cy="192"/>
          </a:xfrm>
        </p:grpSpPr>
        <p:sp>
          <p:nvSpPr>
            <p:cNvPr id="16441" name="Rectangle 9">
              <a:extLst>
                <a:ext uri="{FF2B5EF4-FFF2-40B4-BE49-F238E27FC236}">
                  <a16:creationId xmlns:a16="http://schemas.microsoft.com/office/drawing/2014/main" id="{22793F89-18E7-A6C5-E666-BDA70F25F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68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42" name="Line 10">
              <a:extLst>
                <a:ext uri="{FF2B5EF4-FFF2-40B4-BE49-F238E27FC236}">
                  <a16:creationId xmlns:a16="http://schemas.microsoft.com/office/drawing/2014/main" id="{8482DB48-1918-8E82-0EDD-B33FC8125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3" name="Line 11">
              <a:extLst>
                <a:ext uri="{FF2B5EF4-FFF2-40B4-BE49-F238E27FC236}">
                  <a16:creationId xmlns:a16="http://schemas.microsoft.com/office/drawing/2014/main" id="{772B33AE-1257-09CB-FCD7-F10155FDA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1" name="Group 12">
            <a:extLst>
              <a:ext uri="{FF2B5EF4-FFF2-40B4-BE49-F238E27FC236}">
                <a16:creationId xmlns:a16="http://schemas.microsoft.com/office/drawing/2014/main" id="{E612575D-C1EA-3D42-0B39-C7C923302118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267200"/>
            <a:ext cx="990600" cy="304800"/>
            <a:chOff x="2736" y="1968"/>
            <a:chExt cx="624" cy="192"/>
          </a:xfrm>
        </p:grpSpPr>
        <p:sp>
          <p:nvSpPr>
            <p:cNvPr id="16438" name="Rectangle 13">
              <a:extLst>
                <a:ext uri="{FF2B5EF4-FFF2-40B4-BE49-F238E27FC236}">
                  <a16:creationId xmlns:a16="http://schemas.microsoft.com/office/drawing/2014/main" id="{945E2B6D-4BE3-75A3-DDA3-84FC1AE22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68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39" name="Line 14">
              <a:extLst>
                <a:ext uri="{FF2B5EF4-FFF2-40B4-BE49-F238E27FC236}">
                  <a16:creationId xmlns:a16="http://schemas.microsoft.com/office/drawing/2014/main" id="{E53766C8-0643-1442-6AAE-D04AE0663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Line 15">
              <a:extLst>
                <a:ext uri="{FF2B5EF4-FFF2-40B4-BE49-F238E27FC236}">
                  <a16:creationId xmlns:a16="http://schemas.microsoft.com/office/drawing/2014/main" id="{DCB27AC4-CB15-AC41-2C57-AF3EB3D6A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2" name="Group 16">
            <a:extLst>
              <a:ext uri="{FF2B5EF4-FFF2-40B4-BE49-F238E27FC236}">
                <a16:creationId xmlns:a16="http://schemas.microsoft.com/office/drawing/2014/main" id="{86497F15-2FDE-49AD-E475-B16DC2ABB681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267200"/>
            <a:ext cx="914400" cy="304800"/>
            <a:chOff x="2736" y="1968"/>
            <a:chExt cx="624" cy="192"/>
          </a:xfrm>
        </p:grpSpPr>
        <p:sp>
          <p:nvSpPr>
            <p:cNvPr id="16435" name="Rectangle 17">
              <a:extLst>
                <a:ext uri="{FF2B5EF4-FFF2-40B4-BE49-F238E27FC236}">
                  <a16:creationId xmlns:a16="http://schemas.microsoft.com/office/drawing/2014/main" id="{AB000424-AE74-8379-AE89-9651EF4EA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68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36" name="Line 18">
              <a:extLst>
                <a:ext uri="{FF2B5EF4-FFF2-40B4-BE49-F238E27FC236}">
                  <a16:creationId xmlns:a16="http://schemas.microsoft.com/office/drawing/2014/main" id="{20DAE4F6-63A3-5503-EA0A-AD65D54CE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7" name="Line 19">
              <a:extLst>
                <a:ext uri="{FF2B5EF4-FFF2-40B4-BE49-F238E27FC236}">
                  <a16:creationId xmlns:a16="http://schemas.microsoft.com/office/drawing/2014/main" id="{F4DBECCB-F64C-CFCF-4CC1-C234D09D7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3" name="Group 20">
            <a:extLst>
              <a:ext uri="{FF2B5EF4-FFF2-40B4-BE49-F238E27FC236}">
                <a16:creationId xmlns:a16="http://schemas.microsoft.com/office/drawing/2014/main" id="{EFBA1A74-AE39-B507-5653-884D3A436D16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838450"/>
            <a:ext cx="990600" cy="361950"/>
            <a:chOff x="2592" y="1932"/>
            <a:chExt cx="624" cy="228"/>
          </a:xfrm>
        </p:grpSpPr>
        <p:grpSp>
          <p:nvGrpSpPr>
            <p:cNvPr id="16430" name="Group 21">
              <a:extLst>
                <a:ext uri="{FF2B5EF4-FFF2-40B4-BE49-F238E27FC236}">
                  <a16:creationId xmlns:a16="http://schemas.microsoft.com/office/drawing/2014/main" id="{04F71FBD-CD36-A83F-B81E-AC0FE33FC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968"/>
              <a:ext cx="624" cy="192"/>
              <a:chOff x="2736" y="1968"/>
              <a:chExt cx="624" cy="192"/>
            </a:xfrm>
          </p:grpSpPr>
          <p:sp>
            <p:nvSpPr>
              <p:cNvPr id="16432" name="Rectangle 22">
                <a:extLst>
                  <a:ext uri="{FF2B5EF4-FFF2-40B4-BE49-F238E27FC236}">
                    <a16:creationId xmlns:a16="http://schemas.microsoft.com/office/drawing/2014/main" id="{8C372358-2D04-36B7-9FC0-8EE646BFA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33" name="Line 23">
                <a:extLst>
                  <a:ext uri="{FF2B5EF4-FFF2-40B4-BE49-F238E27FC236}">
                    <a16:creationId xmlns:a16="http://schemas.microsoft.com/office/drawing/2014/main" id="{72A89F19-863D-049B-6906-F7EBE3901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4" name="Line 24">
                <a:extLst>
                  <a:ext uri="{FF2B5EF4-FFF2-40B4-BE49-F238E27FC236}">
                    <a16:creationId xmlns:a16="http://schemas.microsoft.com/office/drawing/2014/main" id="{91E474A2-5128-76C2-F4C4-43465735E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31" name="Text Box 25">
              <a:extLst>
                <a:ext uri="{FF2B5EF4-FFF2-40B4-BE49-F238E27FC236}">
                  <a16:creationId xmlns:a16="http://schemas.microsoft.com/office/drawing/2014/main" id="{F113862D-C717-8064-0629-BBBF9DAC2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32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6394" name="Text Box 26">
            <a:extLst>
              <a:ext uri="{FF2B5EF4-FFF2-40B4-BE49-F238E27FC236}">
                <a16:creationId xmlns:a16="http://schemas.microsoft.com/office/drawing/2014/main" id="{2983908B-B27C-5795-5F5B-F308516B8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14" y="2590801"/>
            <a:ext cx="5476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root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 set</a:t>
            </a:r>
          </a:p>
        </p:txBody>
      </p:sp>
      <p:grpSp>
        <p:nvGrpSpPr>
          <p:cNvPr id="16395" name="Group 27">
            <a:extLst>
              <a:ext uri="{FF2B5EF4-FFF2-40B4-BE49-F238E27FC236}">
                <a16:creationId xmlns:a16="http://schemas.microsoft.com/office/drawing/2014/main" id="{B89412FD-43D6-1D9E-514C-513D0092AA0A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257800"/>
            <a:ext cx="990600" cy="304800"/>
            <a:chOff x="2736" y="1968"/>
            <a:chExt cx="624" cy="192"/>
          </a:xfrm>
        </p:grpSpPr>
        <p:sp>
          <p:nvSpPr>
            <p:cNvPr id="16427" name="Rectangle 28">
              <a:extLst>
                <a:ext uri="{FF2B5EF4-FFF2-40B4-BE49-F238E27FC236}">
                  <a16:creationId xmlns:a16="http://schemas.microsoft.com/office/drawing/2014/main" id="{C9AF4DAF-D2F9-26CC-0447-8BC607293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68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28" name="Line 29">
              <a:extLst>
                <a:ext uri="{FF2B5EF4-FFF2-40B4-BE49-F238E27FC236}">
                  <a16:creationId xmlns:a16="http://schemas.microsoft.com/office/drawing/2014/main" id="{9D4139BD-8444-85E0-83A9-E0A745A45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Line 30">
              <a:extLst>
                <a:ext uri="{FF2B5EF4-FFF2-40B4-BE49-F238E27FC236}">
                  <a16:creationId xmlns:a16="http://schemas.microsoft.com/office/drawing/2014/main" id="{BD0E9F07-4F50-468F-96C8-058B7A542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6" name="Group 31">
            <a:extLst>
              <a:ext uri="{FF2B5EF4-FFF2-40B4-BE49-F238E27FC236}">
                <a16:creationId xmlns:a16="http://schemas.microsoft.com/office/drawing/2014/main" id="{89A5BC26-3DDF-392C-E34C-DBC59CB576A7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5257800"/>
            <a:ext cx="990600" cy="304800"/>
            <a:chOff x="2736" y="1968"/>
            <a:chExt cx="624" cy="192"/>
          </a:xfrm>
        </p:grpSpPr>
        <p:sp>
          <p:nvSpPr>
            <p:cNvPr id="16424" name="Rectangle 32">
              <a:extLst>
                <a:ext uri="{FF2B5EF4-FFF2-40B4-BE49-F238E27FC236}">
                  <a16:creationId xmlns:a16="http://schemas.microsoft.com/office/drawing/2014/main" id="{DEA40CFD-3A17-ABA7-23F0-45884BFDF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68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25" name="Line 33">
              <a:extLst>
                <a:ext uri="{FF2B5EF4-FFF2-40B4-BE49-F238E27FC236}">
                  <a16:creationId xmlns:a16="http://schemas.microsoft.com/office/drawing/2014/main" id="{52895A32-9B0A-0602-F683-83B15E2FA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Line 34">
              <a:extLst>
                <a:ext uri="{FF2B5EF4-FFF2-40B4-BE49-F238E27FC236}">
                  <a16:creationId xmlns:a16="http://schemas.microsoft.com/office/drawing/2014/main" id="{40DEF471-F3F0-C39F-08DD-016A053A2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7" name="Group 35">
            <a:extLst>
              <a:ext uri="{FF2B5EF4-FFF2-40B4-BE49-F238E27FC236}">
                <a16:creationId xmlns:a16="http://schemas.microsoft.com/office/drawing/2014/main" id="{9B2CEE83-91A3-295A-D7A6-59E7801B3CB2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5257800"/>
            <a:ext cx="990600" cy="304800"/>
            <a:chOff x="2736" y="1968"/>
            <a:chExt cx="624" cy="192"/>
          </a:xfrm>
        </p:grpSpPr>
        <p:sp>
          <p:nvSpPr>
            <p:cNvPr id="16421" name="Rectangle 36">
              <a:extLst>
                <a:ext uri="{FF2B5EF4-FFF2-40B4-BE49-F238E27FC236}">
                  <a16:creationId xmlns:a16="http://schemas.microsoft.com/office/drawing/2014/main" id="{0C763088-0BD1-0CEA-FBDC-25575C527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68"/>
              <a:ext cx="6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22" name="Line 37">
              <a:extLst>
                <a:ext uri="{FF2B5EF4-FFF2-40B4-BE49-F238E27FC236}">
                  <a16:creationId xmlns:a16="http://schemas.microsoft.com/office/drawing/2014/main" id="{1E709BB4-BFEB-67AB-CFE9-E4ADA4ED9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Line 38">
              <a:extLst>
                <a:ext uri="{FF2B5EF4-FFF2-40B4-BE49-F238E27FC236}">
                  <a16:creationId xmlns:a16="http://schemas.microsoft.com/office/drawing/2014/main" id="{C333472D-1B64-63CA-B119-B6DFF3400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8" name="Text Box 39">
            <a:extLst>
              <a:ext uri="{FF2B5EF4-FFF2-40B4-BE49-F238E27FC236}">
                <a16:creationId xmlns:a16="http://schemas.microsoft.com/office/drawing/2014/main" id="{73F2EE2D-1284-ECED-ED68-6FB69A0AF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5105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Heap space</a:t>
            </a:r>
          </a:p>
        </p:txBody>
      </p:sp>
      <p:sp>
        <p:nvSpPr>
          <p:cNvPr id="16399" name="Freeform 40">
            <a:extLst>
              <a:ext uri="{FF2B5EF4-FFF2-40B4-BE49-F238E27FC236}">
                <a16:creationId xmlns:a16="http://schemas.microsoft.com/office/drawing/2014/main" id="{2604031A-8078-331D-E2CF-5414BF82C622}"/>
              </a:ext>
            </a:extLst>
          </p:cNvPr>
          <p:cNvSpPr>
            <a:spLocks/>
          </p:cNvSpPr>
          <p:nvPr/>
        </p:nvSpPr>
        <p:spPr bwMode="auto">
          <a:xfrm>
            <a:off x="2819400" y="2540000"/>
            <a:ext cx="3733800" cy="355600"/>
          </a:xfrm>
          <a:custGeom>
            <a:avLst/>
            <a:gdLst>
              <a:gd name="T0" fmla="*/ 0 w 2352"/>
              <a:gd name="T1" fmla="*/ 32 h 224"/>
              <a:gd name="T2" fmla="*/ 1632 w 2352"/>
              <a:gd name="T3" fmla="*/ 32 h 224"/>
              <a:gd name="T4" fmla="*/ 2352 w 2352"/>
              <a:gd name="T5" fmla="*/ 224 h 224"/>
              <a:gd name="T6" fmla="*/ 0 60000 65536"/>
              <a:gd name="T7" fmla="*/ 0 60000 65536"/>
              <a:gd name="T8" fmla="*/ 0 60000 65536"/>
              <a:gd name="T9" fmla="*/ 0 w 2352"/>
              <a:gd name="T10" fmla="*/ 0 h 224"/>
              <a:gd name="T11" fmla="*/ 2352 w 235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2" h="224">
                <a:moveTo>
                  <a:pt x="0" y="32"/>
                </a:moveTo>
                <a:cubicBezTo>
                  <a:pt x="620" y="16"/>
                  <a:pt x="1240" y="0"/>
                  <a:pt x="1632" y="32"/>
                </a:cubicBezTo>
                <a:cubicBezTo>
                  <a:pt x="2024" y="64"/>
                  <a:pt x="2232" y="192"/>
                  <a:pt x="2352" y="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Text Box 42">
            <a:extLst>
              <a:ext uri="{FF2B5EF4-FFF2-40B4-BE49-F238E27FC236}">
                <a16:creationId xmlns:a16="http://schemas.microsoft.com/office/drawing/2014/main" id="{044990ED-2B76-7DC8-3C52-DAC404C31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3448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401" name="Freeform 43">
            <a:extLst>
              <a:ext uri="{FF2B5EF4-FFF2-40B4-BE49-F238E27FC236}">
                <a16:creationId xmlns:a16="http://schemas.microsoft.com/office/drawing/2014/main" id="{BE37B3E6-11E3-7AC5-F2F5-0D90FDFDB869}"/>
              </a:ext>
            </a:extLst>
          </p:cNvPr>
          <p:cNvSpPr>
            <a:spLocks/>
          </p:cNvSpPr>
          <p:nvPr/>
        </p:nvSpPr>
        <p:spPr bwMode="auto">
          <a:xfrm>
            <a:off x="8534400" y="3657600"/>
            <a:ext cx="88900" cy="609600"/>
          </a:xfrm>
          <a:custGeom>
            <a:avLst/>
            <a:gdLst>
              <a:gd name="T0" fmla="*/ 0 w 56"/>
              <a:gd name="T1" fmla="*/ 0 h 384"/>
              <a:gd name="T2" fmla="*/ 48 w 56"/>
              <a:gd name="T3" fmla="*/ 144 h 384"/>
              <a:gd name="T4" fmla="*/ 48 w 56"/>
              <a:gd name="T5" fmla="*/ 384 h 384"/>
              <a:gd name="T6" fmla="*/ 0 60000 65536"/>
              <a:gd name="T7" fmla="*/ 0 60000 65536"/>
              <a:gd name="T8" fmla="*/ 0 60000 65536"/>
              <a:gd name="T9" fmla="*/ 0 w 56"/>
              <a:gd name="T10" fmla="*/ 0 h 384"/>
              <a:gd name="T11" fmla="*/ 56 w 5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384">
                <a:moveTo>
                  <a:pt x="0" y="0"/>
                </a:moveTo>
                <a:cubicBezTo>
                  <a:pt x="20" y="40"/>
                  <a:pt x="40" y="80"/>
                  <a:pt x="48" y="144"/>
                </a:cubicBezTo>
                <a:cubicBezTo>
                  <a:pt x="56" y="208"/>
                  <a:pt x="52" y="296"/>
                  <a:pt x="48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Freeform 44">
            <a:extLst>
              <a:ext uri="{FF2B5EF4-FFF2-40B4-BE49-F238E27FC236}">
                <a16:creationId xmlns:a16="http://schemas.microsoft.com/office/drawing/2014/main" id="{20DBFFA9-F674-3683-70AA-CABB135EEC63}"/>
              </a:ext>
            </a:extLst>
          </p:cNvPr>
          <p:cNvSpPr>
            <a:spLocks/>
          </p:cNvSpPr>
          <p:nvPr/>
        </p:nvSpPr>
        <p:spPr bwMode="auto">
          <a:xfrm>
            <a:off x="8343900" y="3810000"/>
            <a:ext cx="838200" cy="609600"/>
          </a:xfrm>
          <a:custGeom>
            <a:avLst/>
            <a:gdLst>
              <a:gd name="T0" fmla="*/ 504 w 528"/>
              <a:gd name="T1" fmla="*/ 384 h 384"/>
              <a:gd name="T2" fmla="*/ 456 w 528"/>
              <a:gd name="T3" fmla="*/ 192 h 384"/>
              <a:gd name="T4" fmla="*/ 72 w 528"/>
              <a:gd name="T5" fmla="*/ 144 h 384"/>
              <a:gd name="T6" fmla="*/ 24 w 528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384"/>
              <a:gd name="T14" fmla="*/ 528 w 528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384">
                <a:moveTo>
                  <a:pt x="504" y="384"/>
                </a:moveTo>
                <a:cubicBezTo>
                  <a:pt x="516" y="308"/>
                  <a:pt x="528" y="232"/>
                  <a:pt x="456" y="192"/>
                </a:cubicBezTo>
                <a:cubicBezTo>
                  <a:pt x="384" y="152"/>
                  <a:pt x="144" y="176"/>
                  <a:pt x="72" y="144"/>
                </a:cubicBezTo>
                <a:cubicBezTo>
                  <a:pt x="0" y="112"/>
                  <a:pt x="12" y="56"/>
                  <a:pt x="2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Text Box 45">
            <a:extLst>
              <a:ext uri="{FF2B5EF4-FFF2-40B4-BE49-F238E27FC236}">
                <a16:creationId xmlns:a16="http://schemas.microsoft.com/office/drawing/2014/main" id="{D783BA98-A557-0A88-0B52-401FA10FB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1" y="4210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404" name="Rectangle 46">
            <a:extLst>
              <a:ext uri="{FF2B5EF4-FFF2-40B4-BE49-F238E27FC236}">
                <a16:creationId xmlns:a16="http://schemas.microsoft.com/office/drawing/2014/main" id="{4CB4BAA2-4C40-17F7-73C0-1F644817D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304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05" name="Line 47">
            <a:extLst>
              <a:ext uri="{FF2B5EF4-FFF2-40B4-BE49-F238E27FC236}">
                <a16:creationId xmlns:a16="http://schemas.microsoft.com/office/drawing/2014/main" id="{8C6AD8B5-5F04-80C3-A868-201ACF1EE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Line 48">
            <a:extLst>
              <a:ext uri="{FF2B5EF4-FFF2-40B4-BE49-F238E27FC236}">
                <a16:creationId xmlns:a16="http://schemas.microsoft.com/office/drawing/2014/main" id="{426A5FC5-24BF-2ACB-064F-D7153167F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49">
            <a:extLst>
              <a:ext uri="{FF2B5EF4-FFF2-40B4-BE49-F238E27FC236}">
                <a16:creationId xmlns:a16="http://schemas.microsoft.com/office/drawing/2014/main" id="{B61EBB10-0625-BB21-3E55-589F2C7E5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Freeform 50">
            <a:extLst>
              <a:ext uri="{FF2B5EF4-FFF2-40B4-BE49-F238E27FC236}">
                <a16:creationId xmlns:a16="http://schemas.microsoft.com/office/drawing/2014/main" id="{419D7E98-5E33-2B1D-D9FD-F975A4302FCD}"/>
              </a:ext>
            </a:extLst>
          </p:cNvPr>
          <p:cNvSpPr>
            <a:spLocks/>
          </p:cNvSpPr>
          <p:nvPr/>
        </p:nvSpPr>
        <p:spPr bwMode="auto">
          <a:xfrm>
            <a:off x="2819400" y="2895600"/>
            <a:ext cx="1295400" cy="1371600"/>
          </a:xfrm>
          <a:custGeom>
            <a:avLst/>
            <a:gdLst>
              <a:gd name="T0" fmla="*/ 0 w 816"/>
              <a:gd name="T1" fmla="*/ 0 h 864"/>
              <a:gd name="T2" fmla="*/ 624 w 816"/>
              <a:gd name="T3" fmla="*/ 144 h 864"/>
              <a:gd name="T4" fmla="*/ 816 w 816"/>
              <a:gd name="T5" fmla="*/ 864 h 864"/>
              <a:gd name="T6" fmla="*/ 0 60000 65536"/>
              <a:gd name="T7" fmla="*/ 0 60000 65536"/>
              <a:gd name="T8" fmla="*/ 0 60000 65536"/>
              <a:gd name="T9" fmla="*/ 0 w 816"/>
              <a:gd name="T10" fmla="*/ 0 h 864"/>
              <a:gd name="T11" fmla="*/ 816 w 81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864">
                <a:moveTo>
                  <a:pt x="0" y="0"/>
                </a:moveTo>
                <a:cubicBezTo>
                  <a:pt x="244" y="0"/>
                  <a:pt x="488" y="0"/>
                  <a:pt x="624" y="144"/>
                </a:cubicBezTo>
                <a:cubicBezTo>
                  <a:pt x="760" y="288"/>
                  <a:pt x="788" y="576"/>
                  <a:pt x="816" y="8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Freeform 51">
            <a:extLst>
              <a:ext uri="{FF2B5EF4-FFF2-40B4-BE49-F238E27FC236}">
                <a16:creationId xmlns:a16="http://schemas.microsoft.com/office/drawing/2014/main" id="{AB92A64D-EA08-A472-7778-549299F057BF}"/>
              </a:ext>
            </a:extLst>
          </p:cNvPr>
          <p:cNvSpPr>
            <a:spLocks/>
          </p:cNvSpPr>
          <p:nvPr/>
        </p:nvSpPr>
        <p:spPr bwMode="auto">
          <a:xfrm>
            <a:off x="4114800" y="4419600"/>
            <a:ext cx="152400" cy="838200"/>
          </a:xfrm>
          <a:custGeom>
            <a:avLst/>
            <a:gdLst>
              <a:gd name="T0" fmla="*/ 96 w 96"/>
              <a:gd name="T1" fmla="*/ 0 h 528"/>
              <a:gd name="T2" fmla="*/ 48 w 96"/>
              <a:gd name="T3" fmla="*/ 240 h 528"/>
              <a:gd name="T4" fmla="*/ 0 w 96"/>
              <a:gd name="T5" fmla="*/ 528 h 528"/>
              <a:gd name="T6" fmla="*/ 0 60000 65536"/>
              <a:gd name="T7" fmla="*/ 0 60000 65536"/>
              <a:gd name="T8" fmla="*/ 0 60000 65536"/>
              <a:gd name="T9" fmla="*/ 0 w 96"/>
              <a:gd name="T10" fmla="*/ 0 h 528"/>
              <a:gd name="T11" fmla="*/ 96 w 9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528">
                <a:moveTo>
                  <a:pt x="96" y="0"/>
                </a:moveTo>
                <a:cubicBezTo>
                  <a:pt x="80" y="76"/>
                  <a:pt x="64" y="152"/>
                  <a:pt x="48" y="240"/>
                </a:cubicBezTo>
                <a:cubicBezTo>
                  <a:pt x="32" y="328"/>
                  <a:pt x="16" y="428"/>
                  <a:pt x="0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Text Box 52">
            <a:extLst>
              <a:ext uri="{FF2B5EF4-FFF2-40B4-BE49-F238E27FC236}">
                <a16:creationId xmlns:a16="http://schemas.microsoft.com/office/drawing/2014/main" id="{3EF02604-8BDC-6820-2918-F55B45DF5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1" y="4210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411" name="Text Box 53">
            <a:extLst>
              <a:ext uri="{FF2B5EF4-FFF2-40B4-BE49-F238E27FC236}">
                <a16:creationId xmlns:a16="http://schemas.microsoft.com/office/drawing/2014/main" id="{0F28D366-FC63-98BB-9D94-37AF95D73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4210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412" name="Text Box 54">
            <a:extLst>
              <a:ext uri="{FF2B5EF4-FFF2-40B4-BE49-F238E27FC236}">
                <a16:creationId xmlns:a16="http://schemas.microsoft.com/office/drawing/2014/main" id="{0CB9F90B-6231-F41F-A401-5BEF5158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52006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413" name="Text Box 55">
            <a:extLst>
              <a:ext uri="{FF2B5EF4-FFF2-40B4-BE49-F238E27FC236}">
                <a16:creationId xmlns:a16="http://schemas.microsoft.com/office/drawing/2014/main" id="{3650F341-EE21-E39E-6811-911B25C7E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52006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414" name="Text Box 56">
            <a:extLst>
              <a:ext uri="{FF2B5EF4-FFF2-40B4-BE49-F238E27FC236}">
                <a16:creationId xmlns:a16="http://schemas.microsoft.com/office/drawing/2014/main" id="{4F570FFB-6F44-9872-B410-F2FC2BE5B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52006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415" name="Freeform 57">
            <a:extLst>
              <a:ext uri="{FF2B5EF4-FFF2-40B4-BE49-F238E27FC236}">
                <a16:creationId xmlns:a16="http://schemas.microsoft.com/office/drawing/2014/main" id="{FD1D619C-7180-AD37-356F-D67285F54324}"/>
              </a:ext>
            </a:extLst>
          </p:cNvPr>
          <p:cNvSpPr>
            <a:spLocks/>
          </p:cNvSpPr>
          <p:nvPr/>
        </p:nvSpPr>
        <p:spPr bwMode="auto">
          <a:xfrm>
            <a:off x="4648200" y="4419600"/>
            <a:ext cx="838200" cy="838200"/>
          </a:xfrm>
          <a:custGeom>
            <a:avLst/>
            <a:gdLst>
              <a:gd name="T0" fmla="*/ 0 w 528"/>
              <a:gd name="T1" fmla="*/ 0 h 528"/>
              <a:gd name="T2" fmla="*/ 144 w 528"/>
              <a:gd name="T3" fmla="*/ 288 h 528"/>
              <a:gd name="T4" fmla="*/ 432 w 528"/>
              <a:gd name="T5" fmla="*/ 432 h 528"/>
              <a:gd name="T6" fmla="*/ 528 w 528"/>
              <a:gd name="T7" fmla="*/ 528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0" y="0"/>
                </a:moveTo>
                <a:cubicBezTo>
                  <a:pt x="36" y="108"/>
                  <a:pt x="72" y="216"/>
                  <a:pt x="144" y="288"/>
                </a:cubicBezTo>
                <a:cubicBezTo>
                  <a:pt x="216" y="360"/>
                  <a:pt x="368" y="392"/>
                  <a:pt x="432" y="432"/>
                </a:cubicBezTo>
                <a:cubicBezTo>
                  <a:pt x="496" y="472"/>
                  <a:pt x="512" y="512"/>
                  <a:pt x="52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Freeform 58">
            <a:extLst>
              <a:ext uri="{FF2B5EF4-FFF2-40B4-BE49-F238E27FC236}">
                <a16:creationId xmlns:a16="http://schemas.microsoft.com/office/drawing/2014/main" id="{0F75C450-48EB-1337-ACDF-B6F6A3CBDAEB}"/>
              </a:ext>
            </a:extLst>
          </p:cNvPr>
          <p:cNvSpPr>
            <a:spLocks/>
          </p:cNvSpPr>
          <p:nvPr/>
        </p:nvSpPr>
        <p:spPr bwMode="auto">
          <a:xfrm flipH="1">
            <a:off x="5486400" y="4419600"/>
            <a:ext cx="838200" cy="838200"/>
          </a:xfrm>
          <a:custGeom>
            <a:avLst/>
            <a:gdLst>
              <a:gd name="T0" fmla="*/ 0 w 528"/>
              <a:gd name="T1" fmla="*/ 0 h 528"/>
              <a:gd name="T2" fmla="*/ 144 w 528"/>
              <a:gd name="T3" fmla="*/ 288 h 528"/>
              <a:gd name="T4" fmla="*/ 432 w 528"/>
              <a:gd name="T5" fmla="*/ 432 h 528"/>
              <a:gd name="T6" fmla="*/ 528 w 528"/>
              <a:gd name="T7" fmla="*/ 528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0" y="0"/>
                </a:moveTo>
                <a:cubicBezTo>
                  <a:pt x="36" y="108"/>
                  <a:pt x="72" y="216"/>
                  <a:pt x="144" y="288"/>
                </a:cubicBezTo>
                <a:cubicBezTo>
                  <a:pt x="216" y="360"/>
                  <a:pt x="368" y="392"/>
                  <a:pt x="432" y="432"/>
                </a:cubicBezTo>
                <a:cubicBezTo>
                  <a:pt x="496" y="472"/>
                  <a:pt x="512" y="512"/>
                  <a:pt x="52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7" name="Freeform 59">
            <a:extLst>
              <a:ext uri="{FF2B5EF4-FFF2-40B4-BE49-F238E27FC236}">
                <a16:creationId xmlns:a16="http://schemas.microsoft.com/office/drawing/2014/main" id="{23E8C035-510A-FDA3-8755-144A3302B965}"/>
              </a:ext>
            </a:extLst>
          </p:cNvPr>
          <p:cNvSpPr>
            <a:spLocks/>
          </p:cNvSpPr>
          <p:nvPr/>
        </p:nvSpPr>
        <p:spPr bwMode="auto">
          <a:xfrm>
            <a:off x="6705600" y="4419600"/>
            <a:ext cx="457200" cy="838200"/>
          </a:xfrm>
          <a:custGeom>
            <a:avLst/>
            <a:gdLst>
              <a:gd name="T0" fmla="*/ 0 w 288"/>
              <a:gd name="T1" fmla="*/ 0 h 528"/>
              <a:gd name="T2" fmla="*/ 192 w 288"/>
              <a:gd name="T3" fmla="*/ 288 h 528"/>
              <a:gd name="T4" fmla="*/ 288 w 288"/>
              <a:gd name="T5" fmla="*/ 528 h 528"/>
              <a:gd name="T6" fmla="*/ 0 60000 65536"/>
              <a:gd name="T7" fmla="*/ 0 60000 65536"/>
              <a:gd name="T8" fmla="*/ 0 60000 65536"/>
              <a:gd name="T9" fmla="*/ 0 w 288"/>
              <a:gd name="T10" fmla="*/ 0 h 528"/>
              <a:gd name="T11" fmla="*/ 288 w 28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28">
                <a:moveTo>
                  <a:pt x="0" y="0"/>
                </a:moveTo>
                <a:cubicBezTo>
                  <a:pt x="72" y="100"/>
                  <a:pt x="144" y="200"/>
                  <a:pt x="192" y="288"/>
                </a:cubicBezTo>
                <a:cubicBezTo>
                  <a:pt x="240" y="376"/>
                  <a:pt x="264" y="452"/>
                  <a:pt x="28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8" name="Freeform 60">
            <a:extLst>
              <a:ext uri="{FF2B5EF4-FFF2-40B4-BE49-F238E27FC236}">
                <a16:creationId xmlns:a16="http://schemas.microsoft.com/office/drawing/2014/main" id="{A314675E-096D-F63E-70DC-FAD2AA6D0DFE}"/>
              </a:ext>
            </a:extLst>
          </p:cNvPr>
          <p:cNvSpPr>
            <a:spLocks/>
          </p:cNvSpPr>
          <p:nvPr/>
        </p:nvSpPr>
        <p:spPr bwMode="auto">
          <a:xfrm>
            <a:off x="2819400" y="3200400"/>
            <a:ext cx="3352800" cy="1066800"/>
          </a:xfrm>
          <a:custGeom>
            <a:avLst/>
            <a:gdLst>
              <a:gd name="T0" fmla="*/ 0 w 2112"/>
              <a:gd name="T1" fmla="*/ 0 h 672"/>
              <a:gd name="T2" fmla="*/ 1008 w 2112"/>
              <a:gd name="T3" fmla="*/ 96 h 672"/>
              <a:gd name="T4" fmla="*/ 1920 w 2112"/>
              <a:gd name="T5" fmla="*/ 432 h 672"/>
              <a:gd name="T6" fmla="*/ 2112 w 2112"/>
              <a:gd name="T7" fmla="*/ 672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112"/>
              <a:gd name="T13" fmla="*/ 0 h 672"/>
              <a:gd name="T14" fmla="*/ 2112 w 2112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2" h="672">
                <a:moveTo>
                  <a:pt x="0" y="0"/>
                </a:moveTo>
                <a:cubicBezTo>
                  <a:pt x="344" y="12"/>
                  <a:pt x="688" y="24"/>
                  <a:pt x="1008" y="96"/>
                </a:cubicBezTo>
                <a:cubicBezTo>
                  <a:pt x="1328" y="168"/>
                  <a:pt x="1736" y="336"/>
                  <a:pt x="1920" y="432"/>
                </a:cubicBezTo>
                <a:cubicBezTo>
                  <a:pt x="2104" y="528"/>
                  <a:pt x="2108" y="600"/>
                  <a:pt x="2112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9229" name="Oval 61">
            <a:extLst>
              <a:ext uri="{FF2B5EF4-FFF2-40B4-BE49-F238E27FC236}">
                <a16:creationId xmlns:a16="http://schemas.microsoft.com/office/drawing/2014/main" id="{238D4585-2160-9808-7E45-1022D2AEA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895600"/>
            <a:ext cx="2209800" cy="23050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99230" name="Text Box 62">
            <a:extLst>
              <a:ext uri="{FF2B5EF4-FFF2-40B4-BE49-F238E27FC236}">
                <a16:creationId xmlns:a16="http://schemas.microsoft.com/office/drawing/2014/main" id="{039ED771-B7B5-5042-68E2-4C9699BEC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564" y="2362200"/>
            <a:ext cx="19002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Memory leak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9229" grpId="0" animBg="1"/>
      <p:bldP spid="17992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376C967-445F-07A9-A800-36763931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1200">
                <a:solidFill>
                  <a:srgbClr val="3366FF"/>
                </a:solidFill>
                <a:latin typeface="Arial" panose="020B0604020202020204" pitchFamily="34" charset="0"/>
              </a:rPr>
              <a:t>slide </a:t>
            </a:r>
            <a:fld id="{8C5367F4-57A8-CA4A-9129-7B3E0B871863}" type="slidenum">
              <a:rPr lang="en-US" altLang="en-US" sz="1200">
                <a:solidFill>
                  <a:srgbClr val="3366FF"/>
                </a:solidFill>
                <a:latin typeface="Arial" panose="020B0604020202020204" pitchFamily="34" charset="0"/>
              </a:rPr>
              <a:pPr eaLnBrk="0" fontAlgn="base" hangingPunct="0">
                <a:spcAft>
                  <a:spcPct val="0"/>
                </a:spcAft>
              </a:pPr>
              <a:t>2</a:t>
            </a:fld>
            <a:endParaRPr lang="en-US" altLang="en-US" sz="1200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D399E4D1-E778-2E4F-342B-807CED264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Mark-Sweep Garbage Collection</a:t>
            </a: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298448D9-653F-2528-1FE9-3699E71A9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4457700"/>
          </a:xfrm>
        </p:spPr>
        <p:txBody>
          <a:bodyPr/>
          <a:lstStyle/>
          <a:p>
            <a:r>
              <a:rPr lang="en-US" altLang="en-US" dirty="0"/>
              <a:t>Each object has a </a:t>
            </a:r>
            <a:r>
              <a:rPr lang="en-US" altLang="en-US" dirty="0">
                <a:solidFill>
                  <a:schemeClr val="hlink"/>
                </a:solidFill>
              </a:rPr>
              <a:t>mark bit</a:t>
            </a:r>
          </a:p>
          <a:p>
            <a:r>
              <a:rPr lang="en-US" altLang="en-US" dirty="0"/>
              <a:t>Garbage remains unreachable and undetected until heap is used up; then GC goes to work, while program execution is suspended</a:t>
            </a:r>
          </a:p>
          <a:p>
            <a:r>
              <a:rPr lang="en-US" altLang="en-US" dirty="0"/>
              <a:t>Marking phase</a:t>
            </a:r>
          </a:p>
          <a:p>
            <a:pPr lvl="1"/>
            <a:r>
              <a:rPr lang="en-US" altLang="en-US" dirty="0"/>
              <a:t>Starting from the roots, set the mark bit on all live cells</a:t>
            </a:r>
          </a:p>
          <a:p>
            <a:r>
              <a:rPr lang="en-US" altLang="en-US" dirty="0"/>
              <a:t>Sweep phase</a:t>
            </a:r>
          </a:p>
          <a:p>
            <a:pPr lvl="1"/>
            <a:r>
              <a:rPr lang="en-US" altLang="en-US" dirty="0"/>
              <a:t>Return all unmarked cells to the free list</a:t>
            </a:r>
          </a:p>
          <a:p>
            <a:pPr lvl="1"/>
            <a:r>
              <a:rPr lang="en-US" altLang="en-US" dirty="0"/>
              <a:t>Reset the mark bit on all marked cells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45E8431B-0A93-4D31-AB28-D08B7FFE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1200">
                <a:solidFill>
                  <a:srgbClr val="3366FF"/>
                </a:solidFill>
                <a:latin typeface="Arial" panose="020B0604020202020204" pitchFamily="34" charset="0"/>
              </a:rPr>
              <a:t>slide </a:t>
            </a:r>
            <a:fld id="{1CE682A6-E7CF-4A4B-9A10-9DBD54412122}" type="slidenum">
              <a:rPr lang="en-US" altLang="en-US" sz="1200">
                <a:solidFill>
                  <a:srgbClr val="3366FF"/>
                </a:solidFill>
                <a:latin typeface="Arial" panose="020B0604020202020204" pitchFamily="34" charset="0"/>
              </a:rPr>
              <a:pPr eaLnBrk="0" fontAlgn="base" hangingPunct="0">
                <a:spcAft>
                  <a:spcPct val="0"/>
                </a:spcAft>
              </a:pPr>
              <a:t>3</a:t>
            </a:fld>
            <a:endParaRPr lang="en-US" altLang="en-US" sz="1200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14415E9-30B8-9DD3-4B2D-7FFFFCABA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8400"/>
            <a:ext cx="62484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877BBD08-2AD3-930F-C0B9-F659AD4F3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687639"/>
            <a:ext cx="638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root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 set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F3E0B54C-DCC3-A999-5F9C-7C1A61472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1" y="2001839"/>
            <a:ext cx="1477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Heap space</a:t>
            </a:r>
          </a:p>
        </p:txBody>
      </p:sp>
      <p:sp>
        <p:nvSpPr>
          <p:cNvPr id="21510" name="Freeform 6">
            <a:extLst>
              <a:ext uri="{FF2B5EF4-FFF2-40B4-BE49-F238E27FC236}">
                <a16:creationId xmlns:a16="http://schemas.microsoft.com/office/drawing/2014/main" id="{8B838E81-4DB0-B852-A0E1-12B32A7B15CF}"/>
              </a:ext>
            </a:extLst>
          </p:cNvPr>
          <p:cNvSpPr>
            <a:spLocks/>
          </p:cNvSpPr>
          <p:nvPr/>
        </p:nvSpPr>
        <p:spPr bwMode="auto">
          <a:xfrm>
            <a:off x="2819400" y="2540000"/>
            <a:ext cx="3733800" cy="355600"/>
          </a:xfrm>
          <a:custGeom>
            <a:avLst/>
            <a:gdLst>
              <a:gd name="T0" fmla="*/ 0 w 2352"/>
              <a:gd name="T1" fmla="*/ 32 h 224"/>
              <a:gd name="T2" fmla="*/ 1632 w 2352"/>
              <a:gd name="T3" fmla="*/ 32 h 224"/>
              <a:gd name="T4" fmla="*/ 2352 w 2352"/>
              <a:gd name="T5" fmla="*/ 224 h 224"/>
              <a:gd name="T6" fmla="*/ 0 60000 65536"/>
              <a:gd name="T7" fmla="*/ 0 60000 65536"/>
              <a:gd name="T8" fmla="*/ 0 60000 65536"/>
              <a:gd name="T9" fmla="*/ 0 w 2352"/>
              <a:gd name="T10" fmla="*/ 0 h 224"/>
              <a:gd name="T11" fmla="*/ 2352 w 235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2" h="224">
                <a:moveTo>
                  <a:pt x="0" y="32"/>
                </a:moveTo>
                <a:cubicBezTo>
                  <a:pt x="620" y="16"/>
                  <a:pt x="1240" y="0"/>
                  <a:pt x="1632" y="32"/>
                </a:cubicBezTo>
                <a:cubicBezTo>
                  <a:pt x="2024" y="64"/>
                  <a:pt x="2232" y="192"/>
                  <a:pt x="2352" y="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1511" name="Freeform 7">
            <a:extLst>
              <a:ext uri="{FF2B5EF4-FFF2-40B4-BE49-F238E27FC236}">
                <a16:creationId xmlns:a16="http://schemas.microsoft.com/office/drawing/2014/main" id="{DDFCB66F-4CC5-C5A8-5255-0D4FB6DC7CD5}"/>
              </a:ext>
            </a:extLst>
          </p:cNvPr>
          <p:cNvSpPr>
            <a:spLocks/>
          </p:cNvSpPr>
          <p:nvPr/>
        </p:nvSpPr>
        <p:spPr bwMode="auto">
          <a:xfrm>
            <a:off x="8534400" y="3657600"/>
            <a:ext cx="88900" cy="609600"/>
          </a:xfrm>
          <a:custGeom>
            <a:avLst/>
            <a:gdLst>
              <a:gd name="T0" fmla="*/ 0 w 56"/>
              <a:gd name="T1" fmla="*/ 0 h 384"/>
              <a:gd name="T2" fmla="*/ 48 w 56"/>
              <a:gd name="T3" fmla="*/ 144 h 384"/>
              <a:gd name="T4" fmla="*/ 48 w 56"/>
              <a:gd name="T5" fmla="*/ 384 h 384"/>
              <a:gd name="T6" fmla="*/ 0 60000 65536"/>
              <a:gd name="T7" fmla="*/ 0 60000 65536"/>
              <a:gd name="T8" fmla="*/ 0 60000 65536"/>
              <a:gd name="T9" fmla="*/ 0 w 56"/>
              <a:gd name="T10" fmla="*/ 0 h 384"/>
              <a:gd name="T11" fmla="*/ 56 w 5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384">
                <a:moveTo>
                  <a:pt x="0" y="0"/>
                </a:moveTo>
                <a:cubicBezTo>
                  <a:pt x="20" y="40"/>
                  <a:pt x="40" y="80"/>
                  <a:pt x="48" y="144"/>
                </a:cubicBezTo>
                <a:cubicBezTo>
                  <a:pt x="56" y="208"/>
                  <a:pt x="52" y="296"/>
                  <a:pt x="48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1512" name="Freeform 8">
            <a:extLst>
              <a:ext uri="{FF2B5EF4-FFF2-40B4-BE49-F238E27FC236}">
                <a16:creationId xmlns:a16="http://schemas.microsoft.com/office/drawing/2014/main" id="{ED8F631C-B59D-0242-1CCD-43A63125DA63}"/>
              </a:ext>
            </a:extLst>
          </p:cNvPr>
          <p:cNvSpPr>
            <a:spLocks/>
          </p:cNvSpPr>
          <p:nvPr/>
        </p:nvSpPr>
        <p:spPr bwMode="auto">
          <a:xfrm>
            <a:off x="8343900" y="3810000"/>
            <a:ext cx="838200" cy="609600"/>
          </a:xfrm>
          <a:custGeom>
            <a:avLst/>
            <a:gdLst>
              <a:gd name="T0" fmla="*/ 504 w 528"/>
              <a:gd name="T1" fmla="*/ 384 h 384"/>
              <a:gd name="T2" fmla="*/ 456 w 528"/>
              <a:gd name="T3" fmla="*/ 192 h 384"/>
              <a:gd name="T4" fmla="*/ 72 w 528"/>
              <a:gd name="T5" fmla="*/ 144 h 384"/>
              <a:gd name="T6" fmla="*/ 24 w 528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384"/>
              <a:gd name="T14" fmla="*/ 528 w 528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384">
                <a:moveTo>
                  <a:pt x="504" y="384"/>
                </a:moveTo>
                <a:cubicBezTo>
                  <a:pt x="516" y="308"/>
                  <a:pt x="528" y="232"/>
                  <a:pt x="456" y="192"/>
                </a:cubicBezTo>
                <a:cubicBezTo>
                  <a:pt x="384" y="152"/>
                  <a:pt x="144" y="176"/>
                  <a:pt x="72" y="144"/>
                </a:cubicBezTo>
                <a:cubicBezTo>
                  <a:pt x="0" y="112"/>
                  <a:pt x="12" y="56"/>
                  <a:pt x="2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43CEB34C-B4E8-AE9C-D88C-BD542C4E9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304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CDFEC5D3-6D9C-E9C2-C628-930BEEF7B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id="{7C87D23C-A0D9-4140-095F-FAABF443F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id="{43F3EC69-0579-08F3-3478-2EEDB4FCE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1517" name="Freeform 13">
            <a:extLst>
              <a:ext uri="{FF2B5EF4-FFF2-40B4-BE49-F238E27FC236}">
                <a16:creationId xmlns:a16="http://schemas.microsoft.com/office/drawing/2014/main" id="{A2611178-6DBD-055A-8F0C-7AF8EEC193BF}"/>
              </a:ext>
            </a:extLst>
          </p:cNvPr>
          <p:cNvSpPr>
            <a:spLocks/>
          </p:cNvSpPr>
          <p:nvPr/>
        </p:nvSpPr>
        <p:spPr bwMode="auto">
          <a:xfrm>
            <a:off x="2819400" y="2895600"/>
            <a:ext cx="1295400" cy="1371600"/>
          </a:xfrm>
          <a:custGeom>
            <a:avLst/>
            <a:gdLst>
              <a:gd name="T0" fmla="*/ 0 w 816"/>
              <a:gd name="T1" fmla="*/ 0 h 864"/>
              <a:gd name="T2" fmla="*/ 624 w 816"/>
              <a:gd name="T3" fmla="*/ 144 h 864"/>
              <a:gd name="T4" fmla="*/ 816 w 816"/>
              <a:gd name="T5" fmla="*/ 864 h 864"/>
              <a:gd name="T6" fmla="*/ 0 60000 65536"/>
              <a:gd name="T7" fmla="*/ 0 60000 65536"/>
              <a:gd name="T8" fmla="*/ 0 60000 65536"/>
              <a:gd name="T9" fmla="*/ 0 w 816"/>
              <a:gd name="T10" fmla="*/ 0 h 864"/>
              <a:gd name="T11" fmla="*/ 816 w 81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864">
                <a:moveTo>
                  <a:pt x="0" y="0"/>
                </a:moveTo>
                <a:cubicBezTo>
                  <a:pt x="244" y="0"/>
                  <a:pt x="488" y="0"/>
                  <a:pt x="624" y="144"/>
                </a:cubicBezTo>
                <a:cubicBezTo>
                  <a:pt x="760" y="288"/>
                  <a:pt x="788" y="576"/>
                  <a:pt x="816" y="8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1518" name="Freeform 14">
            <a:extLst>
              <a:ext uri="{FF2B5EF4-FFF2-40B4-BE49-F238E27FC236}">
                <a16:creationId xmlns:a16="http://schemas.microsoft.com/office/drawing/2014/main" id="{B9608616-3FA5-642F-B8DB-A69655D45E1E}"/>
              </a:ext>
            </a:extLst>
          </p:cNvPr>
          <p:cNvSpPr>
            <a:spLocks/>
          </p:cNvSpPr>
          <p:nvPr/>
        </p:nvSpPr>
        <p:spPr bwMode="auto">
          <a:xfrm>
            <a:off x="4114800" y="4419600"/>
            <a:ext cx="152400" cy="838200"/>
          </a:xfrm>
          <a:custGeom>
            <a:avLst/>
            <a:gdLst>
              <a:gd name="T0" fmla="*/ 96 w 96"/>
              <a:gd name="T1" fmla="*/ 0 h 528"/>
              <a:gd name="T2" fmla="*/ 48 w 96"/>
              <a:gd name="T3" fmla="*/ 240 h 528"/>
              <a:gd name="T4" fmla="*/ 0 w 96"/>
              <a:gd name="T5" fmla="*/ 528 h 528"/>
              <a:gd name="T6" fmla="*/ 0 60000 65536"/>
              <a:gd name="T7" fmla="*/ 0 60000 65536"/>
              <a:gd name="T8" fmla="*/ 0 60000 65536"/>
              <a:gd name="T9" fmla="*/ 0 w 96"/>
              <a:gd name="T10" fmla="*/ 0 h 528"/>
              <a:gd name="T11" fmla="*/ 96 w 9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528">
                <a:moveTo>
                  <a:pt x="96" y="0"/>
                </a:moveTo>
                <a:cubicBezTo>
                  <a:pt x="80" y="76"/>
                  <a:pt x="64" y="152"/>
                  <a:pt x="48" y="240"/>
                </a:cubicBezTo>
                <a:cubicBezTo>
                  <a:pt x="32" y="328"/>
                  <a:pt x="16" y="428"/>
                  <a:pt x="0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1519" name="Freeform 15">
            <a:extLst>
              <a:ext uri="{FF2B5EF4-FFF2-40B4-BE49-F238E27FC236}">
                <a16:creationId xmlns:a16="http://schemas.microsoft.com/office/drawing/2014/main" id="{6AB5F82E-3C43-6CBF-0D82-5027AC49E272}"/>
              </a:ext>
            </a:extLst>
          </p:cNvPr>
          <p:cNvSpPr>
            <a:spLocks/>
          </p:cNvSpPr>
          <p:nvPr/>
        </p:nvSpPr>
        <p:spPr bwMode="auto">
          <a:xfrm>
            <a:off x="4648200" y="4419600"/>
            <a:ext cx="838200" cy="838200"/>
          </a:xfrm>
          <a:custGeom>
            <a:avLst/>
            <a:gdLst>
              <a:gd name="T0" fmla="*/ 0 w 528"/>
              <a:gd name="T1" fmla="*/ 0 h 528"/>
              <a:gd name="T2" fmla="*/ 144 w 528"/>
              <a:gd name="T3" fmla="*/ 288 h 528"/>
              <a:gd name="T4" fmla="*/ 432 w 528"/>
              <a:gd name="T5" fmla="*/ 432 h 528"/>
              <a:gd name="T6" fmla="*/ 528 w 528"/>
              <a:gd name="T7" fmla="*/ 528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0" y="0"/>
                </a:moveTo>
                <a:cubicBezTo>
                  <a:pt x="36" y="108"/>
                  <a:pt x="72" y="216"/>
                  <a:pt x="144" y="288"/>
                </a:cubicBezTo>
                <a:cubicBezTo>
                  <a:pt x="216" y="360"/>
                  <a:pt x="368" y="392"/>
                  <a:pt x="432" y="432"/>
                </a:cubicBezTo>
                <a:cubicBezTo>
                  <a:pt x="496" y="472"/>
                  <a:pt x="512" y="512"/>
                  <a:pt x="52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1520" name="Freeform 16">
            <a:extLst>
              <a:ext uri="{FF2B5EF4-FFF2-40B4-BE49-F238E27FC236}">
                <a16:creationId xmlns:a16="http://schemas.microsoft.com/office/drawing/2014/main" id="{2906AA8A-0433-71C5-1F94-321CA5F6576F}"/>
              </a:ext>
            </a:extLst>
          </p:cNvPr>
          <p:cNvSpPr>
            <a:spLocks/>
          </p:cNvSpPr>
          <p:nvPr/>
        </p:nvSpPr>
        <p:spPr bwMode="auto">
          <a:xfrm flipH="1">
            <a:off x="5486400" y="4419600"/>
            <a:ext cx="838200" cy="838200"/>
          </a:xfrm>
          <a:custGeom>
            <a:avLst/>
            <a:gdLst>
              <a:gd name="T0" fmla="*/ 0 w 528"/>
              <a:gd name="T1" fmla="*/ 0 h 528"/>
              <a:gd name="T2" fmla="*/ 144 w 528"/>
              <a:gd name="T3" fmla="*/ 288 h 528"/>
              <a:gd name="T4" fmla="*/ 432 w 528"/>
              <a:gd name="T5" fmla="*/ 432 h 528"/>
              <a:gd name="T6" fmla="*/ 528 w 528"/>
              <a:gd name="T7" fmla="*/ 528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0" y="0"/>
                </a:moveTo>
                <a:cubicBezTo>
                  <a:pt x="36" y="108"/>
                  <a:pt x="72" y="216"/>
                  <a:pt x="144" y="288"/>
                </a:cubicBezTo>
                <a:cubicBezTo>
                  <a:pt x="216" y="360"/>
                  <a:pt x="368" y="392"/>
                  <a:pt x="432" y="432"/>
                </a:cubicBezTo>
                <a:cubicBezTo>
                  <a:pt x="496" y="472"/>
                  <a:pt x="512" y="512"/>
                  <a:pt x="52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1521" name="Freeform 17">
            <a:extLst>
              <a:ext uri="{FF2B5EF4-FFF2-40B4-BE49-F238E27FC236}">
                <a16:creationId xmlns:a16="http://schemas.microsoft.com/office/drawing/2014/main" id="{1CE43878-F7FD-16EC-D548-738BB1142E10}"/>
              </a:ext>
            </a:extLst>
          </p:cNvPr>
          <p:cNvSpPr>
            <a:spLocks/>
          </p:cNvSpPr>
          <p:nvPr/>
        </p:nvSpPr>
        <p:spPr bwMode="auto">
          <a:xfrm>
            <a:off x="6705600" y="4419600"/>
            <a:ext cx="457200" cy="838200"/>
          </a:xfrm>
          <a:custGeom>
            <a:avLst/>
            <a:gdLst>
              <a:gd name="T0" fmla="*/ 0 w 288"/>
              <a:gd name="T1" fmla="*/ 0 h 528"/>
              <a:gd name="T2" fmla="*/ 192 w 288"/>
              <a:gd name="T3" fmla="*/ 288 h 528"/>
              <a:gd name="T4" fmla="*/ 288 w 288"/>
              <a:gd name="T5" fmla="*/ 528 h 528"/>
              <a:gd name="T6" fmla="*/ 0 60000 65536"/>
              <a:gd name="T7" fmla="*/ 0 60000 65536"/>
              <a:gd name="T8" fmla="*/ 0 60000 65536"/>
              <a:gd name="T9" fmla="*/ 0 w 288"/>
              <a:gd name="T10" fmla="*/ 0 h 528"/>
              <a:gd name="T11" fmla="*/ 288 w 28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28">
                <a:moveTo>
                  <a:pt x="0" y="0"/>
                </a:moveTo>
                <a:cubicBezTo>
                  <a:pt x="72" y="100"/>
                  <a:pt x="144" y="200"/>
                  <a:pt x="192" y="288"/>
                </a:cubicBezTo>
                <a:cubicBezTo>
                  <a:pt x="240" y="376"/>
                  <a:pt x="264" y="452"/>
                  <a:pt x="28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grpSp>
        <p:nvGrpSpPr>
          <p:cNvPr id="21522" name="Group 18">
            <a:extLst>
              <a:ext uri="{FF2B5EF4-FFF2-40B4-BE49-F238E27FC236}">
                <a16:creationId xmlns:a16="http://schemas.microsoft.com/office/drawing/2014/main" id="{74E59DB4-ADAE-B6F3-F52E-674169437C7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895600"/>
            <a:ext cx="762000" cy="304800"/>
            <a:chOff x="2928" y="2208"/>
            <a:chExt cx="480" cy="192"/>
          </a:xfrm>
        </p:grpSpPr>
        <p:sp>
          <p:nvSpPr>
            <p:cNvPr id="21554" name="Rectangle 19">
              <a:extLst>
                <a:ext uri="{FF2B5EF4-FFF2-40B4-BE49-F238E27FC236}">
                  <a16:creationId xmlns:a16="http://schemas.microsoft.com/office/drawing/2014/main" id="{39DF4602-2633-FF3A-6E5E-DD72F7E95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1555" name="Line 20">
              <a:extLst>
                <a:ext uri="{FF2B5EF4-FFF2-40B4-BE49-F238E27FC236}">
                  <a16:creationId xmlns:a16="http://schemas.microsoft.com/office/drawing/2014/main" id="{50871D43-B39F-F37E-9046-40FB9ED24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1523" name="Rectangle 21">
            <a:extLst>
              <a:ext uri="{FF2B5EF4-FFF2-40B4-BE49-F238E27FC236}">
                <a16:creationId xmlns:a16="http://schemas.microsoft.com/office/drawing/2014/main" id="{B0691070-A239-164A-13E8-74A599EE1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956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grpSp>
        <p:nvGrpSpPr>
          <p:cNvPr id="21524" name="Group 22">
            <a:extLst>
              <a:ext uri="{FF2B5EF4-FFF2-40B4-BE49-F238E27FC236}">
                <a16:creationId xmlns:a16="http://schemas.microsoft.com/office/drawing/2014/main" id="{ECEAC914-4112-76C2-02AA-533972AE2FE9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267200"/>
            <a:ext cx="762000" cy="304800"/>
            <a:chOff x="2928" y="2208"/>
            <a:chExt cx="480" cy="192"/>
          </a:xfrm>
        </p:grpSpPr>
        <p:sp>
          <p:nvSpPr>
            <p:cNvPr id="21552" name="Rectangle 23">
              <a:extLst>
                <a:ext uri="{FF2B5EF4-FFF2-40B4-BE49-F238E27FC236}">
                  <a16:creationId xmlns:a16="http://schemas.microsoft.com/office/drawing/2014/main" id="{16A40127-EA84-CE9C-8F00-CCBECC976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1553" name="Line 24">
              <a:extLst>
                <a:ext uri="{FF2B5EF4-FFF2-40B4-BE49-F238E27FC236}">
                  <a16:creationId xmlns:a16="http://schemas.microsoft.com/office/drawing/2014/main" id="{804ECC00-1598-E8D0-AA35-6CDC0EEE4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1525" name="Rectangle 25">
            <a:extLst>
              <a:ext uri="{FF2B5EF4-FFF2-40B4-BE49-F238E27FC236}">
                <a16:creationId xmlns:a16="http://schemas.microsoft.com/office/drawing/2014/main" id="{7C41A34B-CEDC-01CA-158B-E285DCAD9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grpSp>
        <p:nvGrpSpPr>
          <p:cNvPr id="21526" name="Group 26">
            <a:extLst>
              <a:ext uri="{FF2B5EF4-FFF2-40B4-BE49-F238E27FC236}">
                <a16:creationId xmlns:a16="http://schemas.microsoft.com/office/drawing/2014/main" id="{2170FD1F-6381-0592-0DCE-6F86BA388E12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267200"/>
            <a:ext cx="762000" cy="304800"/>
            <a:chOff x="2928" y="2208"/>
            <a:chExt cx="480" cy="192"/>
          </a:xfrm>
        </p:grpSpPr>
        <p:sp>
          <p:nvSpPr>
            <p:cNvPr id="21550" name="Rectangle 27">
              <a:extLst>
                <a:ext uri="{FF2B5EF4-FFF2-40B4-BE49-F238E27FC236}">
                  <a16:creationId xmlns:a16="http://schemas.microsoft.com/office/drawing/2014/main" id="{8C3431D3-14EA-FED5-4E51-EE0C39443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1551" name="Line 28">
              <a:extLst>
                <a:ext uri="{FF2B5EF4-FFF2-40B4-BE49-F238E27FC236}">
                  <a16:creationId xmlns:a16="http://schemas.microsoft.com/office/drawing/2014/main" id="{BFC52762-2B02-E3D8-A443-E832128F3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1527" name="Group 29">
            <a:extLst>
              <a:ext uri="{FF2B5EF4-FFF2-40B4-BE49-F238E27FC236}">
                <a16:creationId xmlns:a16="http://schemas.microsoft.com/office/drawing/2014/main" id="{C5D86200-3597-CD63-EDF9-05E1B047D62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257800"/>
            <a:ext cx="762000" cy="304800"/>
            <a:chOff x="2928" y="2208"/>
            <a:chExt cx="480" cy="192"/>
          </a:xfrm>
        </p:grpSpPr>
        <p:sp>
          <p:nvSpPr>
            <p:cNvPr id="21548" name="Rectangle 30">
              <a:extLst>
                <a:ext uri="{FF2B5EF4-FFF2-40B4-BE49-F238E27FC236}">
                  <a16:creationId xmlns:a16="http://schemas.microsoft.com/office/drawing/2014/main" id="{61B2D162-DAA6-8DA0-1593-E6350E2DA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1549" name="Line 31">
              <a:extLst>
                <a:ext uri="{FF2B5EF4-FFF2-40B4-BE49-F238E27FC236}">
                  <a16:creationId xmlns:a16="http://schemas.microsoft.com/office/drawing/2014/main" id="{A9A215A2-2368-78E4-C1D0-91432DCF7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1528" name="Group 32">
            <a:extLst>
              <a:ext uri="{FF2B5EF4-FFF2-40B4-BE49-F238E27FC236}">
                <a16:creationId xmlns:a16="http://schemas.microsoft.com/office/drawing/2014/main" id="{E2C7DC04-1533-6850-00F5-6CA51B6594E2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3505200"/>
            <a:ext cx="762000" cy="304800"/>
            <a:chOff x="2928" y="2208"/>
            <a:chExt cx="480" cy="192"/>
          </a:xfrm>
        </p:grpSpPr>
        <p:sp>
          <p:nvSpPr>
            <p:cNvPr id="21546" name="Rectangle 33">
              <a:extLst>
                <a:ext uri="{FF2B5EF4-FFF2-40B4-BE49-F238E27FC236}">
                  <a16:creationId xmlns:a16="http://schemas.microsoft.com/office/drawing/2014/main" id="{01A9BEB4-ED66-19AB-68E4-CE959A9DF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1547" name="Line 34">
              <a:extLst>
                <a:ext uri="{FF2B5EF4-FFF2-40B4-BE49-F238E27FC236}">
                  <a16:creationId xmlns:a16="http://schemas.microsoft.com/office/drawing/2014/main" id="{2AF02FD9-01E5-5978-4D03-BE0FFFD389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1529" name="Group 35">
            <a:extLst>
              <a:ext uri="{FF2B5EF4-FFF2-40B4-BE49-F238E27FC236}">
                <a16:creationId xmlns:a16="http://schemas.microsoft.com/office/drawing/2014/main" id="{A1B8B6D8-3569-F221-6004-352201A945A4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4267200"/>
            <a:ext cx="762000" cy="304800"/>
            <a:chOff x="2928" y="2208"/>
            <a:chExt cx="480" cy="192"/>
          </a:xfrm>
        </p:grpSpPr>
        <p:sp>
          <p:nvSpPr>
            <p:cNvPr id="21544" name="Rectangle 36">
              <a:extLst>
                <a:ext uri="{FF2B5EF4-FFF2-40B4-BE49-F238E27FC236}">
                  <a16:creationId xmlns:a16="http://schemas.microsoft.com/office/drawing/2014/main" id="{E9911628-747A-AA23-A5EE-FA52ABDA8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1545" name="Line 37">
              <a:extLst>
                <a:ext uri="{FF2B5EF4-FFF2-40B4-BE49-F238E27FC236}">
                  <a16:creationId xmlns:a16="http://schemas.microsoft.com/office/drawing/2014/main" id="{D311975F-13CD-5529-8D3F-D736BF987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1530" name="Group 38">
            <a:extLst>
              <a:ext uri="{FF2B5EF4-FFF2-40B4-BE49-F238E27FC236}">
                <a16:creationId xmlns:a16="http://schemas.microsoft.com/office/drawing/2014/main" id="{B1BA0A7C-59EE-0B7F-568A-51DB0750FCB4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257800"/>
            <a:ext cx="762000" cy="304800"/>
            <a:chOff x="2928" y="2208"/>
            <a:chExt cx="480" cy="192"/>
          </a:xfrm>
        </p:grpSpPr>
        <p:sp>
          <p:nvSpPr>
            <p:cNvPr id="21542" name="Rectangle 39">
              <a:extLst>
                <a:ext uri="{FF2B5EF4-FFF2-40B4-BE49-F238E27FC236}">
                  <a16:creationId xmlns:a16="http://schemas.microsoft.com/office/drawing/2014/main" id="{ED3ABAE9-B936-A38E-AB47-247567FC6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1543" name="Line 40">
              <a:extLst>
                <a:ext uri="{FF2B5EF4-FFF2-40B4-BE49-F238E27FC236}">
                  <a16:creationId xmlns:a16="http://schemas.microsoft.com/office/drawing/2014/main" id="{84B6CDCE-8650-4CB4-DA3B-C545CB1BB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1531" name="Group 41">
            <a:extLst>
              <a:ext uri="{FF2B5EF4-FFF2-40B4-BE49-F238E27FC236}">
                <a16:creationId xmlns:a16="http://schemas.microsoft.com/office/drawing/2014/main" id="{5594422E-846E-E5EE-91BD-A3E90E8FA87A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5257800"/>
            <a:ext cx="762000" cy="304800"/>
            <a:chOff x="2928" y="2208"/>
            <a:chExt cx="480" cy="192"/>
          </a:xfrm>
        </p:grpSpPr>
        <p:sp>
          <p:nvSpPr>
            <p:cNvPr id="21540" name="Rectangle 42">
              <a:extLst>
                <a:ext uri="{FF2B5EF4-FFF2-40B4-BE49-F238E27FC236}">
                  <a16:creationId xmlns:a16="http://schemas.microsoft.com/office/drawing/2014/main" id="{AD620F87-43CA-4BDB-50CA-A829EE4BE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1541" name="Line 43">
              <a:extLst>
                <a:ext uri="{FF2B5EF4-FFF2-40B4-BE49-F238E27FC236}">
                  <a16:creationId xmlns:a16="http://schemas.microsoft.com/office/drawing/2014/main" id="{5EB699B8-15E5-9B75-088A-E1F168D11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1532" name="Rectangle 44">
            <a:extLst>
              <a:ext uri="{FF2B5EF4-FFF2-40B4-BE49-F238E27FC236}">
                <a16:creationId xmlns:a16="http://schemas.microsoft.com/office/drawing/2014/main" id="{EE9F377B-2A48-4551-8B2D-C57276201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5052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1533" name="Rectangle 45">
            <a:extLst>
              <a:ext uri="{FF2B5EF4-FFF2-40B4-BE49-F238E27FC236}">
                <a16:creationId xmlns:a16="http://schemas.microsoft.com/office/drawing/2014/main" id="{F9DBFCF5-C6F8-92D1-4B4F-46793EC38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2672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1534" name="Rectangle 46">
            <a:extLst>
              <a:ext uri="{FF2B5EF4-FFF2-40B4-BE49-F238E27FC236}">
                <a16:creationId xmlns:a16="http://schemas.microsoft.com/office/drawing/2014/main" id="{68A09A02-B7D7-E07B-7157-B6154178C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1535" name="Rectangle 47">
            <a:extLst>
              <a:ext uri="{FF2B5EF4-FFF2-40B4-BE49-F238E27FC236}">
                <a16:creationId xmlns:a16="http://schemas.microsoft.com/office/drawing/2014/main" id="{3A8DA14B-FE09-CF86-CF62-90FA8E608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2578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1536" name="Rectangle 48">
            <a:extLst>
              <a:ext uri="{FF2B5EF4-FFF2-40B4-BE49-F238E27FC236}">
                <a16:creationId xmlns:a16="http://schemas.microsoft.com/office/drawing/2014/main" id="{85610BD4-3841-AEB8-7ADE-AF3654BA1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1537" name="Rectangle 49">
            <a:extLst>
              <a:ext uri="{FF2B5EF4-FFF2-40B4-BE49-F238E27FC236}">
                <a16:creationId xmlns:a16="http://schemas.microsoft.com/office/drawing/2014/main" id="{BEF80624-C36E-33B5-5FEA-A7DD8AEA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2578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1538" name="Freeform 50">
            <a:extLst>
              <a:ext uri="{FF2B5EF4-FFF2-40B4-BE49-F238E27FC236}">
                <a16:creationId xmlns:a16="http://schemas.microsoft.com/office/drawing/2014/main" id="{3747B235-F9FA-C927-1945-648A4A1C831D}"/>
              </a:ext>
            </a:extLst>
          </p:cNvPr>
          <p:cNvSpPr>
            <a:spLocks/>
          </p:cNvSpPr>
          <p:nvPr/>
        </p:nvSpPr>
        <p:spPr bwMode="auto">
          <a:xfrm>
            <a:off x="2819400" y="3200400"/>
            <a:ext cx="3352800" cy="1066800"/>
          </a:xfrm>
          <a:custGeom>
            <a:avLst/>
            <a:gdLst>
              <a:gd name="T0" fmla="*/ 0 w 2112"/>
              <a:gd name="T1" fmla="*/ 0 h 672"/>
              <a:gd name="T2" fmla="*/ 1008 w 2112"/>
              <a:gd name="T3" fmla="*/ 96 h 672"/>
              <a:gd name="T4" fmla="*/ 1920 w 2112"/>
              <a:gd name="T5" fmla="*/ 432 h 672"/>
              <a:gd name="T6" fmla="*/ 2112 w 2112"/>
              <a:gd name="T7" fmla="*/ 672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112"/>
              <a:gd name="T13" fmla="*/ 0 h 672"/>
              <a:gd name="T14" fmla="*/ 2112 w 2112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2" h="672">
                <a:moveTo>
                  <a:pt x="0" y="0"/>
                </a:moveTo>
                <a:cubicBezTo>
                  <a:pt x="344" y="12"/>
                  <a:pt x="688" y="24"/>
                  <a:pt x="1008" y="96"/>
                </a:cubicBezTo>
                <a:cubicBezTo>
                  <a:pt x="1328" y="168"/>
                  <a:pt x="1736" y="336"/>
                  <a:pt x="1920" y="432"/>
                </a:cubicBezTo>
                <a:cubicBezTo>
                  <a:pt x="2104" y="528"/>
                  <a:pt x="2108" y="600"/>
                  <a:pt x="2112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1539" name="Rectangle 51">
            <a:extLst>
              <a:ext uri="{FF2B5EF4-FFF2-40B4-BE49-F238E27FC236}">
                <a16:creationId xmlns:a16="http://schemas.microsoft.com/office/drawing/2014/main" id="{811A16B5-56DF-3237-1E33-32F012F93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Mark-Sweep Example (1)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0E647AAE-DF12-20CE-5439-4780DD03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1200">
                <a:solidFill>
                  <a:srgbClr val="3366FF"/>
                </a:solidFill>
                <a:latin typeface="Arial" panose="020B0604020202020204" pitchFamily="34" charset="0"/>
              </a:rPr>
              <a:t>slide </a:t>
            </a:r>
            <a:fld id="{B14C1460-FB0F-0F4E-B44E-B11D893D4A58}" type="slidenum">
              <a:rPr lang="en-US" altLang="en-US" sz="1200">
                <a:solidFill>
                  <a:srgbClr val="3366FF"/>
                </a:solidFill>
                <a:latin typeface="Arial" panose="020B0604020202020204" pitchFamily="34" charset="0"/>
              </a:rPr>
              <a:pPr eaLnBrk="0" fontAlgn="base" hangingPunct="0">
                <a:spcAft>
                  <a:spcPct val="0"/>
                </a:spcAft>
              </a:pPr>
              <a:t>4</a:t>
            </a:fld>
            <a:endParaRPr lang="en-US" altLang="en-US" sz="1200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EA604DB-2FBB-6E1B-E937-8513BD251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8400"/>
            <a:ext cx="62484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14695057-6280-61A5-5817-63259D82F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687639"/>
            <a:ext cx="638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root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 set</a:t>
            </a:r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AB81FCE7-3912-BBE8-6110-520CAD61E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1" y="2001839"/>
            <a:ext cx="1477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Heap space</a:t>
            </a:r>
          </a:p>
        </p:txBody>
      </p:sp>
      <p:sp>
        <p:nvSpPr>
          <p:cNvPr id="22534" name="Freeform 5">
            <a:extLst>
              <a:ext uri="{FF2B5EF4-FFF2-40B4-BE49-F238E27FC236}">
                <a16:creationId xmlns:a16="http://schemas.microsoft.com/office/drawing/2014/main" id="{D2C54A66-E7B9-BF1E-224F-F4090E9FF549}"/>
              </a:ext>
            </a:extLst>
          </p:cNvPr>
          <p:cNvSpPr>
            <a:spLocks/>
          </p:cNvSpPr>
          <p:nvPr/>
        </p:nvSpPr>
        <p:spPr bwMode="auto">
          <a:xfrm>
            <a:off x="2819400" y="2540000"/>
            <a:ext cx="3733800" cy="355600"/>
          </a:xfrm>
          <a:custGeom>
            <a:avLst/>
            <a:gdLst>
              <a:gd name="T0" fmla="*/ 0 w 2352"/>
              <a:gd name="T1" fmla="*/ 32 h 224"/>
              <a:gd name="T2" fmla="*/ 1632 w 2352"/>
              <a:gd name="T3" fmla="*/ 32 h 224"/>
              <a:gd name="T4" fmla="*/ 2352 w 2352"/>
              <a:gd name="T5" fmla="*/ 224 h 224"/>
              <a:gd name="T6" fmla="*/ 0 60000 65536"/>
              <a:gd name="T7" fmla="*/ 0 60000 65536"/>
              <a:gd name="T8" fmla="*/ 0 60000 65536"/>
              <a:gd name="T9" fmla="*/ 0 w 2352"/>
              <a:gd name="T10" fmla="*/ 0 h 224"/>
              <a:gd name="T11" fmla="*/ 2352 w 235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2" h="224">
                <a:moveTo>
                  <a:pt x="0" y="32"/>
                </a:moveTo>
                <a:cubicBezTo>
                  <a:pt x="620" y="16"/>
                  <a:pt x="1240" y="0"/>
                  <a:pt x="1632" y="32"/>
                </a:cubicBezTo>
                <a:cubicBezTo>
                  <a:pt x="2024" y="64"/>
                  <a:pt x="2232" y="192"/>
                  <a:pt x="2352" y="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2535" name="Freeform 6">
            <a:extLst>
              <a:ext uri="{FF2B5EF4-FFF2-40B4-BE49-F238E27FC236}">
                <a16:creationId xmlns:a16="http://schemas.microsoft.com/office/drawing/2014/main" id="{0529DD9F-6E18-62A4-B949-F26E89442B4F}"/>
              </a:ext>
            </a:extLst>
          </p:cNvPr>
          <p:cNvSpPr>
            <a:spLocks/>
          </p:cNvSpPr>
          <p:nvPr/>
        </p:nvSpPr>
        <p:spPr bwMode="auto">
          <a:xfrm>
            <a:off x="8534400" y="3657600"/>
            <a:ext cx="88900" cy="609600"/>
          </a:xfrm>
          <a:custGeom>
            <a:avLst/>
            <a:gdLst>
              <a:gd name="T0" fmla="*/ 0 w 56"/>
              <a:gd name="T1" fmla="*/ 0 h 384"/>
              <a:gd name="T2" fmla="*/ 48 w 56"/>
              <a:gd name="T3" fmla="*/ 144 h 384"/>
              <a:gd name="T4" fmla="*/ 48 w 56"/>
              <a:gd name="T5" fmla="*/ 384 h 384"/>
              <a:gd name="T6" fmla="*/ 0 60000 65536"/>
              <a:gd name="T7" fmla="*/ 0 60000 65536"/>
              <a:gd name="T8" fmla="*/ 0 60000 65536"/>
              <a:gd name="T9" fmla="*/ 0 w 56"/>
              <a:gd name="T10" fmla="*/ 0 h 384"/>
              <a:gd name="T11" fmla="*/ 56 w 5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384">
                <a:moveTo>
                  <a:pt x="0" y="0"/>
                </a:moveTo>
                <a:cubicBezTo>
                  <a:pt x="20" y="40"/>
                  <a:pt x="40" y="80"/>
                  <a:pt x="48" y="144"/>
                </a:cubicBezTo>
                <a:cubicBezTo>
                  <a:pt x="56" y="208"/>
                  <a:pt x="52" y="296"/>
                  <a:pt x="48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2536" name="Freeform 7">
            <a:extLst>
              <a:ext uri="{FF2B5EF4-FFF2-40B4-BE49-F238E27FC236}">
                <a16:creationId xmlns:a16="http://schemas.microsoft.com/office/drawing/2014/main" id="{82F752D6-BBD5-4235-A300-9C590F8D9B2D}"/>
              </a:ext>
            </a:extLst>
          </p:cNvPr>
          <p:cNvSpPr>
            <a:spLocks/>
          </p:cNvSpPr>
          <p:nvPr/>
        </p:nvSpPr>
        <p:spPr bwMode="auto">
          <a:xfrm>
            <a:off x="8343900" y="3810000"/>
            <a:ext cx="838200" cy="609600"/>
          </a:xfrm>
          <a:custGeom>
            <a:avLst/>
            <a:gdLst>
              <a:gd name="T0" fmla="*/ 504 w 528"/>
              <a:gd name="T1" fmla="*/ 384 h 384"/>
              <a:gd name="T2" fmla="*/ 456 w 528"/>
              <a:gd name="T3" fmla="*/ 192 h 384"/>
              <a:gd name="T4" fmla="*/ 72 w 528"/>
              <a:gd name="T5" fmla="*/ 144 h 384"/>
              <a:gd name="T6" fmla="*/ 24 w 528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384"/>
              <a:gd name="T14" fmla="*/ 528 w 528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384">
                <a:moveTo>
                  <a:pt x="504" y="384"/>
                </a:moveTo>
                <a:cubicBezTo>
                  <a:pt x="516" y="308"/>
                  <a:pt x="528" y="232"/>
                  <a:pt x="456" y="192"/>
                </a:cubicBezTo>
                <a:cubicBezTo>
                  <a:pt x="384" y="152"/>
                  <a:pt x="144" y="176"/>
                  <a:pt x="72" y="144"/>
                </a:cubicBezTo>
                <a:cubicBezTo>
                  <a:pt x="0" y="112"/>
                  <a:pt x="12" y="56"/>
                  <a:pt x="2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2537" name="Rectangle 8">
            <a:extLst>
              <a:ext uri="{FF2B5EF4-FFF2-40B4-BE49-F238E27FC236}">
                <a16:creationId xmlns:a16="http://schemas.microsoft.com/office/drawing/2014/main" id="{639CB4C8-0271-8EDC-DA0C-1D1F13B6A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304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2538" name="Line 9">
            <a:extLst>
              <a:ext uri="{FF2B5EF4-FFF2-40B4-BE49-F238E27FC236}">
                <a16:creationId xmlns:a16="http://schemas.microsoft.com/office/drawing/2014/main" id="{EA788479-D407-448A-32BE-262DAF296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CED15F0B-4C76-6AED-C702-840C802CB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2540" name="Line 11">
            <a:extLst>
              <a:ext uri="{FF2B5EF4-FFF2-40B4-BE49-F238E27FC236}">
                <a16:creationId xmlns:a16="http://schemas.microsoft.com/office/drawing/2014/main" id="{B815C7B5-CB7A-59EC-DB94-0D4A27B7A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2541" name="Freeform 12">
            <a:extLst>
              <a:ext uri="{FF2B5EF4-FFF2-40B4-BE49-F238E27FC236}">
                <a16:creationId xmlns:a16="http://schemas.microsoft.com/office/drawing/2014/main" id="{EE90DFDE-03FA-F394-2E08-8C74FE6D7344}"/>
              </a:ext>
            </a:extLst>
          </p:cNvPr>
          <p:cNvSpPr>
            <a:spLocks/>
          </p:cNvSpPr>
          <p:nvPr/>
        </p:nvSpPr>
        <p:spPr bwMode="auto">
          <a:xfrm>
            <a:off x="2819400" y="2895600"/>
            <a:ext cx="1295400" cy="1371600"/>
          </a:xfrm>
          <a:custGeom>
            <a:avLst/>
            <a:gdLst>
              <a:gd name="T0" fmla="*/ 0 w 816"/>
              <a:gd name="T1" fmla="*/ 0 h 864"/>
              <a:gd name="T2" fmla="*/ 624 w 816"/>
              <a:gd name="T3" fmla="*/ 144 h 864"/>
              <a:gd name="T4" fmla="*/ 816 w 816"/>
              <a:gd name="T5" fmla="*/ 864 h 864"/>
              <a:gd name="T6" fmla="*/ 0 60000 65536"/>
              <a:gd name="T7" fmla="*/ 0 60000 65536"/>
              <a:gd name="T8" fmla="*/ 0 60000 65536"/>
              <a:gd name="T9" fmla="*/ 0 w 816"/>
              <a:gd name="T10" fmla="*/ 0 h 864"/>
              <a:gd name="T11" fmla="*/ 816 w 81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864">
                <a:moveTo>
                  <a:pt x="0" y="0"/>
                </a:moveTo>
                <a:cubicBezTo>
                  <a:pt x="244" y="0"/>
                  <a:pt x="488" y="0"/>
                  <a:pt x="624" y="144"/>
                </a:cubicBezTo>
                <a:cubicBezTo>
                  <a:pt x="760" y="288"/>
                  <a:pt x="788" y="576"/>
                  <a:pt x="816" y="8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2542" name="Freeform 13">
            <a:extLst>
              <a:ext uri="{FF2B5EF4-FFF2-40B4-BE49-F238E27FC236}">
                <a16:creationId xmlns:a16="http://schemas.microsoft.com/office/drawing/2014/main" id="{A367C960-FA0F-E78F-1C29-E9C9500CC87E}"/>
              </a:ext>
            </a:extLst>
          </p:cNvPr>
          <p:cNvSpPr>
            <a:spLocks/>
          </p:cNvSpPr>
          <p:nvPr/>
        </p:nvSpPr>
        <p:spPr bwMode="auto">
          <a:xfrm>
            <a:off x="4114800" y="4419600"/>
            <a:ext cx="152400" cy="838200"/>
          </a:xfrm>
          <a:custGeom>
            <a:avLst/>
            <a:gdLst>
              <a:gd name="T0" fmla="*/ 96 w 96"/>
              <a:gd name="T1" fmla="*/ 0 h 528"/>
              <a:gd name="T2" fmla="*/ 48 w 96"/>
              <a:gd name="T3" fmla="*/ 240 h 528"/>
              <a:gd name="T4" fmla="*/ 0 w 96"/>
              <a:gd name="T5" fmla="*/ 528 h 528"/>
              <a:gd name="T6" fmla="*/ 0 60000 65536"/>
              <a:gd name="T7" fmla="*/ 0 60000 65536"/>
              <a:gd name="T8" fmla="*/ 0 60000 65536"/>
              <a:gd name="T9" fmla="*/ 0 w 96"/>
              <a:gd name="T10" fmla="*/ 0 h 528"/>
              <a:gd name="T11" fmla="*/ 96 w 9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528">
                <a:moveTo>
                  <a:pt x="96" y="0"/>
                </a:moveTo>
                <a:cubicBezTo>
                  <a:pt x="80" y="76"/>
                  <a:pt x="64" y="152"/>
                  <a:pt x="48" y="240"/>
                </a:cubicBezTo>
                <a:cubicBezTo>
                  <a:pt x="32" y="328"/>
                  <a:pt x="16" y="428"/>
                  <a:pt x="0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2543" name="Freeform 14">
            <a:extLst>
              <a:ext uri="{FF2B5EF4-FFF2-40B4-BE49-F238E27FC236}">
                <a16:creationId xmlns:a16="http://schemas.microsoft.com/office/drawing/2014/main" id="{8BD5E291-3E78-C115-BC0A-014D9FC8127A}"/>
              </a:ext>
            </a:extLst>
          </p:cNvPr>
          <p:cNvSpPr>
            <a:spLocks/>
          </p:cNvSpPr>
          <p:nvPr/>
        </p:nvSpPr>
        <p:spPr bwMode="auto">
          <a:xfrm>
            <a:off x="4648200" y="4419600"/>
            <a:ext cx="838200" cy="838200"/>
          </a:xfrm>
          <a:custGeom>
            <a:avLst/>
            <a:gdLst>
              <a:gd name="T0" fmla="*/ 0 w 528"/>
              <a:gd name="T1" fmla="*/ 0 h 528"/>
              <a:gd name="T2" fmla="*/ 144 w 528"/>
              <a:gd name="T3" fmla="*/ 288 h 528"/>
              <a:gd name="T4" fmla="*/ 432 w 528"/>
              <a:gd name="T5" fmla="*/ 432 h 528"/>
              <a:gd name="T6" fmla="*/ 528 w 528"/>
              <a:gd name="T7" fmla="*/ 528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0" y="0"/>
                </a:moveTo>
                <a:cubicBezTo>
                  <a:pt x="36" y="108"/>
                  <a:pt x="72" y="216"/>
                  <a:pt x="144" y="288"/>
                </a:cubicBezTo>
                <a:cubicBezTo>
                  <a:pt x="216" y="360"/>
                  <a:pt x="368" y="392"/>
                  <a:pt x="432" y="432"/>
                </a:cubicBezTo>
                <a:cubicBezTo>
                  <a:pt x="496" y="472"/>
                  <a:pt x="512" y="512"/>
                  <a:pt x="52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2544" name="Freeform 15">
            <a:extLst>
              <a:ext uri="{FF2B5EF4-FFF2-40B4-BE49-F238E27FC236}">
                <a16:creationId xmlns:a16="http://schemas.microsoft.com/office/drawing/2014/main" id="{C15E0BC2-1021-8E48-B0ED-59B0BB3B9967}"/>
              </a:ext>
            </a:extLst>
          </p:cNvPr>
          <p:cNvSpPr>
            <a:spLocks/>
          </p:cNvSpPr>
          <p:nvPr/>
        </p:nvSpPr>
        <p:spPr bwMode="auto">
          <a:xfrm flipH="1">
            <a:off x="5486400" y="4419600"/>
            <a:ext cx="838200" cy="838200"/>
          </a:xfrm>
          <a:custGeom>
            <a:avLst/>
            <a:gdLst>
              <a:gd name="T0" fmla="*/ 0 w 528"/>
              <a:gd name="T1" fmla="*/ 0 h 528"/>
              <a:gd name="T2" fmla="*/ 144 w 528"/>
              <a:gd name="T3" fmla="*/ 288 h 528"/>
              <a:gd name="T4" fmla="*/ 432 w 528"/>
              <a:gd name="T5" fmla="*/ 432 h 528"/>
              <a:gd name="T6" fmla="*/ 528 w 528"/>
              <a:gd name="T7" fmla="*/ 528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0" y="0"/>
                </a:moveTo>
                <a:cubicBezTo>
                  <a:pt x="36" y="108"/>
                  <a:pt x="72" y="216"/>
                  <a:pt x="144" y="288"/>
                </a:cubicBezTo>
                <a:cubicBezTo>
                  <a:pt x="216" y="360"/>
                  <a:pt x="368" y="392"/>
                  <a:pt x="432" y="432"/>
                </a:cubicBezTo>
                <a:cubicBezTo>
                  <a:pt x="496" y="472"/>
                  <a:pt x="512" y="512"/>
                  <a:pt x="52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2545" name="Freeform 16">
            <a:extLst>
              <a:ext uri="{FF2B5EF4-FFF2-40B4-BE49-F238E27FC236}">
                <a16:creationId xmlns:a16="http://schemas.microsoft.com/office/drawing/2014/main" id="{E58853B1-E01D-90C5-521C-C66481F1167E}"/>
              </a:ext>
            </a:extLst>
          </p:cNvPr>
          <p:cNvSpPr>
            <a:spLocks/>
          </p:cNvSpPr>
          <p:nvPr/>
        </p:nvSpPr>
        <p:spPr bwMode="auto">
          <a:xfrm>
            <a:off x="6705600" y="4419600"/>
            <a:ext cx="457200" cy="838200"/>
          </a:xfrm>
          <a:custGeom>
            <a:avLst/>
            <a:gdLst>
              <a:gd name="T0" fmla="*/ 0 w 288"/>
              <a:gd name="T1" fmla="*/ 0 h 528"/>
              <a:gd name="T2" fmla="*/ 192 w 288"/>
              <a:gd name="T3" fmla="*/ 288 h 528"/>
              <a:gd name="T4" fmla="*/ 288 w 288"/>
              <a:gd name="T5" fmla="*/ 528 h 528"/>
              <a:gd name="T6" fmla="*/ 0 60000 65536"/>
              <a:gd name="T7" fmla="*/ 0 60000 65536"/>
              <a:gd name="T8" fmla="*/ 0 60000 65536"/>
              <a:gd name="T9" fmla="*/ 0 w 288"/>
              <a:gd name="T10" fmla="*/ 0 h 528"/>
              <a:gd name="T11" fmla="*/ 288 w 28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28">
                <a:moveTo>
                  <a:pt x="0" y="0"/>
                </a:moveTo>
                <a:cubicBezTo>
                  <a:pt x="72" y="100"/>
                  <a:pt x="144" y="200"/>
                  <a:pt x="192" y="288"/>
                </a:cubicBezTo>
                <a:cubicBezTo>
                  <a:pt x="240" y="376"/>
                  <a:pt x="264" y="452"/>
                  <a:pt x="28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grpSp>
        <p:nvGrpSpPr>
          <p:cNvPr id="22546" name="Group 17">
            <a:extLst>
              <a:ext uri="{FF2B5EF4-FFF2-40B4-BE49-F238E27FC236}">
                <a16:creationId xmlns:a16="http://schemas.microsoft.com/office/drawing/2014/main" id="{61A95946-84D3-6448-9E25-83F41A2F7EB8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895600"/>
            <a:ext cx="762000" cy="304800"/>
            <a:chOff x="2928" y="2208"/>
            <a:chExt cx="480" cy="192"/>
          </a:xfrm>
        </p:grpSpPr>
        <p:sp>
          <p:nvSpPr>
            <p:cNvPr id="22578" name="Rectangle 18">
              <a:extLst>
                <a:ext uri="{FF2B5EF4-FFF2-40B4-BE49-F238E27FC236}">
                  <a16:creationId xmlns:a16="http://schemas.microsoft.com/office/drawing/2014/main" id="{5A8ABE8E-E49F-EFB9-2595-F70FA826D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2579" name="Line 19">
              <a:extLst>
                <a:ext uri="{FF2B5EF4-FFF2-40B4-BE49-F238E27FC236}">
                  <a16:creationId xmlns:a16="http://schemas.microsoft.com/office/drawing/2014/main" id="{9A6F8451-9617-D57E-E365-8F5EF3940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2547" name="Rectangle 20">
            <a:extLst>
              <a:ext uri="{FF2B5EF4-FFF2-40B4-BE49-F238E27FC236}">
                <a16:creationId xmlns:a16="http://schemas.microsoft.com/office/drawing/2014/main" id="{D5888478-7A58-4C3E-2CD7-625549EA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95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grpSp>
        <p:nvGrpSpPr>
          <p:cNvPr id="22548" name="Group 21">
            <a:extLst>
              <a:ext uri="{FF2B5EF4-FFF2-40B4-BE49-F238E27FC236}">
                <a16:creationId xmlns:a16="http://schemas.microsoft.com/office/drawing/2014/main" id="{41944802-6197-015C-D836-8F80767A685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267200"/>
            <a:ext cx="762000" cy="304800"/>
            <a:chOff x="2928" y="2208"/>
            <a:chExt cx="480" cy="192"/>
          </a:xfrm>
        </p:grpSpPr>
        <p:sp>
          <p:nvSpPr>
            <p:cNvPr id="22576" name="Rectangle 22">
              <a:extLst>
                <a:ext uri="{FF2B5EF4-FFF2-40B4-BE49-F238E27FC236}">
                  <a16:creationId xmlns:a16="http://schemas.microsoft.com/office/drawing/2014/main" id="{E772A113-A481-2300-11B1-3ABA5EBEE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2577" name="Line 23">
              <a:extLst>
                <a:ext uri="{FF2B5EF4-FFF2-40B4-BE49-F238E27FC236}">
                  <a16:creationId xmlns:a16="http://schemas.microsoft.com/office/drawing/2014/main" id="{096B413B-DC27-3C90-317D-3025A1A2F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2549" name="Rectangle 24">
            <a:extLst>
              <a:ext uri="{FF2B5EF4-FFF2-40B4-BE49-F238E27FC236}">
                <a16:creationId xmlns:a16="http://schemas.microsoft.com/office/drawing/2014/main" id="{83DAC9AA-D88A-A980-B5C1-2C1B234D2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grpSp>
        <p:nvGrpSpPr>
          <p:cNvPr id="22550" name="Group 25">
            <a:extLst>
              <a:ext uri="{FF2B5EF4-FFF2-40B4-BE49-F238E27FC236}">
                <a16:creationId xmlns:a16="http://schemas.microsoft.com/office/drawing/2014/main" id="{71D8D841-243D-CA4A-C14A-96AFD4750BA4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267200"/>
            <a:ext cx="762000" cy="304800"/>
            <a:chOff x="2928" y="2208"/>
            <a:chExt cx="480" cy="192"/>
          </a:xfrm>
        </p:grpSpPr>
        <p:sp>
          <p:nvSpPr>
            <p:cNvPr id="22574" name="Rectangle 26">
              <a:extLst>
                <a:ext uri="{FF2B5EF4-FFF2-40B4-BE49-F238E27FC236}">
                  <a16:creationId xmlns:a16="http://schemas.microsoft.com/office/drawing/2014/main" id="{A03FE330-6DBB-7B3B-595D-BFFCE7AEB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2575" name="Line 27">
              <a:extLst>
                <a:ext uri="{FF2B5EF4-FFF2-40B4-BE49-F238E27FC236}">
                  <a16:creationId xmlns:a16="http://schemas.microsoft.com/office/drawing/2014/main" id="{04D847FF-F81E-8E12-E533-41F911CE0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2551" name="Group 28">
            <a:extLst>
              <a:ext uri="{FF2B5EF4-FFF2-40B4-BE49-F238E27FC236}">
                <a16:creationId xmlns:a16="http://schemas.microsoft.com/office/drawing/2014/main" id="{13E48A6F-BBA4-906A-667B-189598295DD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257800"/>
            <a:ext cx="762000" cy="304800"/>
            <a:chOff x="2928" y="2208"/>
            <a:chExt cx="480" cy="192"/>
          </a:xfrm>
        </p:grpSpPr>
        <p:sp>
          <p:nvSpPr>
            <p:cNvPr id="22572" name="Rectangle 29">
              <a:extLst>
                <a:ext uri="{FF2B5EF4-FFF2-40B4-BE49-F238E27FC236}">
                  <a16:creationId xmlns:a16="http://schemas.microsoft.com/office/drawing/2014/main" id="{3C9A06AE-D828-8D0B-94CE-95D780791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2573" name="Line 30">
              <a:extLst>
                <a:ext uri="{FF2B5EF4-FFF2-40B4-BE49-F238E27FC236}">
                  <a16:creationId xmlns:a16="http://schemas.microsoft.com/office/drawing/2014/main" id="{528D03BC-CCCB-F9B4-00D2-839FD1CECE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2552" name="Group 31">
            <a:extLst>
              <a:ext uri="{FF2B5EF4-FFF2-40B4-BE49-F238E27FC236}">
                <a16:creationId xmlns:a16="http://schemas.microsoft.com/office/drawing/2014/main" id="{E806809A-DAB7-ED3B-FF70-188C9C8C78CF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3505200"/>
            <a:ext cx="762000" cy="304800"/>
            <a:chOff x="2928" y="2208"/>
            <a:chExt cx="480" cy="192"/>
          </a:xfrm>
        </p:grpSpPr>
        <p:sp>
          <p:nvSpPr>
            <p:cNvPr id="22570" name="Rectangle 32">
              <a:extLst>
                <a:ext uri="{FF2B5EF4-FFF2-40B4-BE49-F238E27FC236}">
                  <a16:creationId xmlns:a16="http://schemas.microsoft.com/office/drawing/2014/main" id="{7E25FCE4-D5E3-6126-B827-8045780B8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2571" name="Line 33">
              <a:extLst>
                <a:ext uri="{FF2B5EF4-FFF2-40B4-BE49-F238E27FC236}">
                  <a16:creationId xmlns:a16="http://schemas.microsoft.com/office/drawing/2014/main" id="{B3F89F60-D5D4-E3DD-55A5-A1FD8572D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2553" name="Group 34">
            <a:extLst>
              <a:ext uri="{FF2B5EF4-FFF2-40B4-BE49-F238E27FC236}">
                <a16:creationId xmlns:a16="http://schemas.microsoft.com/office/drawing/2014/main" id="{8D56B1C0-8FB8-F387-2AEC-B4E710E4E3A2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4267200"/>
            <a:ext cx="762000" cy="304800"/>
            <a:chOff x="2928" y="2208"/>
            <a:chExt cx="480" cy="192"/>
          </a:xfrm>
        </p:grpSpPr>
        <p:sp>
          <p:nvSpPr>
            <p:cNvPr id="22568" name="Rectangle 35">
              <a:extLst>
                <a:ext uri="{FF2B5EF4-FFF2-40B4-BE49-F238E27FC236}">
                  <a16:creationId xmlns:a16="http://schemas.microsoft.com/office/drawing/2014/main" id="{4F5B5651-14FD-C06B-F5B9-6A2D47F9D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2569" name="Line 36">
              <a:extLst>
                <a:ext uri="{FF2B5EF4-FFF2-40B4-BE49-F238E27FC236}">
                  <a16:creationId xmlns:a16="http://schemas.microsoft.com/office/drawing/2014/main" id="{2B98D491-3878-60D2-7F6C-C9EECAD5B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2554" name="Group 37">
            <a:extLst>
              <a:ext uri="{FF2B5EF4-FFF2-40B4-BE49-F238E27FC236}">
                <a16:creationId xmlns:a16="http://schemas.microsoft.com/office/drawing/2014/main" id="{EC0D7139-C2AA-A1E2-D1E1-36DFC3481F8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257800"/>
            <a:ext cx="762000" cy="304800"/>
            <a:chOff x="2928" y="2208"/>
            <a:chExt cx="480" cy="192"/>
          </a:xfrm>
        </p:grpSpPr>
        <p:sp>
          <p:nvSpPr>
            <p:cNvPr id="22566" name="Rectangle 38">
              <a:extLst>
                <a:ext uri="{FF2B5EF4-FFF2-40B4-BE49-F238E27FC236}">
                  <a16:creationId xmlns:a16="http://schemas.microsoft.com/office/drawing/2014/main" id="{FDC2B365-DCDA-1C68-D4D9-3AD8BFA0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2567" name="Line 39">
              <a:extLst>
                <a:ext uri="{FF2B5EF4-FFF2-40B4-BE49-F238E27FC236}">
                  <a16:creationId xmlns:a16="http://schemas.microsoft.com/office/drawing/2014/main" id="{6A482932-C1F3-4840-F040-AD9571700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2555" name="Group 40">
            <a:extLst>
              <a:ext uri="{FF2B5EF4-FFF2-40B4-BE49-F238E27FC236}">
                <a16:creationId xmlns:a16="http://schemas.microsoft.com/office/drawing/2014/main" id="{ED68A57A-86EE-D6F8-59C5-CA70B4FF6B77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5257800"/>
            <a:ext cx="762000" cy="304800"/>
            <a:chOff x="2928" y="2208"/>
            <a:chExt cx="480" cy="192"/>
          </a:xfrm>
        </p:grpSpPr>
        <p:sp>
          <p:nvSpPr>
            <p:cNvPr id="22564" name="Rectangle 41">
              <a:extLst>
                <a:ext uri="{FF2B5EF4-FFF2-40B4-BE49-F238E27FC236}">
                  <a16:creationId xmlns:a16="http://schemas.microsoft.com/office/drawing/2014/main" id="{02BC0266-3424-300F-EE94-EF9BF2CCC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2565" name="Line 42">
              <a:extLst>
                <a:ext uri="{FF2B5EF4-FFF2-40B4-BE49-F238E27FC236}">
                  <a16:creationId xmlns:a16="http://schemas.microsoft.com/office/drawing/2014/main" id="{A163E865-B840-FFA7-DB38-6CA3850765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2556" name="Rectangle 43">
            <a:extLst>
              <a:ext uri="{FF2B5EF4-FFF2-40B4-BE49-F238E27FC236}">
                <a16:creationId xmlns:a16="http://schemas.microsoft.com/office/drawing/2014/main" id="{A870F31D-B77F-E4B9-4EB0-8A7DD392F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5052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2557" name="Rectangle 44">
            <a:extLst>
              <a:ext uri="{FF2B5EF4-FFF2-40B4-BE49-F238E27FC236}">
                <a16:creationId xmlns:a16="http://schemas.microsoft.com/office/drawing/2014/main" id="{7AD24BCE-7120-FC87-001E-162143AB2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2672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2558" name="Rectangle 45">
            <a:extLst>
              <a:ext uri="{FF2B5EF4-FFF2-40B4-BE49-F238E27FC236}">
                <a16:creationId xmlns:a16="http://schemas.microsoft.com/office/drawing/2014/main" id="{97CE9E5A-A207-8D8D-C3E9-05FDE0CBA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2559" name="Rectangle 46">
            <a:extLst>
              <a:ext uri="{FF2B5EF4-FFF2-40B4-BE49-F238E27FC236}">
                <a16:creationId xmlns:a16="http://schemas.microsoft.com/office/drawing/2014/main" id="{40C95754-565F-752D-1B2F-A1C35DD4E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2578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2560" name="Rectangle 47">
            <a:extLst>
              <a:ext uri="{FF2B5EF4-FFF2-40B4-BE49-F238E27FC236}">
                <a16:creationId xmlns:a16="http://schemas.microsoft.com/office/drawing/2014/main" id="{157043D6-702A-3005-45B9-69F7B4A3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2561" name="Rectangle 48">
            <a:extLst>
              <a:ext uri="{FF2B5EF4-FFF2-40B4-BE49-F238E27FC236}">
                <a16:creationId xmlns:a16="http://schemas.microsoft.com/office/drawing/2014/main" id="{7642ECE8-C511-F277-7DC0-65B1A4583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2578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2562" name="Freeform 49">
            <a:extLst>
              <a:ext uri="{FF2B5EF4-FFF2-40B4-BE49-F238E27FC236}">
                <a16:creationId xmlns:a16="http://schemas.microsoft.com/office/drawing/2014/main" id="{DA7EF64E-D128-96B7-9B9A-7A92BC88D2CE}"/>
              </a:ext>
            </a:extLst>
          </p:cNvPr>
          <p:cNvSpPr>
            <a:spLocks/>
          </p:cNvSpPr>
          <p:nvPr/>
        </p:nvSpPr>
        <p:spPr bwMode="auto">
          <a:xfrm>
            <a:off x="2819400" y="3200400"/>
            <a:ext cx="3352800" cy="1066800"/>
          </a:xfrm>
          <a:custGeom>
            <a:avLst/>
            <a:gdLst>
              <a:gd name="T0" fmla="*/ 0 w 2112"/>
              <a:gd name="T1" fmla="*/ 0 h 672"/>
              <a:gd name="T2" fmla="*/ 1008 w 2112"/>
              <a:gd name="T3" fmla="*/ 96 h 672"/>
              <a:gd name="T4" fmla="*/ 1920 w 2112"/>
              <a:gd name="T5" fmla="*/ 432 h 672"/>
              <a:gd name="T6" fmla="*/ 2112 w 2112"/>
              <a:gd name="T7" fmla="*/ 672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112"/>
              <a:gd name="T13" fmla="*/ 0 h 672"/>
              <a:gd name="T14" fmla="*/ 2112 w 2112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2" h="672">
                <a:moveTo>
                  <a:pt x="0" y="0"/>
                </a:moveTo>
                <a:cubicBezTo>
                  <a:pt x="344" y="12"/>
                  <a:pt x="688" y="24"/>
                  <a:pt x="1008" y="96"/>
                </a:cubicBezTo>
                <a:cubicBezTo>
                  <a:pt x="1328" y="168"/>
                  <a:pt x="1736" y="336"/>
                  <a:pt x="1920" y="432"/>
                </a:cubicBezTo>
                <a:cubicBezTo>
                  <a:pt x="2104" y="528"/>
                  <a:pt x="2108" y="600"/>
                  <a:pt x="2112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2563" name="Rectangle 50">
            <a:extLst>
              <a:ext uri="{FF2B5EF4-FFF2-40B4-BE49-F238E27FC236}">
                <a16:creationId xmlns:a16="http://schemas.microsoft.com/office/drawing/2014/main" id="{5154018C-D9F4-8D19-99B9-204BA49CF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Mark-Sweep Example (2)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D1F4D377-BD76-A02C-5DCF-DD92C921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1200">
                <a:solidFill>
                  <a:srgbClr val="3366FF"/>
                </a:solidFill>
                <a:latin typeface="Arial" panose="020B0604020202020204" pitchFamily="34" charset="0"/>
              </a:rPr>
              <a:t>slide </a:t>
            </a:r>
            <a:fld id="{6FF5D5E4-E53E-0F43-8319-AAF979E7E38C}" type="slidenum">
              <a:rPr lang="en-US" altLang="en-US" sz="1200">
                <a:solidFill>
                  <a:srgbClr val="3366FF"/>
                </a:solidFill>
                <a:latin typeface="Arial" panose="020B0604020202020204" pitchFamily="34" charset="0"/>
              </a:rPr>
              <a:pPr eaLnBrk="0" fontAlgn="base" hangingPunct="0">
                <a:spcAft>
                  <a:spcPct val="0"/>
                </a:spcAft>
              </a:pPr>
              <a:t>5</a:t>
            </a:fld>
            <a:endParaRPr lang="en-US" altLang="en-US" sz="1200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B22D9F4-876F-2595-9DFC-E7A703B34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8400"/>
            <a:ext cx="62484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1AD24F65-D1FE-0D97-F3DB-E0881A7A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687639"/>
            <a:ext cx="638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root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 set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1855995B-FA68-17B9-124E-7EA63C7F6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1" y="2001839"/>
            <a:ext cx="1477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Heap space</a:t>
            </a:r>
          </a:p>
        </p:txBody>
      </p:sp>
      <p:sp>
        <p:nvSpPr>
          <p:cNvPr id="23558" name="Freeform 5">
            <a:extLst>
              <a:ext uri="{FF2B5EF4-FFF2-40B4-BE49-F238E27FC236}">
                <a16:creationId xmlns:a16="http://schemas.microsoft.com/office/drawing/2014/main" id="{458D6E69-DE80-7086-F16C-E566D25EEF50}"/>
              </a:ext>
            </a:extLst>
          </p:cNvPr>
          <p:cNvSpPr>
            <a:spLocks/>
          </p:cNvSpPr>
          <p:nvPr/>
        </p:nvSpPr>
        <p:spPr bwMode="auto">
          <a:xfrm>
            <a:off x="2819400" y="2540000"/>
            <a:ext cx="3733800" cy="355600"/>
          </a:xfrm>
          <a:custGeom>
            <a:avLst/>
            <a:gdLst>
              <a:gd name="T0" fmla="*/ 0 w 2352"/>
              <a:gd name="T1" fmla="*/ 32 h 224"/>
              <a:gd name="T2" fmla="*/ 1632 w 2352"/>
              <a:gd name="T3" fmla="*/ 32 h 224"/>
              <a:gd name="T4" fmla="*/ 2352 w 2352"/>
              <a:gd name="T5" fmla="*/ 224 h 224"/>
              <a:gd name="T6" fmla="*/ 0 60000 65536"/>
              <a:gd name="T7" fmla="*/ 0 60000 65536"/>
              <a:gd name="T8" fmla="*/ 0 60000 65536"/>
              <a:gd name="T9" fmla="*/ 0 w 2352"/>
              <a:gd name="T10" fmla="*/ 0 h 224"/>
              <a:gd name="T11" fmla="*/ 2352 w 235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2" h="224">
                <a:moveTo>
                  <a:pt x="0" y="32"/>
                </a:moveTo>
                <a:cubicBezTo>
                  <a:pt x="620" y="16"/>
                  <a:pt x="1240" y="0"/>
                  <a:pt x="1632" y="32"/>
                </a:cubicBezTo>
                <a:cubicBezTo>
                  <a:pt x="2024" y="64"/>
                  <a:pt x="2232" y="192"/>
                  <a:pt x="2352" y="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3559" name="Freeform 6">
            <a:extLst>
              <a:ext uri="{FF2B5EF4-FFF2-40B4-BE49-F238E27FC236}">
                <a16:creationId xmlns:a16="http://schemas.microsoft.com/office/drawing/2014/main" id="{DFC31B5E-0C74-1962-ADF2-37B3F5A4FD62}"/>
              </a:ext>
            </a:extLst>
          </p:cNvPr>
          <p:cNvSpPr>
            <a:spLocks/>
          </p:cNvSpPr>
          <p:nvPr/>
        </p:nvSpPr>
        <p:spPr bwMode="auto">
          <a:xfrm>
            <a:off x="8534400" y="3657600"/>
            <a:ext cx="88900" cy="609600"/>
          </a:xfrm>
          <a:custGeom>
            <a:avLst/>
            <a:gdLst>
              <a:gd name="T0" fmla="*/ 0 w 56"/>
              <a:gd name="T1" fmla="*/ 0 h 384"/>
              <a:gd name="T2" fmla="*/ 48 w 56"/>
              <a:gd name="T3" fmla="*/ 144 h 384"/>
              <a:gd name="T4" fmla="*/ 48 w 56"/>
              <a:gd name="T5" fmla="*/ 384 h 384"/>
              <a:gd name="T6" fmla="*/ 0 60000 65536"/>
              <a:gd name="T7" fmla="*/ 0 60000 65536"/>
              <a:gd name="T8" fmla="*/ 0 60000 65536"/>
              <a:gd name="T9" fmla="*/ 0 w 56"/>
              <a:gd name="T10" fmla="*/ 0 h 384"/>
              <a:gd name="T11" fmla="*/ 56 w 5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384">
                <a:moveTo>
                  <a:pt x="0" y="0"/>
                </a:moveTo>
                <a:cubicBezTo>
                  <a:pt x="20" y="40"/>
                  <a:pt x="40" y="80"/>
                  <a:pt x="48" y="144"/>
                </a:cubicBezTo>
                <a:cubicBezTo>
                  <a:pt x="56" y="208"/>
                  <a:pt x="52" y="296"/>
                  <a:pt x="48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3560" name="Freeform 7">
            <a:extLst>
              <a:ext uri="{FF2B5EF4-FFF2-40B4-BE49-F238E27FC236}">
                <a16:creationId xmlns:a16="http://schemas.microsoft.com/office/drawing/2014/main" id="{B5AC399B-4996-7BB3-D569-E89C3574AD25}"/>
              </a:ext>
            </a:extLst>
          </p:cNvPr>
          <p:cNvSpPr>
            <a:spLocks/>
          </p:cNvSpPr>
          <p:nvPr/>
        </p:nvSpPr>
        <p:spPr bwMode="auto">
          <a:xfrm>
            <a:off x="8343900" y="3810000"/>
            <a:ext cx="838200" cy="609600"/>
          </a:xfrm>
          <a:custGeom>
            <a:avLst/>
            <a:gdLst>
              <a:gd name="T0" fmla="*/ 504 w 528"/>
              <a:gd name="T1" fmla="*/ 384 h 384"/>
              <a:gd name="T2" fmla="*/ 456 w 528"/>
              <a:gd name="T3" fmla="*/ 192 h 384"/>
              <a:gd name="T4" fmla="*/ 72 w 528"/>
              <a:gd name="T5" fmla="*/ 144 h 384"/>
              <a:gd name="T6" fmla="*/ 24 w 528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384"/>
              <a:gd name="T14" fmla="*/ 528 w 528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384">
                <a:moveTo>
                  <a:pt x="504" y="384"/>
                </a:moveTo>
                <a:cubicBezTo>
                  <a:pt x="516" y="308"/>
                  <a:pt x="528" y="232"/>
                  <a:pt x="456" y="192"/>
                </a:cubicBezTo>
                <a:cubicBezTo>
                  <a:pt x="384" y="152"/>
                  <a:pt x="144" y="176"/>
                  <a:pt x="72" y="144"/>
                </a:cubicBezTo>
                <a:cubicBezTo>
                  <a:pt x="0" y="112"/>
                  <a:pt x="12" y="56"/>
                  <a:pt x="2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3561" name="Rectangle 8">
            <a:extLst>
              <a:ext uri="{FF2B5EF4-FFF2-40B4-BE49-F238E27FC236}">
                <a16:creationId xmlns:a16="http://schemas.microsoft.com/office/drawing/2014/main" id="{C9772AC0-9430-BD87-59D9-624B018C0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304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3562" name="Line 9">
            <a:extLst>
              <a:ext uri="{FF2B5EF4-FFF2-40B4-BE49-F238E27FC236}">
                <a16:creationId xmlns:a16="http://schemas.microsoft.com/office/drawing/2014/main" id="{C91DB8CF-C28A-4596-5868-627921C76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3563" name="Line 10">
            <a:extLst>
              <a:ext uri="{FF2B5EF4-FFF2-40B4-BE49-F238E27FC236}">
                <a16:creationId xmlns:a16="http://schemas.microsoft.com/office/drawing/2014/main" id="{E031F8B8-DC65-C9BF-BF75-321160C01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3564" name="Line 11">
            <a:extLst>
              <a:ext uri="{FF2B5EF4-FFF2-40B4-BE49-F238E27FC236}">
                <a16:creationId xmlns:a16="http://schemas.microsoft.com/office/drawing/2014/main" id="{26E5E8DE-86D7-063D-A504-E0CE5C03F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3565" name="Freeform 12">
            <a:extLst>
              <a:ext uri="{FF2B5EF4-FFF2-40B4-BE49-F238E27FC236}">
                <a16:creationId xmlns:a16="http://schemas.microsoft.com/office/drawing/2014/main" id="{27A419F8-793F-9EA5-8DB0-FCC3AAD2600B}"/>
              </a:ext>
            </a:extLst>
          </p:cNvPr>
          <p:cNvSpPr>
            <a:spLocks/>
          </p:cNvSpPr>
          <p:nvPr/>
        </p:nvSpPr>
        <p:spPr bwMode="auto">
          <a:xfrm>
            <a:off x="2819400" y="2895600"/>
            <a:ext cx="1295400" cy="1371600"/>
          </a:xfrm>
          <a:custGeom>
            <a:avLst/>
            <a:gdLst>
              <a:gd name="T0" fmla="*/ 0 w 816"/>
              <a:gd name="T1" fmla="*/ 0 h 864"/>
              <a:gd name="T2" fmla="*/ 624 w 816"/>
              <a:gd name="T3" fmla="*/ 144 h 864"/>
              <a:gd name="T4" fmla="*/ 816 w 816"/>
              <a:gd name="T5" fmla="*/ 864 h 864"/>
              <a:gd name="T6" fmla="*/ 0 60000 65536"/>
              <a:gd name="T7" fmla="*/ 0 60000 65536"/>
              <a:gd name="T8" fmla="*/ 0 60000 65536"/>
              <a:gd name="T9" fmla="*/ 0 w 816"/>
              <a:gd name="T10" fmla="*/ 0 h 864"/>
              <a:gd name="T11" fmla="*/ 816 w 81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864">
                <a:moveTo>
                  <a:pt x="0" y="0"/>
                </a:moveTo>
                <a:cubicBezTo>
                  <a:pt x="244" y="0"/>
                  <a:pt x="488" y="0"/>
                  <a:pt x="624" y="144"/>
                </a:cubicBezTo>
                <a:cubicBezTo>
                  <a:pt x="760" y="288"/>
                  <a:pt x="788" y="576"/>
                  <a:pt x="816" y="8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3566" name="Freeform 13">
            <a:extLst>
              <a:ext uri="{FF2B5EF4-FFF2-40B4-BE49-F238E27FC236}">
                <a16:creationId xmlns:a16="http://schemas.microsoft.com/office/drawing/2014/main" id="{6A1C0B05-9028-7A62-4712-69B8A97A15E9}"/>
              </a:ext>
            </a:extLst>
          </p:cNvPr>
          <p:cNvSpPr>
            <a:spLocks/>
          </p:cNvSpPr>
          <p:nvPr/>
        </p:nvSpPr>
        <p:spPr bwMode="auto">
          <a:xfrm>
            <a:off x="4114800" y="4419600"/>
            <a:ext cx="152400" cy="838200"/>
          </a:xfrm>
          <a:custGeom>
            <a:avLst/>
            <a:gdLst>
              <a:gd name="T0" fmla="*/ 96 w 96"/>
              <a:gd name="T1" fmla="*/ 0 h 528"/>
              <a:gd name="T2" fmla="*/ 48 w 96"/>
              <a:gd name="T3" fmla="*/ 240 h 528"/>
              <a:gd name="T4" fmla="*/ 0 w 96"/>
              <a:gd name="T5" fmla="*/ 528 h 528"/>
              <a:gd name="T6" fmla="*/ 0 60000 65536"/>
              <a:gd name="T7" fmla="*/ 0 60000 65536"/>
              <a:gd name="T8" fmla="*/ 0 60000 65536"/>
              <a:gd name="T9" fmla="*/ 0 w 96"/>
              <a:gd name="T10" fmla="*/ 0 h 528"/>
              <a:gd name="T11" fmla="*/ 96 w 9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528">
                <a:moveTo>
                  <a:pt x="96" y="0"/>
                </a:moveTo>
                <a:cubicBezTo>
                  <a:pt x="80" y="76"/>
                  <a:pt x="64" y="152"/>
                  <a:pt x="48" y="240"/>
                </a:cubicBezTo>
                <a:cubicBezTo>
                  <a:pt x="32" y="328"/>
                  <a:pt x="16" y="428"/>
                  <a:pt x="0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3567" name="Freeform 14">
            <a:extLst>
              <a:ext uri="{FF2B5EF4-FFF2-40B4-BE49-F238E27FC236}">
                <a16:creationId xmlns:a16="http://schemas.microsoft.com/office/drawing/2014/main" id="{C6A64E83-9997-A288-D6BC-2099B41FC6D2}"/>
              </a:ext>
            </a:extLst>
          </p:cNvPr>
          <p:cNvSpPr>
            <a:spLocks/>
          </p:cNvSpPr>
          <p:nvPr/>
        </p:nvSpPr>
        <p:spPr bwMode="auto">
          <a:xfrm>
            <a:off x="4648200" y="4419600"/>
            <a:ext cx="838200" cy="838200"/>
          </a:xfrm>
          <a:custGeom>
            <a:avLst/>
            <a:gdLst>
              <a:gd name="T0" fmla="*/ 0 w 528"/>
              <a:gd name="T1" fmla="*/ 0 h 528"/>
              <a:gd name="T2" fmla="*/ 144 w 528"/>
              <a:gd name="T3" fmla="*/ 288 h 528"/>
              <a:gd name="T4" fmla="*/ 432 w 528"/>
              <a:gd name="T5" fmla="*/ 432 h 528"/>
              <a:gd name="T6" fmla="*/ 528 w 528"/>
              <a:gd name="T7" fmla="*/ 528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0" y="0"/>
                </a:moveTo>
                <a:cubicBezTo>
                  <a:pt x="36" y="108"/>
                  <a:pt x="72" y="216"/>
                  <a:pt x="144" y="288"/>
                </a:cubicBezTo>
                <a:cubicBezTo>
                  <a:pt x="216" y="360"/>
                  <a:pt x="368" y="392"/>
                  <a:pt x="432" y="432"/>
                </a:cubicBezTo>
                <a:cubicBezTo>
                  <a:pt x="496" y="472"/>
                  <a:pt x="512" y="512"/>
                  <a:pt x="52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3568" name="Freeform 15">
            <a:extLst>
              <a:ext uri="{FF2B5EF4-FFF2-40B4-BE49-F238E27FC236}">
                <a16:creationId xmlns:a16="http://schemas.microsoft.com/office/drawing/2014/main" id="{0D2AF28C-1759-B01D-B88F-32D92D55D6CD}"/>
              </a:ext>
            </a:extLst>
          </p:cNvPr>
          <p:cNvSpPr>
            <a:spLocks/>
          </p:cNvSpPr>
          <p:nvPr/>
        </p:nvSpPr>
        <p:spPr bwMode="auto">
          <a:xfrm flipH="1">
            <a:off x="5486400" y="4419600"/>
            <a:ext cx="838200" cy="838200"/>
          </a:xfrm>
          <a:custGeom>
            <a:avLst/>
            <a:gdLst>
              <a:gd name="T0" fmla="*/ 0 w 528"/>
              <a:gd name="T1" fmla="*/ 0 h 528"/>
              <a:gd name="T2" fmla="*/ 144 w 528"/>
              <a:gd name="T3" fmla="*/ 288 h 528"/>
              <a:gd name="T4" fmla="*/ 432 w 528"/>
              <a:gd name="T5" fmla="*/ 432 h 528"/>
              <a:gd name="T6" fmla="*/ 528 w 528"/>
              <a:gd name="T7" fmla="*/ 528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0" y="0"/>
                </a:moveTo>
                <a:cubicBezTo>
                  <a:pt x="36" y="108"/>
                  <a:pt x="72" y="216"/>
                  <a:pt x="144" y="288"/>
                </a:cubicBezTo>
                <a:cubicBezTo>
                  <a:pt x="216" y="360"/>
                  <a:pt x="368" y="392"/>
                  <a:pt x="432" y="432"/>
                </a:cubicBezTo>
                <a:cubicBezTo>
                  <a:pt x="496" y="472"/>
                  <a:pt x="512" y="512"/>
                  <a:pt x="52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3569" name="Freeform 16">
            <a:extLst>
              <a:ext uri="{FF2B5EF4-FFF2-40B4-BE49-F238E27FC236}">
                <a16:creationId xmlns:a16="http://schemas.microsoft.com/office/drawing/2014/main" id="{30972EFE-48F8-5F08-AF98-8A3B43B7FE8B}"/>
              </a:ext>
            </a:extLst>
          </p:cNvPr>
          <p:cNvSpPr>
            <a:spLocks/>
          </p:cNvSpPr>
          <p:nvPr/>
        </p:nvSpPr>
        <p:spPr bwMode="auto">
          <a:xfrm>
            <a:off x="6705600" y="4419600"/>
            <a:ext cx="457200" cy="838200"/>
          </a:xfrm>
          <a:custGeom>
            <a:avLst/>
            <a:gdLst>
              <a:gd name="T0" fmla="*/ 0 w 288"/>
              <a:gd name="T1" fmla="*/ 0 h 528"/>
              <a:gd name="T2" fmla="*/ 192 w 288"/>
              <a:gd name="T3" fmla="*/ 288 h 528"/>
              <a:gd name="T4" fmla="*/ 288 w 288"/>
              <a:gd name="T5" fmla="*/ 528 h 528"/>
              <a:gd name="T6" fmla="*/ 0 60000 65536"/>
              <a:gd name="T7" fmla="*/ 0 60000 65536"/>
              <a:gd name="T8" fmla="*/ 0 60000 65536"/>
              <a:gd name="T9" fmla="*/ 0 w 288"/>
              <a:gd name="T10" fmla="*/ 0 h 528"/>
              <a:gd name="T11" fmla="*/ 288 w 28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28">
                <a:moveTo>
                  <a:pt x="0" y="0"/>
                </a:moveTo>
                <a:cubicBezTo>
                  <a:pt x="72" y="100"/>
                  <a:pt x="144" y="200"/>
                  <a:pt x="192" y="288"/>
                </a:cubicBezTo>
                <a:cubicBezTo>
                  <a:pt x="240" y="376"/>
                  <a:pt x="264" y="452"/>
                  <a:pt x="28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grpSp>
        <p:nvGrpSpPr>
          <p:cNvPr id="23570" name="Group 17">
            <a:extLst>
              <a:ext uri="{FF2B5EF4-FFF2-40B4-BE49-F238E27FC236}">
                <a16:creationId xmlns:a16="http://schemas.microsoft.com/office/drawing/2014/main" id="{E947E250-0F60-E8F6-C982-99656E9FB6A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895600"/>
            <a:ext cx="762000" cy="304800"/>
            <a:chOff x="2928" y="2208"/>
            <a:chExt cx="480" cy="192"/>
          </a:xfrm>
        </p:grpSpPr>
        <p:sp>
          <p:nvSpPr>
            <p:cNvPr id="23602" name="Rectangle 18">
              <a:extLst>
                <a:ext uri="{FF2B5EF4-FFF2-40B4-BE49-F238E27FC236}">
                  <a16:creationId xmlns:a16="http://schemas.microsoft.com/office/drawing/2014/main" id="{96973565-7564-2E9E-5E92-039AF0DBD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3603" name="Line 19">
              <a:extLst>
                <a:ext uri="{FF2B5EF4-FFF2-40B4-BE49-F238E27FC236}">
                  <a16:creationId xmlns:a16="http://schemas.microsoft.com/office/drawing/2014/main" id="{07DD899A-22B6-E438-E653-55838639D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3571" name="Rectangle 20">
            <a:extLst>
              <a:ext uri="{FF2B5EF4-FFF2-40B4-BE49-F238E27FC236}">
                <a16:creationId xmlns:a16="http://schemas.microsoft.com/office/drawing/2014/main" id="{8C8DFBF2-C647-1598-509A-71137F681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95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grpSp>
        <p:nvGrpSpPr>
          <p:cNvPr id="23572" name="Group 21">
            <a:extLst>
              <a:ext uri="{FF2B5EF4-FFF2-40B4-BE49-F238E27FC236}">
                <a16:creationId xmlns:a16="http://schemas.microsoft.com/office/drawing/2014/main" id="{E77CEBBC-1377-D346-64C5-DBF834293DB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267200"/>
            <a:ext cx="762000" cy="304800"/>
            <a:chOff x="2928" y="2208"/>
            <a:chExt cx="480" cy="192"/>
          </a:xfrm>
        </p:grpSpPr>
        <p:sp>
          <p:nvSpPr>
            <p:cNvPr id="23600" name="Rectangle 22">
              <a:extLst>
                <a:ext uri="{FF2B5EF4-FFF2-40B4-BE49-F238E27FC236}">
                  <a16:creationId xmlns:a16="http://schemas.microsoft.com/office/drawing/2014/main" id="{86F36066-29E2-7209-48ED-F1C81CC6D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3601" name="Line 23">
              <a:extLst>
                <a:ext uri="{FF2B5EF4-FFF2-40B4-BE49-F238E27FC236}">
                  <a16:creationId xmlns:a16="http://schemas.microsoft.com/office/drawing/2014/main" id="{25330885-8857-C056-EE1B-F78D9BE7D0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3573" name="Rectangle 24">
            <a:extLst>
              <a:ext uri="{FF2B5EF4-FFF2-40B4-BE49-F238E27FC236}">
                <a16:creationId xmlns:a16="http://schemas.microsoft.com/office/drawing/2014/main" id="{FA6E8F17-EE00-B1BA-44B0-A9BE78039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grpSp>
        <p:nvGrpSpPr>
          <p:cNvPr id="23574" name="Group 25">
            <a:extLst>
              <a:ext uri="{FF2B5EF4-FFF2-40B4-BE49-F238E27FC236}">
                <a16:creationId xmlns:a16="http://schemas.microsoft.com/office/drawing/2014/main" id="{D54D98AC-701E-D029-7CD1-ED028E146BB4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267200"/>
            <a:ext cx="762000" cy="304800"/>
            <a:chOff x="2928" y="2208"/>
            <a:chExt cx="480" cy="192"/>
          </a:xfrm>
        </p:grpSpPr>
        <p:sp>
          <p:nvSpPr>
            <p:cNvPr id="23598" name="Rectangle 26">
              <a:extLst>
                <a:ext uri="{FF2B5EF4-FFF2-40B4-BE49-F238E27FC236}">
                  <a16:creationId xmlns:a16="http://schemas.microsoft.com/office/drawing/2014/main" id="{87173A72-6ADC-7B3B-FF9C-D38BE3CC9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3599" name="Line 27">
              <a:extLst>
                <a:ext uri="{FF2B5EF4-FFF2-40B4-BE49-F238E27FC236}">
                  <a16:creationId xmlns:a16="http://schemas.microsoft.com/office/drawing/2014/main" id="{CAC56708-3A27-F567-4F99-157DD38C78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3575" name="Group 28">
            <a:extLst>
              <a:ext uri="{FF2B5EF4-FFF2-40B4-BE49-F238E27FC236}">
                <a16:creationId xmlns:a16="http://schemas.microsoft.com/office/drawing/2014/main" id="{C0A496F5-6DC5-6533-4B92-1700014D686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257800"/>
            <a:ext cx="762000" cy="304800"/>
            <a:chOff x="2928" y="2208"/>
            <a:chExt cx="480" cy="192"/>
          </a:xfrm>
        </p:grpSpPr>
        <p:sp>
          <p:nvSpPr>
            <p:cNvPr id="23596" name="Rectangle 29">
              <a:extLst>
                <a:ext uri="{FF2B5EF4-FFF2-40B4-BE49-F238E27FC236}">
                  <a16:creationId xmlns:a16="http://schemas.microsoft.com/office/drawing/2014/main" id="{8C7E20BD-EAB1-637C-5055-14D4F55D9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3597" name="Line 30">
              <a:extLst>
                <a:ext uri="{FF2B5EF4-FFF2-40B4-BE49-F238E27FC236}">
                  <a16:creationId xmlns:a16="http://schemas.microsoft.com/office/drawing/2014/main" id="{00E701A0-5731-0BAB-A759-8376CB565A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3576" name="Group 31">
            <a:extLst>
              <a:ext uri="{FF2B5EF4-FFF2-40B4-BE49-F238E27FC236}">
                <a16:creationId xmlns:a16="http://schemas.microsoft.com/office/drawing/2014/main" id="{E587DC29-7C45-AA75-11ED-737FC9B96C43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3505200"/>
            <a:ext cx="762000" cy="304800"/>
            <a:chOff x="2928" y="2208"/>
            <a:chExt cx="480" cy="192"/>
          </a:xfrm>
        </p:grpSpPr>
        <p:sp>
          <p:nvSpPr>
            <p:cNvPr id="23594" name="Rectangle 32">
              <a:extLst>
                <a:ext uri="{FF2B5EF4-FFF2-40B4-BE49-F238E27FC236}">
                  <a16:creationId xmlns:a16="http://schemas.microsoft.com/office/drawing/2014/main" id="{413EC950-7F6F-DF73-37A0-1BD9EE693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3595" name="Line 33">
              <a:extLst>
                <a:ext uri="{FF2B5EF4-FFF2-40B4-BE49-F238E27FC236}">
                  <a16:creationId xmlns:a16="http://schemas.microsoft.com/office/drawing/2014/main" id="{BB724027-B1A2-C856-6FB4-EAACFDD87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3577" name="Group 34">
            <a:extLst>
              <a:ext uri="{FF2B5EF4-FFF2-40B4-BE49-F238E27FC236}">
                <a16:creationId xmlns:a16="http://schemas.microsoft.com/office/drawing/2014/main" id="{7AC129CA-EDDE-4939-409C-859E14CFF438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4267200"/>
            <a:ext cx="762000" cy="304800"/>
            <a:chOff x="2928" y="2208"/>
            <a:chExt cx="480" cy="192"/>
          </a:xfrm>
        </p:grpSpPr>
        <p:sp>
          <p:nvSpPr>
            <p:cNvPr id="23592" name="Rectangle 35">
              <a:extLst>
                <a:ext uri="{FF2B5EF4-FFF2-40B4-BE49-F238E27FC236}">
                  <a16:creationId xmlns:a16="http://schemas.microsoft.com/office/drawing/2014/main" id="{A81044FD-D1AA-D2C3-92AC-EDA265CEE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3593" name="Line 36">
              <a:extLst>
                <a:ext uri="{FF2B5EF4-FFF2-40B4-BE49-F238E27FC236}">
                  <a16:creationId xmlns:a16="http://schemas.microsoft.com/office/drawing/2014/main" id="{B06EB43B-5EB0-0CC0-0041-48BD22C06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3578" name="Group 37">
            <a:extLst>
              <a:ext uri="{FF2B5EF4-FFF2-40B4-BE49-F238E27FC236}">
                <a16:creationId xmlns:a16="http://schemas.microsoft.com/office/drawing/2014/main" id="{7CF05EBF-CA72-CF53-67D3-9BF877D6B9C7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257800"/>
            <a:ext cx="762000" cy="304800"/>
            <a:chOff x="2928" y="2208"/>
            <a:chExt cx="480" cy="192"/>
          </a:xfrm>
        </p:grpSpPr>
        <p:sp>
          <p:nvSpPr>
            <p:cNvPr id="23590" name="Rectangle 38">
              <a:extLst>
                <a:ext uri="{FF2B5EF4-FFF2-40B4-BE49-F238E27FC236}">
                  <a16:creationId xmlns:a16="http://schemas.microsoft.com/office/drawing/2014/main" id="{9F78C6FD-C3D1-6E00-CC60-0BB1C54E5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3591" name="Line 39">
              <a:extLst>
                <a:ext uri="{FF2B5EF4-FFF2-40B4-BE49-F238E27FC236}">
                  <a16:creationId xmlns:a16="http://schemas.microsoft.com/office/drawing/2014/main" id="{8C5065D6-3B23-3B50-13BF-5350D0BCF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3579" name="Group 40">
            <a:extLst>
              <a:ext uri="{FF2B5EF4-FFF2-40B4-BE49-F238E27FC236}">
                <a16:creationId xmlns:a16="http://schemas.microsoft.com/office/drawing/2014/main" id="{056E3300-5164-2713-DFDD-A7920013E075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5257800"/>
            <a:ext cx="762000" cy="304800"/>
            <a:chOff x="2928" y="2208"/>
            <a:chExt cx="480" cy="192"/>
          </a:xfrm>
        </p:grpSpPr>
        <p:sp>
          <p:nvSpPr>
            <p:cNvPr id="23588" name="Rectangle 41">
              <a:extLst>
                <a:ext uri="{FF2B5EF4-FFF2-40B4-BE49-F238E27FC236}">
                  <a16:creationId xmlns:a16="http://schemas.microsoft.com/office/drawing/2014/main" id="{CFF51F95-403F-F94B-3968-74B4D71EF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3589" name="Line 42">
              <a:extLst>
                <a:ext uri="{FF2B5EF4-FFF2-40B4-BE49-F238E27FC236}">
                  <a16:creationId xmlns:a16="http://schemas.microsoft.com/office/drawing/2014/main" id="{F57C64F5-7631-4F5B-0E55-468DF8BD95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3580" name="Rectangle 43">
            <a:extLst>
              <a:ext uri="{FF2B5EF4-FFF2-40B4-BE49-F238E27FC236}">
                <a16:creationId xmlns:a16="http://schemas.microsoft.com/office/drawing/2014/main" id="{9A4647A6-685E-B632-B4F4-59494BC5F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5052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3581" name="Rectangle 44">
            <a:extLst>
              <a:ext uri="{FF2B5EF4-FFF2-40B4-BE49-F238E27FC236}">
                <a16:creationId xmlns:a16="http://schemas.microsoft.com/office/drawing/2014/main" id="{F9CFA860-D595-C4FD-7B6E-784FE7825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2672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3582" name="Rectangle 45">
            <a:extLst>
              <a:ext uri="{FF2B5EF4-FFF2-40B4-BE49-F238E27FC236}">
                <a16:creationId xmlns:a16="http://schemas.microsoft.com/office/drawing/2014/main" id="{D468DC9F-A6F0-C883-6E7F-D61CD5B53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3583" name="Rectangle 46">
            <a:extLst>
              <a:ext uri="{FF2B5EF4-FFF2-40B4-BE49-F238E27FC236}">
                <a16:creationId xmlns:a16="http://schemas.microsoft.com/office/drawing/2014/main" id="{EF104A45-21A3-5759-0E0A-1E97BEE51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2578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3584" name="Rectangle 47">
            <a:extLst>
              <a:ext uri="{FF2B5EF4-FFF2-40B4-BE49-F238E27FC236}">
                <a16:creationId xmlns:a16="http://schemas.microsoft.com/office/drawing/2014/main" id="{E836EF57-6925-510B-59F1-E38CB4E75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3585" name="Rectangle 48">
            <a:extLst>
              <a:ext uri="{FF2B5EF4-FFF2-40B4-BE49-F238E27FC236}">
                <a16:creationId xmlns:a16="http://schemas.microsoft.com/office/drawing/2014/main" id="{61440762-9E79-A866-6069-E10B4C102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2578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3586" name="Freeform 49">
            <a:extLst>
              <a:ext uri="{FF2B5EF4-FFF2-40B4-BE49-F238E27FC236}">
                <a16:creationId xmlns:a16="http://schemas.microsoft.com/office/drawing/2014/main" id="{96698308-09EA-F368-7EC9-FA3862CEC11E}"/>
              </a:ext>
            </a:extLst>
          </p:cNvPr>
          <p:cNvSpPr>
            <a:spLocks/>
          </p:cNvSpPr>
          <p:nvPr/>
        </p:nvSpPr>
        <p:spPr bwMode="auto">
          <a:xfrm>
            <a:off x="2819400" y="3200400"/>
            <a:ext cx="3352800" cy="1066800"/>
          </a:xfrm>
          <a:custGeom>
            <a:avLst/>
            <a:gdLst>
              <a:gd name="T0" fmla="*/ 0 w 2112"/>
              <a:gd name="T1" fmla="*/ 0 h 672"/>
              <a:gd name="T2" fmla="*/ 1008 w 2112"/>
              <a:gd name="T3" fmla="*/ 96 h 672"/>
              <a:gd name="T4" fmla="*/ 1920 w 2112"/>
              <a:gd name="T5" fmla="*/ 432 h 672"/>
              <a:gd name="T6" fmla="*/ 2112 w 2112"/>
              <a:gd name="T7" fmla="*/ 672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112"/>
              <a:gd name="T13" fmla="*/ 0 h 672"/>
              <a:gd name="T14" fmla="*/ 2112 w 2112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2" h="672">
                <a:moveTo>
                  <a:pt x="0" y="0"/>
                </a:moveTo>
                <a:cubicBezTo>
                  <a:pt x="344" y="12"/>
                  <a:pt x="688" y="24"/>
                  <a:pt x="1008" y="96"/>
                </a:cubicBezTo>
                <a:cubicBezTo>
                  <a:pt x="1328" y="168"/>
                  <a:pt x="1736" y="336"/>
                  <a:pt x="1920" y="432"/>
                </a:cubicBezTo>
                <a:cubicBezTo>
                  <a:pt x="2104" y="528"/>
                  <a:pt x="2108" y="600"/>
                  <a:pt x="2112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3587" name="Rectangle 50">
            <a:extLst>
              <a:ext uri="{FF2B5EF4-FFF2-40B4-BE49-F238E27FC236}">
                <a16:creationId xmlns:a16="http://schemas.microsoft.com/office/drawing/2014/main" id="{90752878-0C73-8111-3854-F31DDF251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Mark-Sweep Example (3)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04D68BA0-5464-0EE6-DAE3-09DDEEA7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1200">
                <a:solidFill>
                  <a:srgbClr val="3366FF"/>
                </a:solidFill>
                <a:latin typeface="Arial" panose="020B0604020202020204" pitchFamily="34" charset="0"/>
              </a:rPr>
              <a:t>slide </a:t>
            </a:r>
            <a:fld id="{D1907E9F-6401-674F-A4F3-A9803972D06C}" type="slidenum">
              <a:rPr lang="en-US" altLang="en-US" sz="1200">
                <a:solidFill>
                  <a:srgbClr val="3366FF"/>
                </a:solidFill>
                <a:latin typeface="Arial" panose="020B0604020202020204" pitchFamily="34" charset="0"/>
              </a:rPr>
              <a:pPr eaLnBrk="0" fontAlgn="base" hangingPunct="0">
                <a:spcAft>
                  <a:spcPct val="0"/>
                </a:spcAft>
              </a:pPr>
              <a:t>6</a:t>
            </a:fld>
            <a:endParaRPr lang="en-US" altLang="en-US" sz="1200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pic>
        <p:nvPicPr>
          <p:cNvPr id="24579" name="Picture 52" descr="MCj04338330000[1]">
            <a:extLst>
              <a:ext uri="{FF2B5EF4-FFF2-40B4-BE49-F238E27FC236}">
                <a16:creationId xmlns:a16="http://schemas.microsoft.com/office/drawing/2014/main" id="{63F25F41-DD49-09E7-ED12-40A6C2F56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2004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2">
            <a:extLst>
              <a:ext uri="{FF2B5EF4-FFF2-40B4-BE49-F238E27FC236}">
                <a16:creationId xmlns:a16="http://schemas.microsoft.com/office/drawing/2014/main" id="{75264675-7BCE-6E78-57B0-E1035C8A2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8400"/>
            <a:ext cx="62484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4581" name="Text Box 3">
            <a:extLst>
              <a:ext uri="{FF2B5EF4-FFF2-40B4-BE49-F238E27FC236}">
                <a16:creationId xmlns:a16="http://schemas.microsoft.com/office/drawing/2014/main" id="{6B7C10DC-65CC-B83B-4EEC-3BA55DCA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687639"/>
            <a:ext cx="638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root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 set</a:t>
            </a:r>
          </a:p>
        </p:txBody>
      </p:sp>
      <p:sp>
        <p:nvSpPr>
          <p:cNvPr id="24582" name="Text Box 4">
            <a:extLst>
              <a:ext uri="{FF2B5EF4-FFF2-40B4-BE49-F238E27FC236}">
                <a16:creationId xmlns:a16="http://schemas.microsoft.com/office/drawing/2014/main" id="{2DECDB86-2BB6-7D32-9188-9107EA26D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1" y="2001839"/>
            <a:ext cx="1477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Heap space</a:t>
            </a:r>
          </a:p>
        </p:txBody>
      </p:sp>
      <p:sp>
        <p:nvSpPr>
          <p:cNvPr id="24583" name="Freeform 5">
            <a:extLst>
              <a:ext uri="{FF2B5EF4-FFF2-40B4-BE49-F238E27FC236}">
                <a16:creationId xmlns:a16="http://schemas.microsoft.com/office/drawing/2014/main" id="{4531D3E8-84D6-B0E0-5552-E8DEE56AAA18}"/>
              </a:ext>
            </a:extLst>
          </p:cNvPr>
          <p:cNvSpPr>
            <a:spLocks/>
          </p:cNvSpPr>
          <p:nvPr/>
        </p:nvSpPr>
        <p:spPr bwMode="auto">
          <a:xfrm>
            <a:off x="2819400" y="2540000"/>
            <a:ext cx="3733800" cy="355600"/>
          </a:xfrm>
          <a:custGeom>
            <a:avLst/>
            <a:gdLst>
              <a:gd name="T0" fmla="*/ 0 w 2352"/>
              <a:gd name="T1" fmla="*/ 32 h 224"/>
              <a:gd name="T2" fmla="*/ 1632 w 2352"/>
              <a:gd name="T3" fmla="*/ 32 h 224"/>
              <a:gd name="T4" fmla="*/ 2352 w 2352"/>
              <a:gd name="T5" fmla="*/ 224 h 224"/>
              <a:gd name="T6" fmla="*/ 0 60000 65536"/>
              <a:gd name="T7" fmla="*/ 0 60000 65536"/>
              <a:gd name="T8" fmla="*/ 0 60000 65536"/>
              <a:gd name="T9" fmla="*/ 0 w 2352"/>
              <a:gd name="T10" fmla="*/ 0 h 224"/>
              <a:gd name="T11" fmla="*/ 2352 w 235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2" h="224">
                <a:moveTo>
                  <a:pt x="0" y="32"/>
                </a:moveTo>
                <a:cubicBezTo>
                  <a:pt x="620" y="16"/>
                  <a:pt x="1240" y="0"/>
                  <a:pt x="1632" y="32"/>
                </a:cubicBezTo>
                <a:cubicBezTo>
                  <a:pt x="2024" y="64"/>
                  <a:pt x="2232" y="192"/>
                  <a:pt x="2352" y="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4584" name="Freeform 6">
            <a:extLst>
              <a:ext uri="{FF2B5EF4-FFF2-40B4-BE49-F238E27FC236}">
                <a16:creationId xmlns:a16="http://schemas.microsoft.com/office/drawing/2014/main" id="{8589EB29-23F5-CF0D-7F44-F705F7F208D7}"/>
              </a:ext>
            </a:extLst>
          </p:cNvPr>
          <p:cNvSpPr>
            <a:spLocks/>
          </p:cNvSpPr>
          <p:nvPr/>
        </p:nvSpPr>
        <p:spPr bwMode="auto">
          <a:xfrm>
            <a:off x="8534400" y="3657600"/>
            <a:ext cx="88900" cy="609600"/>
          </a:xfrm>
          <a:custGeom>
            <a:avLst/>
            <a:gdLst>
              <a:gd name="T0" fmla="*/ 0 w 56"/>
              <a:gd name="T1" fmla="*/ 0 h 384"/>
              <a:gd name="T2" fmla="*/ 48 w 56"/>
              <a:gd name="T3" fmla="*/ 144 h 384"/>
              <a:gd name="T4" fmla="*/ 48 w 56"/>
              <a:gd name="T5" fmla="*/ 384 h 384"/>
              <a:gd name="T6" fmla="*/ 0 60000 65536"/>
              <a:gd name="T7" fmla="*/ 0 60000 65536"/>
              <a:gd name="T8" fmla="*/ 0 60000 65536"/>
              <a:gd name="T9" fmla="*/ 0 w 56"/>
              <a:gd name="T10" fmla="*/ 0 h 384"/>
              <a:gd name="T11" fmla="*/ 56 w 5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384">
                <a:moveTo>
                  <a:pt x="0" y="0"/>
                </a:moveTo>
                <a:cubicBezTo>
                  <a:pt x="20" y="40"/>
                  <a:pt x="40" y="80"/>
                  <a:pt x="48" y="144"/>
                </a:cubicBezTo>
                <a:cubicBezTo>
                  <a:pt x="56" y="208"/>
                  <a:pt x="52" y="296"/>
                  <a:pt x="48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4585" name="Freeform 7">
            <a:extLst>
              <a:ext uri="{FF2B5EF4-FFF2-40B4-BE49-F238E27FC236}">
                <a16:creationId xmlns:a16="http://schemas.microsoft.com/office/drawing/2014/main" id="{E1F98BBE-9235-F120-B5AF-98F5C9D4A418}"/>
              </a:ext>
            </a:extLst>
          </p:cNvPr>
          <p:cNvSpPr>
            <a:spLocks/>
          </p:cNvSpPr>
          <p:nvPr/>
        </p:nvSpPr>
        <p:spPr bwMode="auto">
          <a:xfrm>
            <a:off x="8343900" y="3810000"/>
            <a:ext cx="838200" cy="609600"/>
          </a:xfrm>
          <a:custGeom>
            <a:avLst/>
            <a:gdLst>
              <a:gd name="T0" fmla="*/ 504 w 528"/>
              <a:gd name="T1" fmla="*/ 384 h 384"/>
              <a:gd name="T2" fmla="*/ 456 w 528"/>
              <a:gd name="T3" fmla="*/ 192 h 384"/>
              <a:gd name="T4" fmla="*/ 72 w 528"/>
              <a:gd name="T5" fmla="*/ 144 h 384"/>
              <a:gd name="T6" fmla="*/ 24 w 528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384"/>
              <a:gd name="T14" fmla="*/ 528 w 528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384">
                <a:moveTo>
                  <a:pt x="504" y="384"/>
                </a:moveTo>
                <a:cubicBezTo>
                  <a:pt x="516" y="308"/>
                  <a:pt x="528" y="232"/>
                  <a:pt x="456" y="192"/>
                </a:cubicBezTo>
                <a:cubicBezTo>
                  <a:pt x="384" y="152"/>
                  <a:pt x="144" y="176"/>
                  <a:pt x="72" y="144"/>
                </a:cubicBezTo>
                <a:cubicBezTo>
                  <a:pt x="0" y="112"/>
                  <a:pt x="12" y="56"/>
                  <a:pt x="2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4586" name="Rectangle 8">
            <a:extLst>
              <a:ext uri="{FF2B5EF4-FFF2-40B4-BE49-F238E27FC236}">
                <a16:creationId xmlns:a16="http://schemas.microsoft.com/office/drawing/2014/main" id="{AA5DAB6F-B12B-6C06-1CCE-B6C5234E3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304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4587" name="Line 9">
            <a:extLst>
              <a:ext uri="{FF2B5EF4-FFF2-40B4-BE49-F238E27FC236}">
                <a16:creationId xmlns:a16="http://schemas.microsoft.com/office/drawing/2014/main" id="{2BE0C106-069F-840D-2550-AE9FAB861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4588" name="Line 10">
            <a:extLst>
              <a:ext uri="{FF2B5EF4-FFF2-40B4-BE49-F238E27FC236}">
                <a16:creationId xmlns:a16="http://schemas.microsoft.com/office/drawing/2014/main" id="{2333B871-3688-9C27-1129-FB0B825D4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4589" name="Line 11">
            <a:extLst>
              <a:ext uri="{FF2B5EF4-FFF2-40B4-BE49-F238E27FC236}">
                <a16:creationId xmlns:a16="http://schemas.microsoft.com/office/drawing/2014/main" id="{73B1C80F-DFFB-C023-3FCA-DB6BC2F97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4590" name="Freeform 12">
            <a:extLst>
              <a:ext uri="{FF2B5EF4-FFF2-40B4-BE49-F238E27FC236}">
                <a16:creationId xmlns:a16="http://schemas.microsoft.com/office/drawing/2014/main" id="{6735D7CF-23AB-E66C-A02A-8294420E68C0}"/>
              </a:ext>
            </a:extLst>
          </p:cNvPr>
          <p:cNvSpPr>
            <a:spLocks/>
          </p:cNvSpPr>
          <p:nvPr/>
        </p:nvSpPr>
        <p:spPr bwMode="auto">
          <a:xfrm>
            <a:off x="2819400" y="2895600"/>
            <a:ext cx="1295400" cy="1371600"/>
          </a:xfrm>
          <a:custGeom>
            <a:avLst/>
            <a:gdLst>
              <a:gd name="T0" fmla="*/ 0 w 816"/>
              <a:gd name="T1" fmla="*/ 0 h 864"/>
              <a:gd name="T2" fmla="*/ 624 w 816"/>
              <a:gd name="T3" fmla="*/ 144 h 864"/>
              <a:gd name="T4" fmla="*/ 816 w 816"/>
              <a:gd name="T5" fmla="*/ 864 h 864"/>
              <a:gd name="T6" fmla="*/ 0 60000 65536"/>
              <a:gd name="T7" fmla="*/ 0 60000 65536"/>
              <a:gd name="T8" fmla="*/ 0 60000 65536"/>
              <a:gd name="T9" fmla="*/ 0 w 816"/>
              <a:gd name="T10" fmla="*/ 0 h 864"/>
              <a:gd name="T11" fmla="*/ 816 w 81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864">
                <a:moveTo>
                  <a:pt x="0" y="0"/>
                </a:moveTo>
                <a:cubicBezTo>
                  <a:pt x="244" y="0"/>
                  <a:pt x="488" y="0"/>
                  <a:pt x="624" y="144"/>
                </a:cubicBezTo>
                <a:cubicBezTo>
                  <a:pt x="760" y="288"/>
                  <a:pt x="788" y="576"/>
                  <a:pt x="816" y="8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4591" name="Freeform 13">
            <a:extLst>
              <a:ext uri="{FF2B5EF4-FFF2-40B4-BE49-F238E27FC236}">
                <a16:creationId xmlns:a16="http://schemas.microsoft.com/office/drawing/2014/main" id="{A45FF179-B611-BD1D-D2D4-4DD02658F06E}"/>
              </a:ext>
            </a:extLst>
          </p:cNvPr>
          <p:cNvSpPr>
            <a:spLocks/>
          </p:cNvSpPr>
          <p:nvPr/>
        </p:nvSpPr>
        <p:spPr bwMode="auto">
          <a:xfrm>
            <a:off x="4114800" y="4419600"/>
            <a:ext cx="152400" cy="838200"/>
          </a:xfrm>
          <a:custGeom>
            <a:avLst/>
            <a:gdLst>
              <a:gd name="T0" fmla="*/ 96 w 96"/>
              <a:gd name="T1" fmla="*/ 0 h 528"/>
              <a:gd name="T2" fmla="*/ 48 w 96"/>
              <a:gd name="T3" fmla="*/ 240 h 528"/>
              <a:gd name="T4" fmla="*/ 0 w 96"/>
              <a:gd name="T5" fmla="*/ 528 h 528"/>
              <a:gd name="T6" fmla="*/ 0 60000 65536"/>
              <a:gd name="T7" fmla="*/ 0 60000 65536"/>
              <a:gd name="T8" fmla="*/ 0 60000 65536"/>
              <a:gd name="T9" fmla="*/ 0 w 96"/>
              <a:gd name="T10" fmla="*/ 0 h 528"/>
              <a:gd name="T11" fmla="*/ 96 w 9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528">
                <a:moveTo>
                  <a:pt x="96" y="0"/>
                </a:moveTo>
                <a:cubicBezTo>
                  <a:pt x="80" y="76"/>
                  <a:pt x="64" y="152"/>
                  <a:pt x="48" y="240"/>
                </a:cubicBezTo>
                <a:cubicBezTo>
                  <a:pt x="32" y="328"/>
                  <a:pt x="16" y="428"/>
                  <a:pt x="0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4592" name="Freeform 14">
            <a:extLst>
              <a:ext uri="{FF2B5EF4-FFF2-40B4-BE49-F238E27FC236}">
                <a16:creationId xmlns:a16="http://schemas.microsoft.com/office/drawing/2014/main" id="{CAB1491E-2F8C-839D-BADA-44FDC1F3407C}"/>
              </a:ext>
            </a:extLst>
          </p:cNvPr>
          <p:cNvSpPr>
            <a:spLocks/>
          </p:cNvSpPr>
          <p:nvPr/>
        </p:nvSpPr>
        <p:spPr bwMode="auto">
          <a:xfrm>
            <a:off x="4648200" y="4419600"/>
            <a:ext cx="838200" cy="838200"/>
          </a:xfrm>
          <a:custGeom>
            <a:avLst/>
            <a:gdLst>
              <a:gd name="T0" fmla="*/ 0 w 528"/>
              <a:gd name="T1" fmla="*/ 0 h 528"/>
              <a:gd name="T2" fmla="*/ 144 w 528"/>
              <a:gd name="T3" fmla="*/ 288 h 528"/>
              <a:gd name="T4" fmla="*/ 432 w 528"/>
              <a:gd name="T5" fmla="*/ 432 h 528"/>
              <a:gd name="T6" fmla="*/ 528 w 528"/>
              <a:gd name="T7" fmla="*/ 528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0" y="0"/>
                </a:moveTo>
                <a:cubicBezTo>
                  <a:pt x="36" y="108"/>
                  <a:pt x="72" y="216"/>
                  <a:pt x="144" y="288"/>
                </a:cubicBezTo>
                <a:cubicBezTo>
                  <a:pt x="216" y="360"/>
                  <a:pt x="368" y="392"/>
                  <a:pt x="432" y="432"/>
                </a:cubicBezTo>
                <a:cubicBezTo>
                  <a:pt x="496" y="472"/>
                  <a:pt x="512" y="512"/>
                  <a:pt x="52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4593" name="Freeform 15">
            <a:extLst>
              <a:ext uri="{FF2B5EF4-FFF2-40B4-BE49-F238E27FC236}">
                <a16:creationId xmlns:a16="http://schemas.microsoft.com/office/drawing/2014/main" id="{EC61CD44-45DA-9FD6-49EE-4EEB232C36C9}"/>
              </a:ext>
            </a:extLst>
          </p:cNvPr>
          <p:cNvSpPr>
            <a:spLocks/>
          </p:cNvSpPr>
          <p:nvPr/>
        </p:nvSpPr>
        <p:spPr bwMode="auto">
          <a:xfrm flipH="1">
            <a:off x="5486400" y="4419600"/>
            <a:ext cx="838200" cy="838200"/>
          </a:xfrm>
          <a:custGeom>
            <a:avLst/>
            <a:gdLst>
              <a:gd name="T0" fmla="*/ 0 w 528"/>
              <a:gd name="T1" fmla="*/ 0 h 528"/>
              <a:gd name="T2" fmla="*/ 144 w 528"/>
              <a:gd name="T3" fmla="*/ 288 h 528"/>
              <a:gd name="T4" fmla="*/ 432 w 528"/>
              <a:gd name="T5" fmla="*/ 432 h 528"/>
              <a:gd name="T6" fmla="*/ 528 w 528"/>
              <a:gd name="T7" fmla="*/ 528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0" y="0"/>
                </a:moveTo>
                <a:cubicBezTo>
                  <a:pt x="36" y="108"/>
                  <a:pt x="72" y="216"/>
                  <a:pt x="144" y="288"/>
                </a:cubicBezTo>
                <a:cubicBezTo>
                  <a:pt x="216" y="360"/>
                  <a:pt x="368" y="392"/>
                  <a:pt x="432" y="432"/>
                </a:cubicBezTo>
                <a:cubicBezTo>
                  <a:pt x="496" y="472"/>
                  <a:pt x="512" y="512"/>
                  <a:pt x="52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4594" name="Freeform 16">
            <a:extLst>
              <a:ext uri="{FF2B5EF4-FFF2-40B4-BE49-F238E27FC236}">
                <a16:creationId xmlns:a16="http://schemas.microsoft.com/office/drawing/2014/main" id="{10C6A606-7B0B-29C2-6C3B-E1B8406B9A59}"/>
              </a:ext>
            </a:extLst>
          </p:cNvPr>
          <p:cNvSpPr>
            <a:spLocks/>
          </p:cNvSpPr>
          <p:nvPr/>
        </p:nvSpPr>
        <p:spPr bwMode="auto">
          <a:xfrm>
            <a:off x="6705600" y="4419600"/>
            <a:ext cx="457200" cy="838200"/>
          </a:xfrm>
          <a:custGeom>
            <a:avLst/>
            <a:gdLst>
              <a:gd name="T0" fmla="*/ 0 w 288"/>
              <a:gd name="T1" fmla="*/ 0 h 528"/>
              <a:gd name="T2" fmla="*/ 192 w 288"/>
              <a:gd name="T3" fmla="*/ 288 h 528"/>
              <a:gd name="T4" fmla="*/ 288 w 288"/>
              <a:gd name="T5" fmla="*/ 528 h 528"/>
              <a:gd name="T6" fmla="*/ 0 60000 65536"/>
              <a:gd name="T7" fmla="*/ 0 60000 65536"/>
              <a:gd name="T8" fmla="*/ 0 60000 65536"/>
              <a:gd name="T9" fmla="*/ 0 w 288"/>
              <a:gd name="T10" fmla="*/ 0 h 528"/>
              <a:gd name="T11" fmla="*/ 288 w 28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28">
                <a:moveTo>
                  <a:pt x="0" y="0"/>
                </a:moveTo>
                <a:cubicBezTo>
                  <a:pt x="72" y="100"/>
                  <a:pt x="144" y="200"/>
                  <a:pt x="192" y="288"/>
                </a:cubicBezTo>
                <a:cubicBezTo>
                  <a:pt x="240" y="376"/>
                  <a:pt x="264" y="452"/>
                  <a:pt x="28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grpSp>
        <p:nvGrpSpPr>
          <p:cNvPr id="24595" name="Group 17">
            <a:extLst>
              <a:ext uri="{FF2B5EF4-FFF2-40B4-BE49-F238E27FC236}">
                <a16:creationId xmlns:a16="http://schemas.microsoft.com/office/drawing/2014/main" id="{2EAAD214-ED15-9CCB-BB7B-A26AD24DBB7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895600"/>
            <a:ext cx="762000" cy="304800"/>
            <a:chOff x="2928" y="2208"/>
            <a:chExt cx="480" cy="192"/>
          </a:xfrm>
        </p:grpSpPr>
        <p:sp>
          <p:nvSpPr>
            <p:cNvPr id="24629" name="Rectangle 18">
              <a:extLst>
                <a:ext uri="{FF2B5EF4-FFF2-40B4-BE49-F238E27FC236}">
                  <a16:creationId xmlns:a16="http://schemas.microsoft.com/office/drawing/2014/main" id="{EA022D30-436D-A22F-BD91-522F6496C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4630" name="Line 19">
              <a:extLst>
                <a:ext uri="{FF2B5EF4-FFF2-40B4-BE49-F238E27FC236}">
                  <a16:creationId xmlns:a16="http://schemas.microsoft.com/office/drawing/2014/main" id="{0A8A984E-BD8E-3682-C163-4E4511C12A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4596" name="Rectangle 20">
            <a:extLst>
              <a:ext uri="{FF2B5EF4-FFF2-40B4-BE49-F238E27FC236}">
                <a16:creationId xmlns:a16="http://schemas.microsoft.com/office/drawing/2014/main" id="{E32ABB43-BA62-F299-DD8F-A9830E3DF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956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grpSp>
        <p:nvGrpSpPr>
          <p:cNvPr id="24597" name="Group 21">
            <a:extLst>
              <a:ext uri="{FF2B5EF4-FFF2-40B4-BE49-F238E27FC236}">
                <a16:creationId xmlns:a16="http://schemas.microsoft.com/office/drawing/2014/main" id="{E34D97C0-D284-F84D-DA3B-063C0B9E35C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267200"/>
            <a:ext cx="762000" cy="304800"/>
            <a:chOff x="2928" y="2208"/>
            <a:chExt cx="480" cy="192"/>
          </a:xfrm>
        </p:grpSpPr>
        <p:sp>
          <p:nvSpPr>
            <p:cNvPr id="24627" name="Rectangle 22">
              <a:extLst>
                <a:ext uri="{FF2B5EF4-FFF2-40B4-BE49-F238E27FC236}">
                  <a16:creationId xmlns:a16="http://schemas.microsoft.com/office/drawing/2014/main" id="{B09F68C6-6F7E-23C1-C837-DF5878FB4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4628" name="Line 23">
              <a:extLst>
                <a:ext uri="{FF2B5EF4-FFF2-40B4-BE49-F238E27FC236}">
                  <a16:creationId xmlns:a16="http://schemas.microsoft.com/office/drawing/2014/main" id="{7A4894FA-D695-0514-B16C-4E96E1A9D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4598" name="Rectangle 24">
            <a:extLst>
              <a:ext uri="{FF2B5EF4-FFF2-40B4-BE49-F238E27FC236}">
                <a16:creationId xmlns:a16="http://schemas.microsoft.com/office/drawing/2014/main" id="{3201034C-FF26-AC58-2CA2-DD28800F6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grpSp>
        <p:nvGrpSpPr>
          <p:cNvPr id="24599" name="Group 25">
            <a:extLst>
              <a:ext uri="{FF2B5EF4-FFF2-40B4-BE49-F238E27FC236}">
                <a16:creationId xmlns:a16="http://schemas.microsoft.com/office/drawing/2014/main" id="{7176F8BD-603C-A2C1-EAAE-CC2C38828031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267200"/>
            <a:ext cx="762000" cy="304800"/>
            <a:chOff x="2928" y="2208"/>
            <a:chExt cx="480" cy="192"/>
          </a:xfrm>
        </p:grpSpPr>
        <p:sp>
          <p:nvSpPr>
            <p:cNvPr id="24625" name="Rectangle 26">
              <a:extLst>
                <a:ext uri="{FF2B5EF4-FFF2-40B4-BE49-F238E27FC236}">
                  <a16:creationId xmlns:a16="http://schemas.microsoft.com/office/drawing/2014/main" id="{6FDB8EFF-000E-8504-5EF2-C535E9A07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4626" name="Line 27">
              <a:extLst>
                <a:ext uri="{FF2B5EF4-FFF2-40B4-BE49-F238E27FC236}">
                  <a16:creationId xmlns:a16="http://schemas.microsoft.com/office/drawing/2014/main" id="{B729723F-5DE9-467D-E4BE-0DD6B18988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4600" name="Group 28">
            <a:extLst>
              <a:ext uri="{FF2B5EF4-FFF2-40B4-BE49-F238E27FC236}">
                <a16:creationId xmlns:a16="http://schemas.microsoft.com/office/drawing/2014/main" id="{458D9E89-260C-1580-F756-AF3A093EE52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257800"/>
            <a:ext cx="762000" cy="304800"/>
            <a:chOff x="2928" y="2208"/>
            <a:chExt cx="480" cy="192"/>
          </a:xfrm>
        </p:grpSpPr>
        <p:sp>
          <p:nvSpPr>
            <p:cNvPr id="24623" name="Rectangle 29">
              <a:extLst>
                <a:ext uri="{FF2B5EF4-FFF2-40B4-BE49-F238E27FC236}">
                  <a16:creationId xmlns:a16="http://schemas.microsoft.com/office/drawing/2014/main" id="{E7B5F512-3C9B-8C92-6024-17A0038D6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4624" name="Line 30">
              <a:extLst>
                <a:ext uri="{FF2B5EF4-FFF2-40B4-BE49-F238E27FC236}">
                  <a16:creationId xmlns:a16="http://schemas.microsoft.com/office/drawing/2014/main" id="{EF32DD7E-0EF9-6137-34E7-693FDDD56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4601" name="Group 31">
            <a:extLst>
              <a:ext uri="{FF2B5EF4-FFF2-40B4-BE49-F238E27FC236}">
                <a16:creationId xmlns:a16="http://schemas.microsoft.com/office/drawing/2014/main" id="{EE4D757F-890C-0FF6-3EE8-D3BDCA288F43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3505200"/>
            <a:ext cx="762000" cy="304800"/>
            <a:chOff x="2928" y="2208"/>
            <a:chExt cx="480" cy="192"/>
          </a:xfrm>
        </p:grpSpPr>
        <p:sp>
          <p:nvSpPr>
            <p:cNvPr id="24621" name="Rectangle 32">
              <a:extLst>
                <a:ext uri="{FF2B5EF4-FFF2-40B4-BE49-F238E27FC236}">
                  <a16:creationId xmlns:a16="http://schemas.microsoft.com/office/drawing/2014/main" id="{D813C387-B439-332E-36F1-8654B2CEC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4622" name="Line 33">
              <a:extLst>
                <a:ext uri="{FF2B5EF4-FFF2-40B4-BE49-F238E27FC236}">
                  <a16:creationId xmlns:a16="http://schemas.microsoft.com/office/drawing/2014/main" id="{7E8D17BD-C4E8-ADE4-7991-030D12B5B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4602" name="Group 34">
            <a:extLst>
              <a:ext uri="{FF2B5EF4-FFF2-40B4-BE49-F238E27FC236}">
                <a16:creationId xmlns:a16="http://schemas.microsoft.com/office/drawing/2014/main" id="{11F67954-C2C7-7FAB-6F6C-739BD49547BD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4267200"/>
            <a:ext cx="762000" cy="304800"/>
            <a:chOff x="2928" y="2208"/>
            <a:chExt cx="480" cy="192"/>
          </a:xfrm>
        </p:grpSpPr>
        <p:sp>
          <p:nvSpPr>
            <p:cNvPr id="24619" name="Rectangle 35">
              <a:extLst>
                <a:ext uri="{FF2B5EF4-FFF2-40B4-BE49-F238E27FC236}">
                  <a16:creationId xmlns:a16="http://schemas.microsoft.com/office/drawing/2014/main" id="{4385D95B-6505-5E2A-96D6-1ABF771D7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4620" name="Line 36">
              <a:extLst>
                <a:ext uri="{FF2B5EF4-FFF2-40B4-BE49-F238E27FC236}">
                  <a16:creationId xmlns:a16="http://schemas.microsoft.com/office/drawing/2014/main" id="{2293DD55-3BFF-84B3-840F-D9A62353C1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4603" name="Group 37">
            <a:extLst>
              <a:ext uri="{FF2B5EF4-FFF2-40B4-BE49-F238E27FC236}">
                <a16:creationId xmlns:a16="http://schemas.microsoft.com/office/drawing/2014/main" id="{06821EC6-44D4-C5B8-6EFD-1AC34C2CAA1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257800"/>
            <a:ext cx="762000" cy="304800"/>
            <a:chOff x="2928" y="2208"/>
            <a:chExt cx="480" cy="192"/>
          </a:xfrm>
        </p:grpSpPr>
        <p:sp>
          <p:nvSpPr>
            <p:cNvPr id="24617" name="Rectangle 38">
              <a:extLst>
                <a:ext uri="{FF2B5EF4-FFF2-40B4-BE49-F238E27FC236}">
                  <a16:creationId xmlns:a16="http://schemas.microsoft.com/office/drawing/2014/main" id="{AEF8E08A-00AD-1808-2F4C-1C4B69517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4618" name="Line 39">
              <a:extLst>
                <a:ext uri="{FF2B5EF4-FFF2-40B4-BE49-F238E27FC236}">
                  <a16:creationId xmlns:a16="http://schemas.microsoft.com/office/drawing/2014/main" id="{C0A2CC6B-EBFC-975A-7EFE-4CD8B79285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4604" name="Group 40">
            <a:extLst>
              <a:ext uri="{FF2B5EF4-FFF2-40B4-BE49-F238E27FC236}">
                <a16:creationId xmlns:a16="http://schemas.microsoft.com/office/drawing/2014/main" id="{9EF31853-F27F-FC12-3F02-FBE2522FC1CB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5257800"/>
            <a:ext cx="762000" cy="304800"/>
            <a:chOff x="2928" y="2208"/>
            <a:chExt cx="480" cy="192"/>
          </a:xfrm>
        </p:grpSpPr>
        <p:sp>
          <p:nvSpPr>
            <p:cNvPr id="24615" name="Rectangle 41">
              <a:extLst>
                <a:ext uri="{FF2B5EF4-FFF2-40B4-BE49-F238E27FC236}">
                  <a16:creationId xmlns:a16="http://schemas.microsoft.com/office/drawing/2014/main" id="{7ACEC881-1EC3-8132-24F9-0F9B516CE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altLang="en-US">
                <a:solidFill>
                  <a:srgbClr val="3366FF"/>
                </a:solidFill>
              </a:endParaRPr>
            </a:p>
          </p:txBody>
        </p:sp>
        <p:sp>
          <p:nvSpPr>
            <p:cNvPr id="24616" name="Line 42">
              <a:extLst>
                <a:ext uri="{FF2B5EF4-FFF2-40B4-BE49-F238E27FC236}">
                  <a16:creationId xmlns:a16="http://schemas.microsoft.com/office/drawing/2014/main" id="{81C5A7E8-ED37-AD07-A57A-ABF28A32A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FontTx/>
                <a:buChar char="•"/>
              </a:pPr>
              <a:endParaRPr lang="en-US" sz="2400">
                <a:solidFill>
                  <a:srgbClr val="3366FF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4605" name="Rectangle 43">
            <a:extLst>
              <a:ext uri="{FF2B5EF4-FFF2-40B4-BE49-F238E27FC236}">
                <a16:creationId xmlns:a16="http://schemas.microsoft.com/office/drawing/2014/main" id="{504590A2-1DD2-2B98-E898-C2A915C01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5052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4606" name="Rectangle 44">
            <a:extLst>
              <a:ext uri="{FF2B5EF4-FFF2-40B4-BE49-F238E27FC236}">
                <a16:creationId xmlns:a16="http://schemas.microsoft.com/office/drawing/2014/main" id="{EAE670A4-CC8E-8454-1266-B131193CF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2672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4607" name="Rectangle 45">
            <a:extLst>
              <a:ext uri="{FF2B5EF4-FFF2-40B4-BE49-F238E27FC236}">
                <a16:creationId xmlns:a16="http://schemas.microsoft.com/office/drawing/2014/main" id="{1FE67FEB-BE22-7944-4E4A-8C314D023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4608" name="Rectangle 46">
            <a:extLst>
              <a:ext uri="{FF2B5EF4-FFF2-40B4-BE49-F238E27FC236}">
                <a16:creationId xmlns:a16="http://schemas.microsoft.com/office/drawing/2014/main" id="{DFC7FFA3-662A-8756-0527-DDAD69541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2578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4609" name="Rectangle 47">
            <a:extLst>
              <a:ext uri="{FF2B5EF4-FFF2-40B4-BE49-F238E27FC236}">
                <a16:creationId xmlns:a16="http://schemas.microsoft.com/office/drawing/2014/main" id="{6DC2869F-47C6-C29F-857F-0EB74C33D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4610" name="Rectangle 48">
            <a:extLst>
              <a:ext uri="{FF2B5EF4-FFF2-40B4-BE49-F238E27FC236}">
                <a16:creationId xmlns:a16="http://schemas.microsoft.com/office/drawing/2014/main" id="{FB4E8AB7-9F76-8FFE-4AC4-06D717F6F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2578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4611" name="Freeform 49">
            <a:extLst>
              <a:ext uri="{FF2B5EF4-FFF2-40B4-BE49-F238E27FC236}">
                <a16:creationId xmlns:a16="http://schemas.microsoft.com/office/drawing/2014/main" id="{13AF3967-383D-62B8-774A-AFD5D85747A6}"/>
              </a:ext>
            </a:extLst>
          </p:cNvPr>
          <p:cNvSpPr>
            <a:spLocks/>
          </p:cNvSpPr>
          <p:nvPr/>
        </p:nvSpPr>
        <p:spPr bwMode="auto">
          <a:xfrm>
            <a:off x="2819400" y="3200400"/>
            <a:ext cx="3352800" cy="1066800"/>
          </a:xfrm>
          <a:custGeom>
            <a:avLst/>
            <a:gdLst>
              <a:gd name="T0" fmla="*/ 0 w 2112"/>
              <a:gd name="T1" fmla="*/ 0 h 672"/>
              <a:gd name="T2" fmla="*/ 1008 w 2112"/>
              <a:gd name="T3" fmla="*/ 96 h 672"/>
              <a:gd name="T4" fmla="*/ 1920 w 2112"/>
              <a:gd name="T5" fmla="*/ 432 h 672"/>
              <a:gd name="T6" fmla="*/ 2112 w 2112"/>
              <a:gd name="T7" fmla="*/ 672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112"/>
              <a:gd name="T13" fmla="*/ 0 h 672"/>
              <a:gd name="T14" fmla="*/ 2112 w 2112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2" h="672">
                <a:moveTo>
                  <a:pt x="0" y="0"/>
                </a:moveTo>
                <a:cubicBezTo>
                  <a:pt x="344" y="12"/>
                  <a:pt x="688" y="24"/>
                  <a:pt x="1008" y="96"/>
                </a:cubicBezTo>
                <a:cubicBezTo>
                  <a:pt x="1328" y="168"/>
                  <a:pt x="1736" y="336"/>
                  <a:pt x="1920" y="432"/>
                </a:cubicBezTo>
                <a:cubicBezTo>
                  <a:pt x="2104" y="528"/>
                  <a:pt x="2108" y="600"/>
                  <a:pt x="2112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en-US" sz="24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24612" name="Rectangle 50">
            <a:extLst>
              <a:ext uri="{FF2B5EF4-FFF2-40B4-BE49-F238E27FC236}">
                <a16:creationId xmlns:a16="http://schemas.microsoft.com/office/drawing/2014/main" id="{39DDE677-B12E-1604-BDCA-7434C26B3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Mark-Sweep Example (4)</a:t>
            </a:r>
          </a:p>
        </p:txBody>
      </p:sp>
      <p:sp>
        <p:nvSpPr>
          <p:cNvPr id="24613" name="Text Box 51">
            <a:extLst>
              <a:ext uri="{FF2B5EF4-FFF2-40B4-BE49-F238E27FC236}">
                <a16:creationId xmlns:a16="http://schemas.microsoft.com/office/drawing/2014/main" id="{2BD666C9-1687-0A18-219B-A80E4446F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2239524" cy="7571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</a:pPr>
            <a:r>
              <a:rPr lang="en-US" altLang="en-US">
                <a:solidFill>
                  <a:srgbClr val="3366FF"/>
                </a:solidFill>
              </a:rPr>
              <a:t>Reset mark bit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</a:pPr>
            <a:r>
              <a:rPr lang="en-US" altLang="en-US">
                <a:solidFill>
                  <a:srgbClr val="3366FF"/>
                </a:solidFill>
              </a:rPr>
              <a:t>of marked cells</a:t>
            </a:r>
          </a:p>
        </p:txBody>
      </p:sp>
      <p:sp>
        <p:nvSpPr>
          <p:cNvPr id="24614" name="Text Box 53">
            <a:extLst>
              <a:ext uri="{FF2B5EF4-FFF2-40B4-BE49-F238E27FC236}">
                <a16:creationId xmlns:a16="http://schemas.microsoft.com/office/drawing/2014/main" id="{042823E3-CE34-76E3-0C5C-26244811C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048" y="2374900"/>
            <a:ext cx="2326919" cy="7571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</a:pPr>
            <a:r>
              <a:rPr lang="en-US" altLang="en-US">
                <a:solidFill>
                  <a:srgbClr val="3366FF"/>
                </a:solidFill>
              </a:rPr>
              <a:t>Free unmarked 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</a:pPr>
            <a:r>
              <a:rPr lang="en-US" altLang="en-US">
                <a:solidFill>
                  <a:srgbClr val="3366FF"/>
                </a:solidFill>
              </a:rPr>
              <a:t>cells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2A7CA592-3687-D0CF-B421-0884042F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1200">
                <a:solidFill>
                  <a:srgbClr val="3366FF"/>
                </a:solidFill>
                <a:latin typeface="Arial" panose="020B0604020202020204" pitchFamily="34" charset="0"/>
              </a:rPr>
              <a:t>slide </a:t>
            </a:r>
            <a:fld id="{DC5A72C4-1053-B043-98C9-142A16FE9254}" type="slidenum">
              <a:rPr lang="en-US" altLang="en-US" sz="1200">
                <a:solidFill>
                  <a:srgbClr val="3366FF"/>
                </a:solidFill>
                <a:latin typeface="Arial" panose="020B0604020202020204" pitchFamily="34" charset="0"/>
              </a:rPr>
              <a:pPr eaLnBrk="0" fontAlgn="base" hangingPunct="0">
                <a:spcAft>
                  <a:spcPct val="0"/>
                </a:spcAft>
              </a:pPr>
              <a:t>7</a:t>
            </a:fld>
            <a:endParaRPr lang="en-US" altLang="en-US" sz="1200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C9B6C3AA-0E5A-B64E-649A-D917A7CB6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Mark-Sweep Costs and Benefits</a:t>
            </a: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8ABE3393-00B3-E9EB-E817-97C5C587CF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534400" cy="4800600"/>
          </a:xfrm>
        </p:spPr>
        <p:txBody>
          <a:bodyPr/>
          <a:lstStyle/>
          <a:p>
            <a:r>
              <a:rPr lang="en-US" altLang="en-US" dirty="0"/>
              <a:t>Good: handles cycles correctly</a:t>
            </a:r>
          </a:p>
          <a:p>
            <a:r>
              <a:rPr lang="en-US" altLang="en-US" dirty="0"/>
              <a:t>Good: no space overhead</a:t>
            </a:r>
          </a:p>
          <a:p>
            <a:pPr lvl="1"/>
            <a:r>
              <a:rPr lang="en-US" altLang="en-US" dirty="0"/>
              <a:t>1 bit used for marking cells</a:t>
            </a:r>
          </a:p>
          <a:p>
            <a:r>
              <a:rPr lang="en-US" altLang="en-US" dirty="0"/>
              <a:t>Bad: normal execution must be suspended</a:t>
            </a:r>
          </a:p>
          <a:p>
            <a:r>
              <a:rPr lang="en-US" altLang="en-US" dirty="0"/>
              <a:t>Bad: may touch all virtual memory pages</a:t>
            </a:r>
          </a:p>
          <a:p>
            <a:pPr lvl="1"/>
            <a:r>
              <a:rPr lang="en-US" altLang="en-US" dirty="0"/>
              <a:t>May lead to excessive paging if the working-set size is small and the heap is not all in physical memory</a:t>
            </a:r>
          </a:p>
          <a:p>
            <a:r>
              <a:rPr lang="en-US" altLang="en-US" dirty="0"/>
              <a:t>Bad: heap may fragment</a:t>
            </a:r>
          </a:p>
          <a:p>
            <a:pPr lvl="1"/>
            <a:r>
              <a:rPr lang="en-US" altLang="en-US" dirty="0"/>
              <a:t>Cache misses, page thrashing; more complex allocation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F0DC3DAB-2A9F-97CC-BA43-9E53BBB0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1200">
                <a:solidFill>
                  <a:srgbClr val="3366FF"/>
                </a:solidFill>
                <a:latin typeface="Arial" panose="020B0604020202020204" pitchFamily="34" charset="0"/>
              </a:rPr>
              <a:t>slide </a:t>
            </a:r>
            <a:fld id="{E975D814-BEB3-5F48-B996-534923AE0EF2}" type="slidenum">
              <a:rPr lang="en-US" altLang="en-US" sz="1200">
                <a:solidFill>
                  <a:srgbClr val="3366FF"/>
                </a:solidFill>
                <a:latin typeface="Arial" panose="020B0604020202020204" pitchFamily="34" charset="0"/>
              </a:rPr>
              <a:pPr eaLnBrk="0" fontAlgn="base" hangingPunct="0">
                <a:spcAft>
                  <a:spcPct val="0"/>
                </a:spcAft>
              </a:pPr>
              <a:t>8</a:t>
            </a:fld>
            <a:endParaRPr lang="en-US" altLang="en-US" sz="1200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6">
            <a:extLst>
              <a:ext uri="{FF2B5EF4-FFF2-40B4-BE49-F238E27FC236}">
                <a16:creationId xmlns:a16="http://schemas.microsoft.com/office/drawing/2014/main" id="{DC9318F8-9980-12BC-A96A-ED01D19D6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Generational Garbage Collection</a:t>
            </a:r>
          </a:p>
        </p:txBody>
      </p:sp>
      <p:sp>
        <p:nvSpPr>
          <p:cNvPr id="30724" name="Rectangle 7">
            <a:extLst>
              <a:ext uri="{FF2B5EF4-FFF2-40B4-BE49-F238E27FC236}">
                <a16:creationId xmlns:a16="http://schemas.microsoft.com/office/drawing/2014/main" id="{9366D07F-6B24-D3A9-7824-F25371C76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78800" cy="4876800"/>
          </a:xfrm>
        </p:spPr>
        <p:txBody>
          <a:bodyPr/>
          <a:lstStyle/>
          <a:p>
            <a:r>
              <a:rPr lang="en-US" altLang="en-US" dirty="0"/>
              <a:t>Observation: most objects that die, die young</a:t>
            </a:r>
          </a:p>
          <a:p>
            <a:pPr lvl="1"/>
            <a:r>
              <a:rPr lang="en-US" altLang="en-US" dirty="0"/>
              <a:t>Nested scopes are entered and exited more frequently, so temporary objects in a nested scope are born and die close together in time </a:t>
            </a:r>
          </a:p>
          <a:p>
            <a:pPr lvl="1"/>
            <a:r>
              <a:rPr lang="en-US" altLang="en-US" dirty="0"/>
              <a:t>Inner expressions are younger than outer expressions, so they become garbage sooner </a:t>
            </a:r>
          </a:p>
          <a:p>
            <a:r>
              <a:rPr lang="en-US" altLang="en-US" dirty="0"/>
              <a:t>Divide the heap into generations, and GC the younger objects more frequently</a:t>
            </a:r>
          </a:p>
          <a:p>
            <a:pPr lvl="1"/>
            <a:r>
              <a:rPr lang="en-US" altLang="en-US" dirty="0"/>
              <a:t>Don’t have to trace all objects during a GC cycle</a:t>
            </a:r>
          </a:p>
          <a:p>
            <a:pPr lvl="1"/>
            <a:r>
              <a:rPr lang="en-US" altLang="en-US" dirty="0"/>
              <a:t>Periodically reap the “older generations”</a:t>
            </a:r>
          </a:p>
          <a:p>
            <a:pPr lvl="1"/>
            <a:r>
              <a:rPr lang="en-US" altLang="en-US" dirty="0"/>
              <a:t>Amortize the cost across generations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EC577A26-670C-A6B8-2A6E-FDC4B2D3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1200">
                <a:solidFill>
                  <a:srgbClr val="3366FF"/>
                </a:solidFill>
                <a:latin typeface="Arial" panose="020B0604020202020204" pitchFamily="34" charset="0"/>
              </a:rPr>
              <a:t>slide </a:t>
            </a:r>
            <a:fld id="{DB42607A-E3BD-0749-A340-C4C78CFD7B65}" type="slidenum">
              <a:rPr lang="en-US" altLang="en-US" sz="1200">
                <a:solidFill>
                  <a:srgbClr val="3366FF"/>
                </a:solidFill>
                <a:latin typeface="Arial" panose="020B0604020202020204" pitchFamily="34" charset="0"/>
              </a:rPr>
              <a:pPr eaLnBrk="0" fontAlgn="base" hangingPunct="0">
                <a:spcAft>
                  <a:spcPct val="0"/>
                </a:spcAft>
              </a:pPr>
              <a:t>9</a:t>
            </a:fld>
            <a:endParaRPr lang="en-US" altLang="en-US" sz="1200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6">
            <a:extLst>
              <a:ext uri="{FF2B5EF4-FFF2-40B4-BE49-F238E27FC236}">
                <a16:creationId xmlns:a16="http://schemas.microsoft.com/office/drawing/2014/main" id="{2CF55613-A968-9901-C409-1F1E32708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Generational Observations</a:t>
            </a:r>
          </a:p>
        </p:txBody>
      </p:sp>
      <p:sp>
        <p:nvSpPr>
          <p:cNvPr id="31748" name="Rectangle 7">
            <a:extLst>
              <a:ext uri="{FF2B5EF4-FFF2-40B4-BE49-F238E27FC236}">
                <a16:creationId xmlns:a16="http://schemas.microsoft.com/office/drawing/2014/main" id="{2F9655AD-A407-5804-0FFD-D19B48A90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534400" cy="5029200"/>
          </a:xfrm>
        </p:spPr>
        <p:txBody>
          <a:bodyPr/>
          <a:lstStyle/>
          <a:p>
            <a:r>
              <a:rPr lang="en-US" altLang="en-US" dirty="0"/>
              <a:t>Can measure “youth” by time or by growth rate</a:t>
            </a:r>
          </a:p>
          <a:p>
            <a:r>
              <a:rPr lang="en-US" altLang="en-US" dirty="0"/>
              <a:t>Common Lisp: 50-90% of objects die before they are 10KB old</a:t>
            </a:r>
          </a:p>
          <a:p>
            <a:r>
              <a:rPr lang="en-US" altLang="en-US" dirty="0"/>
              <a:t>Glasgow Haskell: 75-95% die within 10KB</a:t>
            </a:r>
          </a:p>
          <a:p>
            <a:pPr lvl="1"/>
            <a:r>
              <a:rPr lang="en-US" altLang="en-US" dirty="0"/>
              <a:t>No more than 5% survive beyond 1MB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mporary Portrait">
  <a:themeElements>
    <a:clrScheme name="Contemporary Portrait 8">
      <a:dk1>
        <a:srgbClr val="000000"/>
      </a:dk1>
      <a:lt1>
        <a:srgbClr val="FFFFFF"/>
      </a:lt1>
      <a:dk2>
        <a:srgbClr val="000099"/>
      </a:dk2>
      <a:lt2>
        <a:srgbClr val="3366FF"/>
      </a:lt2>
      <a:accent1>
        <a:srgbClr val="B3B3FF"/>
      </a:accent1>
      <a:accent2>
        <a:srgbClr val="008080"/>
      </a:accent2>
      <a:accent3>
        <a:srgbClr val="FFFFFF"/>
      </a:accent3>
      <a:accent4>
        <a:srgbClr val="000000"/>
      </a:accent4>
      <a:accent5>
        <a:srgbClr val="D6D6FF"/>
      </a:accent5>
      <a:accent6>
        <a:srgbClr val="007373"/>
      </a:accent6>
      <a:hlink>
        <a:srgbClr val="FF00FF"/>
      </a:hlink>
      <a:folHlink>
        <a:srgbClr val="9933FF"/>
      </a:folHlink>
    </a:clrScheme>
    <a:fontScheme name="Contemporary Portra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FFFFFF"/>
        </a:dk1>
        <a:lt1>
          <a:srgbClr val="FFCC00"/>
        </a:lt1>
        <a:dk2>
          <a:srgbClr val="000066"/>
        </a:dk2>
        <a:lt2>
          <a:srgbClr val="FFCC00"/>
        </a:lt2>
        <a:accent1>
          <a:srgbClr val="3399FF"/>
        </a:accent1>
        <a:accent2>
          <a:srgbClr val="33CCCC"/>
        </a:accent2>
        <a:accent3>
          <a:srgbClr val="AAAAB8"/>
        </a:accent3>
        <a:accent4>
          <a:srgbClr val="DAAE00"/>
        </a:accent4>
        <a:accent5>
          <a:srgbClr val="ADCA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000000"/>
        </a:dk1>
        <a:lt1>
          <a:srgbClr val="FFFFFF"/>
        </a:lt1>
        <a:dk2>
          <a:srgbClr val="000099"/>
        </a:dk2>
        <a:lt2>
          <a:srgbClr val="3366FF"/>
        </a:lt2>
        <a:accent1>
          <a:srgbClr val="0066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007373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8">
        <a:dk1>
          <a:srgbClr val="000000"/>
        </a:dk1>
        <a:lt1>
          <a:srgbClr val="FFFFFF"/>
        </a:lt1>
        <a:dk2>
          <a:srgbClr val="000099"/>
        </a:dk2>
        <a:lt2>
          <a:srgbClr val="3366FF"/>
        </a:lt2>
        <a:accent1>
          <a:srgbClr val="B3B3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D6D6FF"/>
        </a:accent5>
        <a:accent6>
          <a:srgbClr val="007373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9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50505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48484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647</Words>
  <Application>Microsoft Macintosh PowerPoint</Application>
  <PresentationFormat>Widescreen</PresentationFormat>
  <Paragraphs>158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Monotype Sorts</vt:lpstr>
      <vt:lpstr>Tahoma</vt:lpstr>
      <vt:lpstr>Times New Roman</vt:lpstr>
      <vt:lpstr>Office Theme</vt:lpstr>
      <vt:lpstr>Contemporary Portrait</vt:lpstr>
      <vt:lpstr>Garbage collection</vt:lpstr>
      <vt:lpstr>Mark-Sweep Garbage Collection</vt:lpstr>
      <vt:lpstr>Mark-Sweep Example (1)</vt:lpstr>
      <vt:lpstr>Mark-Sweep Example (2)</vt:lpstr>
      <vt:lpstr>Mark-Sweep Example (3)</vt:lpstr>
      <vt:lpstr>Mark-Sweep Example (4)</vt:lpstr>
      <vt:lpstr>Mark-Sweep Costs and Benefits</vt:lpstr>
      <vt:lpstr>Generational Garbage Collection</vt:lpstr>
      <vt:lpstr>Generational Observations</vt:lpstr>
      <vt:lpstr>Example with Immediate “Aging” (1)</vt:lpstr>
      <vt:lpstr>Example with Immediate “Aging” (2)</vt:lpstr>
      <vt:lpstr>Reference Counting</vt:lpstr>
      <vt:lpstr>Reference Counting: Example</vt:lpstr>
      <vt:lpstr>Reference Counting: Strengths</vt:lpstr>
      <vt:lpstr>Reference Counting: Weaknesses</vt:lpstr>
      <vt:lpstr>Reference Counting: Cycles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</dc:title>
  <dc:creator>Abhilash Jindal</dc:creator>
  <cp:lastModifiedBy>Abhilash Jindal</cp:lastModifiedBy>
  <cp:revision>3</cp:revision>
  <dcterms:created xsi:type="dcterms:W3CDTF">2022-08-23T10:26:21Z</dcterms:created>
  <dcterms:modified xsi:type="dcterms:W3CDTF">2022-08-25T07:15:27Z</dcterms:modified>
</cp:coreProperties>
</file>