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0" r:id="rId14"/>
    <p:sldId id="271" r:id="rId15"/>
    <p:sldId id="267" r:id="rId16"/>
    <p:sldId id="268" r:id="rId17"/>
    <p:sldId id="269" r:id="rId18"/>
  </p:sldIdLst>
  <p:sldSz cx="12192000" cy="6858000"/>
  <p:notesSz cx="6858000" cy="9144000"/>
  <p:embeddedFontLst>
    <p:embeddedFont>
      <p:font typeface="Wingdings 3" panose="05040102010807070707" charset="2"/>
      <p:regular r:id="rId22"/>
    </p:embeddedFont>
    <p:embeddedFont>
      <p:font typeface="Geo" panose="02000603000000000000"/>
      <p:regular r:id="rId23"/>
    </p:embeddedFont>
    <p:embeddedFont>
      <p:font typeface="Calibri" panose="020F0502020204030204"/>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73A90ED-A8AD-46D5-BE61-9BE912D77D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
        <p:cNvGrpSpPr/>
        <p:nvPr/>
      </p:nvGrpSpPr>
      <p:grpSpPr>
        <a:xfrm>
          <a:off x="0" y="0"/>
          <a:ext cx="0" cy="0"/>
          <a:chOff x="0" y="0"/>
          <a:chExt cx="0" cy="0"/>
        </a:xfrm>
      </p:grpSpPr>
      <p:sp>
        <p:nvSpPr>
          <p:cNvPr id="241" name="Google Shape;241;g1edd1fee4f6_1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2" name="Google Shape;242;g1edd1fee4f6_1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5" name="Google Shape;2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g1edd1fee4f6_1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g1edd1fee4f6_1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g1edd1fee4f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 name="Google Shape;218;g1edd1fee4f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524000" y="1122363"/>
            <a:ext cx="9144000" cy="137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Geo" panose="02000603000000000000"/>
              <a:buNone/>
            </a:pPr>
            <a:r>
              <a:rPr lang="en-US" sz="4400" b="1">
                <a:latin typeface="Geo" panose="02000603000000000000"/>
                <a:ea typeface="Geo" panose="02000603000000000000"/>
                <a:cs typeface="Geo" panose="02000603000000000000"/>
                <a:sym typeface="Geo" panose="02000603000000000000"/>
              </a:rPr>
              <a:t>Vasavi College of Engineering</a:t>
            </a:r>
            <a:r>
              <a:rPr lang="en-US" sz="4400" b="1"/>
              <a:t> </a:t>
            </a:r>
            <a:endParaRPr sz="4400"/>
          </a:p>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60" name="Google Shape;160;p1"/>
          <p:cNvSpPr txBox="1">
            <a:spLocks noGrp="1"/>
          </p:cNvSpPr>
          <p:nvPr>
            <p:ph type="subTitle" idx="1"/>
          </p:nvPr>
        </p:nvSpPr>
        <p:spPr>
          <a:xfrm>
            <a:off x="1290735" y="1705694"/>
            <a:ext cx="9411889" cy="12165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000"/>
              <a:buNone/>
            </a:pPr>
            <a:r>
              <a:rPr lang="en-US" sz="3000" b="1">
                <a:latin typeface="Geo" panose="02000603000000000000"/>
                <a:ea typeface="Geo" panose="02000603000000000000"/>
                <a:cs typeface="Geo" panose="02000603000000000000"/>
                <a:sym typeface="Geo" panose="02000603000000000000"/>
              </a:rPr>
              <a:t>Department of Information Technology</a:t>
            </a:r>
            <a:endParaRPr lang="en-US" sz="3000" b="1">
              <a:latin typeface="Geo" panose="02000603000000000000"/>
              <a:ea typeface="Geo" panose="02000603000000000000"/>
              <a:cs typeface="Geo" panose="02000603000000000000"/>
              <a:sym typeface="Geo" panose="02000603000000000000"/>
            </a:endParaRPr>
          </a:p>
          <a:p>
            <a:pPr marL="0" lvl="0" indent="0" algn="ctr" rtl="0">
              <a:lnSpc>
                <a:spcPct val="90000"/>
              </a:lnSpc>
              <a:spcBef>
                <a:spcPts val="1000"/>
              </a:spcBef>
              <a:spcAft>
                <a:spcPts val="0"/>
              </a:spcAft>
              <a:buClr>
                <a:schemeClr val="dk1"/>
              </a:buClr>
              <a:buSzPts val="3600"/>
              <a:buNone/>
            </a:pPr>
            <a:r>
              <a:rPr lang="en-US" sz="3600" i="1" u="sng">
                <a:ln/>
                <a:solidFill>
                  <a:schemeClr val="tx1"/>
                </a:solidFill>
                <a:effectLst>
                  <a:outerShdw blurRad="38100" dist="19050" dir="2700000" algn="tl" rotWithShape="0">
                    <a:schemeClr val="dk1">
                      <a:alpha val="40000"/>
                      <a:alpha val="40000"/>
                    </a:schemeClr>
                  </a:outerShdw>
                </a:effectLst>
              </a:rPr>
              <a:t>Abstract Presentation</a:t>
            </a:r>
            <a:r>
              <a:rPr lang="en-US" sz="3600">
                <a:ln/>
                <a:solidFill>
                  <a:schemeClr val="tx1"/>
                </a:solidFill>
                <a:effectLst>
                  <a:outerShdw blurRad="38100" dist="19050" dir="2700000" algn="tl" rotWithShape="0">
                    <a:schemeClr val="dk1">
                      <a:alpha val="40000"/>
                      <a:alpha val="40000"/>
                    </a:schemeClr>
                  </a:outerShdw>
                </a:effectLst>
              </a:rPr>
              <a:t>-1</a:t>
            </a:r>
            <a:endParaRPr lang="en-US" sz="3600">
              <a:ln/>
              <a:solidFill>
                <a:schemeClr val="tx1"/>
              </a:solidFill>
              <a:effectLst>
                <a:outerShdw blurRad="38100" dist="19050" dir="2700000" algn="tl" rotWithShape="0">
                  <a:schemeClr val="dk1">
                    <a:alpha val="40000"/>
                    <a:alpha val="40000"/>
                  </a:schemeClr>
                </a:outerShdw>
              </a:effectLst>
            </a:endParaRPr>
          </a:p>
        </p:txBody>
      </p:sp>
      <p:sp>
        <p:nvSpPr>
          <p:cNvPr id="161" name="Google Shape;161;p1"/>
          <p:cNvSpPr txBox="1"/>
          <p:nvPr/>
        </p:nvSpPr>
        <p:spPr>
          <a:xfrm>
            <a:off x="468922" y="2903415"/>
            <a:ext cx="11312769" cy="523220"/>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Title:Price Recommendation website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1"/>
          <p:cNvSpPr txBox="1"/>
          <p:nvPr/>
        </p:nvSpPr>
        <p:spPr>
          <a:xfrm>
            <a:off x="476249" y="3511905"/>
            <a:ext cx="11309350" cy="2346424"/>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Team Members:</a:t>
            </a:r>
            <a:endParaRPr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Hall Ticket No. </a:t>
            </a:r>
            <a:r>
              <a:rPr lang="en-US" sz="1800"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dirty="0">
                <a:solidFill>
                  <a:schemeClr val="dk1"/>
                </a:solidFill>
                <a:latin typeface="Calibri" panose="020F0502020204030204"/>
                <a:ea typeface="Calibri" panose="020F0502020204030204"/>
                <a:cs typeface="Calibri" panose="020F0502020204030204"/>
                <a:sym typeface="Calibri" panose="020F0502020204030204"/>
              </a:rPr>
              <a:t>Name</a:t>
            </a:r>
            <a:endParaRPr dirty="0"/>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1602-21-737-027                 Laxman Sai Prakash</a:t>
            </a:r>
            <a:endParaRPr dirty="0"/>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1602-21-737-030                 Lokesh Munagapati</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1602-21-737-059                 Surya Teja</a:t>
            </a:r>
            <a:endParaRPr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1"/>
          <p:cNvSpPr txBox="1"/>
          <p:nvPr/>
        </p:nvSpPr>
        <p:spPr>
          <a:xfrm>
            <a:off x="476249" y="5943600"/>
            <a:ext cx="11296650" cy="369332"/>
          </a:xfrm>
          <a:prstGeom prst="rect">
            <a:avLst/>
          </a:prstGeom>
          <a:solidFill>
            <a:srgbClr val="A5A5A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Date:</a:t>
            </a:r>
            <a:r>
              <a:rPr lang="en-US" sz="1800">
                <a:solidFill>
                  <a:schemeClr val="dk1"/>
                </a:solidFill>
                <a:latin typeface="Calibri" panose="020F0502020204030204"/>
                <a:ea typeface="Calibri" panose="020F0502020204030204"/>
                <a:cs typeface="Calibri" panose="020F0502020204030204"/>
                <a:sym typeface="Calibri" panose="020F0502020204030204"/>
              </a:rPr>
              <a:t>14-11-2022</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edd1fee4f6_1_453"/>
          <p:cNvSpPr txBox="1"/>
          <p:nvPr/>
        </p:nvSpPr>
        <p:spPr>
          <a:xfrm>
            <a:off x="1778000" y="197389"/>
            <a:ext cx="11480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Use-Case Descriptions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5" name="Google Shape;245;g1edd1fee4f6_1_453"/>
          <p:cNvSpPr/>
          <p:nvPr/>
        </p:nvSpPr>
        <p:spPr>
          <a:xfrm>
            <a:off x="406400" y="623436"/>
            <a:ext cx="9906000" cy="2882700"/>
          </a:xfrm>
          <a:prstGeom prst="rect">
            <a:avLst/>
          </a:prstGeom>
          <a:noFill/>
          <a:ln>
            <a:noFill/>
          </a:ln>
        </p:spPr>
        <p:txBody>
          <a:bodyPr spcFirstLastPara="1" wrap="square" lIns="91425" tIns="45700" rIns="91425" bIns="45700" anchor="ctr" anchorCtr="0">
            <a:noAutofit/>
          </a:bodyPr>
          <a:lstStyle/>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Case ID: UC01</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Name:</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Search</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Actors: User</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Description: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Allows user to search for product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Pre-conditions: None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Post-conditions: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None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Main Flow:</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46" name="Google Shape;246;g1edd1fee4f6_1_453"/>
          <p:cNvGraphicFramePr/>
          <p:nvPr/>
        </p:nvGraphicFramePr>
        <p:xfrm>
          <a:off x="1081800" y="3612650"/>
          <a:ext cx="9652000" cy="1462980"/>
        </p:xfrm>
        <a:graphic>
          <a:graphicData uri="http://schemas.openxmlformats.org/drawingml/2006/table">
            <a:tbl>
              <a:tblPr>
                <a:noFill/>
                <a:tableStyleId>{473A90ED-A8AD-46D5-BE61-9BE912D77D65}</a:tableStyleId>
              </a:tblPr>
              <a:tblGrid>
                <a:gridCol w="3336000"/>
                <a:gridCol w="6316000"/>
              </a:tblGrid>
              <a:tr h="381000">
                <a:tc>
                  <a:txBody>
                    <a:bodyPr/>
                    <a:lstStyle/>
                    <a:p>
                      <a:pPr marL="0" lvl="0" indent="0" algn="l" rtl="0">
                        <a:spcBef>
                          <a:spcPts val="0"/>
                        </a:spcBef>
                        <a:spcAft>
                          <a:spcPts val="0"/>
                        </a:spcAft>
                        <a:buNone/>
                      </a:pPr>
                      <a:r>
                        <a:rPr lang="en-US" b="1"/>
                        <a:t>User </a:t>
                      </a:r>
                      <a:endParaRPr b="1"/>
                    </a:p>
                  </a:txBody>
                  <a:tcPr marL="91425" marR="91425" marT="91425" marB="91425">
                    <a:solidFill>
                      <a:srgbClr val="6CC3EC"/>
                    </a:solidFill>
                  </a:tcPr>
                </a:tc>
                <a:tc>
                  <a:txBody>
                    <a:bodyPr/>
                    <a:lstStyle/>
                    <a:p>
                      <a:pPr marL="0" lvl="0" indent="0" algn="l" rtl="0">
                        <a:spcBef>
                          <a:spcPts val="0"/>
                        </a:spcBef>
                        <a:spcAft>
                          <a:spcPts val="0"/>
                        </a:spcAft>
                        <a:buNone/>
                      </a:pPr>
                      <a:r>
                        <a:rPr lang="en-US" b="1"/>
                        <a:t>System</a:t>
                      </a:r>
                      <a:endParaRPr b="1"/>
                    </a:p>
                  </a:txBody>
                  <a:tcPr marL="91425" marR="91425" marT="91425" marB="91425">
                    <a:solidFill>
                      <a:srgbClr val="6CC3EC"/>
                    </a:solidFill>
                  </a:tcPr>
                </a:tc>
              </a:tr>
              <a:tr h="381000">
                <a:tc>
                  <a:txBody>
                    <a:bodyPr/>
                    <a:lstStyle/>
                    <a:p>
                      <a:pPr marL="0" lvl="0" indent="0" algn="l" rtl="0">
                        <a:spcBef>
                          <a:spcPts val="0"/>
                        </a:spcBef>
                        <a:spcAft>
                          <a:spcPts val="0"/>
                        </a:spcAft>
                        <a:buNone/>
                      </a:pPr>
                      <a:r>
                        <a:rPr lang="en-US"/>
                        <a:t>Search </a:t>
                      </a:r>
                      <a:endParaRPr lang="en-US"/>
                    </a:p>
                  </a:txBody>
                  <a:tcPr marL="91425" marR="91425" marT="91425" marB="91425"/>
                </a:tc>
                <a:tc>
                  <a:txBody>
                    <a:bodyPr/>
                    <a:lstStyle/>
                    <a:p>
                      <a:pPr marL="0" lvl="0" indent="0" algn="l" rtl="0">
                        <a:spcBef>
                          <a:spcPts val="0"/>
                        </a:spcBef>
                        <a:spcAft>
                          <a:spcPts val="0"/>
                        </a:spcAft>
                        <a:buNone/>
                      </a:pPr>
                      <a:r>
                        <a:rPr lang="en-US"/>
                        <a:t>Search for the item that user as entered in a shopping website, then extracts the data related to that item and puts into a csv file.Now it displays the csv table in the frontend.</a:t>
                      </a:r>
                      <a:endParaRPr lang="en-US"/>
                    </a:p>
                  </a:txBody>
                  <a:tcPr marL="91425" marR="91425" marT="91425" marB="91425"/>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EXECUTION </a:t>
            </a:r>
            <a:endParaRPr lang="en-IN" dirty="0"/>
          </a:p>
        </p:txBody>
      </p:sp>
      <p:sp>
        <p:nvSpPr>
          <p:cNvPr id="3" name="Text Placeholder 2"/>
          <p:cNvSpPr>
            <a:spLocks noGrp="1"/>
          </p:cNvSpPr>
          <p:nvPr>
            <p:ph idx="1"/>
          </p:nvPr>
        </p:nvSpPr>
        <p:spPr>
          <a:xfrm>
            <a:off x="838200" y="1831119"/>
            <a:ext cx="10515600" cy="4351338"/>
          </a:xfrm>
        </p:spPr>
        <p:txBody>
          <a:bodyPr/>
          <a:lstStyle/>
          <a:p>
            <a:endParaRPr lang="en-IN" dirty="0"/>
          </a:p>
        </p:txBody>
      </p:sp>
      <p:pic>
        <p:nvPicPr>
          <p:cNvPr id="9" name="Picture 8" descr="Graphical user interface, application&#10;&#10;Description automatically generated"/>
          <p:cNvPicPr>
            <a:picLocks noChangeAspect="1"/>
          </p:cNvPicPr>
          <p:nvPr/>
        </p:nvPicPr>
        <p:blipFill>
          <a:blip r:embed="rId1"/>
          <a:stretch>
            <a:fillRect/>
          </a:stretch>
        </p:blipFill>
        <p:spPr>
          <a:xfrm>
            <a:off x="838200" y="1831119"/>
            <a:ext cx="8499566" cy="47810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EXECUTION </a:t>
            </a:r>
            <a:endParaRPr lang="en-IN" dirty="0"/>
          </a:p>
        </p:txBody>
      </p:sp>
      <p:sp>
        <p:nvSpPr>
          <p:cNvPr id="3" name="Text Placeholder 2"/>
          <p:cNvSpPr>
            <a:spLocks noGrp="1"/>
          </p:cNvSpPr>
          <p:nvPr>
            <p:ph idx="1"/>
          </p:nvPr>
        </p:nvSpPr>
        <p:spPr/>
        <p:txBody>
          <a:bodyPr/>
          <a:lstStyle/>
          <a:p>
            <a:endParaRPr lang="en-IN" dirty="0"/>
          </a:p>
        </p:txBody>
      </p:sp>
      <p:pic>
        <p:nvPicPr>
          <p:cNvPr id="5" name="Picture 4" descr="Graphical user interface, text, application&#10;&#10;Description automatically generated"/>
          <p:cNvPicPr>
            <a:picLocks noChangeAspect="1"/>
          </p:cNvPicPr>
          <p:nvPr/>
        </p:nvPicPr>
        <p:blipFill>
          <a:blip r:embed="rId1"/>
          <a:stretch>
            <a:fillRect/>
          </a:stretch>
        </p:blipFill>
        <p:spPr>
          <a:xfrm>
            <a:off x="838200" y="1825625"/>
            <a:ext cx="8497388" cy="4779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8200" y="365125"/>
            <a:ext cx="10515600" cy="7035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dirty="0">
                <a:latin typeface="Geo" panose="02000603000000000000"/>
                <a:ea typeface="Geo" panose="02000603000000000000"/>
                <a:cs typeface="Geo" panose="02000603000000000000"/>
                <a:sym typeface="Geo" panose="02000603000000000000"/>
              </a:rPr>
              <a:t>CONCLUSION AND FUTURE PLAN :</a:t>
            </a:r>
            <a:endParaRPr b="1" dirty="0">
              <a:latin typeface="Geo" panose="02000603000000000000"/>
              <a:ea typeface="Geo" panose="02000603000000000000"/>
              <a:cs typeface="Geo" panose="02000603000000000000"/>
              <a:sym typeface="Geo" panose="02000603000000000000"/>
            </a:endParaRPr>
          </a:p>
        </p:txBody>
      </p:sp>
      <p:sp>
        <p:nvSpPr>
          <p:cNvPr id="258" name="Google Shape;258;p10"/>
          <p:cNvSpPr txBox="1">
            <a:spLocks noGrp="1"/>
          </p:cNvSpPr>
          <p:nvPr>
            <p:ph idx="1"/>
          </p:nvPr>
        </p:nvSpPr>
        <p:spPr>
          <a:xfrm>
            <a:off x="1195873" y="1063625"/>
            <a:ext cx="10515600" cy="548656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t>This project gives you a precised information in a simpler tabular manner in a csv file about product</a:t>
            </a:r>
            <a:endParaRPr lang="en-US" dirty="0"/>
          </a:p>
          <a:p>
            <a:pPr marL="228600" lvl="0" indent="-50800" algn="l" rtl="0">
              <a:lnSpc>
                <a:spcPct val="90000"/>
              </a:lnSpc>
              <a:spcBef>
                <a:spcPts val="0"/>
              </a:spcBef>
              <a:spcAft>
                <a:spcPts val="0"/>
              </a:spcAft>
              <a:buClr>
                <a:schemeClr val="dk1"/>
              </a:buClr>
              <a:buSzPts val="2800"/>
              <a:buNone/>
            </a:pPr>
            <a:endParaRPr lang="en-US" dirty="0"/>
          </a:p>
          <a:p>
            <a:pPr marL="228600" lvl="0" indent="-50800" algn="l" rtl="0">
              <a:lnSpc>
                <a:spcPct val="90000"/>
              </a:lnSpc>
              <a:spcBef>
                <a:spcPts val="0"/>
              </a:spcBef>
              <a:spcAft>
                <a:spcPts val="0"/>
              </a:spcAft>
              <a:buClr>
                <a:schemeClr val="dk1"/>
              </a:buClr>
              <a:buSzPts val="2800"/>
              <a:buNone/>
            </a:pPr>
            <a:r>
              <a:rPr lang="en-US" dirty="0"/>
              <a:t>It has a scope of improving its features like adding a URL text to hyperlink , including other online websites  and comparing their prices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a:spLocks noGrp="1"/>
          </p:cNvSpPr>
          <p:nvPr>
            <p:ph type="title"/>
          </p:nvPr>
        </p:nvSpPr>
        <p:spPr>
          <a:xfrm>
            <a:off x="838200" y="365125"/>
            <a:ext cx="10515600" cy="7657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a:latin typeface="Geo" panose="02000603000000000000"/>
                <a:ea typeface="Geo" panose="02000603000000000000"/>
                <a:cs typeface="Geo" panose="02000603000000000000"/>
                <a:sym typeface="Geo" panose="02000603000000000000"/>
              </a:rPr>
              <a:t>REFERENCES:</a:t>
            </a:r>
            <a:endParaRPr lang="en-US" sz="3600" b="1">
              <a:latin typeface="Geo" panose="02000603000000000000"/>
              <a:ea typeface="Geo" panose="02000603000000000000"/>
              <a:cs typeface="Geo" panose="02000603000000000000"/>
              <a:sym typeface="Geo" panose="02000603000000000000"/>
            </a:endParaRPr>
          </a:p>
        </p:txBody>
      </p:sp>
      <p:sp>
        <p:nvSpPr>
          <p:cNvPr id="264" name="Google Shape;264;p11"/>
          <p:cNvSpPr txBox="1">
            <a:spLocks noGrp="1"/>
          </p:cNvSpPr>
          <p:nvPr>
            <p:ph idx="1"/>
          </p:nvPr>
        </p:nvSpPr>
        <p:spPr>
          <a:xfrm>
            <a:off x="1460241" y="1125829"/>
            <a:ext cx="10515600" cy="538548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Internet.</a:t>
            </a:r>
            <a:endParaRPr lang="en-US"/>
          </a:p>
          <a:p>
            <a:pPr marL="228600" lvl="0" indent="-50800" algn="l" rtl="0">
              <a:lnSpc>
                <a:spcPct val="90000"/>
              </a:lnSpc>
              <a:spcBef>
                <a:spcPts val="0"/>
              </a:spcBef>
              <a:spcAft>
                <a:spcPts val="0"/>
              </a:spcAft>
              <a:buClr>
                <a:schemeClr val="dk1"/>
              </a:buClr>
              <a:buSzPts val="2800"/>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1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0" name="Google Shape;270;p12"/>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1" name="Google Shape;271;p12"/>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2" name="Google Shape;272;p12"/>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3" name="Google Shape;273;p12"/>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4" name="Google Shape;274;p12"/>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5" name="Google Shape;275;p12"/>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76" name="Google Shape;276;p12"/>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7" name="Google Shape;277;p12"/>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8" name="Google Shape;278;p1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9" name="Google Shape;279;p12"/>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0" name="Google Shape;280;p12"/>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1" name="Google Shape;281;p12"/>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2" name="Google Shape;282;p12"/>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3" name="Google Shape;283;p12"/>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4" name="Google Shape;284;p12"/>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5" name="Google Shape;285;p12"/>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6" name="Google Shape;286;p12"/>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7" name="Google Shape;287;p12"/>
          <p:cNvSpPr txBox="1">
            <a:spLocks noGrp="1"/>
          </p:cNvSpPr>
          <p:nvPr>
            <p:ph type="title"/>
          </p:nvPr>
        </p:nvSpPr>
        <p:spPr>
          <a:xfrm>
            <a:off x="3204642" y="2353641"/>
            <a:ext cx="5782716" cy="21507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4400"/>
              <a:buFont typeface="Arial" panose="020B0604020202020204"/>
              <a:buNone/>
            </a:pPr>
            <a:r>
              <a:rPr lang="en-US" b="1">
                <a:solidFill>
                  <a:srgbClr val="080808"/>
                </a:solidFill>
                <a:latin typeface="Arial" panose="020B0604020202020204"/>
                <a:ea typeface="Arial" panose="020B0604020202020204"/>
                <a:cs typeface="Arial" panose="020B0604020202020204"/>
                <a:sym typeface="Arial" panose="020B0604020202020204"/>
              </a:rPr>
              <a:t>THANK YOU </a:t>
            </a:r>
            <a:endParaRPr b="1">
              <a:solidFill>
                <a:srgbClr val="080808"/>
              </a:solidFill>
              <a:latin typeface="Calibri" panose="020F0502020204030204"/>
              <a:ea typeface="Calibri" panose="020F0502020204030204"/>
              <a:cs typeface="Calibri" panose="020F0502020204030204"/>
              <a:sym typeface="Calibri" panose="020F0502020204030204"/>
            </a:endParaRPr>
          </a:p>
        </p:txBody>
      </p:sp>
      <p:sp>
        <p:nvSpPr>
          <p:cNvPr id="288" name="Google Shape;288;p12"/>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9" name="Google Shape;289;p12"/>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0" name="Google Shape;290;p12"/>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1" name="Google Shape;291;p12"/>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
          <p:cNvSpPr txBox="1">
            <a:spLocks noGrp="1"/>
          </p:cNvSpPr>
          <p:nvPr>
            <p:ph type="title"/>
          </p:nvPr>
        </p:nvSpPr>
        <p:spPr>
          <a:xfrm>
            <a:off x="838200" y="466725"/>
            <a:ext cx="10515600" cy="842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a:latin typeface="Geo" panose="02000603000000000000"/>
                <a:ea typeface="Geo" panose="02000603000000000000"/>
                <a:cs typeface="Geo" panose="02000603000000000000"/>
                <a:sym typeface="Geo" panose="02000603000000000000"/>
              </a:rPr>
              <a:t>CONTENTS:</a:t>
            </a:r>
            <a:endParaRPr sz="3600" b="1">
              <a:latin typeface="Geo" panose="02000603000000000000"/>
              <a:ea typeface="Geo" panose="02000603000000000000"/>
              <a:cs typeface="Geo" panose="02000603000000000000"/>
              <a:sym typeface="Geo" panose="02000603000000000000"/>
            </a:endParaRPr>
          </a:p>
        </p:txBody>
      </p:sp>
      <p:sp>
        <p:nvSpPr>
          <p:cNvPr id="169" name="Google Shape;169;p2"/>
          <p:cNvSpPr txBox="1">
            <a:spLocks noGrp="1"/>
          </p:cNvSpPr>
          <p:nvPr>
            <p:ph idx="1"/>
          </p:nvPr>
        </p:nvSpPr>
        <p:spPr>
          <a:xfrm>
            <a:off x="1193800" y="14192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US" b="1"/>
              <a:t>Abstract</a:t>
            </a:r>
            <a:endParaRPr lang="en-US" b="1"/>
          </a:p>
          <a:p>
            <a:pPr marL="514350" lvl="0" indent="-514350" algn="l" rtl="0">
              <a:lnSpc>
                <a:spcPct val="90000"/>
              </a:lnSpc>
              <a:spcBef>
                <a:spcPts val="1000"/>
              </a:spcBef>
              <a:spcAft>
                <a:spcPts val="0"/>
              </a:spcAft>
              <a:buClr>
                <a:schemeClr val="dk1"/>
              </a:buClr>
              <a:buSzPts val="2800"/>
              <a:buAutoNum type="arabicPeriod"/>
            </a:pPr>
            <a:r>
              <a:rPr lang="en-US" b="1"/>
              <a:t>Introduction</a:t>
            </a:r>
            <a:endParaRPr lang="en-US" b="1"/>
          </a:p>
          <a:p>
            <a:pPr marL="514350" lvl="0" indent="-514350" algn="l" rtl="0">
              <a:lnSpc>
                <a:spcPct val="90000"/>
              </a:lnSpc>
              <a:spcBef>
                <a:spcPts val="1000"/>
              </a:spcBef>
              <a:spcAft>
                <a:spcPts val="0"/>
              </a:spcAft>
              <a:buClr>
                <a:schemeClr val="dk1"/>
              </a:buClr>
              <a:buSzPts val="2800"/>
              <a:buAutoNum type="arabicPeriod"/>
            </a:pPr>
            <a:r>
              <a:rPr lang="en-US" b="1"/>
              <a:t>Hardware and Software Requirements</a:t>
            </a:r>
            <a:endParaRPr lang="en-US" b="1"/>
          </a:p>
          <a:p>
            <a:pPr marL="514350" lvl="0" indent="-514350" algn="l" rtl="0">
              <a:lnSpc>
                <a:spcPct val="90000"/>
              </a:lnSpc>
              <a:spcBef>
                <a:spcPts val="1000"/>
              </a:spcBef>
              <a:spcAft>
                <a:spcPts val="0"/>
              </a:spcAft>
              <a:buClr>
                <a:schemeClr val="dk1"/>
              </a:buClr>
              <a:buSzPts val="2800"/>
              <a:buAutoNum type="arabicPeriod"/>
            </a:pPr>
            <a:r>
              <a:rPr lang="en-US" b="1"/>
              <a:t>Design</a:t>
            </a:r>
            <a:endParaRPr lang="en-US" b="1"/>
          </a:p>
          <a:p>
            <a:pPr marL="514350" lvl="0" indent="-514350" algn="l" rtl="0">
              <a:lnSpc>
                <a:spcPct val="90000"/>
              </a:lnSpc>
              <a:spcBef>
                <a:spcPts val="1000"/>
              </a:spcBef>
              <a:spcAft>
                <a:spcPts val="0"/>
              </a:spcAft>
              <a:buClr>
                <a:schemeClr val="dk1"/>
              </a:buClr>
              <a:buSzPts val="2800"/>
              <a:buAutoNum type="arabicPeriod"/>
            </a:pPr>
            <a:r>
              <a:rPr lang="en-US" b="1"/>
              <a:t>Implementation</a:t>
            </a:r>
            <a:endParaRPr lang="en-US" b="1"/>
          </a:p>
          <a:p>
            <a:pPr marL="514350" lvl="0" indent="-514350" algn="l" rtl="0">
              <a:lnSpc>
                <a:spcPct val="90000"/>
              </a:lnSpc>
              <a:spcBef>
                <a:spcPts val="1000"/>
              </a:spcBef>
              <a:spcAft>
                <a:spcPts val="0"/>
              </a:spcAft>
              <a:buClr>
                <a:schemeClr val="dk1"/>
              </a:buClr>
              <a:buSzPts val="2800"/>
              <a:buAutoNum type="arabicPeriod"/>
            </a:pPr>
            <a:r>
              <a:rPr lang="en-US" b="1"/>
              <a:t>Conclusion</a:t>
            </a:r>
            <a:endParaRPr lang="en-US" b="1"/>
          </a:p>
          <a:p>
            <a:pPr marL="0" lvl="0" indent="0" algn="l" rtl="0">
              <a:lnSpc>
                <a:spcPct val="90000"/>
              </a:lnSpc>
              <a:spcBef>
                <a:spcPts val="1000"/>
              </a:spcBef>
              <a:spcAft>
                <a:spcPts val="0"/>
              </a:spcAft>
              <a:buClr>
                <a:schemeClr val="dk1"/>
              </a:buClr>
              <a:buSzPts val="2800"/>
              <a:buNone/>
            </a:pPr>
            <a:r>
              <a:rPr lang="en-US" b="1"/>
              <a:t>  References</a:t>
            </a:r>
            <a:endParaRPr 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a:spLocks noGrp="1"/>
          </p:cNvSpPr>
          <p:nvPr>
            <p:ph type="title"/>
          </p:nvPr>
        </p:nvSpPr>
        <p:spPr>
          <a:xfrm>
            <a:off x="292100" y="403225"/>
            <a:ext cx="10515600" cy="5894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a:latin typeface="Geo" panose="02000603000000000000"/>
                <a:ea typeface="Geo" panose="02000603000000000000"/>
                <a:cs typeface="Geo" panose="02000603000000000000"/>
                <a:sym typeface="Geo" panose="02000603000000000000"/>
              </a:rPr>
              <a:t>ABSTRACT:</a:t>
            </a:r>
            <a:endParaRPr sz="3600" b="1">
              <a:latin typeface="Geo" panose="02000603000000000000"/>
              <a:ea typeface="Geo" panose="02000603000000000000"/>
              <a:cs typeface="Geo" panose="02000603000000000000"/>
              <a:sym typeface="Geo" panose="02000603000000000000"/>
            </a:endParaRPr>
          </a:p>
        </p:txBody>
      </p:sp>
      <p:sp>
        <p:nvSpPr>
          <p:cNvPr id="175" name="Google Shape;175;p3"/>
          <p:cNvSpPr txBox="1">
            <a:spLocks noGrp="1"/>
          </p:cNvSpPr>
          <p:nvPr>
            <p:ph idx="1"/>
          </p:nvPr>
        </p:nvSpPr>
        <p:spPr>
          <a:xfrm>
            <a:off x="502168" y="1169631"/>
            <a:ext cx="11188700" cy="52167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A3838"/>
              </a:buClr>
              <a:buSzPts val="2400"/>
              <a:buNone/>
            </a:pPr>
            <a:r>
              <a:rPr lang="en-US" sz="2400" i="1">
                <a:solidFill>
                  <a:srgbClr val="3A3838"/>
                </a:solidFill>
              </a:rPr>
              <a:t>Price comparison websites are becoming more popular since Ecommerce  revolution. The data and values provide by the price comparison sites helps consumers to save money while shopping online. The ability to check the price of products brings convenience and saves a lot of time. Price comparison is done when the price of the same product is compared in different outlets. There are many online shopping sites which are being used to shop various products online. A particular product has different prices on every different shopping site. We need to check manually the price of the product on every site, which causes inconvenience and consumes a lot of time. There are many price comparison sites which provides products comparison, but there is no site which compares the price of wish list products. Hence, we have proposed a project named Wish list Products Price comparison website which compares the prices of only </a:t>
            </a:r>
            <a:r>
              <a:rPr lang="en-US" sz="2400">
                <a:solidFill>
                  <a:srgbClr val="323F4F"/>
                </a:solidFill>
              </a:rPr>
              <a:t>interested products which user intents to buy. This price comparison website for wish list products will help to compare the price from various e-commerce websites. This system has an advance feature of sending notification when the price changes of a particular product which has been added in the wish list.  </a:t>
            </a:r>
            <a:endParaRPr sz="2400">
              <a:solidFill>
                <a:srgbClr val="323F4F"/>
              </a:solidFill>
            </a:endParaRPr>
          </a:p>
          <a:p>
            <a:pPr marL="0" lvl="0" indent="0" algn="l" rtl="0">
              <a:lnSpc>
                <a:spcPct val="90000"/>
              </a:lnSpc>
              <a:spcBef>
                <a:spcPts val="1000"/>
              </a:spcBef>
              <a:spcAft>
                <a:spcPts val="0"/>
              </a:spcAft>
              <a:buClr>
                <a:schemeClr val="dk1"/>
              </a:buClr>
              <a:buSzPts val="2400"/>
              <a:buNone/>
            </a:pPr>
            <a:endParaRPr sz="2400"/>
          </a:p>
          <a:p>
            <a:pPr marL="228600" lvl="0" indent="-50800" algn="l" rtl="0">
              <a:lnSpc>
                <a:spcPct val="90000"/>
              </a:lnSpc>
              <a:spcBef>
                <a:spcPts val="1000"/>
              </a:spcBef>
              <a:spcAft>
                <a:spcPts val="0"/>
              </a:spcAft>
              <a:buClr>
                <a:schemeClr val="dk1"/>
              </a:buClr>
              <a:buSzPts val="2800"/>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
          <p:cNvSpPr txBox="1">
            <a:spLocks noGrp="1"/>
          </p:cNvSpPr>
          <p:nvPr>
            <p:ph idx="1"/>
          </p:nvPr>
        </p:nvSpPr>
        <p:spPr>
          <a:xfrm>
            <a:off x="838200" y="276225"/>
            <a:ext cx="10515600" cy="59007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23F4F"/>
              </a:buClr>
              <a:buSzPts val="2800"/>
              <a:buNone/>
            </a:pPr>
            <a:r>
              <a:rPr lang="en-US">
                <a:solidFill>
                  <a:srgbClr val="323F4F"/>
                </a:solidFill>
              </a:rPr>
              <a:t>This Price comparison site is extremely helpful for frequent online shoppers to check prices on different online stores in one place. This system will show you the product prices from different retailers to show you where to buy the product at affordable price. Whenever the price of the product changes it sends notification to the user.</a:t>
            </a:r>
            <a:endParaRPr lang="en-US">
              <a:solidFill>
                <a:srgbClr val="323F4F"/>
              </a:solidFill>
            </a:endParaRPr>
          </a:p>
          <a:p>
            <a:pPr marL="0" lvl="0" indent="0" algn="l" rtl="0">
              <a:lnSpc>
                <a:spcPct val="90000"/>
              </a:lnSpc>
              <a:spcBef>
                <a:spcPts val="1000"/>
              </a:spcBef>
              <a:spcAft>
                <a:spcPts val="0"/>
              </a:spcAft>
              <a:buClr>
                <a:schemeClr val="dk1"/>
              </a:buClr>
              <a:buSzPts val="2800"/>
              <a:buNone/>
            </a:pPr>
            <a:endParaRPr>
              <a:solidFill>
                <a:srgbClr val="323F4F"/>
              </a:solidFill>
            </a:endParaRPr>
          </a:p>
          <a:p>
            <a:pPr marL="228600" lvl="0" indent="-228600" algn="l" rtl="0">
              <a:lnSpc>
                <a:spcPct val="90000"/>
              </a:lnSpc>
              <a:spcBef>
                <a:spcPts val="1000"/>
              </a:spcBef>
              <a:spcAft>
                <a:spcPts val="0"/>
              </a:spcAft>
              <a:buClr>
                <a:schemeClr val="dk1"/>
              </a:buClr>
              <a:buSzPts val="2800"/>
              <a:buNone/>
            </a:pPr>
            <a:r>
              <a:rPr lang="en-US"/>
              <a:t>Python libraries for </a:t>
            </a:r>
            <a:r>
              <a:rPr lang="en-US" b="1"/>
              <a:t>web scraping</a:t>
            </a:r>
            <a:r>
              <a:rPr lang="en-US"/>
              <a:t>: </a:t>
            </a:r>
            <a:endParaRPr lang="en-US"/>
          </a:p>
          <a:p>
            <a:pPr marL="457200" lvl="0" indent="-457200" algn="l" rtl="0">
              <a:lnSpc>
                <a:spcPct val="90000"/>
              </a:lnSpc>
              <a:spcBef>
                <a:spcPts val="1000"/>
              </a:spcBef>
              <a:spcAft>
                <a:spcPts val="0"/>
              </a:spcAft>
              <a:buClr>
                <a:schemeClr val="dk1"/>
              </a:buClr>
              <a:buSzPts val="2800"/>
              <a:buFont typeface="Noto Sans Symbols"/>
              <a:buChar char="⮚"/>
            </a:pPr>
            <a:r>
              <a:rPr lang="en-US" b="1"/>
              <a:t>Beautiful Soup</a:t>
            </a:r>
            <a:r>
              <a:rPr lang="en-US"/>
              <a:t>:  </a:t>
            </a:r>
            <a:r>
              <a:rPr lang="en-US">
                <a:solidFill>
                  <a:srgbClr val="323F4F"/>
                </a:solidFill>
              </a:rPr>
              <a:t>Extracting data, Filtering data, Navigating data</a:t>
            </a:r>
            <a:r>
              <a:rPr lang="en-US"/>
              <a:t> </a:t>
            </a:r>
            <a:endParaRPr lang="en-US"/>
          </a:p>
          <a:p>
            <a:pPr marL="0" lvl="0" indent="0" algn="l" rtl="0">
              <a:lnSpc>
                <a:spcPct val="90000"/>
              </a:lnSpc>
              <a:spcBef>
                <a:spcPts val="1000"/>
              </a:spcBef>
              <a:spcAft>
                <a:spcPts val="0"/>
              </a:spcAft>
              <a:buClr>
                <a:schemeClr val="dk1"/>
              </a:buClr>
              <a:buSzPts val="2800"/>
              <a:buNone/>
            </a:pPr>
            <a:r>
              <a:rPr lang="en-US"/>
              <a:t>Can extract all of text from HTML tags </a:t>
            </a:r>
            <a:endParaRPr lang="en-US"/>
          </a:p>
          <a:p>
            <a:pPr marL="457200" lvl="0" indent="-457200" algn="l" rtl="0">
              <a:lnSpc>
                <a:spcPct val="90000"/>
              </a:lnSpc>
              <a:spcBef>
                <a:spcPts val="1000"/>
              </a:spcBef>
              <a:spcAft>
                <a:spcPts val="0"/>
              </a:spcAft>
              <a:buClr>
                <a:schemeClr val="dk1"/>
              </a:buClr>
              <a:buSzPts val="2800"/>
              <a:buFont typeface="Noto Sans Symbols"/>
              <a:buChar char="⮚"/>
            </a:pPr>
            <a:r>
              <a:rPr lang="en-US" b="1"/>
              <a:t>Selenium: </a:t>
            </a:r>
            <a:r>
              <a:rPr lang="en-US">
                <a:solidFill>
                  <a:srgbClr val="323F4F"/>
                </a:solidFill>
              </a:rPr>
              <a:t>used to automate web browser interaction from Python</a:t>
            </a:r>
            <a:endParaRPr>
              <a:solidFill>
                <a:srgbClr val="323F4F"/>
              </a:solidFill>
            </a:endParaRPr>
          </a:p>
          <a:p>
            <a:pPr marL="0" lvl="0" indent="0" algn="l" rtl="0">
              <a:lnSpc>
                <a:spcPct val="90000"/>
              </a:lnSpc>
              <a:spcBef>
                <a:spcPts val="1000"/>
              </a:spcBef>
              <a:spcAft>
                <a:spcPts val="0"/>
              </a:spcAft>
              <a:buClr>
                <a:schemeClr val="dk1"/>
              </a:buClr>
              <a:buSzPts val="2800"/>
              <a:buNone/>
            </a:pPr>
            <a:endParaRPr>
              <a:solidFill>
                <a:srgbClr val="323F4F"/>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6" name="Google Shape;186;p5"/>
          <p:cNvSpPr txBox="1">
            <a:spLocks noGrp="1"/>
          </p:cNvSpPr>
          <p:nvPr>
            <p:ph type="title"/>
          </p:nvPr>
        </p:nvSpPr>
        <p:spPr>
          <a:xfrm>
            <a:off x="643467" y="321734"/>
            <a:ext cx="10905066" cy="1135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a:latin typeface="Geo" panose="02000603000000000000"/>
                <a:ea typeface="Geo" panose="02000603000000000000"/>
                <a:cs typeface="Geo" panose="02000603000000000000"/>
                <a:sym typeface="Geo" panose="02000603000000000000"/>
              </a:rPr>
              <a:t>INTRODUCTION:</a:t>
            </a:r>
            <a:endParaRPr lang="en-US" sz="3600" b="1">
              <a:latin typeface="Geo" panose="02000603000000000000"/>
              <a:ea typeface="Geo" panose="02000603000000000000"/>
              <a:cs typeface="Geo" panose="02000603000000000000"/>
              <a:sym typeface="Geo" panose="02000603000000000000"/>
            </a:endParaRPr>
          </a:p>
        </p:txBody>
      </p:sp>
      <p:sp>
        <p:nvSpPr>
          <p:cNvPr id="187" name="Google Shape;187;p5"/>
          <p:cNvSpPr txBox="1">
            <a:spLocks noGrp="1"/>
          </p:cNvSpPr>
          <p:nvPr>
            <p:ph idx="1"/>
          </p:nvPr>
        </p:nvSpPr>
        <p:spPr>
          <a:xfrm>
            <a:off x="643469" y="1782981"/>
            <a:ext cx="4008384" cy="439398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As you can see we are building this application using python language. which is now a trending language among the tech world. python can also be used to build web development and for this project we are making web scraping from different ecommerce websites.</a:t>
            </a:r>
            <a:endParaRPr lang="en-US" sz="2000"/>
          </a:p>
          <a:p>
            <a:pPr marL="228600" lvl="0" indent="-228600" algn="l" rtl="0">
              <a:lnSpc>
                <a:spcPct val="90000"/>
              </a:lnSpc>
              <a:spcBef>
                <a:spcPts val="1000"/>
              </a:spcBef>
              <a:spcAft>
                <a:spcPts val="0"/>
              </a:spcAft>
              <a:buClr>
                <a:schemeClr val="dk1"/>
              </a:buClr>
              <a:buSzPts val="2000"/>
              <a:buFont typeface="Noto Sans Symbols"/>
              <a:buChar char="⮚"/>
            </a:pPr>
            <a:r>
              <a:rPr lang="en-US" sz="2000"/>
              <a:t>Web scraping is an automatic method to obtain large amounts of data from websites. Most of this data is unstructured data in an HTML format which is then converted into structured data in a spreadsheet or a database so that it can be used in various applications.</a:t>
            </a:r>
            <a:endParaRPr lang="en-US"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grpSp>
        <p:nvGrpSpPr>
          <p:cNvPr id="188" name="Google Shape;188;p5"/>
          <p:cNvGrpSpPr/>
          <p:nvPr/>
        </p:nvGrpSpPr>
        <p:grpSpPr>
          <a:xfrm>
            <a:off x="0" y="4601497"/>
            <a:ext cx="1014060" cy="2017580"/>
            <a:chOff x="0" y="4601497"/>
            <a:chExt cx="1014060" cy="2017580"/>
          </a:xfrm>
        </p:grpSpPr>
        <p:sp>
          <p:nvSpPr>
            <p:cNvPr id="189" name="Google Shape;189;p5"/>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0" name="Google Shape;190;p5"/>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1" name="Google Shape;191;p5" descr="A picture containing diagram&#10;&#10;Description automatically generated"/>
          <p:cNvPicPr preferRelativeResize="0"/>
          <p:nvPr/>
        </p:nvPicPr>
        <p:blipFill rotWithShape="1">
          <a:blip r:embed="rId1"/>
          <a:srcRect/>
          <a:stretch>
            <a:fillRect/>
          </a:stretch>
        </p:blipFill>
        <p:spPr>
          <a:xfrm>
            <a:off x="5295320" y="2400624"/>
            <a:ext cx="6253212" cy="3126606"/>
          </a:xfrm>
          <a:prstGeom prst="rect">
            <a:avLst/>
          </a:prstGeom>
          <a:noFill/>
          <a:ln>
            <a:noFill/>
          </a:ln>
        </p:spPr>
      </p:pic>
      <p:grpSp>
        <p:nvGrpSpPr>
          <p:cNvPr id="192" name="Google Shape;192;p5"/>
          <p:cNvGrpSpPr/>
          <p:nvPr/>
        </p:nvGrpSpPr>
        <p:grpSpPr>
          <a:xfrm>
            <a:off x="11219290" y="1"/>
            <a:ext cx="972709" cy="1935307"/>
            <a:chOff x="10918968" y="713127"/>
            <a:chExt cx="1273032" cy="2532832"/>
          </a:xfrm>
        </p:grpSpPr>
        <p:sp>
          <p:nvSpPr>
            <p:cNvPr id="193" name="Google Shape;193;p5"/>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 name="Google Shape;194;p5"/>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0" name="Google Shape;200;p6"/>
          <p:cNvSpPr txBox="1">
            <a:spLocks noGrp="1"/>
          </p:cNvSpPr>
          <p:nvPr>
            <p:ph idx="1"/>
          </p:nvPr>
        </p:nvSpPr>
        <p:spPr>
          <a:xfrm>
            <a:off x="667785" y="704833"/>
            <a:ext cx="10880748" cy="54721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Geo" panose="02000603000000000000"/>
              <a:ea typeface="Geo" panose="02000603000000000000"/>
              <a:cs typeface="Geo" panose="02000603000000000000"/>
              <a:sym typeface="Geo" panose="02000603000000000000"/>
            </a:endParaRPr>
          </a:p>
          <a:p>
            <a:pPr marL="0" lvl="0" indent="0" algn="l" rtl="0">
              <a:lnSpc>
                <a:spcPct val="90000"/>
              </a:lnSpc>
              <a:spcBef>
                <a:spcPts val="1000"/>
              </a:spcBef>
              <a:spcAft>
                <a:spcPts val="0"/>
              </a:spcAft>
              <a:buClr>
                <a:schemeClr val="dk1"/>
              </a:buClr>
              <a:buSzPts val="2000"/>
              <a:buNone/>
            </a:pPr>
            <a:endParaRPr sz="2000">
              <a:latin typeface="Geo" panose="02000603000000000000"/>
              <a:ea typeface="Geo" panose="02000603000000000000"/>
              <a:cs typeface="Geo" panose="02000603000000000000"/>
              <a:sym typeface="Geo" panose="02000603000000000000"/>
            </a:endParaRPr>
          </a:p>
          <a:p>
            <a:pPr marL="0" lvl="0" indent="0" algn="l" rtl="0">
              <a:lnSpc>
                <a:spcPct val="90000"/>
              </a:lnSpc>
              <a:spcBef>
                <a:spcPts val="1000"/>
              </a:spcBef>
              <a:spcAft>
                <a:spcPts val="0"/>
              </a:spcAft>
              <a:buClr>
                <a:schemeClr val="dk1"/>
              </a:buClr>
              <a:buSzPts val="2000"/>
              <a:buNone/>
            </a:pPr>
            <a:endParaRPr sz="2000">
              <a:latin typeface="Geo" panose="02000603000000000000"/>
              <a:ea typeface="Geo" panose="02000603000000000000"/>
              <a:cs typeface="Geo" panose="02000603000000000000"/>
              <a:sym typeface="Geo" panose="02000603000000000000"/>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latin typeface="Geo" panose="02000603000000000000"/>
                <a:ea typeface="Geo" panose="02000603000000000000"/>
                <a:cs typeface="Geo" panose="02000603000000000000"/>
                <a:sym typeface="Geo" panose="02000603000000000000"/>
              </a:rPr>
              <a:t>Web scraping requires two parts, namely the crawler and the scraper. The crawler is an artificial intelligence algorithm that browses the web to search for the particular data required by following the links across the internet. The scraper, on the other hand, is a specific tool created to extract data from the website.</a:t>
            </a:r>
            <a:endParaRPr lang="en-US" sz="2000">
              <a:latin typeface="Geo" panose="02000603000000000000"/>
              <a:ea typeface="Geo" panose="02000603000000000000"/>
              <a:cs typeface="Geo" panose="02000603000000000000"/>
              <a:sym typeface="Geo" panose="02000603000000000000"/>
            </a:endParaRPr>
          </a:p>
          <a:p>
            <a:pPr marL="0" lvl="0" indent="0" algn="l" rtl="0">
              <a:lnSpc>
                <a:spcPct val="90000"/>
              </a:lnSpc>
              <a:spcBef>
                <a:spcPts val="1000"/>
              </a:spcBef>
              <a:spcAft>
                <a:spcPts val="0"/>
              </a:spcAft>
              <a:buClr>
                <a:schemeClr val="dk1"/>
              </a:buClr>
              <a:buSzPts val="2000"/>
              <a:buNone/>
            </a:pPr>
            <a:endParaRPr sz="2000">
              <a:latin typeface="Geo" panose="02000603000000000000"/>
              <a:ea typeface="Geo" panose="02000603000000000000"/>
              <a:cs typeface="Geo" panose="02000603000000000000"/>
              <a:sym typeface="Geo" panose="02000603000000000000"/>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A CSV file is a simple text file that you can open in a wide variety of programs, including any program that works with plain text like the Notepad app.</a:t>
            </a:r>
            <a:endParaRPr lang="en-US" sz="2000"/>
          </a:p>
          <a:p>
            <a:pPr marL="0" lvl="0" indent="0" algn="l" rtl="0">
              <a:lnSpc>
                <a:spcPct val="90000"/>
              </a:lnSpc>
              <a:spcBef>
                <a:spcPts val="1000"/>
              </a:spcBef>
              <a:spcAft>
                <a:spcPts val="0"/>
              </a:spcAft>
              <a:buClr>
                <a:schemeClr val="dk1"/>
              </a:buClr>
              <a:buSzPts val="2000"/>
              <a:buNone/>
            </a:pPr>
            <a:endParaRPr sz="2000">
              <a:latin typeface="Geo" panose="02000603000000000000"/>
              <a:ea typeface="Geo" panose="02000603000000000000"/>
              <a:cs typeface="Geo" panose="02000603000000000000"/>
              <a:sym typeface="Geo" panose="02000603000000000000"/>
            </a:endParaRPr>
          </a:p>
        </p:txBody>
      </p:sp>
      <p:sp>
        <p:nvSpPr>
          <p:cNvPr id="201" name="Google Shape;201;p6"/>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 name="Google Shape;202;p6"/>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3" name="Google Shape;203;p6"/>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4" name="Google Shape;204;p6"/>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Geo" panose="02000603000000000000"/>
              <a:buNone/>
            </a:pPr>
            <a:r>
              <a:rPr lang="en-US" sz="3200" b="1">
                <a:latin typeface="Geo" panose="02000603000000000000"/>
                <a:ea typeface="Geo" panose="02000603000000000000"/>
                <a:cs typeface="Geo" panose="02000603000000000000"/>
                <a:sym typeface="Geo" panose="02000603000000000000"/>
              </a:rPr>
              <a:t>Hardware and Software Requirements:</a:t>
            </a:r>
            <a:endParaRPr sz="4000" b="1">
              <a:latin typeface="Geo" panose="02000603000000000000"/>
              <a:ea typeface="Geo" panose="02000603000000000000"/>
              <a:cs typeface="Geo" panose="02000603000000000000"/>
              <a:sym typeface="Geo" panose="02000603000000000000"/>
            </a:endParaRPr>
          </a:p>
        </p:txBody>
      </p:sp>
      <p:sp>
        <p:nvSpPr>
          <p:cNvPr id="210" name="Google Shape;210;p7"/>
          <p:cNvSpPr txBox="1">
            <a:spLocks noGrp="1"/>
          </p:cNvSpPr>
          <p:nvPr>
            <p:ph idx="1"/>
          </p:nvPr>
        </p:nvSpPr>
        <p:spPr>
          <a:prstGeom prst="rect">
            <a:avLst/>
          </a:prstGeom>
          <a:noFill/>
          <a:ln>
            <a:noFill/>
          </a:ln>
        </p:spPr>
        <p:txBody>
          <a:bodyPr spcFirstLastPara="1" wrap="square" lIns="91425" tIns="45700" rIns="91425" bIns="45700" anchor="t" anchorCtr="0">
            <a:normAutofit lnSpcReduction="20000"/>
          </a:bodyPr>
          <a:lstStyle/>
          <a:p>
            <a:pPr marL="228600" lvl="0" indent="-50800" algn="l" rtl="0">
              <a:lnSpc>
                <a:spcPct val="90000"/>
              </a:lnSpc>
              <a:spcBef>
                <a:spcPts val="0"/>
              </a:spcBef>
              <a:spcAft>
                <a:spcPts val="0"/>
              </a:spcAft>
              <a:buClr>
                <a:schemeClr val="dk1"/>
              </a:buClr>
              <a:buSzPts val="2800"/>
              <a:buNone/>
            </a:pPr>
            <a:r>
              <a:rPr lang="en-US" sz="2200">
                <a:solidFill>
                  <a:schemeClr val="tx1">
                    <a:lumMod val="75000"/>
                    <a:lumOff val="25000"/>
                  </a:schemeClr>
                </a:solidFill>
                <a:uFillTx/>
              </a:rPr>
              <a:t>Framework</a:t>
            </a:r>
            <a:r>
              <a:rPr lang="en-US" sz="2200"/>
              <a:t>:</a:t>
            </a:r>
            <a:endParaRPr sz="2200"/>
          </a:p>
          <a:p>
            <a:pPr marL="228600" lvl="0" indent="-50800" algn="l" rtl="0">
              <a:lnSpc>
                <a:spcPct val="90000"/>
              </a:lnSpc>
              <a:spcBef>
                <a:spcPts val="0"/>
              </a:spcBef>
              <a:spcAft>
                <a:spcPts val="0"/>
              </a:spcAft>
              <a:buClr>
                <a:schemeClr val="dk1"/>
              </a:buClr>
              <a:buSzPts val="2800"/>
              <a:buNone/>
            </a:pPr>
            <a:r>
              <a:rPr lang="en-US" sz="2200"/>
              <a:t>			-Flask</a:t>
            </a:r>
            <a:endParaRPr lang="en-US" sz="2200"/>
          </a:p>
          <a:p>
            <a:pPr marL="228600" lvl="0" indent="-50800" algn="l" rtl="0">
              <a:lnSpc>
                <a:spcPct val="90000"/>
              </a:lnSpc>
              <a:spcBef>
                <a:spcPts val="0"/>
              </a:spcBef>
              <a:spcAft>
                <a:spcPts val="0"/>
              </a:spcAft>
              <a:buClr>
                <a:schemeClr val="dk1"/>
              </a:buClr>
              <a:buSzPts val="2800"/>
              <a:buNone/>
            </a:pPr>
            <a:r>
              <a:rPr lang="en-US" sz="2200"/>
              <a:t>			-Jinjo</a:t>
            </a:r>
            <a:endParaRPr sz="2200"/>
          </a:p>
          <a:p>
            <a:pPr marL="228600" lvl="0" indent="-50800" algn="l" rtl="0">
              <a:lnSpc>
                <a:spcPct val="90000"/>
              </a:lnSpc>
              <a:spcBef>
                <a:spcPts val="0"/>
              </a:spcBef>
              <a:spcAft>
                <a:spcPts val="0"/>
              </a:spcAft>
              <a:buClr>
                <a:schemeClr val="dk1"/>
              </a:buClr>
              <a:buSzPts val="2800"/>
              <a:buNone/>
            </a:pPr>
            <a:r>
              <a:rPr lang="en-US" sz="2200"/>
              <a:t>FrontEnd:</a:t>
            </a:r>
            <a:endParaRPr sz="2200"/>
          </a:p>
          <a:p>
            <a:pPr marL="228600" lvl="0" indent="-50800" algn="l" rtl="0">
              <a:lnSpc>
                <a:spcPct val="90000"/>
              </a:lnSpc>
              <a:spcBef>
                <a:spcPts val="0"/>
              </a:spcBef>
              <a:spcAft>
                <a:spcPts val="0"/>
              </a:spcAft>
              <a:buClr>
                <a:schemeClr val="dk1"/>
              </a:buClr>
              <a:buSzPts val="2800"/>
              <a:buNone/>
            </a:pPr>
            <a:r>
              <a:rPr lang="en-US" sz="2200"/>
              <a:t>			-HTML</a:t>
            </a:r>
            <a:endParaRPr sz="2200"/>
          </a:p>
          <a:p>
            <a:pPr marL="228600" lvl="0" indent="-50800" algn="l" rtl="0">
              <a:lnSpc>
                <a:spcPct val="90000"/>
              </a:lnSpc>
              <a:spcBef>
                <a:spcPts val="0"/>
              </a:spcBef>
              <a:spcAft>
                <a:spcPts val="0"/>
              </a:spcAft>
              <a:buClr>
                <a:schemeClr val="dk1"/>
              </a:buClr>
              <a:buSzPts val="2800"/>
              <a:buNone/>
            </a:pPr>
            <a:r>
              <a:rPr lang="en-US" sz="2200"/>
              <a:t>BackEnd:</a:t>
            </a:r>
            <a:endParaRPr sz="2200"/>
          </a:p>
          <a:p>
            <a:pPr marL="228600" lvl="0" indent="-50800" algn="l" rtl="0">
              <a:lnSpc>
                <a:spcPct val="90000"/>
              </a:lnSpc>
              <a:spcBef>
                <a:spcPts val="0"/>
              </a:spcBef>
              <a:spcAft>
                <a:spcPts val="0"/>
              </a:spcAft>
              <a:buClr>
                <a:schemeClr val="dk1"/>
              </a:buClr>
              <a:buSzPts val="2800"/>
              <a:buNone/>
            </a:pPr>
            <a:r>
              <a:rPr lang="en-US" sz="2200"/>
              <a:t>			-Python</a:t>
            </a:r>
            <a:endParaRPr sz="2200"/>
          </a:p>
          <a:p>
            <a:pPr marL="228600" lvl="0" indent="-50800" algn="l" rtl="0">
              <a:lnSpc>
                <a:spcPct val="90000"/>
              </a:lnSpc>
              <a:spcBef>
                <a:spcPts val="0"/>
              </a:spcBef>
              <a:spcAft>
                <a:spcPts val="0"/>
              </a:spcAft>
              <a:buClr>
                <a:schemeClr val="dk1"/>
              </a:buClr>
              <a:buSzPts val="2800"/>
              <a:buNone/>
            </a:pPr>
            <a:endParaRPr sz="2000">
              <a:highlight>
                <a:schemeClr val="lt1"/>
              </a:highlight>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0"/>
              </a:spcBef>
              <a:spcAft>
                <a:spcPts val="0"/>
              </a:spcAft>
              <a:buClr>
                <a:schemeClr val="dk1"/>
              </a:buClr>
              <a:buSzPts val="2800"/>
              <a:buNone/>
            </a:pPr>
            <a:r>
              <a:rPr lang="en-US" sz="2000" u="sng">
                <a:highlight>
                  <a:schemeClr val="lt1"/>
                </a:highlight>
                <a:latin typeface="Arial" panose="020B0604020202020204"/>
                <a:ea typeface="Arial" panose="020B0604020202020204"/>
                <a:cs typeface="Arial" panose="020B0604020202020204"/>
                <a:sym typeface="Arial" panose="020B0604020202020204"/>
              </a:rPr>
              <a:t>Hardware Requirements :</a:t>
            </a:r>
            <a:endParaRPr sz="2000" u="sng">
              <a:highlight>
                <a:schemeClr val="lt1"/>
              </a:highlight>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0"/>
              </a:spcBef>
              <a:spcAft>
                <a:spcPts val="0"/>
              </a:spcAft>
              <a:buClr>
                <a:schemeClr val="dk1"/>
              </a:buClr>
              <a:buSzPts val="2800"/>
              <a:buNone/>
            </a:pPr>
            <a:endParaRPr sz="2000">
              <a:highlight>
                <a:schemeClr val="lt1"/>
              </a:highlight>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0"/>
              </a:spcBef>
              <a:spcAft>
                <a:spcPts val="0"/>
              </a:spcAft>
              <a:buClr>
                <a:schemeClr val="dk1"/>
              </a:buClr>
              <a:buSzPts val="2800"/>
              <a:buNone/>
            </a:pPr>
            <a:r>
              <a:rPr lang="en-US" sz="2000">
                <a:highlight>
                  <a:schemeClr val="lt1"/>
                </a:highlight>
                <a:latin typeface="Arial" panose="020B0604020202020204"/>
                <a:ea typeface="Arial" panose="020B0604020202020204"/>
                <a:cs typeface="Arial" panose="020B0604020202020204"/>
                <a:sym typeface="Arial" panose="020B0604020202020204"/>
              </a:rPr>
              <a:t>These requirements include the </a:t>
            </a:r>
            <a:r>
              <a:rPr lang="en-US" sz="2000" b="1">
                <a:highlight>
                  <a:schemeClr val="lt1"/>
                </a:highlight>
                <a:latin typeface="Arial" panose="020B0604020202020204"/>
                <a:ea typeface="Arial" panose="020B0604020202020204"/>
                <a:cs typeface="Arial" panose="020B0604020202020204"/>
                <a:sym typeface="Arial" panose="020B0604020202020204"/>
              </a:rPr>
              <a:t>minimum processor speed, memory, and disk space required to install Windows</a:t>
            </a:r>
            <a:r>
              <a:rPr lang="en-US" sz="2000">
                <a:highlight>
                  <a:schemeClr val="lt1"/>
                </a:highlight>
                <a:latin typeface="Arial" panose="020B0604020202020204"/>
                <a:ea typeface="Arial" panose="020B0604020202020204"/>
                <a:cs typeface="Arial" panose="020B0604020202020204"/>
                <a:sym typeface="Arial" panose="020B0604020202020204"/>
              </a:rPr>
              <a:t>. In almost all cases, you will want to make sure that your hardware exceeds these requirements to provide adequate performance for the services and applications running on the server.</a:t>
            </a:r>
            <a:endParaRPr sz="3600" b="1">
              <a:highlight>
                <a:schemeClr val="lt1"/>
              </a:highlight>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edd1fee4f6_1_293"/>
          <p:cNvSpPr txBox="1"/>
          <p:nvPr/>
        </p:nvSpPr>
        <p:spPr>
          <a:xfrm>
            <a:off x="355600" y="457200"/>
            <a:ext cx="11480700" cy="597408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3600"/>
              <a:buFont typeface="Geo" panose="02000603000000000000"/>
              <a:buNone/>
            </a:pPr>
            <a:r>
              <a:rPr lang="en-US" sz="3600" b="1">
                <a:latin typeface="Geo" panose="02000603000000000000"/>
                <a:ea typeface="Geo" panose="02000603000000000000"/>
                <a:cs typeface="Geo" panose="02000603000000000000"/>
                <a:sym typeface="Geo" panose="02000603000000000000"/>
              </a:rPr>
              <a:t>DESIGN:</a:t>
            </a:r>
            <a:endParaRPr sz="3600" b="1">
              <a:latin typeface="Geo" panose="02000603000000000000"/>
              <a:ea typeface="Geo" panose="02000603000000000000"/>
              <a:cs typeface="Geo" panose="02000603000000000000"/>
              <a:sym typeface="Geo" panose="02000603000000000000"/>
            </a:endParaRPr>
          </a:p>
          <a:p>
            <a:pPr marL="0" marR="0" lvl="0" indent="0" algn="ctr" rtl="0">
              <a:spcBef>
                <a:spcPts val="0"/>
              </a:spcBef>
              <a:spcAft>
                <a:spcPts val="0"/>
              </a:spcAft>
              <a:buNone/>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Actors wise Use Cases(Features of your project):</a:t>
            </a: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b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User 				Web Scrapping</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b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2000">
                <a:solidFill>
                  <a:schemeClr val="dk1"/>
                </a:solidFill>
                <a:latin typeface="Calibri" panose="020F0502020204030204"/>
                <a:ea typeface="Calibri" panose="020F0502020204030204"/>
                <a:cs typeface="Calibri" panose="020F0502020204030204"/>
                <a:sym typeface="Calibri" panose="020F0502020204030204"/>
              </a:rPr>
              <a:t>• Search a item</a:t>
            </a: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Collects data from different E-commerce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websites.</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 Puts the data into datasets.</a:t>
            </a:r>
            <a:br>
              <a:rPr lang="en-US" sz="2000">
                <a:solidFill>
                  <a:schemeClr val="dk1"/>
                </a:solidFill>
                <a:latin typeface="Calibri" panose="020F0502020204030204"/>
                <a:ea typeface="Calibri" panose="020F0502020204030204"/>
                <a:cs typeface="Calibri" panose="020F0502020204030204"/>
                <a:sym typeface="Calibri" panose="020F0502020204030204"/>
              </a:rPr>
            </a:br>
            <a:r>
              <a:rPr lang="en-US" sz="2000">
                <a:solidFill>
                  <a:schemeClr val="dk1"/>
                </a:solidFill>
                <a:latin typeface="Calibri" panose="020F0502020204030204"/>
                <a:ea typeface="Calibri" panose="020F0502020204030204"/>
                <a:cs typeface="Calibri" panose="020F0502020204030204"/>
                <a:sym typeface="Calibri" panose="020F0502020204030204"/>
              </a:rPr>
              <a:t> 					• Using python </a:t>
            </a:r>
            <a:br>
              <a:rPr lang="en-US" sz="2000">
                <a:solidFill>
                  <a:schemeClr val="dk1"/>
                </a:solidFill>
                <a:latin typeface="Calibri" panose="020F0502020204030204"/>
                <a:ea typeface="Calibri" panose="020F0502020204030204"/>
                <a:cs typeface="Calibri" panose="020F0502020204030204"/>
                <a:sym typeface="Calibri" panose="020F0502020204030204"/>
              </a:rPr>
            </a:b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Datasets</a:t>
            </a:r>
            <a:r>
              <a:rPr lang="en-US" sz="2000">
                <a:solidFill>
                  <a:schemeClr val="dk1"/>
                </a:solidFill>
                <a:latin typeface="Calibri" panose="020F0502020204030204"/>
                <a:ea typeface="Calibri" panose="020F0502020204030204"/>
                <a:cs typeface="Calibri" panose="020F0502020204030204"/>
                <a:sym typeface="Calibri" panose="020F0502020204030204"/>
              </a:rPr>
              <a:t>				</a:t>
            </a:r>
            <a:br>
              <a:rPr lang="en-US" sz="2000">
                <a:solidFill>
                  <a:schemeClr val="dk1"/>
                </a:solidFill>
                <a:latin typeface="Calibri" panose="020F0502020204030204"/>
                <a:ea typeface="Calibri" panose="020F0502020204030204"/>
                <a:cs typeface="Calibri" panose="020F0502020204030204"/>
                <a:sym typeface="Calibri" panose="020F0502020204030204"/>
              </a:rPr>
            </a:br>
            <a:r>
              <a:rPr lang="en-US" sz="2000">
                <a:solidFill>
                  <a:schemeClr val="dk1"/>
                </a:solidFill>
                <a:latin typeface="Calibri" panose="020F0502020204030204"/>
                <a:ea typeface="Calibri" panose="020F0502020204030204"/>
                <a:cs typeface="Calibri" panose="020F0502020204030204"/>
                <a:sym typeface="Calibri" panose="020F0502020204030204"/>
              </a:rPr>
              <a:t>• The data which is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collected from different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000"/>
              <a:buFont typeface="Arial" panose="020B0604020202020204"/>
              <a:buNone/>
            </a:pPr>
            <a:r>
              <a:rPr lang="en-US" sz="2000">
                <a:solidFill>
                  <a:schemeClr val="dk1"/>
                </a:solidFill>
                <a:latin typeface="Calibri" panose="020F0502020204030204"/>
                <a:ea typeface="Calibri" panose="020F0502020204030204"/>
                <a:cs typeface="Calibri" panose="020F0502020204030204"/>
                <a:sym typeface="Calibri" panose="020F0502020204030204"/>
              </a:rPr>
              <a:t>websites will be loaded into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a new datasets everytime. 	 </a:t>
            </a:r>
            <a:br>
              <a:rPr lang="en-US" sz="2000">
                <a:solidFill>
                  <a:schemeClr val="dk1"/>
                </a:solidFill>
                <a:latin typeface="Calibri" panose="020F0502020204030204"/>
                <a:ea typeface="Calibri" panose="020F0502020204030204"/>
                <a:cs typeface="Calibri" panose="020F0502020204030204"/>
                <a:sym typeface="Calibri" panose="020F0502020204030204"/>
              </a:rPr>
            </a:br>
            <a:r>
              <a:rPr lang="en-US" sz="2000">
                <a:solidFill>
                  <a:schemeClr val="dk1"/>
                </a:solidFill>
                <a:latin typeface="Calibri" panose="020F0502020204030204"/>
                <a:ea typeface="Calibri" panose="020F0502020204030204"/>
                <a:cs typeface="Calibri" panose="020F0502020204030204"/>
                <a:sym typeface="Calibri" panose="020F0502020204030204"/>
              </a:rPr>
              <a:t>• Show books status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br>
              <a:rPr lang="en-US" sz="1800">
                <a:solidFill>
                  <a:schemeClr val="dk1"/>
                </a:solidFill>
                <a:latin typeface="Calibri" panose="020F0502020204030204"/>
                <a:ea typeface="Calibri" panose="020F0502020204030204"/>
                <a:cs typeface="Calibri" panose="020F0502020204030204"/>
                <a:sym typeface="Calibri" panose="020F0502020204030204"/>
              </a:rPr>
            </a:b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edd1fee4f6_1_2"/>
          <p:cNvSpPr txBox="1"/>
          <p:nvPr/>
        </p:nvSpPr>
        <p:spPr>
          <a:xfrm>
            <a:off x="4775200" y="196334"/>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Use-Case Diagram</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1" name="Google Shape;221;g1edd1fee4f6_1_2"/>
          <p:cNvSpPr/>
          <p:nvPr/>
        </p:nvSpPr>
        <p:spPr>
          <a:xfrm>
            <a:off x="914400" y="1752600"/>
            <a:ext cx="812700" cy="4572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22" name="Google Shape;222;g1edd1fee4f6_1_2"/>
          <p:cNvCxnSpPr>
            <a:stCxn id="221" idx="4"/>
          </p:cNvCxnSpPr>
          <p:nvPr/>
        </p:nvCxnSpPr>
        <p:spPr>
          <a:xfrm>
            <a:off x="1320750" y="2209800"/>
            <a:ext cx="0" cy="990600"/>
          </a:xfrm>
          <a:prstGeom prst="straightConnector1">
            <a:avLst/>
          </a:prstGeom>
          <a:noFill/>
          <a:ln w="9525" cap="flat" cmpd="sng">
            <a:solidFill>
              <a:srgbClr val="4A7DBA"/>
            </a:solidFill>
            <a:prstDash val="solid"/>
            <a:round/>
            <a:headEnd type="none" w="sm" len="sm"/>
            <a:tailEnd type="none" w="sm" len="sm"/>
          </a:ln>
        </p:spPr>
      </p:cxnSp>
      <p:cxnSp>
        <p:nvCxnSpPr>
          <p:cNvPr id="223" name="Google Shape;223;g1edd1fee4f6_1_2"/>
          <p:cNvCxnSpPr/>
          <p:nvPr/>
        </p:nvCxnSpPr>
        <p:spPr>
          <a:xfrm>
            <a:off x="1322493" y="2418715"/>
            <a:ext cx="608100" cy="248400"/>
          </a:xfrm>
          <a:prstGeom prst="straightConnector1">
            <a:avLst/>
          </a:prstGeom>
          <a:noFill/>
          <a:ln w="9525" cap="flat" cmpd="sng">
            <a:solidFill>
              <a:srgbClr val="4A7DBA"/>
            </a:solidFill>
            <a:prstDash val="solid"/>
            <a:round/>
            <a:headEnd type="none" w="sm" len="sm"/>
            <a:tailEnd type="none" w="sm" len="sm"/>
          </a:ln>
        </p:spPr>
      </p:cxnSp>
      <p:cxnSp>
        <p:nvCxnSpPr>
          <p:cNvPr id="224" name="Google Shape;224;g1edd1fee4f6_1_2"/>
          <p:cNvCxnSpPr/>
          <p:nvPr/>
        </p:nvCxnSpPr>
        <p:spPr>
          <a:xfrm flipH="1">
            <a:off x="812767" y="2404110"/>
            <a:ext cx="491100" cy="262800"/>
          </a:xfrm>
          <a:prstGeom prst="straightConnector1">
            <a:avLst/>
          </a:prstGeom>
          <a:noFill/>
          <a:ln w="9525" cap="flat" cmpd="sng">
            <a:solidFill>
              <a:srgbClr val="4A7DBA"/>
            </a:solidFill>
            <a:prstDash val="solid"/>
            <a:round/>
            <a:headEnd type="none" w="sm" len="sm"/>
            <a:tailEnd type="none" w="sm" len="sm"/>
          </a:ln>
        </p:spPr>
      </p:cxnSp>
      <p:cxnSp>
        <p:nvCxnSpPr>
          <p:cNvPr id="225" name="Google Shape;225;g1edd1fee4f6_1_2"/>
          <p:cNvCxnSpPr/>
          <p:nvPr/>
        </p:nvCxnSpPr>
        <p:spPr>
          <a:xfrm>
            <a:off x="1303867" y="3148965"/>
            <a:ext cx="321600" cy="356100"/>
          </a:xfrm>
          <a:prstGeom prst="straightConnector1">
            <a:avLst/>
          </a:prstGeom>
          <a:noFill/>
          <a:ln w="9525" cap="flat" cmpd="sng">
            <a:solidFill>
              <a:srgbClr val="4A7DBA"/>
            </a:solidFill>
            <a:prstDash val="solid"/>
            <a:round/>
            <a:headEnd type="none" w="sm" len="sm"/>
            <a:tailEnd type="none" w="sm" len="sm"/>
          </a:ln>
        </p:spPr>
      </p:cxnSp>
      <p:cxnSp>
        <p:nvCxnSpPr>
          <p:cNvPr id="226" name="Google Shape;226;g1edd1fee4f6_1_2"/>
          <p:cNvCxnSpPr/>
          <p:nvPr/>
        </p:nvCxnSpPr>
        <p:spPr>
          <a:xfrm flipH="1">
            <a:off x="1015893" y="3177540"/>
            <a:ext cx="268500" cy="327600"/>
          </a:xfrm>
          <a:prstGeom prst="straightConnector1">
            <a:avLst/>
          </a:prstGeom>
          <a:noFill/>
          <a:ln w="9525" cap="flat" cmpd="sng">
            <a:solidFill>
              <a:srgbClr val="4A7DBA"/>
            </a:solidFill>
            <a:prstDash val="solid"/>
            <a:round/>
            <a:headEnd type="none" w="sm" len="sm"/>
            <a:tailEnd type="none" w="sm" len="sm"/>
          </a:ln>
        </p:spPr>
      </p:cxnSp>
      <p:sp>
        <p:nvSpPr>
          <p:cNvPr id="227" name="Google Shape;227;g1edd1fee4f6_1_2"/>
          <p:cNvSpPr/>
          <p:nvPr/>
        </p:nvSpPr>
        <p:spPr>
          <a:xfrm>
            <a:off x="2133600" y="2514600"/>
            <a:ext cx="9144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8" name="Google Shape;228;g1edd1fee4f6_1_2"/>
          <p:cNvSpPr/>
          <p:nvPr/>
        </p:nvSpPr>
        <p:spPr>
          <a:xfrm>
            <a:off x="3468225" y="2438400"/>
            <a:ext cx="3135600" cy="6096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Searches for item</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Google Shape;229;g1edd1fee4f6_1_2"/>
          <p:cNvSpPr/>
          <p:nvPr/>
        </p:nvSpPr>
        <p:spPr>
          <a:xfrm>
            <a:off x="7304675" y="4488350"/>
            <a:ext cx="3566400" cy="9906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Showcasing the csv table</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30" name="Google Shape;230;g1edd1fee4f6_1_2"/>
          <p:cNvCxnSpPr>
            <a:stCxn id="228" idx="6"/>
            <a:endCxn id="231" idx="2"/>
          </p:cNvCxnSpPr>
          <p:nvPr/>
        </p:nvCxnSpPr>
        <p:spPr>
          <a:xfrm>
            <a:off x="6603825" y="2743200"/>
            <a:ext cx="1164300" cy="390300"/>
          </a:xfrm>
          <a:prstGeom prst="straightConnector1">
            <a:avLst/>
          </a:prstGeom>
          <a:noFill/>
          <a:ln w="9525" cap="flat" cmpd="sng">
            <a:solidFill>
              <a:srgbClr val="4A7DBA"/>
            </a:solidFill>
            <a:prstDash val="solid"/>
            <a:round/>
            <a:headEnd type="none" w="sm" len="sm"/>
            <a:tailEnd type="stealth" w="med" len="med"/>
          </a:ln>
        </p:spPr>
      </p:cxnSp>
      <p:cxnSp>
        <p:nvCxnSpPr>
          <p:cNvPr id="232" name="Google Shape;232;g1edd1fee4f6_1_2"/>
          <p:cNvCxnSpPr>
            <a:stCxn id="233" idx="2"/>
          </p:cNvCxnSpPr>
          <p:nvPr/>
        </p:nvCxnSpPr>
        <p:spPr>
          <a:xfrm flipH="1">
            <a:off x="9123525" y="3576950"/>
            <a:ext cx="10200" cy="911400"/>
          </a:xfrm>
          <a:prstGeom prst="straightConnector1">
            <a:avLst/>
          </a:prstGeom>
          <a:noFill/>
          <a:ln w="9525" cap="flat" cmpd="sng">
            <a:solidFill>
              <a:srgbClr val="4A7DBA"/>
            </a:solidFill>
            <a:prstDash val="solid"/>
            <a:round/>
            <a:headEnd type="none" w="sm" len="sm"/>
            <a:tailEnd type="stealth" w="med" len="med"/>
          </a:ln>
        </p:spPr>
      </p:cxnSp>
      <p:cxnSp>
        <p:nvCxnSpPr>
          <p:cNvPr id="234" name="Google Shape;234;g1edd1fee4f6_1_2"/>
          <p:cNvCxnSpPr>
            <a:stCxn id="235" idx="4"/>
            <a:endCxn id="231" idx="0"/>
          </p:cNvCxnSpPr>
          <p:nvPr/>
        </p:nvCxnSpPr>
        <p:spPr>
          <a:xfrm>
            <a:off x="9219925" y="1778800"/>
            <a:ext cx="0" cy="983100"/>
          </a:xfrm>
          <a:prstGeom prst="straightConnector1">
            <a:avLst/>
          </a:prstGeom>
          <a:noFill/>
          <a:ln w="9525" cap="flat" cmpd="sng">
            <a:solidFill>
              <a:srgbClr val="4A7DBA"/>
            </a:solidFill>
            <a:prstDash val="solid"/>
            <a:round/>
            <a:headEnd type="none" w="sm" len="sm"/>
            <a:tailEnd type="stealth" w="med" len="med"/>
          </a:ln>
        </p:spPr>
      </p:cxnSp>
      <p:sp>
        <p:nvSpPr>
          <p:cNvPr id="235" name="Google Shape;235;g1edd1fee4f6_1_2"/>
          <p:cNvSpPr/>
          <p:nvPr/>
        </p:nvSpPr>
        <p:spPr>
          <a:xfrm flipH="1">
            <a:off x="8006725" y="1239400"/>
            <a:ext cx="2426400" cy="539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Framework</a:t>
            </a:r>
            <a:endParaRPr sz="16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36" name="Google Shape;236;g1edd1fee4f6_1_2"/>
          <p:cNvCxnSpPr>
            <a:stCxn id="229" idx="2"/>
            <a:endCxn id="237" idx="6"/>
          </p:cNvCxnSpPr>
          <p:nvPr/>
        </p:nvCxnSpPr>
        <p:spPr>
          <a:xfrm rot="10800000">
            <a:off x="6603875" y="4983650"/>
            <a:ext cx="700800" cy="0"/>
          </a:xfrm>
          <a:prstGeom prst="straightConnector1">
            <a:avLst/>
          </a:prstGeom>
          <a:noFill/>
          <a:ln w="9525" cap="flat" cmpd="sng">
            <a:solidFill>
              <a:srgbClr val="4A7DBA"/>
            </a:solidFill>
            <a:prstDash val="solid"/>
            <a:round/>
            <a:headEnd type="none" w="sm" len="sm"/>
            <a:tailEnd type="stealth" w="med" len="med"/>
          </a:ln>
        </p:spPr>
      </p:cxnSp>
      <p:sp>
        <p:nvSpPr>
          <p:cNvPr id="237" name="Google Shape;237;g1edd1fee4f6_1_2"/>
          <p:cNvSpPr/>
          <p:nvPr/>
        </p:nvSpPr>
        <p:spPr>
          <a:xfrm>
            <a:off x="2388525" y="4266950"/>
            <a:ext cx="4215300" cy="1433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Redirecting to  the selected item website through url</a:t>
            </a:r>
            <a:endParaRPr>
              <a:highlight>
                <a:schemeClr val="lt1"/>
              </a:highlight>
            </a:endParaRPr>
          </a:p>
        </p:txBody>
      </p:sp>
      <p:cxnSp>
        <p:nvCxnSpPr>
          <p:cNvPr id="238" name="Google Shape;238;g1edd1fee4f6_1_2"/>
          <p:cNvCxnSpPr>
            <a:stCxn id="237" idx="1"/>
          </p:cNvCxnSpPr>
          <p:nvPr/>
        </p:nvCxnSpPr>
        <p:spPr>
          <a:xfrm rot="10800000">
            <a:off x="2278341" y="3433767"/>
            <a:ext cx="727500" cy="104310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g1edd1fee4f6_1_2"/>
          <p:cNvSpPr/>
          <p:nvPr/>
        </p:nvSpPr>
        <p:spPr>
          <a:xfrm>
            <a:off x="7768225" y="2762025"/>
            <a:ext cx="2903400" cy="74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t>   Web Scraping</a:t>
            </a:r>
            <a:endParaRPr sz="1800" b="1"/>
          </a:p>
        </p:txBody>
      </p:sp>
      <p:sp>
        <p:nvSpPr>
          <p:cNvPr id="239" name="Google Shape;239;g1edd1fee4f6_1_2"/>
          <p:cNvSpPr txBox="1">
            <a:spLocks noGrp="1"/>
          </p:cNvSpPr>
          <p:nvPr>
            <p:ph type="title"/>
          </p:nvPr>
        </p:nvSpPr>
        <p:spPr>
          <a:xfrm>
            <a:off x="580650" y="202350"/>
            <a:ext cx="2683500" cy="911400"/>
          </a:xfrm>
          <a:prstGeom prst="rect">
            <a:avLst/>
          </a:prstGeom>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3600" b="1">
                <a:solidFill>
                  <a:srgbClr val="000000"/>
                </a:solidFill>
                <a:latin typeface="Geo" panose="02000603000000000000"/>
                <a:ea typeface="Geo" panose="02000603000000000000"/>
                <a:cs typeface="Geo" panose="02000603000000000000"/>
                <a:sym typeface="Geo" panose="02000603000000000000"/>
              </a:rPr>
              <a:t>DESIGN:</a:t>
            </a:r>
            <a:endParaRPr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4843</Words>
  <Application>WPS Presentation</Application>
  <PresentationFormat>Widescreen</PresentationFormat>
  <Paragraphs>134</Paragraphs>
  <Slides>15</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Wingdings 3</vt:lpstr>
      <vt:lpstr>Arial</vt:lpstr>
      <vt:lpstr>Geo</vt:lpstr>
      <vt:lpstr>Calibri</vt:lpstr>
      <vt:lpstr>Noto Sans Symbols</vt:lpstr>
      <vt:lpstr>Thonburi</vt:lpstr>
      <vt:lpstr>Times New Roman</vt:lpstr>
      <vt:lpstr>Trebuchet MS</vt:lpstr>
      <vt:lpstr>Microsoft YaHei</vt:lpstr>
      <vt:lpstr>汉仪旗黑</vt:lpstr>
      <vt:lpstr>Arial Unicode MS</vt:lpstr>
      <vt:lpstr>宋体-简</vt:lpstr>
      <vt:lpstr>Facet</vt:lpstr>
      <vt:lpstr>Vasavi College of Engineering </vt:lpstr>
      <vt:lpstr>CONTENTS:</vt:lpstr>
      <vt:lpstr>ABSTRACT:</vt:lpstr>
      <vt:lpstr>PowerPoint 演示文稿</vt:lpstr>
      <vt:lpstr>INTRODUCTION:</vt:lpstr>
      <vt:lpstr>PowerPoint 演示文稿</vt:lpstr>
      <vt:lpstr>Hardware and Software Requirements:</vt:lpstr>
      <vt:lpstr>PowerPoint 演示文稿</vt:lpstr>
      <vt:lpstr>DESIGN:</vt:lpstr>
      <vt:lpstr>PowerPoint 演示文稿</vt:lpstr>
      <vt:lpstr>SCREENSHOTS OF EXECUTION </vt:lpstr>
      <vt:lpstr>SCREENSHOTS OF EXECUTION </vt:lpstr>
      <vt:lpstr>CONCLUSION AND FUTURE PLAN :</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Vasavi College of Engineering</dc:title>
  <dc:creator>RAGHU</dc:creator>
  <cp:lastModifiedBy>ram</cp:lastModifiedBy>
  <cp:revision>21</cp:revision>
  <dcterms:created xsi:type="dcterms:W3CDTF">2023-02-08T16:08:18Z</dcterms:created>
  <dcterms:modified xsi:type="dcterms:W3CDTF">2023-02-08T16:08:18Z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