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7"/>
  </p:notesMasterIdLst>
  <p:sldIdLst>
    <p:sldId id="256" r:id="rId2"/>
    <p:sldId id="389" r:id="rId3"/>
    <p:sldId id="390" r:id="rId4"/>
    <p:sldId id="391" r:id="rId5"/>
    <p:sldId id="318" r:id="rId6"/>
    <p:sldId id="349" r:id="rId7"/>
    <p:sldId id="350" r:id="rId8"/>
    <p:sldId id="355" r:id="rId9"/>
    <p:sldId id="257" r:id="rId10"/>
    <p:sldId id="392" r:id="rId11"/>
    <p:sldId id="393" r:id="rId12"/>
    <p:sldId id="351" r:id="rId13"/>
    <p:sldId id="352" r:id="rId14"/>
    <p:sldId id="353" r:id="rId15"/>
    <p:sldId id="354" r:id="rId16"/>
    <p:sldId id="319" r:id="rId17"/>
    <p:sldId id="356" r:id="rId18"/>
    <p:sldId id="258" r:id="rId19"/>
    <p:sldId id="348" r:id="rId20"/>
    <p:sldId id="387" r:id="rId21"/>
    <p:sldId id="388" r:id="rId22"/>
    <p:sldId id="357" r:id="rId23"/>
    <p:sldId id="259" r:id="rId24"/>
    <p:sldId id="347" r:id="rId25"/>
    <p:sldId id="395" r:id="rId26"/>
    <p:sldId id="396" r:id="rId27"/>
    <p:sldId id="398" r:id="rId28"/>
    <p:sldId id="399" r:id="rId29"/>
    <p:sldId id="397" r:id="rId30"/>
    <p:sldId id="400" r:id="rId31"/>
    <p:sldId id="358" r:id="rId32"/>
    <p:sldId id="260" r:id="rId33"/>
    <p:sldId id="346" r:id="rId34"/>
    <p:sldId id="401" r:id="rId35"/>
    <p:sldId id="402" r:id="rId36"/>
    <p:sldId id="403" r:id="rId37"/>
    <p:sldId id="404" r:id="rId38"/>
    <p:sldId id="359" r:id="rId39"/>
    <p:sldId id="261" r:id="rId40"/>
    <p:sldId id="345" r:id="rId41"/>
    <p:sldId id="405" r:id="rId42"/>
    <p:sldId id="406" r:id="rId43"/>
    <p:sldId id="407" r:id="rId44"/>
    <p:sldId id="408" r:id="rId45"/>
    <p:sldId id="409" r:id="rId46"/>
    <p:sldId id="410" r:id="rId47"/>
    <p:sldId id="411" r:id="rId48"/>
    <p:sldId id="360" r:id="rId49"/>
    <p:sldId id="262" r:id="rId50"/>
    <p:sldId id="344" r:id="rId51"/>
    <p:sldId id="412" r:id="rId52"/>
    <p:sldId id="361" r:id="rId53"/>
    <p:sldId id="263" r:id="rId54"/>
    <p:sldId id="413" r:id="rId55"/>
    <p:sldId id="414" r:id="rId56"/>
    <p:sldId id="415" r:id="rId57"/>
    <p:sldId id="343" r:id="rId58"/>
    <p:sldId id="416" r:id="rId59"/>
    <p:sldId id="362" r:id="rId60"/>
    <p:sldId id="264" r:id="rId61"/>
    <p:sldId id="342" r:id="rId62"/>
    <p:sldId id="363" r:id="rId63"/>
    <p:sldId id="265" r:id="rId64"/>
    <p:sldId id="341" r:id="rId65"/>
    <p:sldId id="417" r:id="rId66"/>
    <p:sldId id="364" r:id="rId67"/>
    <p:sldId id="266" r:id="rId68"/>
    <p:sldId id="340" r:id="rId69"/>
    <p:sldId id="418" r:id="rId70"/>
    <p:sldId id="419" r:id="rId71"/>
    <p:sldId id="365" r:id="rId72"/>
    <p:sldId id="267" r:id="rId73"/>
    <p:sldId id="339" r:id="rId74"/>
    <p:sldId id="366" r:id="rId75"/>
    <p:sldId id="268" r:id="rId76"/>
    <p:sldId id="338" r:id="rId77"/>
    <p:sldId id="367" r:id="rId78"/>
    <p:sldId id="269" r:id="rId79"/>
    <p:sldId id="337" r:id="rId80"/>
    <p:sldId id="368" r:id="rId81"/>
    <p:sldId id="270" r:id="rId82"/>
    <p:sldId id="336" r:id="rId83"/>
    <p:sldId id="369" r:id="rId84"/>
    <p:sldId id="271" r:id="rId85"/>
    <p:sldId id="335" r:id="rId86"/>
    <p:sldId id="370" r:id="rId87"/>
    <p:sldId id="272" r:id="rId88"/>
    <p:sldId id="334" r:id="rId89"/>
    <p:sldId id="420" r:id="rId90"/>
    <p:sldId id="421" r:id="rId91"/>
    <p:sldId id="422" r:id="rId92"/>
    <p:sldId id="371" r:id="rId93"/>
    <p:sldId id="273" r:id="rId94"/>
    <p:sldId id="333" r:id="rId95"/>
    <p:sldId id="423" r:id="rId96"/>
    <p:sldId id="372" r:id="rId97"/>
    <p:sldId id="274" r:id="rId98"/>
    <p:sldId id="332" r:id="rId99"/>
    <p:sldId id="424" r:id="rId100"/>
    <p:sldId id="425" r:id="rId101"/>
    <p:sldId id="373" r:id="rId102"/>
    <p:sldId id="275" r:id="rId103"/>
    <p:sldId id="331" r:id="rId104"/>
    <p:sldId id="426" r:id="rId105"/>
    <p:sldId id="374" r:id="rId106"/>
    <p:sldId id="276" r:id="rId107"/>
    <p:sldId id="330" r:id="rId108"/>
    <p:sldId id="427" r:id="rId109"/>
    <p:sldId id="375" r:id="rId110"/>
    <p:sldId id="277" r:id="rId111"/>
    <p:sldId id="329" r:id="rId112"/>
    <p:sldId id="428" r:id="rId113"/>
    <p:sldId id="376" r:id="rId114"/>
    <p:sldId id="278" r:id="rId115"/>
    <p:sldId id="328" r:id="rId116"/>
    <p:sldId id="429" r:id="rId117"/>
    <p:sldId id="430" r:id="rId118"/>
    <p:sldId id="377" r:id="rId119"/>
    <p:sldId id="279" r:id="rId120"/>
    <p:sldId id="327" r:id="rId121"/>
    <p:sldId id="431" r:id="rId122"/>
    <p:sldId id="378" r:id="rId123"/>
    <p:sldId id="280" r:id="rId124"/>
    <p:sldId id="326" r:id="rId125"/>
    <p:sldId id="432" r:id="rId126"/>
    <p:sldId id="433" r:id="rId127"/>
    <p:sldId id="434" r:id="rId128"/>
    <p:sldId id="379" r:id="rId129"/>
    <p:sldId id="281" r:id="rId130"/>
    <p:sldId id="325" r:id="rId131"/>
    <p:sldId id="435" r:id="rId132"/>
    <p:sldId id="380" r:id="rId133"/>
    <p:sldId id="282" r:id="rId134"/>
    <p:sldId id="436" r:id="rId135"/>
    <p:sldId id="381" r:id="rId136"/>
    <p:sldId id="283" r:id="rId137"/>
    <p:sldId id="324" r:id="rId138"/>
    <p:sldId id="382" r:id="rId139"/>
    <p:sldId id="284" r:id="rId140"/>
    <p:sldId id="323" r:id="rId141"/>
    <p:sldId id="383" r:id="rId142"/>
    <p:sldId id="285" r:id="rId143"/>
    <p:sldId id="321" r:id="rId144"/>
    <p:sldId id="384" r:id="rId145"/>
    <p:sldId id="386"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3" d="100"/>
          <a:sy n="63" d="100"/>
        </p:scale>
        <p:origin x="8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52BE4-9999-4949-9D38-36D6A46EF6EF}"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0BE46-86BA-4C83-B326-64E10FB1ED43}" type="slidenum">
              <a:rPr lang="en-IN" smtClean="0"/>
              <a:t>‹#›</a:t>
            </a:fld>
            <a:endParaRPr lang="en-IN"/>
          </a:p>
        </p:txBody>
      </p:sp>
    </p:spTree>
    <p:extLst>
      <p:ext uri="{BB962C8B-B14F-4D97-AF65-F5344CB8AC3E}">
        <p14:creationId xmlns:p14="http://schemas.microsoft.com/office/powerpoint/2010/main" val="81938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2ABEBD-B27F-4D52-BAD8-49E2801EE43E}"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18360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992E74-D4AA-44C8-B979-8C1105A10EC4}" type="datetime1">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90692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B78E95B-D195-439C-B67C-87F01422DA62}"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2218845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3E5AF7A-665B-4FBB-BB00-7DF7BACC714B}"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452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13E39-2005-4014-9D32-7C17C5288B89}"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183463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B3869D-9E42-40B1-A620-33410D2FBD2E}" type="datetime1">
              <a:rPr lang="en-IN" smtClean="0"/>
              <a:t>22-10-2024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35016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619C30-3C0F-4BCD-B82A-072053CE5778}" type="datetime1">
              <a:rPr lang="en-IN" smtClean="0"/>
              <a:t>22-10-2024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93504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8AD3A7-0D6B-4484-8F86-5B98ADD0CABB}"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3778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FC14A-B650-4022-87A3-94175177130B}"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257075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FC53164-9775-4B4E-BE66-777DA86F3F12}"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242400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1879C6-8677-4F1D-B325-2C5A70F593F3}"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22504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07F3DF-DA5D-4391-93B1-1A88BF9D528B}" type="datetime1">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60823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3A3DD2-3182-4DD7-99A8-1D73C4064025}" type="datetime1">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335170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6F4350F-2606-4DEA-9562-D8357377BE89}" type="datetime1">
              <a:rPr lang="en-IN" smtClean="0"/>
              <a:t>22-10-2024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122198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EE9070-8BC9-42A6-B3BC-00C5CF63CB01}" type="datetime1">
              <a:rPr lang="en-IN" smtClean="0"/>
              <a:t>22-10-2024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234170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16A36E3-D78A-4380-8717-AFD4A2827D65}" type="datetime1">
              <a:rPr lang="en-IN" smtClean="0"/>
              <a:t>22-10-2024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23477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1F9640-7EAA-4432-998A-64162D21D8E7}" type="datetime1">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11867-EB19-4812-B178-5F0E428A1C65}" type="slidenum">
              <a:rPr lang="en-IN" smtClean="0"/>
              <a:t>‹#›</a:t>
            </a:fld>
            <a:endParaRPr lang="en-IN"/>
          </a:p>
        </p:txBody>
      </p:sp>
    </p:spTree>
    <p:extLst>
      <p:ext uri="{BB962C8B-B14F-4D97-AF65-F5344CB8AC3E}">
        <p14:creationId xmlns:p14="http://schemas.microsoft.com/office/powerpoint/2010/main" val="300573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5D7820-CF81-4EBB-ADEC-44DC41B833E8}" type="datetime1">
              <a:rPr lang="en-IN" smtClean="0"/>
              <a:t>22-10-2024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811867-EB19-4812-B178-5F0E428A1C65}" type="slidenum">
              <a:rPr lang="en-IN" smtClean="0"/>
              <a:t>‹#›</a:t>
            </a:fld>
            <a:endParaRPr lang="en-IN"/>
          </a:p>
        </p:txBody>
      </p:sp>
    </p:spTree>
    <p:extLst>
      <p:ext uri="{BB962C8B-B14F-4D97-AF65-F5344CB8AC3E}">
        <p14:creationId xmlns:p14="http://schemas.microsoft.com/office/powerpoint/2010/main" val="52655400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mailto:User@gmail.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mailto:User@gmail.co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- 01</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a:t>
            </a:r>
            <a:r>
              <a:rPr lang="en-US" sz="8000" dirty="0">
                <a:ln w="0"/>
                <a:solidFill>
                  <a:srgbClr val="C00000"/>
                </a:solidFill>
                <a:effectLst>
                  <a:reflection blurRad="6350" stA="53000" endA="300" endPos="35500" dir="5400000" sy="-90000" algn="bl" rotWithShape="0"/>
                </a:effectLst>
              </a:rPr>
              <a:t>sti</a:t>
            </a:r>
            <a:r>
              <a:rPr lang="en-US" sz="8000" b="0" cap="none" spc="0" dirty="0" smtClean="0">
                <a:ln w="0"/>
                <a:solidFill>
                  <a:srgbClr val="C00000"/>
                </a:solidFill>
                <a:effectLst>
                  <a:reflection blurRad="6350" stA="53000" endA="300" endPos="35500" dir="5400000" sy="-90000" algn="bl" rotWithShape="0"/>
                </a:effectLst>
              </a:rPr>
              <a:t>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a:t>
            </a:fld>
            <a:endParaRPr lang="en-IN"/>
          </a:p>
        </p:txBody>
      </p:sp>
    </p:spTree>
    <p:extLst>
      <p:ext uri="{BB962C8B-B14F-4D97-AF65-F5344CB8AC3E}">
        <p14:creationId xmlns:p14="http://schemas.microsoft.com/office/powerpoint/2010/main" val="955172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Introduction of software development</a:t>
            </a:r>
            <a:endParaRPr lang="en-IN" b="1" dirty="0">
              <a:solidFill>
                <a:srgbClr val="92D05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Software development Is the process of designing , coding , testing</a:t>
            </a:r>
          </a:p>
          <a:p>
            <a:pPr marL="0" indent="0">
              <a:buNone/>
            </a:pPr>
            <a:r>
              <a:rPr lang="en-IN" dirty="0" smtClean="0"/>
              <a:t>And maintaining application frameworks, or other software components.</a:t>
            </a:r>
          </a:p>
          <a:p>
            <a:pPr marL="0" indent="0">
              <a:buNone/>
            </a:pPr>
            <a:r>
              <a:rPr lang="en-IN" dirty="0" smtClean="0"/>
              <a:t>These phases include</a:t>
            </a:r>
          </a:p>
          <a:p>
            <a:pPr marL="0" indent="0">
              <a:buNone/>
            </a:pPr>
            <a:r>
              <a:rPr lang="en-IN" b="1" dirty="0" smtClean="0"/>
              <a:t>1.Requirement Gathering and analysis :- </a:t>
            </a:r>
            <a:r>
              <a:rPr lang="en-IN" dirty="0" smtClean="0"/>
              <a:t>Understanding the needs of the client  or end – users and  documenting  what the software  should do.</a:t>
            </a:r>
          </a:p>
          <a:p>
            <a:pPr marL="0" indent="0">
              <a:buNone/>
            </a:pPr>
            <a:r>
              <a:rPr lang="en-IN" b="1" dirty="0" smtClean="0"/>
              <a:t>2.Design :-</a:t>
            </a:r>
            <a:r>
              <a:rPr lang="en-IN" dirty="0" smtClean="0"/>
              <a:t> Creating architecture and design of the software detailing  how the system  will work  and its components</a:t>
            </a:r>
          </a:p>
          <a:p>
            <a:pPr marL="0" indent="0">
              <a:buNone/>
            </a:pPr>
            <a:r>
              <a:rPr lang="en-IN" b="1" dirty="0" smtClean="0"/>
              <a:t>3.Implimentation:-</a:t>
            </a:r>
            <a:r>
              <a:rPr lang="en-IN" b="1" dirty="0"/>
              <a:t> </a:t>
            </a:r>
            <a:r>
              <a:rPr lang="en-IN" dirty="0" smtClean="0"/>
              <a:t>Writing the code  to build  the software using  programing languages such as java , python , </a:t>
            </a:r>
            <a:r>
              <a:rPr lang="en-IN" dirty="0" err="1" smtClean="0"/>
              <a:t>c++</a:t>
            </a:r>
            <a:r>
              <a:rPr lang="en-IN" dirty="0"/>
              <a:t> </a:t>
            </a:r>
            <a:r>
              <a:rPr lang="en-IN" dirty="0" smtClean="0"/>
              <a:t>, etc.</a:t>
            </a:r>
          </a:p>
          <a:p>
            <a:pPr marL="0" indent="0">
              <a:buNone/>
            </a:pPr>
            <a:r>
              <a:rPr lang="en-IN" b="1" dirty="0" smtClean="0"/>
              <a:t>4.Testing :- </a:t>
            </a:r>
            <a:r>
              <a:rPr lang="en-IN" dirty="0" smtClean="0"/>
              <a:t> Ensuring that  the software  functions as it ended by performing various tests ( unit ,integration , system , And acceptance testing)</a:t>
            </a:r>
            <a:endParaRPr lang="en-IN" dirty="0"/>
          </a:p>
          <a:p>
            <a:pPr marL="0" indent="0">
              <a:buNone/>
            </a:pPr>
            <a:r>
              <a:rPr lang="en-IN" b="1" dirty="0" smtClean="0"/>
              <a:t>5.Deployment :-</a:t>
            </a:r>
            <a:r>
              <a:rPr lang="en-IN" dirty="0" smtClean="0"/>
              <a:t>Releasing the  software for users after successful testing and quality assurance.</a:t>
            </a:r>
          </a:p>
          <a:p>
            <a:pPr marL="0" indent="0">
              <a:buNone/>
            </a:pPr>
            <a:r>
              <a:rPr lang="en-IN" b="1" dirty="0" smtClean="0"/>
              <a:t>6.Maintence :- </a:t>
            </a:r>
            <a:r>
              <a:rPr lang="en-IN" dirty="0" smtClean="0"/>
              <a:t> ongoing  updates , fixing bugs and adding new features as needed after the software is deployed</a:t>
            </a:r>
            <a:endParaRPr lang="en-IN" b="1" dirty="0" smtClean="0"/>
          </a:p>
          <a:p>
            <a:pPr marL="0" indent="0">
              <a:buNone/>
            </a:pPr>
            <a:endParaRPr lang="en-IN" b="1" dirty="0" smtClean="0"/>
          </a:p>
        </p:txBody>
      </p:sp>
      <p:sp>
        <p:nvSpPr>
          <p:cNvPr id="4" name="Slide Number Placeholder 3"/>
          <p:cNvSpPr>
            <a:spLocks noGrp="1"/>
          </p:cNvSpPr>
          <p:nvPr>
            <p:ph type="sldNum" sz="quarter" idx="12"/>
          </p:nvPr>
        </p:nvSpPr>
        <p:spPr/>
        <p:txBody>
          <a:bodyPr/>
          <a:lstStyle/>
          <a:p>
            <a:fld id="{96811867-EB19-4812-B178-5F0E428A1C65}" type="slidenum">
              <a:rPr lang="en-IN" smtClean="0"/>
              <a:t>10</a:t>
            </a:fld>
            <a:endParaRPr lang="en-IN"/>
          </a:p>
        </p:txBody>
      </p:sp>
    </p:spTree>
    <p:extLst>
      <p:ext uri="{BB962C8B-B14F-4D97-AF65-F5344CB8AC3E}">
        <p14:creationId xmlns:p14="http://schemas.microsoft.com/office/powerpoint/2010/main" val="23711508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92D050"/>
                </a:solidFill>
                <a:effectLst>
                  <a:outerShdw blurRad="38100" dist="38100" dir="2700000" algn="tl">
                    <a:srgbClr val="000000">
                      <a:alpha val="43137"/>
                    </a:srgbClr>
                  </a:outerShdw>
                </a:effectLst>
              </a:rPr>
              <a:t>Communicate clear &amp; professionally</a:t>
            </a:r>
            <a:endParaRPr lang="en-IN" sz="4000" dirty="0">
              <a:solidFill>
                <a:srgbClr val="92D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03312" y="1757681"/>
            <a:ext cx="10245408" cy="3769360"/>
          </a:xfrm>
        </p:spPr>
        <p:txBody>
          <a:bodyPr/>
          <a:lstStyle/>
          <a:p>
            <a:pPr marL="0" indent="0">
              <a:buNone/>
            </a:pPr>
            <a:r>
              <a:rPr lang="en-IN" b="1" dirty="0" smtClean="0"/>
              <a:t>5. Use a bug tracking system</a:t>
            </a:r>
            <a:r>
              <a:rPr lang="en-IN" dirty="0" smtClean="0"/>
              <a:t> :- Use tools like “Jira “ , “Bugzilla” ,”Trello”etc.</a:t>
            </a:r>
          </a:p>
          <a:p>
            <a:pPr marL="0" indent="0">
              <a:buNone/>
            </a:pPr>
            <a:r>
              <a:rPr lang="en-IN" b="1" dirty="0" smtClean="0"/>
              <a:t>6.Followup respectfully</a:t>
            </a:r>
            <a:r>
              <a:rPr lang="en-IN" dirty="0" smtClean="0"/>
              <a:t> :- If bug hasn’t been addressed after some time follow-up respectfully.</a:t>
            </a:r>
          </a:p>
          <a:p>
            <a:pPr marL="0" indent="0">
              <a:buNone/>
            </a:pPr>
            <a:r>
              <a:rPr lang="en-IN" dirty="0" smtClean="0"/>
              <a:t>7.</a:t>
            </a:r>
            <a:r>
              <a:rPr lang="en-IN" b="1" dirty="0" smtClean="0"/>
              <a:t>Discuss:- </a:t>
            </a:r>
            <a:r>
              <a:rPr lang="en-IN" dirty="0" smtClean="0"/>
              <a:t>Discuss with developer about the bug and collaborating in problem – solving.</a:t>
            </a:r>
          </a:p>
          <a:p>
            <a:pPr marL="0" indent="0">
              <a:buNone/>
            </a:pPr>
            <a:r>
              <a:rPr lang="en-IN" dirty="0" smtClean="0"/>
              <a:t>8.</a:t>
            </a:r>
            <a:r>
              <a:rPr lang="en-IN" b="1" dirty="0" smtClean="0"/>
              <a:t>Acknowledge Fixes :- </a:t>
            </a:r>
            <a:r>
              <a:rPr lang="en-IN" dirty="0" smtClean="0"/>
              <a:t> When the bug is resolved acknowledge the developer’s work a positive collaborative relation ship.</a:t>
            </a:r>
          </a:p>
          <a:p>
            <a:pPr marL="0" indent="0">
              <a:buNone/>
            </a:pPr>
            <a:r>
              <a:rPr lang="en-IN" dirty="0" smtClean="0"/>
              <a:t>9.</a:t>
            </a:r>
            <a:r>
              <a:rPr lang="en-IN" b="1" dirty="0" smtClean="0"/>
              <a:t>Documentation :-</a:t>
            </a:r>
            <a:r>
              <a:rPr lang="en-IN" dirty="0" smtClean="0"/>
              <a:t> Once an issue is fixed ,  update the bug report with details of the solution and testing to ensure clarity for future reference.</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100</a:t>
            </a:fld>
            <a:endParaRPr lang="en-IN"/>
          </a:p>
        </p:txBody>
      </p:sp>
    </p:spTree>
    <p:extLst>
      <p:ext uri="{BB962C8B-B14F-4D97-AF65-F5344CB8AC3E}">
        <p14:creationId xmlns:p14="http://schemas.microsoft.com/office/powerpoint/2010/main" val="40609225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101</a:t>
            </a:fld>
            <a:endParaRPr lang="en-IN"/>
          </a:p>
        </p:txBody>
      </p:sp>
    </p:spTree>
    <p:extLst>
      <p:ext uri="{BB962C8B-B14F-4D97-AF65-F5344CB8AC3E}">
        <p14:creationId xmlns:p14="http://schemas.microsoft.com/office/powerpoint/2010/main" val="11726492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- 20</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102</a:t>
            </a:fld>
            <a:endParaRPr lang="en-IN"/>
          </a:p>
        </p:txBody>
      </p:sp>
    </p:spTree>
    <p:extLst>
      <p:ext uri="{BB962C8B-B14F-4D97-AF65-F5344CB8AC3E}">
        <p14:creationId xmlns:p14="http://schemas.microsoft.com/office/powerpoint/2010/main" val="15341545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Peer Review and Collaboration</a:t>
            </a:r>
          </a:p>
        </p:txBody>
      </p:sp>
      <p:sp>
        <p:nvSpPr>
          <p:cNvPr id="3" name="Content Placeholder 2"/>
          <p:cNvSpPr>
            <a:spLocks noGrp="1"/>
          </p:cNvSpPr>
          <p:nvPr>
            <p:ph idx="1"/>
          </p:nvPr>
        </p:nvSpPr>
        <p:spPr>
          <a:xfrm>
            <a:off x="1103312" y="1412240"/>
            <a:ext cx="9767888" cy="4836159"/>
          </a:xfrm>
        </p:spPr>
        <p:txBody>
          <a:bodyPr>
            <a:normAutofit/>
          </a:bodyPr>
          <a:lstStyle/>
          <a:p>
            <a:pPr marL="0" indent="0">
              <a:buNone/>
            </a:pPr>
            <a:r>
              <a:rPr lang="en-IN" b="1" dirty="0" smtClean="0"/>
              <a:t>Peer review : - </a:t>
            </a:r>
            <a:r>
              <a:rPr lang="en-IN" dirty="0" smtClean="0"/>
              <a:t>Peer review is a process where individuals evaluate each others work to provide feedback , identify issues , Ensure the quality and promote knowledge sharing often used in various fields such as education software development and research </a:t>
            </a:r>
          </a:p>
          <a:p>
            <a:pPr>
              <a:buFont typeface="Wingdings" panose="05000000000000000000" pitchFamily="2" charset="2"/>
              <a:buChar char="v"/>
            </a:pPr>
            <a:r>
              <a:rPr lang="en-IN" b="1" dirty="0" smtClean="0"/>
              <a:t>Feedback</a:t>
            </a:r>
          </a:p>
          <a:p>
            <a:pPr>
              <a:buFont typeface="Wingdings" panose="05000000000000000000" pitchFamily="2" charset="2"/>
              <a:buChar char="v"/>
            </a:pPr>
            <a:r>
              <a:rPr lang="en-IN" b="1" dirty="0" smtClean="0"/>
              <a:t>Quality assurance</a:t>
            </a:r>
          </a:p>
          <a:p>
            <a:pPr>
              <a:buFont typeface="Wingdings" panose="05000000000000000000" pitchFamily="2" charset="2"/>
              <a:buChar char="v"/>
            </a:pPr>
            <a:r>
              <a:rPr lang="en-IN" b="1" dirty="0" smtClean="0"/>
              <a:t>Knowledge sharing</a:t>
            </a:r>
          </a:p>
          <a:p>
            <a:pPr>
              <a:buFont typeface="Wingdings" panose="05000000000000000000" pitchFamily="2" charset="2"/>
              <a:buChar char="v"/>
            </a:pPr>
            <a:r>
              <a:rPr lang="en-IN" b="1" dirty="0" smtClean="0"/>
              <a:t>Error detection </a:t>
            </a:r>
          </a:p>
          <a:p>
            <a:pPr>
              <a:buFont typeface="Wingdings" panose="05000000000000000000" pitchFamily="2" charset="2"/>
              <a:buChar char="v"/>
            </a:pPr>
            <a:r>
              <a:rPr lang="en-IN" b="1" dirty="0" smtClean="0"/>
              <a:t>Collaboration</a:t>
            </a:r>
          </a:p>
          <a:p>
            <a:pPr>
              <a:buFont typeface="Wingdings" panose="05000000000000000000" pitchFamily="2" charset="2"/>
              <a:buChar char="v"/>
            </a:pPr>
            <a:r>
              <a:rPr lang="en-IN" b="1" dirty="0" smtClean="0"/>
              <a:t>Continuous improvement</a:t>
            </a:r>
          </a:p>
          <a:p>
            <a:pPr>
              <a:buFont typeface="Wingdings" panose="05000000000000000000" pitchFamily="2" charset="2"/>
              <a:buChar char="v"/>
            </a:pPr>
            <a:r>
              <a:rPr lang="en-IN" b="1" dirty="0" smtClean="0"/>
              <a:t>Standardization</a:t>
            </a:r>
          </a:p>
          <a:p>
            <a:pPr>
              <a:buFont typeface="Wingdings" panose="05000000000000000000" pitchFamily="2" charset="2"/>
              <a:buChar char="v"/>
            </a:pPr>
            <a:r>
              <a:rPr lang="en-IN" b="1" dirty="0" err="1" smtClean="0"/>
              <a:t>Responsbility</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103</a:t>
            </a:fld>
            <a:endParaRPr lang="en-IN"/>
          </a:p>
        </p:txBody>
      </p:sp>
    </p:spTree>
    <p:extLst>
      <p:ext uri="{BB962C8B-B14F-4D97-AF65-F5344CB8AC3E}">
        <p14:creationId xmlns:p14="http://schemas.microsoft.com/office/powerpoint/2010/main" val="28949258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400530"/>
          </a:xfrm>
        </p:spPr>
        <p:txBody>
          <a:bodyPr/>
          <a:lstStyle/>
          <a:p>
            <a:r>
              <a:rPr lang="en-US" b="1" dirty="0" smtClean="0">
                <a:solidFill>
                  <a:srgbClr val="92D050"/>
                </a:solidFill>
              </a:rPr>
              <a:t>Concept of peer - reviews</a:t>
            </a:r>
            <a:endParaRPr lang="en-IN" b="1" dirty="0">
              <a:solidFill>
                <a:srgbClr val="92D050"/>
              </a:solidFill>
            </a:endParaRPr>
          </a:p>
        </p:txBody>
      </p:sp>
      <p:sp>
        <p:nvSpPr>
          <p:cNvPr id="3" name="Content Placeholder 2"/>
          <p:cNvSpPr>
            <a:spLocks noGrp="1"/>
          </p:cNvSpPr>
          <p:nvPr>
            <p:ph idx="1"/>
          </p:nvPr>
        </p:nvSpPr>
        <p:spPr>
          <a:xfrm>
            <a:off x="487680" y="1063416"/>
            <a:ext cx="9562173" cy="5184983"/>
          </a:xfrm>
        </p:spPr>
        <p:txBody>
          <a:bodyPr/>
          <a:lstStyle/>
          <a:p>
            <a:pPr marL="0" indent="0">
              <a:buNone/>
            </a:pPr>
            <a:r>
              <a:rPr lang="en-US" b="1" dirty="0" smtClean="0"/>
              <a:t>Concepts</a:t>
            </a:r>
            <a:r>
              <a:rPr lang="en-US" dirty="0" smtClean="0"/>
              <a:t> :- </a:t>
            </a:r>
          </a:p>
          <a:p>
            <a:pPr marL="0" indent="0">
              <a:buNone/>
            </a:pPr>
            <a:r>
              <a:rPr lang="en-US" b="1" dirty="0" smtClean="0"/>
              <a:t>1.Submission :- </a:t>
            </a:r>
            <a:r>
              <a:rPr lang="en-US" dirty="0" smtClean="0"/>
              <a:t> A work is submitted fro review</a:t>
            </a:r>
          </a:p>
          <a:p>
            <a:pPr marL="0" indent="0">
              <a:buNone/>
            </a:pPr>
            <a:r>
              <a:rPr lang="en-US" b="1" dirty="0" smtClean="0"/>
              <a:t>2.Selection of Reviews :- </a:t>
            </a:r>
            <a:r>
              <a:rPr lang="en-US" dirty="0" smtClean="0"/>
              <a:t> Experts in relevant filed are </a:t>
            </a:r>
            <a:r>
              <a:rPr lang="en-US" dirty="0" err="1"/>
              <a:t>C</a:t>
            </a:r>
            <a:r>
              <a:rPr lang="en-US" dirty="0" err="1" smtClean="0"/>
              <a:t>hoosen</a:t>
            </a:r>
            <a:r>
              <a:rPr lang="en-US" dirty="0" smtClean="0"/>
              <a:t> .</a:t>
            </a:r>
          </a:p>
          <a:p>
            <a:pPr marL="0" indent="0">
              <a:buNone/>
            </a:pPr>
            <a:r>
              <a:rPr lang="en-US" b="1" dirty="0" smtClean="0"/>
              <a:t>3.Evaluation:- </a:t>
            </a:r>
            <a:r>
              <a:rPr lang="en-US" dirty="0" smtClean="0"/>
              <a:t>Reviewers assess the work for </a:t>
            </a:r>
            <a:r>
              <a:rPr lang="en-US" dirty="0" err="1" smtClean="0"/>
              <a:t>qaulity</a:t>
            </a:r>
            <a:r>
              <a:rPr lang="en-US" dirty="0" smtClean="0"/>
              <a:t> accuracy and  suggestions.</a:t>
            </a:r>
          </a:p>
          <a:p>
            <a:pPr marL="0" indent="0">
              <a:buNone/>
            </a:pPr>
            <a:r>
              <a:rPr lang="en-US" b="1" dirty="0" smtClean="0"/>
              <a:t>4.Feed back :- </a:t>
            </a:r>
            <a:r>
              <a:rPr lang="en-US" dirty="0" smtClean="0"/>
              <a:t>Reviewers provide constructive comments and suggestions</a:t>
            </a:r>
          </a:p>
          <a:p>
            <a:pPr marL="0" indent="0">
              <a:buNone/>
            </a:pPr>
            <a:r>
              <a:rPr lang="en-US" b="1" dirty="0" smtClean="0"/>
              <a:t>5.Revisons :- </a:t>
            </a:r>
            <a:r>
              <a:rPr lang="en-US" dirty="0" smtClean="0"/>
              <a:t>The Author revises based on the feedback</a:t>
            </a:r>
          </a:p>
          <a:p>
            <a:pPr marL="0" indent="0">
              <a:buNone/>
            </a:pPr>
            <a:r>
              <a:rPr lang="en-US" b="1" dirty="0" smtClean="0"/>
              <a:t>6.Approval or Rejection </a:t>
            </a:r>
            <a:r>
              <a:rPr lang="en-US" dirty="0" smtClean="0"/>
              <a:t>:- The work is either accepted , revised again or rejected based on its merit. </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104</a:t>
            </a:fld>
            <a:endParaRPr lang="en-IN"/>
          </a:p>
        </p:txBody>
      </p:sp>
    </p:spTree>
    <p:extLst>
      <p:ext uri="{BB962C8B-B14F-4D97-AF65-F5344CB8AC3E}">
        <p14:creationId xmlns:p14="http://schemas.microsoft.com/office/powerpoint/2010/main" val="18302568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105</a:t>
            </a:fld>
            <a:endParaRPr lang="en-IN"/>
          </a:p>
        </p:txBody>
      </p:sp>
    </p:spTree>
    <p:extLst>
      <p:ext uri="{BB962C8B-B14F-4D97-AF65-F5344CB8AC3E}">
        <p14:creationId xmlns:p14="http://schemas.microsoft.com/office/powerpoint/2010/main" val="15500772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- 21</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106</a:t>
            </a:fld>
            <a:endParaRPr lang="en-IN"/>
          </a:p>
        </p:txBody>
      </p:sp>
    </p:spTree>
    <p:extLst>
      <p:ext uri="{BB962C8B-B14F-4D97-AF65-F5344CB8AC3E}">
        <p14:creationId xmlns:p14="http://schemas.microsoft.com/office/powerpoint/2010/main" val="10844730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1" y="199670"/>
            <a:ext cx="10162594" cy="1853248"/>
          </a:xfrm>
        </p:spPr>
        <p:txBody>
          <a:bodyPr/>
          <a:lstStyle/>
          <a:p>
            <a:r>
              <a:rPr lang="en-US" sz="3200" b="1" dirty="0" smtClean="0">
                <a:solidFill>
                  <a:srgbClr val="92D050"/>
                </a:solidFill>
              </a:rPr>
              <a:t>Collaboration with developer and other tester.</a:t>
            </a:r>
            <a:endParaRPr lang="en-IN" sz="3200" b="1" dirty="0">
              <a:solidFill>
                <a:srgbClr val="92D050"/>
              </a:solidFill>
            </a:endParaRPr>
          </a:p>
        </p:txBody>
      </p:sp>
      <p:sp>
        <p:nvSpPr>
          <p:cNvPr id="3" name="Content Placeholder 2"/>
          <p:cNvSpPr>
            <a:spLocks noGrp="1"/>
          </p:cNvSpPr>
          <p:nvPr>
            <p:ph idx="1"/>
          </p:nvPr>
        </p:nvSpPr>
        <p:spPr>
          <a:xfrm>
            <a:off x="1103312" y="1341120"/>
            <a:ext cx="9249228" cy="4907279"/>
          </a:xfrm>
        </p:spPr>
        <p:txBody>
          <a:bodyPr/>
          <a:lstStyle/>
          <a:p>
            <a:r>
              <a:rPr lang="en-US" dirty="0" smtClean="0"/>
              <a:t>Pairing a fresher  with another tester or developer for mutual reviews ensures improved quality through.</a:t>
            </a:r>
          </a:p>
          <a:p>
            <a:pPr marL="457200" indent="-457200">
              <a:buAutoNum type="arabicPeriod"/>
            </a:pPr>
            <a:r>
              <a:rPr lang="en-US" b="1" dirty="0" smtClean="0"/>
              <a:t>Knowledge Sharing :-</a:t>
            </a:r>
            <a:r>
              <a:rPr lang="en-US" dirty="0" smtClean="0"/>
              <a:t> Fresher learns from experienced tester or developer.</a:t>
            </a:r>
          </a:p>
          <a:p>
            <a:pPr marL="457200" indent="-457200">
              <a:buAutoNum type="arabicPeriod"/>
            </a:pPr>
            <a:r>
              <a:rPr lang="en-US" b="1" dirty="0" smtClean="0"/>
              <a:t>Error Detection :- </a:t>
            </a:r>
            <a:r>
              <a:rPr lang="en-US" dirty="0" smtClean="0"/>
              <a:t>Each can spot mistake the other might miss.</a:t>
            </a:r>
          </a:p>
          <a:p>
            <a:pPr marL="457200" indent="-457200">
              <a:buAutoNum type="arabicPeriod"/>
            </a:pPr>
            <a:r>
              <a:rPr lang="en-US" b="1" dirty="0" smtClean="0"/>
              <a:t>Skill Development:- </a:t>
            </a:r>
            <a:r>
              <a:rPr lang="en-US" dirty="0" smtClean="0"/>
              <a:t>Both improve understanding of test cases and bug reports.</a:t>
            </a:r>
          </a:p>
          <a:p>
            <a:pPr marL="457200" indent="-457200">
              <a:buAutoNum type="arabicPeriod"/>
            </a:pPr>
            <a:r>
              <a:rPr lang="en-US" b="1" dirty="0" smtClean="0"/>
              <a:t>Feedback Exchange:- </a:t>
            </a:r>
            <a:r>
              <a:rPr lang="en-US" dirty="0" smtClean="0"/>
              <a:t>They provide constructive feedback ,enhancing their work</a:t>
            </a:r>
          </a:p>
          <a:p>
            <a:pPr marL="457200" indent="-457200">
              <a:buAutoNum type="arabicPeriod"/>
            </a:pPr>
            <a:r>
              <a:rPr lang="en-US" b="1" dirty="0" smtClean="0"/>
              <a:t>Collaboration :- </a:t>
            </a:r>
            <a:r>
              <a:rPr lang="en-US" dirty="0" smtClean="0"/>
              <a:t>Encourages team work and communication</a:t>
            </a:r>
          </a:p>
          <a:p>
            <a:pPr marL="457200" indent="-457200">
              <a:buAutoNum type="arabicPeriod"/>
            </a:pPr>
            <a:r>
              <a:rPr lang="en-US" b="1" dirty="0" smtClean="0"/>
              <a:t>Quality Assurance:- </a:t>
            </a:r>
            <a:r>
              <a:rPr lang="en-US" dirty="0" smtClean="0"/>
              <a:t>Ensures test cases and bug reports meet standards.</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107</a:t>
            </a:fld>
            <a:endParaRPr lang="en-IN"/>
          </a:p>
        </p:txBody>
      </p:sp>
    </p:spTree>
    <p:extLst>
      <p:ext uri="{BB962C8B-B14F-4D97-AF65-F5344CB8AC3E}">
        <p14:creationId xmlns:p14="http://schemas.microsoft.com/office/powerpoint/2010/main" val="19603727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Feedback of your  peer </a:t>
            </a:r>
            <a:endParaRPr lang="en-IN" b="1" dirty="0">
              <a:solidFill>
                <a:srgbClr val="92D050"/>
              </a:solidFill>
            </a:endParaRPr>
          </a:p>
        </p:txBody>
      </p:sp>
      <p:sp>
        <p:nvSpPr>
          <p:cNvPr id="3" name="Content Placeholder 2"/>
          <p:cNvSpPr>
            <a:spLocks noGrp="1"/>
          </p:cNvSpPr>
          <p:nvPr>
            <p:ph idx="1"/>
          </p:nvPr>
        </p:nvSpPr>
        <p:spPr/>
        <p:txBody>
          <a:bodyPr/>
          <a:lstStyle/>
          <a:p>
            <a:r>
              <a:rPr lang="en-US" dirty="0" smtClean="0"/>
              <a:t>Feedback about your peer</a:t>
            </a:r>
          </a:p>
          <a:p>
            <a:r>
              <a:rPr lang="en-US" dirty="0" smtClean="0"/>
              <a:t>What you have learned</a:t>
            </a:r>
          </a:p>
          <a:p>
            <a:r>
              <a:rPr lang="en-US" dirty="0" smtClean="0"/>
              <a:t>What you have followed steps</a:t>
            </a:r>
          </a:p>
          <a:p>
            <a:r>
              <a:rPr lang="en-US" dirty="0" smtClean="0"/>
              <a:t>Your collaboration</a:t>
            </a:r>
          </a:p>
          <a:p>
            <a:r>
              <a:rPr lang="en-US" dirty="0" smtClean="0"/>
              <a:t>Understandings</a:t>
            </a:r>
          </a:p>
          <a:p>
            <a:r>
              <a:rPr lang="en-US" dirty="0" smtClean="0"/>
              <a:t>Responsibilities</a:t>
            </a:r>
          </a:p>
          <a:p>
            <a:r>
              <a:rPr lang="en-US" dirty="0" smtClean="0"/>
              <a:t>Respect</a:t>
            </a:r>
          </a:p>
          <a:p>
            <a:r>
              <a:rPr lang="en-US" dirty="0" smtClean="0"/>
              <a:t>And </a:t>
            </a:r>
            <a:r>
              <a:rPr lang="en-US" dirty="0" err="1" smtClean="0"/>
              <a:t>ect</a:t>
            </a:r>
            <a:r>
              <a:rPr lang="en-US" dirty="0" smtClean="0"/>
              <a:t>.</a:t>
            </a:r>
          </a:p>
          <a:p>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108</a:t>
            </a:fld>
            <a:endParaRPr lang="en-IN"/>
          </a:p>
        </p:txBody>
      </p:sp>
    </p:spTree>
    <p:extLst>
      <p:ext uri="{BB962C8B-B14F-4D97-AF65-F5344CB8AC3E}">
        <p14:creationId xmlns:p14="http://schemas.microsoft.com/office/powerpoint/2010/main" val="770507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109</a:t>
            </a:fld>
            <a:endParaRPr lang="en-IN"/>
          </a:p>
        </p:txBody>
      </p:sp>
    </p:spTree>
    <p:extLst>
      <p:ext uri="{BB962C8B-B14F-4D97-AF65-F5344CB8AC3E}">
        <p14:creationId xmlns:p14="http://schemas.microsoft.com/office/powerpoint/2010/main" val="2854940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SDLC</a:t>
            </a:r>
            <a:endParaRPr lang="en-IN" b="1" dirty="0">
              <a:solidFill>
                <a:srgbClr val="92D050"/>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The SDLC involves planning the project, gathering requirements, designing the system, coding the software, testing it for issues, deploying it to users, and maintaining it post-release. Each phase ensures the software meets user needs and functions correctly, from </a:t>
            </a:r>
            <a:r>
              <a:rPr lang="en-US" dirty="0" smtClean="0"/>
              <a:t>start </a:t>
            </a:r>
            <a:r>
              <a:rPr lang="en-US" dirty="0"/>
              <a:t>to finish</a:t>
            </a:r>
            <a:r>
              <a:rPr lang="en-US" dirty="0" smtClean="0"/>
              <a:t>.</a:t>
            </a:r>
          </a:p>
          <a:p>
            <a:pPr>
              <a:buFont typeface="Wingdings" panose="05000000000000000000" pitchFamily="2" charset="2"/>
              <a:buChar char="Ø"/>
            </a:pPr>
            <a:r>
              <a:rPr lang="en-US" dirty="0" smtClean="0"/>
              <a:t>Planning </a:t>
            </a:r>
          </a:p>
          <a:p>
            <a:pPr>
              <a:buFont typeface="Wingdings" panose="05000000000000000000" pitchFamily="2" charset="2"/>
              <a:buChar char="Ø"/>
            </a:pPr>
            <a:r>
              <a:rPr lang="en-US" dirty="0" smtClean="0"/>
              <a:t>Design</a:t>
            </a:r>
          </a:p>
          <a:p>
            <a:pPr>
              <a:buFont typeface="Wingdings" panose="05000000000000000000" pitchFamily="2" charset="2"/>
              <a:buChar char="Ø"/>
            </a:pPr>
            <a:r>
              <a:rPr lang="en-US" dirty="0" smtClean="0"/>
              <a:t>Development</a:t>
            </a:r>
          </a:p>
          <a:p>
            <a:pPr>
              <a:buFont typeface="Wingdings" panose="05000000000000000000" pitchFamily="2" charset="2"/>
              <a:buChar char="Ø"/>
            </a:pPr>
            <a:r>
              <a:rPr lang="en-US" dirty="0" smtClean="0"/>
              <a:t>Testing</a:t>
            </a:r>
          </a:p>
          <a:p>
            <a:pPr>
              <a:buFont typeface="Wingdings" panose="05000000000000000000" pitchFamily="2" charset="2"/>
              <a:buChar char="Ø"/>
            </a:pPr>
            <a:r>
              <a:rPr lang="en-US" dirty="0" smtClean="0"/>
              <a:t>Deployment</a:t>
            </a:r>
          </a:p>
          <a:p>
            <a:pPr>
              <a:buFont typeface="Wingdings" panose="05000000000000000000" pitchFamily="2" charset="2"/>
              <a:buChar char="Ø"/>
            </a:pPr>
            <a:r>
              <a:rPr lang="en-US" dirty="0" smtClean="0"/>
              <a:t>Maintenance</a:t>
            </a:r>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11</a:t>
            </a:fld>
            <a:endParaRPr lang="en-IN"/>
          </a:p>
        </p:txBody>
      </p:sp>
    </p:spTree>
    <p:extLst>
      <p:ext uri="{BB962C8B-B14F-4D97-AF65-F5344CB8AC3E}">
        <p14:creationId xmlns:p14="http://schemas.microsoft.com/office/powerpoint/2010/main" val="40884820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- 22</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110</a:t>
            </a:fld>
            <a:endParaRPr lang="en-IN"/>
          </a:p>
        </p:txBody>
      </p:sp>
    </p:spTree>
    <p:extLst>
      <p:ext uri="{BB962C8B-B14F-4D97-AF65-F5344CB8AC3E}">
        <p14:creationId xmlns:p14="http://schemas.microsoft.com/office/powerpoint/2010/main" val="8503124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Test Plan </a:t>
            </a:r>
            <a:endParaRPr lang="en-IN" b="1" dirty="0">
              <a:solidFill>
                <a:srgbClr val="92D050"/>
              </a:solidFill>
            </a:endParaRPr>
          </a:p>
        </p:txBody>
      </p:sp>
      <p:sp>
        <p:nvSpPr>
          <p:cNvPr id="3" name="Content Placeholder 2"/>
          <p:cNvSpPr>
            <a:spLocks noGrp="1"/>
          </p:cNvSpPr>
          <p:nvPr>
            <p:ph idx="1"/>
          </p:nvPr>
        </p:nvSpPr>
        <p:spPr>
          <a:xfrm>
            <a:off x="1103312" y="1239520"/>
            <a:ext cx="9026208" cy="5008879"/>
          </a:xfrm>
        </p:spPr>
        <p:txBody>
          <a:bodyPr>
            <a:normAutofit/>
          </a:bodyPr>
          <a:lstStyle/>
          <a:p>
            <a:pPr marL="0" indent="0">
              <a:buNone/>
            </a:pPr>
            <a:r>
              <a:rPr lang="en-US" b="1" dirty="0" smtClean="0"/>
              <a:t>Test Plan :- </a:t>
            </a:r>
            <a:r>
              <a:rPr lang="en-US" dirty="0" smtClean="0"/>
              <a:t>A test plan details the strategy for testing a software product </a:t>
            </a:r>
          </a:p>
          <a:p>
            <a:pPr marL="0" indent="0">
              <a:buNone/>
            </a:pPr>
            <a:r>
              <a:rPr lang="en-US" b="1" dirty="0" smtClean="0"/>
              <a:t>Points :-</a:t>
            </a:r>
          </a:p>
          <a:p>
            <a:pPr marL="457200" indent="-457200">
              <a:buFont typeface="+mj-lt"/>
              <a:buAutoNum type="arabicPeriod"/>
            </a:pPr>
            <a:r>
              <a:rPr lang="en-US" b="1" dirty="0" smtClean="0"/>
              <a:t>Objectives:- </a:t>
            </a:r>
            <a:r>
              <a:rPr lang="en-US" dirty="0" smtClean="0"/>
              <a:t>Goals of testing process.</a:t>
            </a:r>
          </a:p>
          <a:p>
            <a:pPr marL="457200" indent="-457200">
              <a:buFont typeface="+mj-lt"/>
              <a:buAutoNum type="arabicPeriod"/>
            </a:pPr>
            <a:r>
              <a:rPr lang="en-US" b="1" dirty="0" smtClean="0"/>
              <a:t>Scope :- </a:t>
            </a:r>
            <a:r>
              <a:rPr lang="en-US" dirty="0" smtClean="0"/>
              <a:t>features to be tested and those excluded.</a:t>
            </a:r>
          </a:p>
          <a:p>
            <a:pPr marL="457200" indent="-457200">
              <a:buFont typeface="+mj-lt"/>
              <a:buAutoNum type="arabicPeriod"/>
            </a:pPr>
            <a:r>
              <a:rPr lang="en-US" b="1" dirty="0" smtClean="0"/>
              <a:t>Resources :- </a:t>
            </a:r>
            <a:r>
              <a:rPr lang="en-US" dirty="0" smtClean="0"/>
              <a:t>Team members  ,tools and environment  needed.</a:t>
            </a:r>
          </a:p>
          <a:p>
            <a:pPr marL="457200" indent="-457200">
              <a:buFont typeface="+mj-lt"/>
              <a:buAutoNum type="arabicPeriod"/>
            </a:pPr>
            <a:r>
              <a:rPr lang="en-US" b="1" dirty="0" smtClean="0"/>
              <a:t>Schedule :-  </a:t>
            </a:r>
            <a:r>
              <a:rPr lang="en-US" dirty="0" smtClean="0"/>
              <a:t>Timeline for testing phases and milestones.</a:t>
            </a:r>
          </a:p>
          <a:p>
            <a:pPr marL="457200" indent="-457200">
              <a:buFont typeface="+mj-lt"/>
              <a:buAutoNum type="arabicPeriod"/>
            </a:pPr>
            <a:r>
              <a:rPr lang="en-US" b="1" dirty="0" smtClean="0"/>
              <a:t>Testing approach </a:t>
            </a:r>
            <a:r>
              <a:rPr lang="en-US" dirty="0" smtClean="0"/>
              <a:t>:- Methods and types of testing to be employed.</a:t>
            </a:r>
          </a:p>
          <a:p>
            <a:pPr marL="457200" indent="-457200">
              <a:buFont typeface="+mj-lt"/>
              <a:buAutoNum type="arabicPeriod"/>
            </a:pPr>
            <a:r>
              <a:rPr lang="en-US" b="1" dirty="0" smtClean="0"/>
              <a:t>Risk management</a:t>
            </a:r>
            <a:r>
              <a:rPr lang="en-US" dirty="0" smtClean="0"/>
              <a:t> :- Identifying potential risks and mitigation strategies.</a:t>
            </a:r>
          </a:p>
          <a:p>
            <a:pPr marL="457200" indent="-457200">
              <a:buFont typeface="+mj-lt"/>
              <a:buAutoNum type="arabicPeriod"/>
            </a:pPr>
            <a:r>
              <a:rPr lang="en-US" dirty="0" smtClean="0"/>
              <a:t>  </a:t>
            </a:r>
            <a:r>
              <a:rPr lang="en-US" b="1" dirty="0" smtClean="0"/>
              <a:t>Deliverables:- </a:t>
            </a:r>
            <a:r>
              <a:rPr lang="en-US" dirty="0" smtClean="0"/>
              <a:t>Documents and reports to be produced during testing.</a:t>
            </a:r>
          </a:p>
          <a:p>
            <a:pPr marL="457200" indent="-457200">
              <a:buFont typeface="+mj-lt"/>
              <a:buAutoNum type="arabicPeriod"/>
            </a:pPr>
            <a:r>
              <a:rPr lang="en-US" b="1" dirty="0" smtClean="0"/>
              <a:t>Approval :- </a:t>
            </a:r>
            <a:r>
              <a:rPr lang="en-US" dirty="0" smtClean="0"/>
              <a:t> Critical for sign-off on the testing process.</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111</a:t>
            </a:fld>
            <a:endParaRPr lang="en-IN"/>
          </a:p>
        </p:txBody>
      </p:sp>
    </p:spTree>
    <p:extLst>
      <p:ext uri="{BB962C8B-B14F-4D97-AF65-F5344CB8AC3E}">
        <p14:creationId xmlns:p14="http://schemas.microsoft.com/office/powerpoint/2010/main" val="16888191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817" y="158078"/>
            <a:ext cx="9404723" cy="1400530"/>
          </a:xfrm>
        </p:spPr>
        <p:txBody>
          <a:bodyPr/>
          <a:lstStyle/>
          <a:p>
            <a:r>
              <a:rPr lang="en-IN" b="1" dirty="0">
                <a:solidFill>
                  <a:srgbClr val="92D050"/>
                </a:solidFill>
              </a:rPr>
              <a:t>Test Strategy</a:t>
            </a:r>
          </a:p>
        </p:txBody>
      </p:sp>
      <p:sp>
        <p:nvSpPr>
          <p:cNvPr id="3" name="Content Placeholder 2"/>
          <p:cNvSpPr>
            <a:spLocks noGrp="1"/>
          </p:cNvSpPr>
          <p:nvPr>
            <p:ph idx="1"/>
          </p:nvPr>
        </p:nvSpPr>
        <p:spPr>
          <a:xfrm>
            <a:off x="1103312" y="1188720"/>
            <a:ext cx="9381808" cy="5598160"/>
          </a:xfrm>
        </p:spPr>
        <p:txBody>
          <a:bodyPr>
            <a:normAutofit lnSpcReduction="10000"/>
          </a:bodyPr>
          <a:lstStyle/>
          <a:p>
            <a:pPr marL="0" indent="0">
              <a:buNone/>
            </a:pPr>
            <a:r>
              <a:rPr lang="en-US" dirty="0" smtClean="0"/>
              <a:t>A test strategy is a high-level document outlining the overall approach to testing for a project .</a:t>
            </a:r>
          </a:p>
          <a:p>
            <a:pPr marL="0" indent="0">
              <a:buNone/>
            </a:pPr>
            <a:r>
              <a:rPr lang="en-US" b="1" dirty="0" smtClean="0"/>
              <a:t>Points</a:t>
            </a:r>
            <a:r>
              <a:rPr lang="en-US" dirty="0" smtClean="0"/>
              <a:t>:-</a:t>
            </a:r>
          </a:p>
          <a:p>
            <a:pPr marL="457200" indent="-457200">
              <a:buFont typeface="+mj-lt"/>
              <a:buAutoNum type="arabicPeriod"/>
            </a:pPr>
            <a:r>
              <a:rPr lang="en-US" b="1" dirty="0" smtClean="0"/>
              <a:t>Testing Objectives :- </a:t>
            </a:r>
            <a:r>
              <a:rPr lang="en-US" dirty="0" smtClean="0"/>
              <a:t>Goals to achieve through testing.</a:t>
            </a:r>
          </a:p>
          <a:p>
            <a:pPr marL="457200" indent="-457200">
              <a:buFont typeface="+mj-lt"/>
              <a:buAutoNum type="arabicPeriod"/>
            </a:pPr>
            <a:r>
              <a:rPr lang="en-US" b="1" dirty="0" smtClean="0"/>
              <a:t>Testing Levels :- </a:t>
            </a:r>
            <a:r>
              <a:rPr lang="en-US" dirty="0" smtClean="0"/>
              <a:t>Type of testing to be  performed ( </a:t>
            </a:r>
            <a:r>
              <a:rPr lang="en-US" dirty="0" err="1" smtClean="0"/>
              <a:t>eg</a:t>
            </a:r>
            <a:r>
              <a:rPr lang="en-US" dirty="0" smtClean="0"/>
              <a:t>. Unit , integration ,System , Acceptance)</a:t>
            </a:r>
          </a:p>
          <a:p>
            <a:pPr marL="457200" indent="-457200">
              <a:buFont typeface="+mj-lt"/>
              <a:buAutoNum type="arabicPeriod"/>
            </a:pPr>
            <a:r>
              <a:rPr lang="en-US" b="1" dirty="0" smtClean="0"/>
              <a:t>Test types :-</a:t>
            </a:r>
            <a:r>
              <a:rPr lang="en-US" dirty="0" smtClean="0"/>
              <a:t> Different testing  methods to use (</a:t>
            </a:r>
            <a:r>
              <a:rPr lang="en-US" dirty="0" err="1" smtClean="0"/>
              <a:t>eg</a:t>
            </a:r>
            <a:r>
              <a:rPr lang="en-US" dirty="0" smtClean="0"/>
              <a:t>. Manual testing , automation , performance)</a:t>
            </a:r>
          </a:p>
          <a:p>
            <a:pPr marL="457200" indent="-457200">
              <a:buFont typeface="+mj-lt"/>
              <a:buAutoNum type="arabicPeriod"/>
            </a:pPr>
            <a:r>
              <a:rPr lang="en-US" b="1" dirty="0" smtClean="0"/>
              <a:t>Test Environment:- </a:t>
            </a:r>
            <a:r>
              <a:rPr lang="en-US" dirty="0" smtClean="0"/>
              <a:t>Setup Required for testing  like hardware , software , network </a:t>
            </a:r>
          </a:p>
          <a:p>
            <a:pPr marL="457200" indent="-457200">
              <a:buFont typeface="+mj-lt"/>
              <a:buAutoNum type="arabicPeriod"/>
            </a:pPr>
            <a:r>
              <a:rPr lang="en-US" b="1" dirty="0" smtClean="0"/>
              <a:t>Tools:- </a:t>
            </a:r>
            <a:r>
              <a:rPr lang="en-US" dirty="0" smtClean="0"/>
              <a:t>Testing tools and technologies to be employed.</a:t>
            </a:r>
          </a:p>
          <a:p>
            <a:pPr marL="457200" indent="-457200">
              <a:buFont typeface="+mj-lt"/>
              <a:buAutoNum type="arabicPeriod"/>
            </a:pPr>
            <a:r>
              <a:rPr lang="en-US" b="1" dirty="0" smtClean="0"/>
              <a:t>Risk Assessment :- </a:t>
            </a:r>
            <a:r>
              <a:rPr lang="en-US" dirty="0" smtClean="0"/>
              <a:t>Identification of potential risks and their mitigation.</a:t>
            </a:r>
          </a:p>
          <a:p>
            <a:pPr marL="457200" indent="-457200">
              <a:buFont typeface="+mj-lt"/>
              <a:buAutoNum type="arabicPeriod"/>
            </a:pPr>
            <a:r>
              <a:rPr lang="en-US" b="1" dirty="0" smtClean="0"/>
              <a:t>Resource Allocation :- </a:t>
            </a:r>
            <a:r>
              <a:rPr lang="en-US" dirty="0" smtClean="0"/>
              <a:t>Role and responsibilities of team members.</a:t>
            </a:r>
          </a:p>
          <a:p>
            <a:pPr marL="457200" indent="-457200">
              <a:buFont typeface="+mj-lt"/>
              <a:buAutoNum type="arabicPeriod"/>
            </a:pPr>
            <a:r>
              <a:rPr lang="en-US" b="1" dirty="0" smtClean="0"/>
              <a:t>Metric and Reporting :- </a:t>
            </a:r>
            <a:r>
              <a:rPr lang="en-US" dirty="0" smtClean="0"/>
              <a:t>How testing progress and outcomes will be measured and reported.</a:t>
            </a:r>
            <a:r>
              <a:rPr lang="en-US" b="1" dirty="0" smtClean="0"/>
              <a:t> </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112</a:t>
            </a:fld>
            <a:endParaRPr lang="en-IN"/>
          </a:p>
        </p:txBody>
      </p:sp>
    </p:spTree>
    <p:extLst>
      <p:ext uri="{BB962C8B-B14F-4D97-AF65-F5344CB8AC3E}">
        <p14:creationId xmlns:p14="http://schemas.microsoft.com/office/powerpoint/2010/main" val="16740408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113</a:t>
            </a:fld>
            <a:endParaRPr lang="en-IN"/>
          </a:p>
        </p:txBody>
      </p:sp>
    </p:spTree>
    <p:extLst>
      <p:ext uri="{BB962C8B-B14F-4D97-AF65-F5344CB8AC3E}">
        <p14:creationId xmlns:p14="http://schemas.microsoft.com/office/powerpoint/2010/main" val="163964148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- 23</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114</a:t>
            </a:fld>
            <a:endParaRPr lang="en-IN"/>
          </a:p>
        </p:txBody>
      </p:sp>
    </p:spTree>
    <p:extLst>
      <p:ext uri="{BB962C8B-B14F-4D97-AF65-F5344CB8AC3E}">
        <p14:creationId xmlns:p14="http://schemas.microsoft.com/office/powerpoint/2010/main" val="27542745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Create a basic Test plan</a:t>
            </a:r>
            <a:endParaRPr lang="en-IN" b="1" dirty="0">
              <a:solidFill>
                <a:srgbClr val="92D050"/>
              </a:solidFill>
            </a:endParaRPr>
          </a:p>
        </p:txBody>
      </p:sp>
      <p:sp>
        <p:nvSpPr>
          <p:cNvPr id="3" name="Content Placeholder 2"/>
          <p:cNvSpPr>
            <a:spLocks noGrp="1"/>
          </p:cNvSpPr>
          <p:nvPr>
            <p:ph idx="1"/>
          </p:nvPr>
        </p:nvSpPr>
        <p:spPr>
          <a:xfrm>
            <a:off x="801606" y="1327576"/>
            <a:ext cx="9249228" cy="5184983"/>
          </a:xfrm>
        </p:spPr>
        <p:txBody>
          <a:bodyPr>
            <a:normAutofit fontScale="92500" lnSpcReduction="20000"/>
          </a:bodyPr>
          <a:lstStyle/>
          <a:p>
            <a:pPr marL="0" indent="0">
              <a:buNone/>
            </a:pPr>
            <a:r>
              <a:rPr lang="en-US" b="1" dirty="0" smtClean="0"/>
              <a:t>1.Test plan identifier :- </a:t>
            </a:r>
            <a:endParaRPr lang="en-US" dirty="0" smtClean="0"/>
          </a:p>
          <a:p>
            <a:pPr marL="0" indent="0">
              <a:buNone/>
            </a:pPr>
            <a:r>
              <a:rPr lang="en-US" dirty="0" smtClean="0"/>
              <a:t>Version -</a:t>
            </a:r>
          </a:p>
          <a:p>
            <a:pPr marL="0" indent="0">
              <a:buNone/>
            </a:pPr>
            <a:r>
              <a:rPr lang="en-US" dirty="0" smtClean="0"/>
              <a:t>Date –</a:t>
            </a:r>
          </a:p>
          <a:p>
            <a:pPr marL="0" indent="0">
              <a:buNone/>
            </a:pPr>
            <a:r>
              <a:rPr lang="en-US" dirty="0" smtClean="0"/>
              <a:t>2.</a:t>
            </a:r>
            <a:r>
              <a:rPr lang="en-US" b="1" dirty="0" smtClean="0"/>
              <a:t>Project overview :-</a:t>
            </a:r>
          </a:p>
          <a:p>
            <a:pPr marL="0" indent="0">
              <a:buNone/>
            </a:pPr>
            <a:r>
              <a:rPr lang="en-US" dirty="0" smtClean="0"/>
              <a:t>Project Name </a:t>
            </a:r>
          </a:p>
          <a:p>
            <a:pPr marL="0" indent="0">
              <a:buNone/>
            </a:pPr>
            <a:r>
              <a:rPr lang="en-US" dirty="0" smtClean="0"/>
              <a:t>Description</a:t>
            </a:r>
          </a:p>
          <a:p>
            <a:pPr marL="0" indent="0">
              <a:buNone/>
            </a:pPr>
            <a:r>
              <a:rPr lang="en-US" b="1" dirty="0" smtClean="0"/>
              <a:t>3.Testing objectives :-</a:t>
            </a:r>
          </a:p>
          <a:p>
            <a:pPr marL="0" indent="0">
              <a:buNone/>
            </a:pPr>
            <a:r>
              <a:rPr lang="en-US" dirty="0" smtClean="0"/>
              <a:t>Ensure all features work as intended and are user – friendly .</a:t>
            </a:r>
          </a:p>
          <a:p>
            <a:pPr marL="0" indent="0">
              <a:buNone/>
            </a:pPr>
            <a:r>
              <a:rPr lang="en-US" b="1" dirty="0" smtClean="0"/>
              <a:t>4.Scope of testing : - </a:t>
            </a:r>
          </a:p>
          <a:p>
            <a:pPr marL="0" indent="0">
              <a:buNone/>
            </a:pPr>
            <a:r>
              <a:rPr lang="en-US" dirty="0" smtClean="0"/>
              <a:t>In-scope: User login ,Task Creation ,Task Deletion</a:t>
            </a:r>
          </a:p>
          <a:p>
            <a:pPr marL="0" indent="0">
              <a:buNone/>
            </a:pPr>
            <a:r>
              <a:rPr lang="en-US" dirty="0" smtClean="0"/>
              <a:t>Out scope: User Registration ( handled in a different project)</a:t>
            </a:r>
          </a:p>
          <a:p>
            <a:pPr marL="0" indent="0">
              <a:buNone/>
            </a:pPr>
            <a:r>
              <a:rPr lang="en-US" b="1" dirty="0" smtClean="0"/>
              <a:t>5.Testing Approach :- </a:t>
            </a:r>
            <a:endParaRPr lang="en-US" dirty="0" smtClean="0"/>
          </a:p>
          <a:p>
            <a:pPr marL="0" indent="0">
              <a:buNone/>
            </a:pPr>
            <a:r>
              <a:rPr lang="en-US" dirty="0" smtClean="0"/>
              <a:t>Types of testing : Functional Testing</a:t>
            </a:r>
          </a:p>
          <a:p>
            <a:pPr marL="0" indent="0">
              <a:buNone/>
            </a:pPr>
            <a:r>
              <a:rPr lang="en-US" dirty="0" smtClean="0"/>
              <a:t>Testing Methods : Manual Testing</a:t>
            </a:r>
          </a:p>
          <a:p>
            <a:pPr marL="0" indent="0">
              <a:buNone/>
            </a:pP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96811867-EB19-4812-B178-5F0E428A1C65}" type="slidenum">
              <a:rPr lang="en-IN" smtClean="0"/>
              <a:t>115</a:t>
            </a:fld>
            <a:endParaRPr lang="en-IN"/>
          </a:p>
        </p:txBody>
      </p:sp>
    </p:spTree>
    <p:extLst>
      <p:ext uri="{BB962C8B-B14F-4D97-AF65-F5344CB8AC3E}">
        <p14:creationId xmlns:p14="http://schemas.microsoft.com/office/powerpoint/2010/main" val="89368636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Create a basic Test plan</a:t>
            </a:r>
            <a:endParaRPr lang="en-IN" dirty="0">
              <a:solidFill>
                <a:srgbClr val="92D050"/>
              </a:solidFill>
            </a:endParaRPr>
          </a:p>
        </p:txBody>
      </p:sp>
      <p:sp>
        <p:nvSpPr>
          <p:cNvPr id="3" name="Content Placeholder 2"/>
          <p:cNvSpPr>
            <a:spLocks noGrp="1"/>
          </p:cNvSpPr>
          <p:nvPr>
            <p:ph idx="1"/>
          </p:nvPr>
        </p:nvSpPr>
        <p:spPr>
          <a:xfrm>
            <a:off x="1103312" y="1310640"/>
            <a:ext cx="9097327" cy="5344160"/>
          </a:xfrm>
        </p:spPr>
        <p:txBody>
          <a:bodyPr>
            <a:normAutofit fontScale="92500" lnSpcReduction="10000"/>
          </a:bodyPr>
          <a:lstStyle/>
          <a:p>
            <a:r>
              <a:rPr lang="en-US" b="1" dirty="0" smtClean="0"/>
              <a:t>6.Test Environment :- </a:t>
            </a:r>
          </a:p>
          <a:p>
            <a:pPr marL="0" indent="0">
              <a:buNone/>
            </a:pPr>
            <a:r>
              <a:rPr lang="en-US" dirty="0" smtClean="0"/>
              <a:t>Hardware : Standard pc</a:t>
            </a:r>
          </a:p>
          <a:p>
            <a:pPr marL="0" indent="0">
              <a:buNone/>
            </a:pPr>
            <a:r>
              <a:rPr lang="en-US" dirty="0" smtClean="0"/>
              <a:t>Software : Windows 10 ,Chrome browser for web app testing for app android studio ,lambda ,browser stack</a:t>
            </a:r>
          </a:p>
          <a:p>
            <a:pPr marL="0" indent="0">
              <a:buNone/>
            </a:pPr>
            <a:r>
              <a:rPr lang="en-US" b="1" dirty="0" smtClean="0"/>
              <a:t>7.Resources :-</a:t>
            </a:r>
          </a:p>
          <a:p>
            <a:pPr marL="0" indent="0">
              <a:buNone/>
            </a:pPr>
            <a:r>
              <a:rPr lang="en-US" dirty="0" smtClean="0"/>
              <a:t>Team members  : Tester </a:t>
            </a:r>
          </a:p>
          <a:p>
            <a:pPr marL="0" indent="0">
              <a:buNone/>
            </a:pPr>
            <a:r>
              <a:rPr lang="en-US" dirty="0" smtClean="0"/>
              <a:t>Responsibilities : create a test cases ,execute test cases , log defects.</a:t>
            </a:r>
          </a:p>
          <a:p>
            <a:pPr marL="0" indent="0">
              <a:buNone/>
            </a:pPr>
            <a:r>
              <a:rPr lang="en-US" b="1" dirty="0" smtClean="0"/>
              <a:t>8.Shedule :- </a:t>
            </a:r>
          </a:p>
          <a:p>
            <a:pPr marL="0" indent="0">
              <a:buNone/>
            </a:pPr>
            <a:r>
              <a:rPr lang="en-US" dirty="0" smtClean="0"/>
              <a:t>Start date – Testing start date</a:t>
            </a:r>
          </a:p>
          <a:p>
            <a:pPr marL="0" indent="0">
              <a:buNone/>
            </a:pPr>
            <a:r>
              <a:rPr lang="en-US" dirty="0" smtClean="0"/>
              <a:t>End Date – Testing end date</a:t>
            </a:r>
          </a:p>
          <a:p>
            <a:pPr marL="0" indent="0">
              <a:buNone/>
            </a:pPr>
            <a:r>
              <a:rPr lang="en-US" dirty="0" smtClean="0"/>
              <a:t>Milestone –</a:t>
            </a:r>
          </a:p>
          <a:p>
            <a:pPr marL="0" indent="0">
              <a:buNone/>
            </a:pPr>
            <a:r>
              <a:rPr lang="en-US" dirty="0" smtClean="0"/>
              <a:t>Test creation date</a:t>
            </a:r>
          </a:p>
          <a:p>
            <a:pPr marL="0" indent="0">
              <a:buNone/>
            </a:pPr>
            <a:r>
              <a:rPr lang="en-US" dirty="0" smtClean="0"/>
              <a:t>Test execution date</a:t>
            </a:r>
          </a:p>
          <a:p>
            <a:pPr marL="0" indent="0">
              <a:buNone/>
            </a:pPr>
            <a:r>
              <a:rPr lang="en-US" dirty="0" smtClean="0"/>
              <a:t>Test Report </a:t>
            </a:r>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116</a:t>
            </a:fld>
            <a:endParaRPr lang="en-IN"/>
          </a:p>
        </p:txBody>
      </p:sp>
    </p:spTree>
    <p:extLst>
      <p:ext uri="{BB962C8B-B14F-4D97-AF65-F5344CB8AC3E}">
        <p14:creationId xmlns:p14="http://schemas.microsoft.com/office/powerpoint/2010/main" val="7958095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Create a basic Test plan</a:t>
            </a:r>
            <a:endParaRPr lang="en-IN" dirty="0">
              <a:solidFill>
                <a:srgbClr val="92D050"/>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9.Risk Management :- </a:t>
            </a:r>
            <a:endParaRPr lang="en-US" dirty="0" smtClean="0"/>
          </a:p>
          <a:p>
            <a:pPr marL="0" indent="0">
              <a:buNone/>
            </a:pPr>
            <a:r>
              <a:rPr lang="en-US" dirty="0" smtClean="0"/>
              <a:t>Identify potential risks - </a:t>
            </a:r>
            <a:r>
              <a:rPr lang="en-US" dirty="0"/>
              <a:t>Delay in feature </a:t>
            </a:r>
            <a:r>
              <a:rPr lang="en-US" dirty="0" smtClean="0"/>
              <a:t>completion</a:t>
            </a:r>
          </a:p>
          <a:p>
            <a:pPr marL="0" indent="0">
              <a:buNone/>
            </a:pPr>
            <a:r>
              <a:rPr lang="en-US" dirty="0" smtClean="0"/>
              <a:t>Mitigation Strategies – Communicate regularly with the development team.</a:t>
            </a:r>
          </a:p>
          <a:p>
            <a:pPr marL="0" indent="0">
              <a:buNone/>
            </a:pPr>
            <a:r>
              <a:rPr lang="en-US" b="1" dirty="0" smtClean="0"/>
              <a:t>10.Deliverables :-</a:t>
            </a:r>
            <a:endParaRPr lang="en-US" dirty="0" smtClean="0"/>
          </a:p>
          <a:p>
            <a:pPr marL="0" indent="0">
              <a:buNone/>
            </a:pPr>
            <a:r>
              <a:rPr lang="en-US" dirty="0" smtClean="0"/>
              <a:t>Test cases: Documented in a shared file .</a:t>
            </a:r>
          </a:p>
          <a:p>
            <a:pPr marL="0" indent="0">
              <a:buNone/>
            </a:pPr>
            <a:r>
              <a:rPr lang="en-US" dirty="0" smtClean="0"/>
              <a:t>Test Summary Report : Created after  testing.</a:t>
            </a:r>
          </a:p>
          <a:p>
            <a:pPr marL="0" indent="0">
              <a:buNone/>
            </a:pPr>
            <a:r>
              <a:rPr lang="en-US" dirty="0" smtClean="0"/>
              <a:t>Defect Log : Maintained in an excel sheet.</a:t>
            </a:r>
          </a:p>
          <a:p>
            <a:pPr marL="0" indent="0">
              <a:buNone/>
            </a:pPr>
            <a:r>
              <a:rPr lang="en-US" b="1" dirty="0" smtClean="0"/>
              <a:t>11.Approval :-</a:t>
            </a:r>
          </a:p>
          <a:p>
            <a:pPr marL="0" indent="0">
              <a:buNone/>
            </a:pPr>
            <a:r>
              <a:rPr lang="en-US" dirty="0" smtClean="0"/>
              <a:t>Criteria for Acceptance:  All critical defects must be resolved before release.</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117</a:t>
            </a:fld>
            <a:endParaRPr lang="en-IN"/>
          </a:p>
        </p:txBody>
      </p:sp>
    </p:spTree>
    <p:extLst>
      <p:ext uri="{BB962C8B-B14F-4D97-AF65-F5344CB8AC3E}">
        <p14:creationId xmlns:p14="http://schemas.microsoft.com/office/powerpoint/2010/main" val="18807612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118</a:t>
            </a:fld>
            <a:endParaRPr lang="en-IN"/>
          </a:p>
        </p:txBody>
      </p:sp>
    </p:spTree>
    <p:extLst>
      <p:ext uri="{BB962C8B-B14F-4D97-AF65-F5344CB8AC3E}">
        <p14:creationId xmlns:p14="http://schemas.microsoft.com/office/powerpoint/2010/main" val="41681706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- 24</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119</a:t>
            </a:fld>
            <a:endParaRPr lang="en-IN"/>
          </a:p>
        </p:txBody>
      </p:sp>
    </p:spTree>
    <p:extLst>
      <p:ext uri="{BB962C8B-B14F-4D97-AF65-F5344CB8AC3E}">
        <p14:creationId xmlns:p14="http://schemas.microsoft.com/office/powerpoint/2010/main" val="1063797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Environment</a:t>
            </a:r>
            <a:endParaRPr lang="en-IN" b="1" dirty="0">
              <a:solidFill>
                <a:srgbClr val="92D050"/>
              </a:solidFill>
            </a:endParaRPr>
          </a:p>
        </p:txBody>
      </p:sp>
      <p:sp>
        <p:nvSpPr>
          <p:cNvPr id="3" name="Content Placeholder 2"/>
          <p:cNvSpPr>
            <a:spLocks noGrp="1"/>
          </p:cNvSpPr>
          <p:nvPr>
            <p:ph idx="1"/>
          </p:nvPr>
        </p:nvSpPr>
        <p:spPr/>
        <p:txBody>
          <a:bodyPr>
            <a:normAutofit/>
          </a:bodyPr>
          <a:lstStyle/>
          <a:p>
            <a:pPr marL="0" indent="0">
              <a:buNone/>
            </a:pPr>
            <a:r>
              <a:rPr lang="en-IN" sz="2400" b="1" dirty="0" smtClean="0"/>
              <a:t>DEV       -                Tester         </a:t>
            </a:r>
            <a:r>
              <a:rPr lang="en-IN" sz="2400" b="1" dirty="0"/>
              <a:t>-</a:t>
            </a:r>
            <a:r>
              <a:rPr lang="en-IN" sz="2400" b="1" dirty="0" smtClean="0"/>
              <a:t>         UAT       -     Prod</a:t>
            </a:r>
            <a:endParaRPr lang="en-IN" sz="2400" b="1" dirty="0"/>
          </a:p>
          <a:p>
            <a:pPr marL="0" indent="0">
              <a:buNone/>
            </a:pPr>
            <a:endParaRPr lang="en-IN" dirty="0" smtClean="0"/>
          </a:p>
          <a:p>
            <a:pPr marL="0" indent="0">
              <a:buNone/>
            </a:pPr>
            <a:r>
              <a:rPr lang="en-IN" sz="2800" b="1" dirty="0" smtClean="0"/>
              <a:t>DEV :- (Development )</a:t>
            </a:r>
          </a:p>
          <a:p>
            <a:pPr marL="0" indent="0">
              <a:buNone/>
            </a:pPr>
            <a:r>
              <a:rPr lang="en-IN" sz="2400" dirty="0" smtClean="0"/>
              <a:t>This is a initial stage where developers write a code and build the application on project requirements</a:t>
            </a:r>
          </a:p>
          <a:p>
            <a:pPr marL="0" indent="0">
              <a:buNone/>
            </a:pPr>
            <a:r>
              <a:rPr lang="en-IN" sz="2400" dirty="0" smtClean="0"/>
              <a:t>Basically developer works in development environment . It is </a:t>
            </a:r>
            <a:r>
              <a:rPr lang="en-IN" sz="2400" dirty="0" err="1" smtClean="0"/>
              <a:t>usally</a:t>
            </a:r>
            <a:r>
              <a:rPr lang="en-IN" sz="2400" dirty="0" smtClean="0"/>
              <a:t> not stable and can change frequently as new features are added or modified</a:t>
            </a:r>
          </a:p>
          <a:p>
            <a:pPr marL="0" indent="0">
              <a:buNone/>
            </a:pPr>
            <a:r>
              <a:rPr lang="en-IN" sz="2400" dirty="0" smtClean="0"/>
              <a:t>After developing app will move to tester</a:t>
            </a:r>
            <a:endParaRPr lang="en-IN" sz="2400" dirty="0"/>
          </a:p>
        </p:txBody>
      </p:sp>
      <p:sp>
        <p:nvSpPr>
          <p:cNvPr id="4" name="Slide Number Placeholder 3"/>
          <p:cNvSpPr>
            <a:spLocks noGrp="1"/>
          </p:cNvSpPr>
          <p:nvPr>
            <p:ph type="sldNum" sz="quarter" idx="12"/>
          </p:nvPr>
        </p:nvSpPr>
        <p:spPr/>
        <p:txBody>
          <a:bodyPr/>
          <a:lstStyle/>
          <a:p>
            <a:fld id="{96811867-EB19-4812-B178-5F0E428A1C65}" type="slidenum">
              <a:rPr lang="en-IN" smtClean="0"/>
              <a:t>12</a:t>
            </a:fld>
            <a:endParaRPr lang="en-IN"/>
          </a:p>
        </p:txBody>
      </p:sp>
    </p:spTree>
    <p:extLst>
      <p:ext uri="{BB962C8B-B14F-4D97-AF65-F5344CB8AC3E}">
        <p14:creationId xmlns:p14="http://schemas.microsoft.com/office/powerpoint/2010/main" val="178770545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664" y="295729"/>
            <a:ext cx="9404723" cy="1400530"/>
          </a:xfrm>
        </p:spPr>
        <p:txBody>
          <a:bodyPr/>
          <a:lstStyle/>
          <a:p>
            <a:r>
              <a:rPr lang="en-IN" b="1" dirty="0">
                <a:solidFill>
                  <a:srgbClr val="92D050"/>
                </a:solidFill>
              </a:rPr>
              <a:t>Agile Methodology</a:t>
            </a:r>
          </a:p>
        </p:txBody>
      </p:sp>
      <p:sp>
        <p:nvSpPr>
          <p:cNvPr id="3" name="Content Placeholder 2"/>
          <p:cNvSpPr>
            <a:spLocks noGrp="1"/>
          </p:cNvSpPr>
          <p:nvPr>
            <p:ph idx="1"/>
          </p:nvPr>
        </p:nvSpPr>
        <p:spPr>
          <a:xfrm>
            <a:off x="1104293" y="1178560"/>
            <a:ext cx="9167467" cy="5547360"/>
          </a:xfrm>
        </p:spPr>
        <p:txBody>
          <a:bodyPr>
            <a:normAutofit fontScale="92500" lnSpcReduction="20000"/>
          </a:bodyPr>
          <a:lstStyle/>
          <a:p>
            <a:pPr marL="0" indent="0">
              <a:buNone/>
            </a:pPr>
            <a:r>
              <a:rPr lang="en-IN" dirty="0" smtClean="0"/>
              <a:t>Agile methodology is a  management approach focused on iterative progress , collaboration ,and adapting to change. </a:t>
            </a:r>
            <a:endParaRPr lang="en-IN" dirty="0"/>
          </a:p>
          <a:p>
            <a:pPr marL="0" indent="0">
              <a:buNone/>
            </a:pPr>
            <a:r>
              <a:rPr lang="en-IN" dirty="0" smtClean="0"/>
              <a:t>In agile development testing is integrated throughout  the development process.</a:t>
            </a:r>
          </a:p>
          <a:p>
            <a:pPr marL="0" indent="0">
              <a:buNone/>
            </a:pPr>
            <a:r>
              <a:rPr lang="en-US" sz="2600" b="1" dirty="0"/>
              <a:t>T</a:t>
            </a:r>
            <a:r>
              <a:rPr lang="en-US" sz="2600" b="1" dirty="0" smtClean="0"/>
              <a:t>esting </a:t>
            </a:r>
            <a:r>
              <a:rPr lang="en-US" sz="2600" b="1" dirty="0"/>
              <a:t>works in Agile development</a:t>
            </a:r>
            <a:endParaRPr lang="en-IN" sz="2600" b="1" dirty="0" smtClean="0"/>
          </a:p>
          <a:p>
            <a:pPr marL="0" indent="0">
              <a:buNone/>
            </a:pPr>
            <a:r>
              <a:rPr lang="en-IN" b="1" dirty="0" smtClean="0"/>
              <a:t>1.Continuous Testing :- </a:t>
            </a:r>
            <a:r>
              <a:rPr lang="en-IN" dirty="0" smtClean="0"/>
              <a:t>Testing occurs in parallel with development , allowing for immediate feedback</a:t>
            </a:r>
          </a:p>
          <a:p>
            <a:pPr marL="0" indent="0">
              <a:buNone/>
            </a:pPr>
            <a:r>
              <a:rPr lang="en-IN" b="1" dirty="0" smtClean="0"/>
              <a:t>2.Test – Driven Development :-  </a:t>
            </a:r>
            <a:r>
              <a:rPr lang="en-IN" dirty="0" smtClean="0"/>
              <a:t>Developers write tests before coding  to ensure  functionality meets requirements.</a:t>
            </a:r>
          </a:p>
          <a:p>
            <a:pPr marL="0" indent="0">
              <a:buNone/>
            </a:pPr>
            <a:r>
              <a:rPr lang="en-IN" b="1" dirty="0" smtClean="0"/>
              <a:t>3.Automated Testing :- </a:t>
            </a:r>
            <a:r>
              <a:rPr lang="en-IN" dirty="0" smtClean="0"/>
              <a:t>Automation tools are used to run test cases frequently. </a:t>
            </a:r>
            <a:r>
              <a:rPr lang="en-IN" dirty="0" err="1" smtClean="0"/>
              <a:t>Incrasing</a:t>
            </a:r>
            <a:r>
              <a:rPr lang="en-IN" dirty="0" smtClean="0"/>
              <a:t> efficiency and coverage.</a:t>
            </a:r>
          </a:p>
          <a:p>
            <a:pPr marL="0" indent="0">
              <a:buNone/>
            </a:pPr>
            <a:r>
              <a:rPr lang="en-IN" b="1" dirty="0" smtClean="0"/>
              <a:t>4.Collaboration: </a:t>
            </a:r>
            <a:r>
              <a:rPr lang="en-IN" dirty="0" smtClean="0"/>
              <a:t>Testers , developers , and stake holders  work </a:t>
            </a:r>
            <a:r>
              <a:rPr lang="en-IN" dirty="0" err="1" smtClean="0"/>
              <a:t>clsely</a:t>
            </a:r>
            <a:r>
              <a:rPr lang="en-IN" dirty="0" smtClean="0"/>
              <a:t> together to define  acceptance criteria and ensure quality. </a:t>
            </a:r>
          </a:p>
          <a:p>
            <a:pPr marL="0" indent="0">
              <a:buNone/>
            </a:pPr>
            <a:r>
              <a:rPr lang="en-IN" b="1" dirty="0" smtClean="0"/>
              <a:t>5.Sprint Review :- </a:t>
            </a:r>
            <a:r>
              <a:rPr lang="en-IN" dirty="0" smtClean="0"/>
              <a:t>Testing results are reviewed  during sprint reviews allowing for adjustment based on feedback.</a:t>
            </a:r>
          </a:p>
          <a:p>
            <a:pPr marL="0" indent="0">
              <a:buNone/>
            </a:pPr>
            <a:r>
              <a:rPr lang="en-IN" dirty="0" smtClean="0"/>
              <a:t>The approach ensures high-Quality software  that meets user needs and can adapt to changing requirements.</a:t>
            </a:r>
          </a:p>
        </p:txBody>
      </p:sp>
      <p:sp>
        <p:nvSpPr>
          <p:cNvPr id="4" name="Slide Number Placeholder 3"/>
          <p:cNvSpPr>
            <a:spLocks noGrp="1"/>
          </p:cNvSpPr>
          <p:nvPr>
            <p:ph type="sldNum" sz="quarter" idx="12"/>
          </p:nvPr>
        </p:nvSpPr>
        <p:spPr/>
        <p:txBody>
          <a:bodyPr/>
          <a:lstStyle/>
          <a:p>
            <a:fld id="{96811867-EB19-4812-B178-5F0E428A1C65}" type="slidenum">
              <a:rPr lang="en-IN" smtClean="0"/>
              <a:t>120</a:t>
            </a:fld>
            <a:endParaRPr lang="en-IN"/>
          </a:p>
        </p:txBody>
      </p:sp>
    </p:spTree>
    <p:extLst>
      <p:ext uri="{BB962C8B-B14F-4D97-AF65-F5344CB8AC3E}">
        <p14:creationId xmlns:p14="http://schemas.microsoft.com/office/powerpoint/2010/main" val="80712618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Basics of Agile Methodology</a:t>
            </a:r>
            <a:endParaRPr lang="en-IN" b="1" dirty="0">
              <a:solidFill>
                <a:srgbClr val="92D050"/>
              </a:solidFill>
            </a:endParaRPr>
          </a:p>
        </p:txBody>
      </p:sp>
      <p:sp>
        <p:nvSpPr>
          <p:cNvPr id="3" name="Content Placeholder 2"/>
          <p:cNvSpPr>
            <a:spLocks noGrp="1"/>
          </p:cNvSpPr>
          <p:nvPr>
            <p:ph idx="1"/>
          </p:nvPr>
        </p:nvSpPr>
        <p:spPr>
          <a:xfrm>
            <a:off x="772611" y="1239520"/>
            <a:ext cx="10418128" cy="5364479"/>
          </a:xfrm>
        </p:spPr>
        <p:txBody>
          <a:bodyPr>
            <a:normAutofit lnSpcReduction="10000"/>
          </a:bodyPr>
          <a:lstStyle/>
          <a:p>
            <a:pPr marL="0" indent="0">
              <a:buNone/>
            </a:pPr>
            <a:r>
              <a:rPr lang="en-IN" b="1" dirty="0" smtClean="0"/>
              <a:t>1.Sprints :- </a:t>
            </a:r>
            <a:r>
              <a:rPr lang="en-IN" dirty="0" smtClean="0"/>
              <a:t> A sprint a fixed time frame typically 1-4 weeks ,during which a specific  set of  tasks must be completed  and delivered.</a:t>
            </a:r>
          </a:p>
          <a:p>
            <a:pPr marL="0" indent="0">
              <a:buNone/>
            </a:pPr>
            <a:r>
              <a:rPr lang="en-IN" dirty="0" smtClean="0"/>
              <a:t>Each sprint begins with a planning  meeting  to decide what will be achieved  and ends with  a review  and retrospective t evaluate progress and improve process</a:t>
            </a:r>
          </a:p>
          <a:p>
            <a:pPr marL="0" indent="0">
              <a:buNone/>
            </a:pPr>
            <a:r>
              <a:rPr lang="en-IN" b="1" dirty="0" smtClean="0"/>
              <a:t>2 . User Stories :- </a:t>
            </a:r>
            <a:r>
              <a:rPr lang="en-IN" dirty="0" smtClean="0"/>
              <a:t> User stories are short simple description of features or  functionalities  from the prospective  of the end user .</a:t>
            </a:r>
          </a:p>
          <a:p>
            <a:pPr marL="0" indent="0">
              <a:buNone/>
            </a:pPr>
            <a:r>
              <a:rPr lang="en-IN" dirty="0" smtClean="0"/>
              <a:t>They typically follow the format “As a (type of User ) ,I want (an action) so that (benefit)</a:t>
            </a:r>
          </a:p>
          <a:p>
            <a:pPr marL="0" indent="0">
              <a:buNone/>
            </a:pPr>
            <a:r>
              <a:rPr lang="en-IN" dirty="0" smtClean="0"/>
              <a:t>User stories help the team understand user needs and prioritize development efforts.</a:t>
            </a:r>
          </a:p>
          <a:p>
            <a:pPr marL="0" indent="0">
              <a:buNone/>
            </a:pPr>
            <a:r>
              <a:rPr lang="en-IN" b="1" dirty="0" smtClean="0"/>
              <a:t>3. Daily Stand-ups :- </a:t>
            </a:r>
            <a:r>
              <a:rPr lang="en-IN" dirty="0" smtClean="0"/>
              <a:t>Daily stand-ups are brief , time boxed meeting (usually 15 minutes ) held each day  during  a sprint .</a:t>
            </a:r>
          </a:p>
          <a:p>
            <a:pPr marL="0" indent="0">
              <a:buNone/>
            </a:pPr>
            <a:r>
              <a:rPr lang="en-IN" dirty="0" smtClean="0"/>
              <a:t>Team members share what they accomplished the previous day , what they plan to  do today ,and any obstacles they face.</a:t>
            </a:r>
          </a:p>
          <a:p>
            <a:pPr marL="0" indent="0">
              <a:buNone/>
            </a:pPr>
            <a:r>
              <a:rPr lang="en-IN" dirty="0" smtClean="0"/>
              <a:t>This promotes transparency , accountability and quick resolution of issues.</a:t>
            </a:r>
          </a:p>
        </p:txBody>
      </p:sp>
      <p:sp>
        <p:nvSpPr>
          <p:cNvPr id="4" name="Slide Number Placeholder 3"/>
          <p:cNvSpPr>
            <a:spLocks noGrp="1"/>
          </p:cNvSpPr>
          <p:nvPr>
            <p:ph type="sldNum" sz="quarter" idx="12"/>
          </p:nvPr>
        </p:nvSpPr>
        <p:spPr/>
        <p:txBody>
          <a:bodyPr/>
          <a:lstStyle/>
          <a:p>
            <a:fld id="{96811867-EB19-4812-B178-5F0E428A1C65}" type="slidenum">
              <a:rPr lang="en-IN" smtClean="0"/>
              <a:t>121</a:t>
            </a:fld>
            <a:endParaRPr lang="en-IN"/>
          </a:p>
        </p:txBody>
      </p:sp>
    </p:spTree>
    <p:extLst>
      <p:ext uri="{BB962C8B-B14F-4D97-AF65-F5344CB8AC3E}">
        <p14:creationId xmlns:p14="http://schemas.microsoft.com/office/powerpoint/2010/main" val="37500152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122</a:t>
            </a:fld>
            <a:endParaRPr lang="en-IN"/>
          </a:p>
        </p:txBody>
      </p:sp>
    </p:spTree>
    <p:extLst>
      <p:ext uri="{BB962C8B-B14F-4D97-AF65-F5344CB8AC3E}">
        <p14:creationId xmlns:p14="http://schemas.microsoft.com/office/powerpoint/2010/main" val="6226114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- 25</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123</a:t>
            </a:fld>
            <a:endParaRPr lang="en-IN"/>
          </a:p>
        </p:txBody>
      </p:sp>
    </p:spTree>
    <p:extLst>
      <p:ext uri="{BB962C8B-B14F-4D97-AF65-F5344CB8AC3E}">
        <p14:creationId xmlns:p14="http://schemas.microsoft.com/office/powerpoint/2010/main" val="5230263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438" y="0"/>
            <a:ext cx="9404723" cy="1400530"/>
          </a:xfrm>
        </p:spPr>
        <p:txBody>
          <a:bodyPr/>
          <a:lstStyle/>
          <a:p>
            <a:r>
              <a:rPr lang="en-IN" b="1" dirty="0" smtClean="0">
                <a:solidFill>
                  <a:srgbClr val="92D050"/>
                </a:solidFill>
              </a:rPr>
              <a:t>Write Test case based on user story </a:t>
            </a:r>
            <a:endParaRPr lang="en-IN" b="1" dirty="0">
              <a:solidFill>
                <a:srgbClr val="92D050"/>
              </a:solidFill>
            </a:endParaRPr>
          </a:p>
        </p:txBody>
      </p:sp>
      <p:sp>
        <p:nvSpPr>
          <p:cNvPr id="3" name="Content Placeholder 2"/>
          <p:cNvSpPr>
            <a:spLocks noGrp="1"/>
          </p:cNvSpPr>
          <p:nvPr>
            <p:ph idx="1"/>
          </p:nvPr>
        </p:nvSpPr>
        <p:spPr>
          <a:xfrm>
            <a:off x="81280" y="1148080"/>
            <a:ext cx="10861040" cy="5984240"/>
          </a:xfrm>
        </p:spPr>
        <p:txBody>
          <a:bodyPr/>
          <a:lstStyle/>
          <a:p>
            <a:pPr marL="0" indent="0">
              <a:buNone/>
            </a:pPr>
            <a:r>
              <a:rPr lang="en-IN" b="1" dirty="0" smtClean="0"/>
              <a:t>Example :- </a:t>
            </a:r>
          </a:p>
          <a:p>
            <a:pPr marL="0" indent="0">
              <a:buNone/>
            </a:pPr>
            <a:r>
              <a:rPr lang="en-IN" b="1" dirty="0" smtClean="0"/>
              <a:t>User Story :- </a:t>
            </a:r>
            <a:r>
              <a:rPr lang="en-IN" dirty="0" smtClean="0"/>
              <a:t>As a customer , I want to add item to my shopping cart so that I ca purchase them later.</a:t>
            </a:r>
            <a:endParaRPr lang="en-IN" dirty="0"/>
          </a:p>
          <a:p>
            <a:pPr marL="0" indent="0">
              <a:buNone/>
            </a:pPr>
            <a:r>
              <a:rPr lang="en-IN" b="1" dirty="0" smtClean="0"/>
              <a:t>Test Cases :- </a:t>
            </a:r>
            <a:r>
              <a:rPr lang="en-IN" dirty="0" smtClean="0"/>
              <a:t> </a:t>
            </a:r>
          </a:p>
          <a:p>
            <a:pPr marL="0" indent="0">
              <a:buNone/>
            </a:pPr>
            <a:r>
              <a:rPr lang="en-IN" b="1" dirty="0" smtClean="0"/>
              <a:t>1.Test Case 1 :-  </a:t>
            </a:r>
            <a:r>
              <a:rPr lang="en-IN" dirty="0" smtClean="0"/>
              <a:t>Add item to cart </a:t>
            </a:r>
          </a:p>
          <a:p>
            <a:pPr marL="0" indent="0">
              <a:buNone/>
            </a:pPr>
            <a:r>
              <a:rPr lang="en-IN" b="1" dirty="0" smtClean="0"/>
              <a:t>Description: </a:t>
            </a:r>
            <a:r>
              <a:rPr lang="en-IN" dirty="0" smtClean="0"/>
              <a:t>Verify that the user can successfully add an item to  the shopping cart.</a:t>
            </a:r>
          </a:p>
          <a:p>
            <a:pPr marL="0" indent="0">
              <a:buNone/>
            </a:pPr>
            <a:r>
              <a:rPr lang="en-IN" b="1" dirty="0" smtClean="0"/>
              <a:t>Precondition: </a:t>
            </a:r>
            <a:r>
              <a:rPr lang="en-IN" dirty="0" smtClean="0"/>
              <a:t>The user is logged in to their account .</a:t>
            </a:r>
          </a:p>
          <a:p>
            <a:pPr marL="0" indent="0">
              <a:buNone/>
            </a:pPr>
            <a:r>
              <a:rPr lang="en-IN" b="1" dirty="0" smtClean="0"/>
              <a:t>Steps :- </a:t>
            </a:r>
          </a:p>
          <a:p>
            <a:pPr marL="0" indent="0">
              <a:buNone/>
            </a:pPr>
            <a:r>
              <a:rPr lang="en-IN" dirty="0" smtClean="0"/>
              <a:t>1.Navigate to the product page .</a:t>
            </a:r>
          </a:p>
          <a:p>
            <a:pPr marL="0" indent="0">
              <a:buNone/>
            </a:pPr>
            <a:r>
              <a:rPr lang="en-IN" dirty="0" smtClean="0"/>
              <a:t>2.Select a product .</a:t>
            </a:r>
          </a:p>
          <a:p>
            <a:pPr marL="0" indent="0">
              <a:buNone/>
            </a:pPr>
            <a:r>
              <a:rPr lang="en-IN" dirty="0" smtClean="0"/>
              <a:t>3.Click on the “Add to cart “ Button.</a:t>
            </a:r>
          </a:p>
          <a:p>
            <a:pPr marL="0" indent="0">
              <a:buNone/>
            </a:pPr>
            <a:r>
              <a:rPr lang="en-IN" b="1" dirty="0" smtClean="0"/>
              <a:t>Expected Result :- </a:t>
            </a:r>
            <a:r>
              <a:rPr lang="en-IN" dirty="0" smtClean="0"/>
              <a:t>The item is added   to the cart and a success message is displayed .</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124</a:t>
            </a:fld>
            <a:endParaRPr lang="en-IN"/>
          </a:p>
        </p:txBody>
      </p:sp>
    </p:spTree>
    <p:extLst>
      <p:ext uri="{BB962C8B-B14F-4D97-AF65-F5344CB8AC3E}">
        <p14:creationId xmlns:p14="http://schemas.microsoft.com/office/powerpoint/2010/main" val="275375936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791" y="107278"/>
            <a:ext cx="9404723" cy="1400530"/>
          </a:xfrm>
        </p:spPr>
        <p:txBody>
          <a:bodyPr/>
          <a:lstStyle/>
          <a:p>
            <a:r>
              <a:rPr lang="en-IN" b="1" dirty="0">
                <a:solidFill>
                  <a:srgbClr val="92D050"/>
                </a:solidFill>
              </a:rPr>
              <a:t>Write Test case based on user story </a:t>
            </a:r>
            <a:endParaRPr lang="en-IN" dirty="0">
              <a:solidFill>
                <a:srgbClr val="92D050"/>
              </a:solidFill>
            </a:endParaRPr>
          </a:p>
        </p:txBody>
      </p:sp>
      <p:sp>
        <p:nvSpPr>
          <p:cNvPr id="3" name="Content Placeholder 2"/>
          <p:cNvSpPr>
            <a:spLocks noGrp="1"/>
          </p:cNvSpPr>
          <p:nvPr>
            <p:ph idx="1"/>
          </p:nvPr>
        </p:nvSpPr>
        <p:spPr>
          <a:xfrm>
            <a:off x="1103312" y="1422400"/>
            <a:ext cx="9635808" cy="5567680"/>
          </a:xfrm>
        </p:spPr>
        <p:txBody>
          <a:bodyPr>
            <a:normAutofit fontScale="92500" lnSpcReduction="20000"/>
          </a:bodyPr>
          <a:lstStyle/>
          <a:p>
            <a:pPr marL="0" indent="0">
              <a:buNone/>
            </a:pPr>
            <a:r>
              <a:rPr lang="en-IN" b="1" dirty="0" smtClean="0"/>
              <a:t>2. Test case 2 :- </a:t>
            </a:r>
            <a:r>
              <a:rPr lang="en-IN" dirty="0" smtClean="0"/>
              <a:t> </a:t>
            </a:r>
            <a:r>
              <a:rPr lang="en-IN" b="1" dirty="0" smtClean="0"/>
              <a:t>Verify  cart update :</a:t>
            </a:r>
          </a:p>
          <a:p>
            <a:pPr marL="0" indent="0">
              <a:buNone/>
            </a:pPr>
            <a:r>
              <a:rPr lang="en-IN" b="1" dirty="0" smtClean="0"/>
              <a:t>Description : </a:t>
            </a:r>
            <a:r>
              <a:rPr lang="en-IN" dirty="0" smtClean="0"/>
              <a:t>Ensure the cart updates correctly after adding an item </a:t>
            </a:r>
          </a:p>
          <a:p>
            <a:pPr marL="0" indent="0">
              <a:buNone/>
            </a:pPr>
            <a:r>
              <a:rPr lang="en-IN" dirty="0" smtClean="0"/>
              <a:t>Preconditions : An item has been added to the cart.</a:t>
            </a:r>
          </a:p>
          <a:p>
            <a:pPr marL="0" indent="0">
              <a:buNone/>
            </a:pPr>
            <a:r>
              <a:rPr lang="en-IN" b="1" dirty="0" smtClean="0"/>
              <a:t>Steps :</a:t>
            </a:r>
          </a:p>
          <a:p>
            <a:pPr marL="0" indent="0">
              <a:buNone/>
            </a:pPr>
            <a:r>
              <a:rPr lang="en-IN" dirty="0" smtClean="0"/>
              <a:t>1.Click on the shopping cart icon .</a:t>
            </a:r>
          </a:p>
          <a:p>
            <a:pPr marL="0" indent="0">
              <a:buNone/>
            </a:pPr>
            <a:r>
              <a:rPr lang="en-IN" b="1" dirty="0" smtClean="0"/>
              <a:t>Expected Result :-</a:t>
            </a:r>
            <a:r>
              <a:rPr lang="en-IN" dirty="0" smtClean="0"/>
              <a:t>That cart displays the correct number of item and added product details.</a:t>
            </a:r>
          </a:p>
          <a:p>
            <a:pPr marL="0" indent="0">
              <a:buNone/>
            </a:pPr>
            <a:r>
              <a:rPr lang="en-IN" b="1" dirty="0" smtClean="0"/>
              <a:t>3.Test Case 3 :- Add multiple items </a:t>
            </a:r>
          </a:p>
          <a:p>
            <a:pPr marL="0" indent="0">
              <a:buNone/>
            </a:pPr>
            <a:r>
              <a:rPr lang="en-IN" b="1" dirty="0" smtClean="0"/>
              <a:t>Description : </a:t>
            </a:r>
            <a:r>
              <a:rPr lang="en-IN" dirty="0" smtClean="0"/>
              <a:t>Verify that the user can add multiple items to the cart.</a:t>
            </a:r>
          </a:p>
          <a:p>
            <a:pPr marL="0" indent="0">
              <a:buNone/>
            </a:pPr>
            <a:r>
              <a:rPr lang="en-IN" b="1" dirty="0" smtClean="0"/>
              <a:t>Precondition: </a:t>
            </a:r>
            <a:r>
              <a:rPr lang="en-IN" dirty="0" smtClean="0"/>
              <a:t>The user is on a product page.</a:t>
            </a:r>
          </a:p>
          <a:p>
            <a:pPr marL="0" indent="0">
              <a:buNone/>
            </a:pPr>
            <a:r>
              <a:rPr lang="en-IN" b="1" dirty="0" smtClean="0"/>
              <a:t>Stes:</a:t>
            </a:r>
          </a:p>
          <a:p>
            <a:pPr marL="0" indent="0">
              <a:buNone/>
            </a:pPr>
            <a:r>
              <a:rPr lang="en-IN" dirty="0" smtClean="0"/>
              <a:t>1.Add the first item to the cart.</a:t>
            </a:r>
          </a:p>
          <a:p>
            <a:pPr marL="0" indent="0">
              <a:buNone/>
            </a:pPr>
            <a:r>
              <a:rPr lang="en-IN" dirty="0" smtClean="0"/>
              <a:t>2.Navigate  to another product page.</a:t>
            </a:r>
          </a:p>
          <a:p>
            <a:pPr marL="0" indent="0">
              <a:buNone/>
            </a:pPr>
            <a:r>
              <a:rPr lang="en-IN" dirty="0" smtClean="0"/>
              <a:t>3.Add the second item to the cart.</a:t>
            </a:r>
          </a:p>
          <a:p>
            <a:pPr marL="0" indent="0">
              <a:buNone/>
            </a:pPr>
            <a:r>
              <a:rPr lang="en-IN" b="1" dirty="0" smtClean="0"/>
              <a:t>Expected Result  :- </a:t>
            </a:r>
            <a:r>
              <a:rPr lang="en-IN" dirty="0" smtClean="0"/>
              <a:t>The cart shows both items and the correct total quantity.</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125</a:t>
            </a:fld>
            <a:endParaRPr lang="en-IN"/>
          </a:p>
        </p:txBody>
      </p:sp>
    </p:spTree>
    <p:extLst>
      <p:ext uri="{BB962C8B-B14F-4D97-AF65-F5344CB8AC3E}">
        <p14:creationId xmlns:p14="http://schemas.microsoft.com/office/powerpoint/2010/main" val="17673747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Write Test case based on user story </a:t>
            </a:r>
            <a:endParaRPr lang="en-IN" dirty="0">
              <a:solidFill>
                <a:srgbClr val="92D050"/>
              </a:solidFill>
            </a:endParaRPr>
          </a:p>
        </p:txBody>
      </p:sp>
      <p:sp>
        <p:nvSpPr>
          <p:cNvPr id="3" name="Content Placeholder 2"/>
          <p:cNvSpPr>
            <a:spLocks noGrp="1"/>
          </p:cNvSpPr>
          <p:nvPr>
            <p:ph idx="1"/>
          </p:nvPr>
        </p:nvSpPr>
        <p:spPr>
          <a:xfrm>
            <a:off x="1103312" y="1310640"/>
            <a:ext cx="10448608" cy="5466080"/>
          </a:xfrm>
        </p:spPr>
        <p:txBody>
          <a:bodyPr>
            <a:normAutofit fontScale="92500" lnSpcReduction="10000"/>
          </a:bodyPr>
          <a:lstStyle/>
          <a:p>
            <a:pPr marL="0" indent="0">
              <a:buNone/>
            </a:pPr>
            <a:r>
              <a:rPr lang="en-IN" b="1" dirty="0" smtClean="0"/>
              <a:t>4.Test Case 4 :- </a:t>
            </a:r>
            <a:r>
              <a:rPr lang="en-IN" dirty="0" smtClean="0"/>
              <a:t> </a:t>
            </a:r>
            <a:r>
              <a:rPr lang="en-IN" b="1" dirty="0" smtClean="0"/>
              <a:t>Remove item from the cart</a:t>
            </a:r>
          </a:p>
          <a:p>
            <a:pPr marL="0" indent="0">
              <a:buNone/>
            </a:pPr>
            <a:r>
              <a:rPr lang="en-IN" b="1" dirty="0" smtClean="0"/>
              <a:t>Description: </a:t>
            </a:r>
            <a:r>
              <a:rPr lang="en-IN" dirty="0" smtClean="0"/>
              <a:t>Verify that the user can remove an item the user can remove  an item from the shopping cart.</a:t>
            </a:r>
          </a:p>
          <a:p>
            <a:pPr marL="0" indent="0">
              <a:buNone/>
            </a:pPr>
            <a:r>
              <a:rPr lang="en-IN" b="1" dirty="0" smtClean="0"/>
              <a:t>Precondition : </a:t>
            </a:r>
            <a:r>
              <a:rPr lang="en-IN" dirty="0" smtClean="0"/>
              <a:t>At least one item is in the cart.</a:t>
            </a:r>
          </a:p>
          <a:p>
            <a:pPr marL="0" indent="0">
              <a:buNone/>
            </a:pPr>
            <a:r>
              <a:rPr lang="en-IN" b="1" dirty="0" smtClean="0"/>
              <a:t>Steps :-</a:t>
            </a:r>
          </a:p>
          <a:p>
            <a:pPr marL="0" indent="0">
              <a:buNone/>
            </a:pPr>
            <a:r>
              <a:rPr lang="en-IN" dirty="0" smtClean="0"/>
              <a:t>1.Click on the shopping cart icon.</a:t>
            </a:r>
          </a:p>
          <a:p>
            <a:pPr marL="0" indent="0">
              <a:buNone/>
            </a:pPr>
            <a:r>
              <a:rPr lang="en-IN" dirty="0" smtClean="0"/>
              <a:t>2.Click on the “Remove” button next to an item.</a:t>
            </a:r>
          </a:p>
          <a:p>
            <a:pPr marL="0" indent="0">
              <a:buNone/>
            </a:pPr>
            <a:r>
              <a:rPr lang="en-IN" b="1" dirty="0" smtClean="0"/>
              <a:t>Expected Result: </a:t>
            </a:r>
            <a:r>
              <a:rPr lang="en-IN" dirty="0" smtClean="0"/>
              <a:t>The item is removed from the cart and the cart updates accordingly.</a:t>
            </a:r>
          </a:p>
          <a:p>
            <a:pPr marL="0" indent="0">
              <a:buNone/>
            </a:pPr>
            <a:endParaRPr lang="en-IN" dirty="0" smtClean="0"/>
          </a:p>
          <a:p>
            <a:pPr marL="0" indent="0">
              <a:buNone/>
            </a:pPr>
            <a:r>
              <a:rPr lang="en-IN" b="1" dirty="0" smtClean="0"/>
              <a:t>5.Test Case 5: Validate  cart persistence</a:t>
            </a:r>
          </a:p>
          <a:p>
            <a:pPr marL="0" indent="0">
              <a:buNone/>
            </a:pPr>
            <a:r>
              <a:rPr lang="en-IN" b="1" dirty="0" smtClean="0"/>
              <a:t>Description: </a:t>
            </a:r>
            <a:r>
              <a:rPr lang="en-IN" dirty="0" smtClean="0"/>
              <a:t>Ensure items remain in the cart after refreshing page or logging back in.</a:t>
            </a:r>
          </a:p>
          <a:p>
            <a:pPr marL="0" indent="0">
              <a:buNone/>
            </a:pPr>
            <a:r>
              <a:rPr lang="en-IN" b="1" dirty="0" smtClean="0"/>
              <a:t>Precondition: </a:t>
            </a:r>
            <a:r>
              <a:rPr lang="en-IN" dirty="0" smtClean="0"/>
              <a:t>Items are in the cart.</a:t>
            </a:r>
          </a:p>
          <a:p>
            <a:pPr marL="0" indent="0">
              <a:buNone/>
            </a:pPr>
            <a:r>
              <a:rPr lang="en-IN" b="1" dirty="0" smtClean="0"/>
              <a:t>Steps:- </a:t>
            </a:r>
            <a:r>
              <a:rPr lang="en-IN" dirty="0" smtClean="0"/>
              <a:t>1.Refresh the page or log out and log back in.</a:t>
            </a:r>
          </a:p>
          <a:p>
            <a:pPr marL="0" indent="0">
              <a:buNone/>
            </a:pPr>
            <a:r>
              <a:rPr lang="en-IN" b="1" dirty="0" smtClean="0"/>
              <a:t>Expected Result:- </a:t>
            </a:r>
            <a:r>
              <a:rPr lang="en-IN" dirty="0" smtClean="0"/>
              <a:t>The cart retains the previously added items.</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126</a:t>
            </a:fld>
            <a:endParaRPr lang="en-IN"/>
          </a:p>
        </p:txBody>
      </p:sp>
    </p:spTree>
    <p:extLst>
      <p:ext uri="{BB962C8B-B14F-4D97-AF65-F5344CB8AC3E}">
        <p14:creationId xmlns:p14="http://schemas.microsoft.com/office/powerpoint/2010/main" val="11640586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Write Test case based on user story </a:t>
            </a:r>
            <a:endParaRPr lang="en-IN"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6. Test Case 6 .Empty cart Message</a:t>
            </a:r>
          </a:p>
          <a:p>
            <a:pPr marL="0" indent="0">
              <a:buNone/>
            </a:pPr>
            <a:r>
              <a:rPr lang="en-IN" b="1" dirty="0" smtClean="0"/>
              <a:t>Description :- </a:t>
            </a:r>
            <a:r>
              <a:rPr lang="en-IN" dirty="0" smtClean="0"/>
              <a:t>Verify that the correct message is displayed  when the cart is empty.</a:t>
            </a:r>
          </a:p>
          <a:p>
            <a:pPr marL="0" indent="0">
              <a:buNone/>
            </a:pPr>
            <a:r>
              <a:rPr lang="en-IN" b="1" dirty="0" smtClean="0"/>
              <a:t>Precondition: </a:t>
            </a:r>
            <a:r>
              <a:rPr lang="en-IN" dirty="0" smtClean="0"/>
              <a:t>The cart is empty .</a:t>
            </a:r>
          </a:p>
          <a:p>
            <a:pPr marL="0" indent="0">
              <a:buNone/>
            </a:pPr>
            <a:r>
              <a:rPr lang="en-IN" b="1" dirty="0" smtClean="0"/>
              <a:t>Steps:-</a:t>
            </a:r>
          </a:p>
          <a:p>
            <a:pPr marL="0" indent="0">
              <a:buNone/>
            </a:pPr>
            <a:r>
              <a:rPr lang="en-IN" dirty="0" smtClean="0"/>
              <a:t>1.Navigate to the shopping cart page.</a:t>
            </a:r>
          </a:p>
          <a:p>
            <a:pPr marL="0" indent="0">
              <a:buNone/>
            </a:pPr>
            <a:r>
              <a:rPr lang="en-IN" b="1" dirty="0" smtClean="0"/>
              <a:t>Expected Result: </a:t>
            </a:r>
            <a:r>
              <a:rPr lang="en-IN" dirty="0" smtClean="0"/>
              <a:t>A message such as “Your cart is empty “ is displayed.</a:t>
            </a:r>
          </a:p>
          <a:p>
            <a:pPr marL="0" indent="0">
              <a:buNone/>
            </a:pPr>
            <a:endParaRPr lang="en-IN" b="1" dirty="0"/>
          </a:p>
          <a:p>
            <a:pPr marL="0" indent="0">
              <a:buNone/>
            </a:pPr>
            <a:r>
              <a:rPr lang="en-IN" b="1" dirty="0" smtClean="0"/>
              <a:t>Format :- </a:t>
            </a:r>
            <a:r>
              <a:rPr lang="en-IN" dirty="0" smtClean="0"/>
              <a:t>Write these test cases in a structured format (like a table ) for better clarity when sharing with others .Each test case is designed  to cover different aspects of the functionality , ensuring </a:t>
            </a:r>
            <a:r>
              <a:rPr lang="en-IN" dirty="0" err="1" smtClean="0"/>
              <a:t>comparehensive</a:t>
            </a:r>
            <a:r>
              <a:rPr lang="en-IN" dirty="0" smtClean="0"/>
              <a:t> testing of the shopping cart feature.</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127</a:t>
            </a:fld>
            <a:endParaRPr lang="en-IN"/>
          </a:p>
        </p:txBody>
      </p:sp>
    </p:spTree>
    <p:extLst>
      <p:ext uri="{BB962C8B-B14F-4D97-AF65-F5344CB8AC3E}">
        <p14:creationId xmlns:p14="http://schemas.microsoft.com/office/powerpoint/2010/main" val="4887222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128</a:t>
            </a:fld>
            <a:endParaRPr lang="en-IN"/>
          </a:p>
        </p:txBody>
      </p:sp>
    </p:spTree>
    <p:extLst>
      <p:ext uri="{BB962C8B-B14F-4D97-AF65-F5344CB8AC3E}">
        <p14:creationId xmlns:p14="http://schemas.microsoft.com/office/powerpoint/2010/main" val="21855824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- 26</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129</a:t>
            </a:fld>
            <a:endParaRPr lang="en-IN"/>
          </a:p>
        </p:txBody>
      </p:sp>
    </p:spTree>
    <p:extLst>
      <p:ext uri="{BB962C8B-B14F-4D97-AF65-F5344CB8AC3E}">
        <p14:creationId xmlns:p14="http://schemas.microsoft.com/office/powerpoint/2010/main" val="3903080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 </a:t>
            </a:r>
            <a:r>
              <a:rPr lang="en-IN" b="1" dirty="0" smtClean="0">
                <a:solidFill>
                  <a:srgbClr val="92D050"/>
                </a:solidFill>
              </a:rPr>
              <a:t>               Environment</a:t>
            </a:r>
            <a:endParaRPr lang="en-IN" dirty="0"/>
          </a:p>
        </p:txBody>
      </p:sp>
      <p:sp>
        <p:nvSpPr>
          <p:cNvPr id="3" name="Content Placeholder 2"/>
          <p:cNvSpPr>
            <a:spLocks noGrp="1"/>
          </p:cNvSpPr>
          <p:nvPr>
            <p:ph idx="1"/>
          </p:nvPr>
        </p:nvSpPr>
        <p:spPr/>
        <p:txBody>
          <a:bodyPr>
            <a:normAutofit/>
          </a:bodyPr>
          <a:lstStyle/>
          <a:p>
            <a:pPr marL="0" indent="0">
              <a:buNone/>
            </a:pPr>
            <a:r>
              <a:rPr lang="en-IN" sz="2800" b="1" dirty="0" smtClean="0"/>
              <a:t>Tester :-</a:t>
            </a:r>
          </a:p>
          <a:p>
            <a:pPr marL="0" indent="0">
              <a:buNone/>
            </a:pPr>
            <a:r>
              <a:rPr lang="en-IN" dirty="0" smtClean="0"/>
              <a:t>After the development the code is handed over  to tester to ensure the software  functions correctly and meet quality standards</a:t>
            </a:r>
          </a:p>
          <a:p>
            <a:pPr marL="0" indent="0">
              <a:buNone/>
            </a:pPr>
            <a:r>
              <a:rPr lang="en-IN" dirty="0" smtClean="0"/>
              <a:t>It is generally more stable than development environment</a:t>
            </a:r>
          </a:p>
          <a:p>
            <a:pPr marL="0" indent="0">
              <a:buNone/>
            </a:pPr>
            <a:r>
              <a:rPr lang="en-IN" dirty="0" smtClean="0"/>
              <a:t>After testing app will move to UAT</a:t>
            </a:r>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13</a:t>
            </a:fld>
            <a:endParaRPr lang="en-IN"/>
          </a:p>
        </p:txBody>
      </p:sp>
    </p:spTree>
    <p:extLst>
      <p:ext uri="{BB962C8B-B14F-4D97-AF65-F5344CB8AC3E}">
        <p14:creationId xmlns:p14="http://schemas.microsoft.com/office/powerpoint/2010/main" val="65815810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Detect Management</a:t>
            </a:r>
            <a:endParaRPr lang="en-IN" b="1" dirty="0">
              <a:solidFill>
                <a:srgbClr val="92D050"/>
              </a:solidFill>
            </a:endParaRPr>
          </a:p>
        </p:txBody>
      </p:sp>
      <p:sp>
        <p:nvSpPr>
          <p:cNvPr id="3" name="Content Placeholder 2"/>
          <p:cNvSpPr>
            <a:spLocks noGrp="1"/>
          </p:cNvSpPr>
          <p:nvPr>
            <p:ph idx="1"/>
          </p:nvPr>
        </p:nvSpPr>
        <p:spPr>
          <a:xfrm>
            <a:off x="1103312" y="1371600"/>
            <a:ext cx="8947522" cy="5344160"/>
          </a:xfrm>
        </p:spPr>
        <p:txBody>
          <a:bodyPr>
            <a:normAutofit/>
          </a:bodyPr>
          <a:lstStyle/>
          <a:p>
            <a:pPr marL="0" indent="0">
              <a:buNone/>
            </a:pPr>
            <a:r>
              <a:rPr lang="en-IN" dirty="0" smtClean="0"/>
              <a:t>Defect management is the process of identifying , documenting  , tracking , and resolving software defects to ensure quality.</a:t>
            </a:r>
          </a:p>
          <a:p>
            <a:pPr marL="0" indent="0">
              <a:buNone/>
            </a:pPr>
            <a:r>
              <a:rPr lang="en-IN" b="1" dirty="0" smtClean="0"/>
              <a:t>Understanding the defect management </a:t>
            </a:r>
            <a:r>
              <a:rPr lang="en-IN" dirty="0" smtClean="0"/>
              <a:t>:- </a:t>
            </a:r>
          </a:p>
          <a:p>
            <a:pPr marL="0" indent="0">
              <a:buNone/>
            </a:pPr>
            <a:r>
              <a:rPr lang="en-IN" b="1" dirty="0" smtClean="0"/>
              <a:t>1.Defect identification:-</a:t>
            </a:r>
            <a:r>
              <a:rPr lang="en-IN" dirty="0" smtClean="0"/>
              <a:t>defecting bugs during development or testing.</a:t>
            </a:r>
          </a:p>
          <a:p>
            <a:pPr marL="0" indent="0">
              <a:buNone/>
            </a:pPr>
            <a:r>
              <a:rPr lang="en-IN" b="1" dirty="0" smtClean="0"/>
              <a:t>2.Defect Logging :-</a:t>
            </a:r>
            <a:r>
              <a:rPr lang="en-IN" dirty="0" smtClean="0"/>
              <a:t> Documenting defects in a tracking tool with key details.</a:t>
            </a:r>
          </a:p>
          <a:p>
            <a:pPr marL="0" indent="0">
              <a:buNone/>
            </a:pPr>
            <a:r>
              <a:rPr lang="en-IN" b="1" dirty="0" smtClean="0"/>
              <a:t>3.Defect Triage:- </a:t>
            </a:r>
            <a:r>
              <a:rPr lang="en-IN" dirty="0" smtClean="0"/>
              <a:t>Prioritizing defects based on severity and urgency.</a:t>
            </a:r>
          </a:p>
          <a:p>
            <a:pPr marL="0" indent="0">
              <a:buNone/>
            </a:pPr>
            <a:r>
              <a:rPr lang="en-IN" b="1" dirty="0" smtClean="0"/>
              <a:t>4.Defect Assignment : </a:t>
            </a:r>
            <a:r>
              <a:rPr lang="en-IN" dirty="0" smtClean="0"/>
              <a:t>Assigning defects to developers fixing.</a:t>
            </a:r>
          </a:p>
          <a:p>
            <a:pPr marL="0" indent="0">
              <a:buNone/>
            </a:pPr>
            <a:r>
              <a:rPr lang="en-IN" b="1" dirty="0" smtClean="0"/>
              <a:t>5.Defect Resolution:- </a:t>
            </a:r>
            <a:r>
              <a:rPr lang="en-IN" dirty="0" smtClean="0"/>
              <a:t>Developers resolve defects by fixing code.</a:t>
            </a:r>
          </a:p>
          <a:p>
            <a:pPr marL="0" indent="0">
              <a:buNone/>
            </a:pPr>
            <a:r>
              <a:rPr lang="en-IN" b="1" dirty="0" smtClean="0"/>
              <a:t>6.Defect Verification :- </a:t>
            </a:r>
            <a:r>
              <a:rPr lang="en-IN" dirty="0" smtClean="0"/>
              <a:t>Testers verify  the through retesting</a:t>
            </a:r>
          </a:p>
          <a:p>
            <a:pPr marL="0" indent="0">
              <a:buNone/>
            </a:pPr>
            <a:r>
              <a:rPr lang="en-IN" b="1" dirty="0" smtClean="0"/>
              <a:t>7.Reporting:- </a:t>
            </a:r>
            <a:r>
              <a:rPr lang="en-IN" dirty="0" smtClean="0"/>
              <a:t>Generating reports to track defect metrics.</a:t>
            </a:r>
          </a:p>
          <a:p>
            <a:pPr marL="0" indent="0">
              <a:buNone/>
            </a:pPr>
            <a:r>
              <a:rPr lang="en-IN" b="1" dirty="0" smtClean="0"/>
              <a:t>8.Post-Release Management:-</a:t>
            </a:r>
            <a:r>
              <a:rPr lang="en-IN" dirty="0" smtClean="0"/>
              <a:t> Tracking and fixing user – reported defects post-release.</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130</a:t>
            </a:fld>
            <a:endParaRPr lang="en-IN"/>
          </a:p>
        </p:txBody>
      </p:sp>
    </p:spTree>
    <p:extLst>
      <p:ext uri="{BB962C8B-B14F-4D97-AF65-F5344CB8AC3E}">
        <p14:creationId xmlns:p14="http://schemas.microsoft.com/office/powerpoint/2010/main" val="7111795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41649" cy="1406562"/>
          </a:xfrm>
        </p:spPr>
        <p:txBody>
          <a:bodyPr/>
          <a:lstStyle/>
          <a:p>
            <a:r>
              <a:rPr lang="en-IN" b="1" dirty="0" smtClean="0">
                <a:solidFill>
                  <a:srgbClr val="92D050"/>
                </a:solidFill>
              </a:rPr>
              <a:t>Follow-up Reported bugs and collaborate with developers for fixes.</a:t>
            </a:r>
            <a:endParaRPr lang="en-IN" b="1" dirty="0">
              <a:solidFill>
                <a:srgbClr val="92D050"/>
              </a:solidFill>
            </a:endParaRPr>
          </a:p>
        </p:txBody>
      </p:sp>
      <p:sp>
        <p:nvSpPr>
          <p:cNvPr id="3" name="Content Placeholder 2"/>
          <p:cNvSpPr>
            <a:spLocks noGrp="1"/>
          </p:cNvSpPr>
          <p:nvPr>
            <p:ph idx="1"/>
          </p:nvPr>
        </p:nvSpPr>
        <p:spPr>
          <a:xfrm>
            <a:off x="1103312" y="2052918"/>
            <a:ext cx="10509568" cy="4459642"/>
          </a:xfrm>
        </p:spPr>
        <p:txBody>
          <a:bodyPr>
            <a:normAutofit fontScale="92500" lnSpcReduction="20000"/>
          </a:bodyPr>
          <a:lstStyle/>
          <a:p>
            <a:pPr marL="0" indent="0">
              <a:buNone/>
            </a:pPr>
            <a:r>
              <a:rPr lang="en-IN" dirty="0" smtClean="0"/>
              <a:t>To Follow  reported bugs and collaborate with developers for fixes:</a:t>
            </a:r>
          </a:p>
          <a:p>
            <a:pPr marL="0" indent="0">
              <a:buNone/>
            </a:pPr>
            <a:r>
              <a:rPr lang="en-IN" b="1" dirty="0" smtClean="0"/>
              <a:t>1.Log with bug : </a:t>
            </a:r>
            <a:r>
              <a:rPr lang="en-IN" dirty="0" smtClean="0"/>
              <a:t>Clearly document the bug with details like description severity and steps to reproduce in the tracking system.</a:t>
            </a:r>
          </a:p>
          <a:p>
            <a:pPr marL="0" indent="0">
              <a:buNone/>
            </a:pPr>
            <a:r>
              <a:rPr lang="en-IN" b="1" dirty="0" smtClean="0"/>
              <a:t>2.Communicate with developers :</a:t>
            </a:r>
            <a:r>
              <a:rPr lang="en-IN" dirty="0" smtClean="0"/>
              <a:t> Share  the bug report and clarify any unclear  points ,providing necessary evidence like screen shots and logs.</a:t>
            </a:r>
            <a:endParaRPr lang="en-IN" dirty="0"/>
          </a:p>
          <a:p>
            <a:pPr marL="0" indent="0">
              <a:buNone/>
            </a:pPr>
            <a:r>
              <a:rPr lang="en-IN" b="1" dirty="0" smtClean="0"/>
              <a:t>3.Tracking Status :- </a:t>
            </a:r>
            <a:r>
              <a:rPr lang="en-IN" dirty="0" smtClean="0"/>
              <a:t> Regularly check the defect tracking tool for updates  o the bug status (assigned , in progress ,resolved)</a:t>
            </a:r>
          </a:p>
          <a:p>
            <a:pPr marL="0" indent="0">
              <a:buNone/>
            </a:pPr>
            <a:r>
              <a:rPr lang="en-IN" b="1" dirty="0"/>
              <a:t>4</a:t>
            </a:r>
            <a:r>
              <a:rPr lang="en-IN" dirty="0" smtClean="0"/>
              <a:t> . Participate in </a:t>
            </a:r>
            <a:r>
              <a:rPr lang="en-IN" dirty="0" err="1" smtClean="0"/>
              <a:t>Standups</a:t>
            </a:r>
            <a:r>
              <a:rPr lang="en-IN" dirty="0" smtClean="0"/>
              <a:t> </a:t>
            </a:r>
            <a:r>
              <a:rPr lang="en-IN" b="1" dirty="0" smtClean="0"/>
              <a:t>:- </a:t>
            </a:r>
            <a:r>
              <a:rPr lang="en-IN" dirty="0" smtClean="0"/>
              <a:t>Attend daily </a:t>
            </a:r>
            <a:r>
              <a:rPr lang="en-IN" dirty="0" err="1" smtClean="0"/>
              <a:t>standup</a:t>
            </a:r>
            <a:r>
              <a:rPr lang="en-IN" dirty="0" smtClean="0"/>
              <a:t> meetings to discuss bug  priorities  and get updates  from developers.</a:t>
            </a:r>
          </a:p>
          <a:p>
            <a:pPr marL="0" indent="0">
              <a:buNone/>
            </a:pPr>
            <a:r>
              <a:rPr lang="en-IN" b="1" dirty="0" smtClean="0"/>
              <a:t>5.Retest After Fix :- </a:t>
            </a:r>
            <a:r>
              <a:rPr lang="en-IN" dirty="0" smtClean="0"/>
              <a:t>Once developers resolve the bug , verify the fix by  retesting the relevant scenario.</a:t>
            </a:r>
          </a:p>
          <a:p>
            <a:pPr marL="0" indent="0">
              <a:buNone/>
            </a:pPr>
            <a:r>
              <a:rPr lang="en-IN" b="1" dirty="0" smtClean="0"/>
              <a:t>6.Close the bug: </a:t>
            </a:r>
            <a:r>
              <a:rPr lang="en-IN" dirty="0" smtClean="0"/>
              <a:t>If the fix works update the bug status  to “closed” in the system . If not , Reopen it with comments.</a:t>
            </a:r>
          </a:p>
          <a:p>
            <a:pPr marL="0" indent="0">
              <a:buNone/>
            </a:pPr>
            <a:r>
              <a:rPr lang="en-IN" dirty="0" smtClean="0"/>
              <a:t>Regular communication and tracking ensure timely bug  resolution.</a:t>
            </a:r>
          </a:p>
        </p:txBody>
      </p:sp>
      <p:sp>
        <p:nvSpPr>
          <p:cNvPr id="4" name="Slide Number Placeholder 3"/>
          <p:cNvSpPr>
            <a:spLocks noGrp="1"/>
          </p:cNvSpPr>
          <p:nvPr>
            <p:ph type="sldNum" sz="quarter" idx="12"/>
          </p:nvPr>
        </p:nvSpPr>
        <p:spPr/>
        <p:txBody>
          <a:bodyPr/>
          <a:lstStyle/>
          <a:p>
            <a:fld id="{96811867-EB19-4812-B178-5F0E428A1C65}" type="slidenum">
              <a:rPr lang="en-IN" smtClean="0"/>
              <a:t>131</a:t>
            </a:fld>
            <a:endParaRPr lang="en-IN"/>
          </a:p>
        </p:txBody>
      </p:sp>
    </p:spTree>
    <p:extLst>
      <p:ext uri="{BB962C8B-B14F-4D97-AF65-F5344CB8AC3E}">
        <p14:creationId xmlns:p14="http://schemas.microsoft.com/office/powerpoint/2010/main" val="320019516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132</a:t>
            </a:fld>
            <a:endParaRPr lang="en-IN"/>
          </a:p>
        </p:txBody>
      </p:sp>
    </p:spTree>
    <p:extLst>
      <p:ext uri="{BB962C8B-B14F-4D97-AF65-F5344CB8AC3E}">
        <p14:creationId xmlns:p14="http://schemas.microsoft.com/office/powerpoint/2010/main" val="374703381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- 27</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133</a:t>
            </a:fld>
            <a:endParaRPr lang="en-IN"/>
          </a:p>
        </p:txBody>
      </p:sp>
    </p:spTree>
    <p:extLst>
      <p:ext uri="{BB962C8B-B14F-4D97-AF65-F5344CB8AC3E}">
        <p14:creationId xmlns:p14="http://schemas.microsoft.com/office/powerpoint/2010/main" val="28347226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Final Testing Project</a:t>
            </a:r>
            <a:endParaRPr lang="en-IN"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Take a real world small project .</a:t>
            </a:r>
          </a:p>
          <a:p>
            <a:pPr>
              <a:buFont typeface="Wingdings" panose="05000000000000000000" pitchFamily="2" charset="2"/>
              <a:buChar char="Ø"/>
            </a:pPr>
            <a:r>
              <a:rPr lang="en-IN" dirty="0"/>
              <a:t>Work on real features or small modules</a:t>
            </a:r>
          </a:p>
          <a:p>
            <a:pPr>
              <a:buFont typeface="Wingdings" panose="05000000000000000000" pitchFamily="2" charset="2"/>
              <a:buChar char="Ø"/>
            </a:pPr>
            <a:r>
              <a:rPr lang="en-IN" dirty="0"/>
              <a:t> Create Test cases independently. </a:t>
            </a:r>
          </a:p>
          <a:p>
            <a:pPr>
              <a:buFont typeface="Wingdings" panose="05000000000000000000" pitchFamily="2" charset="2"/>
              <a:buChar char="Ø"/>
            </a:pPr>
            <a:r>
              <a:rPr lang="en-IN" dirty="0"/>
              <a:t>Execute the Test Cases independently. </a:t>
            </a:r>
          </a:p>
          <a:p>
            <a:pPr>
              <a:buFont typeface="Wingdings" panose="05000000000000000000" pitchFamily="2" charset="2"/>
              <a:buChar char="Ø"/>
            </a:pPr>
            <a:r>
              <a:rPr lang="en-IN" dirty="0"/>
              <a:t>Log Bugs independently. </a:t>
            </a:r>
          </a:p>
          <a:p>
            <a:pPr>
              <a:buFont typeface="Wingdings" panose="05000000000000000000" pitchFamily="2" charset="2"/>
              <a:buChar char="Ø"/>
            </a:pPr>
            <a:r>
              <a:rPr lang="en-IN" dirty="0"/>
              <a:t>Review the bug report independently. </a:t>
            </a:r>
          </a:p>
          <a:p>
            <a:pPr>
              <a:buFont typeface="Wingdings" panose="05000000000000000000" pitchFamily="2" charset="2"/>
              <a:buChar char="Ø"/>
            </a:pPr>
            <a:r>
              <a:rPr lang="en-IN" dirty="0"/>
              <a:t>Submit </a:t>
            </a:r>
            <a:r>
              <a:rPr lang="en-IN" dirty="0" err="1"/>
              <a:t>thereport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134</a:t>
            </a:fld>
            <a:endParaRPr lang="en-IN"/>
          </a:p>
        </p:txBody>
      </p:sp>
    </p:spTree>
    <p:extLst>
      <p:ext uri="{BB962C8B-B14F-4D97-AF65-F5344CB8AC3E}">
        <p14:creationId xmlns:p14="http://schemas.microsoft.com/office/powerpoint/2010/main" val="41741918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135</a:t>
            </a:fld>
            <a:endParaRPr lang="en-IN"/>
          </a:p>
        </p:txBody>
      </p:sp>
    </p:spTree>
    <p:extLst>
      <p:ext uri="{BB962C8B-B14F-4D97-AF65-F5344CB8AC3E}">
        <p14:creationId xmlns:p14="http://schemas.microsoft.com/office/powerpoint/2010/main" val="320134277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- 28</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136</a:t>
            </a:fld>
            <a:endParaRPr lang="en-IN"/>
          </a:p>
        </p:txBody>
      </p:sp>
    </p:spTree>
    <p:extLst>
      <p:ext uri="{BB962C8B-B14F-4D97-AF65-F5344CB8AC3E}">
        <p14:creationId xmlns:p14="http://schemas.microsoft.com/office/powerpoint/2010/main" val="158752413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Final Testing Project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Take a real world small project .</a:t>
            </a:r>
          </a:p>
          <a:p>
            <a:pPr>
              <a:buFont typeface="Wingdings" panose="05000000000000000000" pitchFamily="2" charset="2"/>
              <a:buChar char="Ø"/>
            </a:pPr>
            <a:r>
              <a:rPr lang="en-IN" dirty="0" smtClean="0"/>
              <a:t>Work on real features or small modules</a:t>
            </a:r>
          </a:p>
          <a:p>
            <a:pPr>
              <a:buFont typeface="Wingdings" panose="05000000000000000000" pitchFamily="2" charset="2"/>
              <a:buChar char="Ø"/>
            </a:pPr>
            <a:r>
              <a:rPr lang="en-IN" dirty="0"/>
              <a:t> Create Test cases independently. </a:t>
            </a:r>
            <a:endParaRPr lang="en-IN" dirty="0" smtClean="0"/>
          </a:p>
          <a:p>
            <a:pPr>
              <a:buFont typeface="Wingdings" panose="05000000000000000000" pitchFamily="2" charset="2"/>
              <a:buChar char="Ø"/>
            </a:pPr>
            <a:r>
              <a:rPr lang="en-IN" dirty="0" smtClean="0"/>
              <a:t>Execute the </a:t>
            </a:r>
            <a:r>
              <a:rPr lang="en-IN" dirty="0"/>
              <a:t>Test Cases independently. </a:t>
            </a:r>
            <a:endParaRPr lang="en-IN" dirty="0" smtClean="0"/>
          </a:p>
          <a:p>
            <a:pPr>
              <a:buFont typeface="Wingdings" panose="05000000000000000000" pitchFamily="2" charset="2"/>
              <a:buChar char="Ø"/>
            </a:pPr>
            <a:r>
              <a:rPr lang="en-IN" dirty="0"/>
              <a:t>Log Bugs independently. </a:t>
            </a:r>
            <a:endParaRPr lang="en-IN" dirty="0" smtClean="0"/>
          </a:p>
          <a:p>
            <a:pPr>
              <a:buFont typeface="Wingdings" panose="05000000000000000000" pitchFamily="2" charset="2"/>
              <a:buChar char="Ø"/>
            </a:pPr>
            <a:r>
              <a:rPr lang="en-IN" dirty="0" smtClean="0"/>
              <a:t>Review </a:t>
            </a:r>
            <a:r>
              <a:rPr lang="en-IN" dirty="0"/>
              <a:t>the bug report independently. </a:t>
            </a:r>
          </a:p>
          <a:p>
            <a:pPr>
              <a:buFont typeface="Wingdings" panose="05000000000000000000" pitchFamily="2" charset="2"/>
              <a:buChar char="Ø"/>
            </a:pPr>
            <a:r>
              <a:rPr lang="en-IN" dirty="0" smtClean="0"/>
              <a:t>Submit </a:t>
            </a:r>
            <a:r>
              <a:rPr lang="en-IN" dirty="0" err="1" smtClean="0"/>
              <a:t>thereport</a:t>
            </a:r>
            <a:endParaRPr lang="en-IN" dirty="0" smtClean="0"/>
          </a:p>
        </p:txBody>
      </p:sp>
      <p:sp>
        <p:nvSpPr>
          <p:cNvPr id="4" name="Slide Number Placeholder 3"/>
          <p:cNvSpPr>
            <a:spLocks noGrp="1"/>
          </p:cNvSpPr>
          <p:nvPr>
            <p:ph type="sldNum" sz="quarter" idx="12"/>
          </p:nvPr>
        </p:nvSpPr>
        <p:spPr/>
        <p:txBody>
          <a:bodyPr/>
          <a:lstStyle/>
          <a:p>
            <a:fld id="{96811867-EB19-4812-B178-5F0E428A1C65}" type="slidenum">
              <a:rPr lang="en-IN" smtClean="0"/>
              <a:t>137</a:t>
            </a:fld>
            <a:endParaRPr lang="en-IN"/>
          </a:p>
        </p:txBody>
      </p:sp>
    </p:spTree>
    <p:extLst>
      <p:ext uri="{BB962C8B-B14F-4D97-AF65-F5344CB8AC3E}">
        <p14:creationId xmlns:p14="http://schemas.microsoft.com/office/powerpoint/2010/main" val="4102120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138</a:t>
            </a:fld>
            <a:endParaRPr lang="en-IN"/>
          </a:p>
        </p:txBody>
      </p:sp>
    </p:spTree>
    <p:extLst>
      <p:ext uri="{BB962C8B-B14F-4D97-AF65-F5344CB8AC3E}">
        <p14:creationId xmlns:p14="http://schemas.microsoft.com/office/powerpoint/2010/main" val="297125803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- 29</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139</a:t>
            </a:fld>
            <a:endParaRPr lang="en-IN"/>
          </a:p>
        </p:txBody>
      </p:sp>
    </p:spTree>
    <p:extLst>
      <p:ext uri="{BB962C8B-B14F-4D97-AF65-F5344CB8AC3E}">
        <p14:creationId xmlns:p14="http://schemas.microsoft.com/office/powerpoint/2010/main" val="241936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Environment</a:t>
            </a:r>
            <a:endParaRPr lang="en-IN" dirty="0"/>
          </a:p>
        </p:txBody>
      </p:sp>
      <p:sp>
        <p:nvSpPr>
          <p:cNvPr id="3" name="Content Placeholder 2"/>
          <p:cNvSpPr>
            <a:spLocks noGrp="1"/>
          </p:cNvSpPr>
          <p:nvPr>
            <p:ph idx="1"/>
          </p:nvPr>
        </p:nvSpPr>
        <p:spPr/>
        <p:txBody>
          <a:bodyPr>
            <a:normAutofit/>
          </a:bodyPr>
          <a:lstStyle/>
          <a:p>
            <a:pPr marL="0" indent="0">
              <a:buNone/>
            </a:pPr>
            <a:r>
              <a:rPr lang="en-IN" sz="2800" b="1" dirty="0" smtClean="0"/>
              <a:t>UAT :-</a:t>
            </a:r>
          </a:p>
          <a:p>
            <a:pPr marL="0" indent="0">
              <a:buNone/>
            </a:pPr>
            <a:r>
              <a:rPr lang="en-IN" sz="2400" dirty="0" smtClean="0"/>
              <a:t>(User Acceptance Testing )</a:t>
            </a:r>
          </a:p>
          <a:p>
            <a:pPr marL="0" indent="0">
              <a:buNone/>
            </a:pPr>
            <a:r>
              <a:rPr lang="en-IN" sz="2400" dirty="0" smtClean="0"/>
              <a:t>This is the final stage of testing Before the software goes live , Where actual users validate that the application meets their needs.</a:t>
            </a:r>
          </a:p>
          <a:p>
            <a:pPr marL="0" indent="0">
              <a:buNone/>
            </a:pPr>
            <a:r>
              <a:rPr lang="en-IN" sz="2400" dirty="0" smtClean="0"/>
              <a:t>This environment </a:t>
            </a:r>
            <a:r>
              <a:rPr lang="en-IN" sz="2400" dirty="0" err="1" smtClean="0"/>
              <a:t>allowes</a:t>
            </a:r>
            <a:r>
              <a:rPr lang="en-IN" sz="2400" dirty="0" smtClean="0"/>
              <a:t> users to test the application in conditions similar to the live  environment</a:t>
            </a:r>
          </a:p>
          <a:p>
            <a:pPr marL="0" indent="0">
              <a:buNone/>
            </a:pPr>
            <a:r>
              <a:rPr lang="en-IN" sz="2400" dirty="0" smtClean="0"/>
              <a:t>After UAT app will move to Prod OR any issues raised to again dev-tester –</a:t>
            </a:r>
            <a:r>
              <a:rPr lang="en-IN" sz="2400" dirty="0" err="1" smtClean="0"/>
              <a:t>UAt</a:t>
            </a:r>
            <a:r>
              <a:rPr lang="en-IN" sz="2400" dirty="0" smtClean="0"/>
              <a:t>-prod</a:t>
            </a:r>
          </a:p>
        </p:txBody>
      </p:sp>
      <p:sp>
        <p:nvSpPr>
          <p:cNvPr id="4" name="Slide Number Placeholder 3"/>
          <p:cNvSpPr>
            <a:spLocks noGrp="1"/>
          </p:cNvSpPr>
          <p:nvPr>
            <p:ph type="sldNum" sz="quarter" idx="12"/>
          </p:nvPr>
        </p:nvSpPr>
        <p:spPr/>
        <p:txBody>
          <a:bodyPr/>
          <a:lstStyle/>
          <a:p>
            <a:fld id="{96811867-EB19-4812-B178-5F0E428A1C65}" type="slidenum">
              <a:rPr lang="en-IN" smtClean="0"/>
              <a:t>14</a:t>
            </a:fld>
            <a:endParaRPr lang="en-IN"/>
          </a:p>
        </p:txBody>
      </p:sp>
    </p:spTree>
    <p:extLst>
      <p:ext uri="{BB962C8B-B14F-4D97-AF65-F5344CB8AC3E}">
        <p14:creationId xmlns:p14="http://schemas.microsoft.com/office/powerpoint/2010/main" val="183272439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Final Review and Feedback</a:t>
            </a:r>
          </a:p>
        </p:txBody>
      </p:sp>
      <p:sp>
        <p:nvSpPr>
          <p:cNvPr id="3" name="Content Placeholder 2"/>
          <p:cNvSpPr>
            <a:spLocks noGrp="1"/>
          </p:cNvSpPr>
          <p:nvPr>
            <p:ph idx="1"/>
          </p:nvPr>
        </p:nvSpPr>
        <p:spPr/>
        <p:txBody>
          <a:bodyPr/>
          <a:lstStyle/>
          <a:p>
            <a:r>
              <a:rPr lang="en-IN" dirty="0" smtClean="0"/>
              <a:t>Over all performance of fresher </a:t>
            </a:r>
          </a:p>
          <a:p>
            <a:r>
              <a:rPr lang="en-IN" dirty="0" smtClean="0"/>
              <a:t>Go through the test </a:t>
            </a:r>
            <a:r>
              <a:rPr lang="en-IN" dirty="0" err="1" smtClean="0"/>
              <a:t>caes</a:t>
            </a:r>
            <a:r>
              <a:rPr lang="en-IN" dirty="0" smtClean="0"/>
              <a:t> </a:t>
            </a:r>
          </a:p>
          <a:p>
            <a:r>
              <a:rPr lang="en-IN" dirty="0" smtClean="0"/>
              <a:t>Bug Reports</a:t>
            </a:r>
          </a:p>
          <a:p>
            <a:r>
              <a:rPr lang="en-IN" dirty="0" smtClean="0"/>
              <a:t>Project work</a:t>
            </a:r>
          </a:p>
          <a:p>
            <a:r>
              <a:rPr lang="en-IN" dirty="0" smtClean="0"/>
              <a:t>Provide feedback to fresher there report</a:t>
            </a:r>
          </a:p>
          <a:p>
            <a:r>
              <a:rPr lang="en-IN" dirty="0" smtClean="0"/>
              <a:t>Strength What  is done well</a:t>
            </a:r>
          </a:p>
          <a:p>
            <a:r>
              <a:rPr lang="en-IN" dirty="0" smtClean="0"/>
              <a:t>Areas for improvement identify what can be better enhancing test coverage and efficiency.</a:t>
            </a:r>
          </a:p>
          <a:p>
            <a:r>
              <a:rPr lang="en-IN" dirty="0" smtClean="0"/>
              <a:t>Solve there doubts.</a:t>
            </a:r>
          </a:p>
          <a:p>
            <a:r>
              <a:rPr lang="en-IN" dirty="0" smtClean="0"/>
              <a:t>Clear and depth </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140</a:t>
            </a:fld>
            <a:endParaRPr lang="en-IN"/>
          </a:p>
        </p:txBody>
      </p:sp>
    </p:spTree>
    <p:extLst>
      <p:ext uri="{BB962C8B-B14F-4D97-AF65-F5344CB8AC3E}">
        <p14:creationId xmlns:p14="http://schemas.microsoft.com/office/powerpoint/2010/main" val="271124827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141</a:t>
            </a:fld>
            <a:endParaRPr lang="en-IN"/>
          </a:p>
        </p:txBody>
      </p:sp>
    </p:spTree>
    <p:extLst>
      <p:ext uri="{BB962C8B-B14F-4D97-AF65-F5344CB8AC3E}">
        <p14:creationId xmlns:p14="http://schemas.microsoft.com/office/powerpoint/2010/main" val="395545680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- 30</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142</a:t>
            </a:fld>
            <a:endParaRPr lang="en-IN"/>
          </a:p>
        </p:txBody>
      </p:sp>
    </p:spTree>
    <p:extLst>
      <p:ext uri="{BB962C8B-B14F-4D97-AF65-F5344CB8AC3E}">
        <p14:creationId xmlns:p14="http://schemas.microsoft.com/office/powerpoint/2010/main" val="34620716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Wrap-Up </a:t>
            </a:r>
            <a:r>
              <a:rPr lang="en-IN" b="1" dirty="0">
                <a:solidFill>
                  <a:srgbClr val="92D050"/>
                </a:solidFill>
              </a:rPr>
              <a:t>and Next Steps</a:t>
            </a:r>
          </a:p>
        </p:txBody>
      </p:sp>
      <p:sp>
        <p:nvSpPr>
          <p:cNvPr id="3" name="Content Placeholder 2"/>
          <p:cNvSpPr>
            <a:spLocks noGrp="1"/>
          </p:cNvSpPr>
          <p:nvPr>
            <p:ph idx="1"/>
          </p:nvPr>
        </p:nvSpPr>
        <p:spPr/>
        <p:txBody>
          <a:bodyPr/>
          <a:lstStyle/>
          <a:p>
            <a:r>
              <a:rPr lang="en-IN" dirty="0" smtClean="0"/>
              <a:t>Discuss the Progress and future growth </a:t>
            </a:r>
          </a:p>
          <a:p>
            <a:r>
              <a:rPr lang="en-IN" dirty="0" smtClean="0"/>
              <a:t>Provide additional resources for learning</a:t>
            </a:r>
          </a:p>
          <a:p>
            <a:r>
              <a:rPr lang="en-IN" dirty="0" smtClean="0"/>
              <a:t>Suggest to focus on main functions</a:t>
            </a:r>
          </a:p>
          <a:p>
            <a:r>
              <a:rPr lang="en-IN" dirty="0" smtClean="0"/>
              <a:t>Answer any remaining Questions </a:t>
            </a:r>
          </a:p>
          <a:p>
            <a:r>
              <a:rPr lang="en-IN" dirty="0" smtClean="0"/>
              <a:t>Offer the encouragement for there ongoing development…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143</a:t>
            </a:fld>
            <a:endParaRPr lang="en-IN"/>
          </a:p>
        </p:txBody>
      </p:sp>
    </p:spTree>
    <p:extLst>
      <p:ext uri="{BB962C8B-B14F-4D97-AF65-F5344CB8AC3E}">
        <p14:creationId xmlns:p14="http://schemas.microsoft.com/office/powerpoint/2010/main" val="404223809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144</a:t>
            </a:fld>
            <a:endParaRPr lang="en-IN"/>
          </a:p>
        </p:txBody>
      </p:sp>
    </p:spTree>
    <p:extLst>
      <p:ext uri="{BB962C8B-B14F-4D97-AF65-F5344CB8AC3E}">
        <p14:creationId xmlns:p14="http://schemas.microsoft.com/office/powerpoint/2010/main" val="207424899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1637" y="335895"/>
            <a:ext cx="4147290" cy="1107996"/>
          </a:xfrm>
          <a:prstGeom prst="rect">
            <a:avLst/>
          </a:prstGeom>
          <a:noFill/>
        </p:spPr>
        <p:txBody>
          <a:bodyPr wrap="none" lIns="91440" tIns="45720" rIns="91440" bIns="45720">
            <a:spAutoFit/>
          </a:bodyPr>
          <a:lstStyle/>
          <a:p>
            <a:pPr algn="ctr"/>
            <a:r>
              <a:rPr lang="en-US" sz="6600" b="1" cap="none" spc="0" dirty="0" smtClean="0">
                <a:ln w="22225">
                  <a:solidFill>
                    <a:schemeClr val="accent2"/>
                  </a:solidFill>
                  <a:prstDash val="solid"/>
                </a:ln>
                <a:solidFill>
                  <a:schemeClr val="accent2">
                    <a:lumMod val="40000"/>
                    <a:lumOff val="60000"/>
                  </a:schemeClr>
                </a:solidFill>
                <a:effectLst/>
              </a:rPr>
              <a:t>Thankyou</a:t>
            </a:r>
            <a:endParaRPr lang="en-US" sz="6600" b="1" cap="none" spc="0" dirty="0">
              <a:ln w="22225">
                <a:solidFill>
                  <a:schemeClr val="accent2"/>
                </a:solidFill>
                <a:prstDash val="solid"/>
              </a:ln>
              <a:solidFill>
                <a:schemeClr val="accent2">
                  <a:lumMod val="40000"/>
                  <a:lumOff val="60000"/>
                </a:schemeClr>
              </a:solidFill>
              <a:effectLst/>
            </a:endParaRPr>
          </a:p>
        </p:txBody>
      </p:sp>
      <p:sp>
        <p:nvSpPr>
          <p:cNvPr id="5" name="Title 4"/>
          <p:cNvSpPr>
            <a:spLocks noGrp="1"/>
          </p:cNvSpPr>
          <p:nvPr>
            <p:ph type="ctrTitle"/>
          </p:nvPr>
        </p:nvSpPr>
        <p:spPr>
          <a:xfrm>
            <a:off x="2109995" y="157480"/>
            <a:ext cx="8825658" cy="3329581"/>
          </a:xfrm>
        </p:spPr>
        <p:txBody>
          <a:bodyPr/>
          <a:lstStyle/>
          <a:p>
            <a:r>
              <a:rPr lang="en-IN" dirty="0" smtClean="0">
                <a:solidFill>
                  <a:schemeClr val="bg1"/>
                </a:solidFill>
                <a:effectLst>
                  <a:outerShdw blurRad="38100" dist="38100" dir="2700000" algn="tl">
                    <a:srgbClr val="000000">
                      <a:alpha val="43137"/>
                    </a:srgbClr>
                  </a:outerShdw>
                </a:effectLst>
              </a:rPr>
              <a:t>     </a:t>
            </a:r>
            <a:r>
              <a:rPr lang="en-IN" sz="6000" b="1" u="sng" dirty="0" smtClean="0">
                <a:solidFill>
                  <a:schemeClr val="bg1"/>
                </a:solidFill>
                <a:effectLst>
                  <a:outerShdw blurRad="38100" dist="38100" dir="2700000" algn="tl">
                    <a:srgbClr val="000000">
                      <a:alpha val="43137"/>
                    </a:srgbClr>
                  </a:outerShdw>
                </a:effectLst>
                <a:latin typeface="+mn-lt"/>
              </a:rPr>
              <a:t>All the Best</a:t>
            </a:r>
            <a:endParaRPr lang="en-IN" b="1" u="sng" dirty="0">
              <a:solidFill>
                <a:schemeClr val="bg1"/>
              </a:solidFill>
              <a:effectLst>
                <a:outerShdw blurRad="38100" dist="38100" dir="2700000" algn="tl">
                  <a:srgbClr val="000000">
                    <a:alpha val="43137"/>
                  </a:srgbClr>
                </a:outerShdw>
              </a:effectLst>
              <a:latin typeface="+mn-lt"/>
            </a:endParaRPr>
          </a:p>
        </p:txBody>
      </p:sp>
      <p:sp>
        <p:nvSpPr>
          <p:cNvPr id="6" name="Subtitle 5"/>
          <p:cNvSpPr>
            <a:spLocks noGrp="1"/>
          </p:cNvSpPr>
          <p:nvPr>
            <p:ph type="subTitle" idx="1"/>
          </p:nvPr>
        </p:nvSpPr>
        <p:spPr/>
        <p:txBody>
          <a:bodyPr/>
          <a:lstStyle/>
          <a:p>
            <a:r>
              <a:rPr lang="en-IN" dirty="0" smtClean="0"/>
              <a:t>Chette laxman.</a:t>
            </a:r>
            <a:endParaRPr lang="en-IN" dirty="0"/>
          </a:p>
        </p:txBody>
      </p:sp>
      <p:sp>
        <p:nvSpPr>
          <p:cNvPr id="2" name="Slide Number Placeholder 1"/>
          <p:cNvSpPr>
            <a:spLocks noGrp="1"/>
          </p:cNvSpPr>
          <p:nvPr>
            <p:ph type="sldNum" sz="quarter" idx="12"/>
          </p:nvPr>
        </p:nvSpPr>
        <p:spPr/>
        <p:txBody>
          <a:bodyPr/>
          <a:lstStyle/>
          <a:p>
            <a:fld id="{96811867-EB19-4812-B178-5F0E428A1C65}" type="slidenum">
              <a:rPr lang="en-IN" smtClean="0"/>
              <a:t>145</a:t>
            </a:fld>
            <a:endParaRPr lang="en-IN"/>
          </a:p>
        </p:txBody>
      </p:sp>
    </p:spTree>
    <p:extLst>
      <p:ext uri="{BB962C8B-B14F-4D97-AF65-F5344CB8AC3E}">
        <p14:creationId xmlns:p14="http://schemas.microsoft.com/office/powerpoint/2010/main" val="2298869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a:t>
            </a:r>
            <a:r>
              <a:rPr lang="en-IN" b="1" dirty="0">
                <a:solidFill>
                  <a:srgbClr val="92D050"/>
                </a:solidFill>
              </a:rPr>
              <a:t>Environment</a:t>
            </a:r>
            <a:endParaRPr lang="en-IN" dirty="0"/>
          </a:p>
        </p:txBody>
      </p:sp>
      <p:sp>
        <p:nvSpPr>
          <p:cNvPr id="3" name="Content Placeholder 2"/>
          <p:cNvSpPr>
            <a:spLocks noGrp="1"/>
          </p:cNvSpPr>
          <p:nvPr>
            <p:ph idx="1"/>
          </p:nvPr>
        </p:nvSpPr>
        <p:spPr/>
        <p:txBody>
          <a:bodyPr>
            <a:normAutofit/>
          </a:bodyPr>
          <a:lstStyle/>
          <a:p>
            <a:pPr marL="0" indent="0">
              <a:buNone/>
            </a:pPr>
            <a:r>
              <a:rPr lang="en-IN" sz="2800" b="1" dirty="0" smtClean="0"/>
              <a:t>PROD :-</a:t>
            </a:r>
          </a:p>
          <a:p>
            <a:pPr marL="0" indent="0">
              <a:buNone/>
            </a:pPr>
            <a:r>
              <a:rPr lang="en-IN" sz="2400" dirty="0" smtClean="0"/>
              <a:t>(Production)</a:t>
            </a:r>
          </a:p>
          <a:p>
            <a:pPr marL="0" indent="0">
              <a:buNone/>
            </a:pPr>
            <a:r>
              <a:rPr lang="en-IN" sz="2400" dirty="0" smtClean="0"/>
              <a:t>This is the live environment </a:t>
            </a:r>
            <a:r>
              <a:rPr lang="en-IN" sz="2400" dirty="0" err="1" smtClean="0"/>
              <a:t>whre</a:t>
            </a:r>
            <a:r>
              <a:rPr lang="en-IN" sz="2400" dirty="0" smtClean="0"/>
              <a:t> the application is deployed  and  accessible to end – users</a:t>
            </a:r>
          </a:p>
          <a:p>
            <a:pPr marL="0" indent="0">
              <a:buNone/>
            </a:pPr>
            <a:endParaRPr lang="en-IN" sz="2400" dirty="0"/>
          </a:p>
          <a:p>
            <a:pPr marL="0" indent="0">
              <a:buNone/>
            </a:pPr>
            <a:r>
              <a:rPr lang="en-IN" sz="2400" dirty="0" smtClean="0"/>
              <a:t>Each stage is essential for delivering a high-Quality software product and ensures that the application  is thoroughly  tested  and validated before it reaches end-user.</a:t>
            </a:r>
            <a:endParaRPr lang="en-IN" sz="2400" dirty="0"/>
          </a:p>
        </p:txBody>
      </p:sp>
      <p:sp>
        <p:nvSpPr>
          <p:cNvPr id="4" name="Slide Number Placeholder 3"/>
          <p:cNvSpPr>
            <a:spLocks noGrp="1"/>
          </p:cNvSpPr>
          <p:nvPr>
            <p:ph type="sldNum" sz="quarter" idx="12"/>
          </p:nvPr>
        </p:nvSpPr>
        <p:spPr/>
        <p:txBody>
          <a:bodyPr/>
          <a:lstStyle/>
          <a:p>
            <a:fld id="{96811867-EB19-4812-B178-5F0E428A1C65}" type="slidenum">
              <a:rPr lang="en-IN" smtClean="0"/>
              <a:t>15</a:t>
            </a:fld>
            <a:endParaRPr lang="en-IN"/>
          </a:p>
        </p:txBody>
      </p:sp>
    </p:spTree>
    <p:extLst>
      <p:ext uri="{BB962C8B-B14F-4D97-AF65-F5344CB8AC3E}">
        <p14:creationId xmlns:p14="http://schemas.microsoft.com/office/powerpoint/2010/main" val="400499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What is Testing</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IN" b="1" dirty="0" smtClean="0"/>
              <a:t>Testing</a:t>
            </a:r>
            <a:r>
              <a:rPr lang="en-IN" dirty="0" smtClean="0"/>
              <a:t> :- </a:t>
            </a:r>
          </a:p>
          <a:p>
            <a:pPr marL="0" indent="0">
              <a:buNone/>
            </a:pPr>
            <a:r>
              <a:rPr lang="en-IN" dirty="0" smtClean="0"/>
              <a:t>Testing is a check the application working correctly or not as per client requirements </a:t>
            </a:r>
          </a:p>
          <a:p>
            <a:pPr marL="0" indent="0">
              <a:buNone/>
            </a:pPr>
            <a:r>
              <a:rPr lang="en-IN" dirty="0" smtClean="0"/>
              <a:t>                                            Or </a:t>
            </a:r>
          </a:p>
          <a:p>
            <a:pPr marL="0" indent="0">
              <a:buNone/>
            </a:pPr>
            <a:r>
              <a:rPr lang="en-IN" dirty="0" smtClean="0"/>
              <a:t>Check the application functionalities working correctly or not</a:t>
            </a: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16</a:t>
            </a:fld>
            <a:endParaRPr lang="en-IN"/>
          </a:p>
        </p:txBody>
      </p:sp>
    </p:spTree>
    <p:extLst>
      <p:ext uri="{BB962C8B-B14F-4D97-AF65-F5344CB8AC3E}">
        <p14:creationId xmlns:p14="http://schemas.microsoft.com/office/powerpoint/2010/main" val="1293265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17</a:t>
            </a:fld>
            <a:endParaRPr lang="en-IN"/>
          </a:p>
        </p:txBody>
      </p:sp>
    </p:spTree>
    <p:extLst>
      <p:ext uri="{BB962C8B-B14F-4D97-AF65-F5344CB8AC3E}">
        <p14:creationId xmlns:p14="http://schemas.microsoft.com/office/powerpoint/2010/main" val="272499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- 03</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18</a:t>
            </a:fld>
            <a:endParaRPr lang="en-IN"/>
          </a:p>
        </p:txBody>
      </p:sp>
    </p:spTree>
    <p:extLst>
      <p:ext uri="{BB962C8B-B14F-4D97-AF65-F5344CB8AC3E}">
        <p14:creationId xmlns:p14="http://schemas.microsoft.com/office/powerpoint/2010/main" val="1528252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92D050"/>
                </a:solidFill>
              </a:rPr>
              <a:t>Testing on different type applications </a:t>
            </a:r>
            <a:endParaRPr lang="en-IN" sz="4000"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Web application testing </a:t>
            </a:r>
            <a:r>
              <a:rPr lang="en-US" dirty="0" smtClean="0"/>
              <a:t>:- test the webpage all </a:t>
            </a:r>
            <a:r>
              <a:rPr lang="en-US" dirty="0" err="1" smtClean="0"/>
              <a:t>funcions</a:t>
            </a:r>
            <a:r>
              <a:rPr lang="en-US" dirty="0" smtClean="0"/>
              <a:t> Working correctly or not.</a:t>
            </a:r>
          </a:p>
          <a:p>
            <a:pPr>
              <a:buFont typeface="Wingdings" panose="05000000000000000000" pitchFamily="2" charset="2"/>
              <a:buChar char="Ø"/>
            </a:pPr>
            <a:r>
              <a:rPr lang="en-US" b="1" dirty="0" smtClean="0"/>
              <a:t>Android testing </a:t>
            </a:r>
            <a:r>
              <a:rPr lang="en-US" dirty="0" smtClean="0"/>
              <a:t>:- Testing the android application </a:t>
            </a:r>
            <a:r>
              <a:rPr lang="en-US" dirty="0"/>
              <a:t>all </a:t>
            </a:r>
            <a:r>
              <a:rPr lang="en-US" dirty="0" err="1"/>
              <a:t>funcions</a:t>
            </a:r>
            <a:r>
              <a:rPr lang="en-US" dirty="0"/>
              <a:t> Working correctly or not</a:t>
            </a:r>
            <a:r>
              <a:rPr lang="en-US" dirty="0" smtClean="0"/>
              <a:t>.</a:t>
            </a:r>
          </a:p>
          <a:p>
            <a:pPr>
              <a:buFont typeface="Wingdings" panose="05000000000000000000" pitchFamily="2" charset="2"/>
              <a:buChar char="Ø"/>
            </a:pPr>
            <a:r>
              <a:rPr lang="en-US" b="1" dirty="0" smtClean="0"/>
              <a:t>IOS testing</a:t>
            </a:r>
            <a:r>
              <a:rPr lang="en-US" dirty="0" smtClean="0"/>
              <a:t> :- Test the </a:t>
            </a:r>
            <a:r>
              <a:rPr lang="en-US" dirty="0" err="1" smtClean="0"/>
              <a:t>ios</a:t>
            </a:r>
            <a:r>
              <a:rPr lang="en-US" dirty="0" smtClean="0"/>
              <a:t> application with </a:t>
            </a:r>
            <a:r>
              <a:rPr lang="en-US" dirty="0" err="1" smtClean="0"/>
              <a:t>diifrent</a:t>
            </a:r>
            <a:r>
              <a:rPr lang="en-US" dirty="0" smtClean="0"/>
              <a:t> types of testing</a:t>
            </a:r>
          </a:p>
          <a:p>
            <a:pPr>
              <a:buFont typeface="Wingdings" panose="05000000000000000000" pitchFamily="2" charset="2"/>
              <a:buChar char="Ø"/>
            </a:pPr>
            <a:r>
              <a:rPr lang="en-US" b="1" dirty="0" smtClean="0"/>
              <a:t>More</a:t>
            </a:r>
            <a:endParaRPr lang="en-US" b="1" dirty="0"/>
          </a:p>
        </p:txBody>
      </p:sp>
      <p:sp>
        <p:nvSpPr>
          <p:cNvPr id="4" name="Slide Number Placeholder 3"/>
          <p:cNvSpPr>
            <a:spLocks noGrp="1"/>
          </p:cNvSpPr>
          <p:nvPr>
            <p:ph type="sldNum" sz="quarter" idx="12"/>
          </p:nvPr>
        </p:nvSpPr>
        <p:spPr/>
        <p:txBody>
          <a:bodyPr/>
          <a:lstStyle/>
          <a:p>
            <a:fld id="{96811867-EB19-4812-B178-5F0E428A1C65}" type="slidenum">
              <a:rPr lang="en-IN" smtClean="0"/>
              <a:t>19</a:t>
            </a:fld>
            <a:endParaRPr lang="en-IN"/>
          </a:p>
        </p:txBody>
      </p:sp>
    </p:spTree>
    <p:extLst>
      <p:ext uri="{BB962C8B-B14F-4D97-AF65-F5344CB8AC3E}">
        <p14:creationId xmlns:p14="http://schemas.microsoft.com/office/powerpoint/2010/main" val="280187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       Role And importance</a:t>
            </a:r>
            <a:endParaRPr lang="en-IN" b="1" dirty="0">
              <a:solidFill>
                <a:srgbClr val="FFC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Role</a:t>
            </a:r>
            <a:r>
              <a:rPr lang="en-US" dirty="0" smtClean="0"/>
              <a:t> :- Testing ensures  that the product meets the specified  requirements and functions as expected . It serves s a quality  control measure  to identify defects before the software is released to users.</a:t>
            </a:r>
          </a:p>
          <a:p>
            <a:pPr>
              <a:buFont typeface="Wingdings" panose="05000000000000000000" pitchFamily="2" charset="2"/>
              <a:buChar char="Ø"/>
            </a:pPr>
            <a:r>
              <a:rPr lang="en-US" dirty="0" smtClean="0"/>
              <a:t>We test the application as meet the specified requirements</a:t>
            </a:r>
          </a:p>
          <a:p>
            <a:pPr>
              <a:buFont typeface="Wingdings" panose="05000000000000000000" pitchFamily="2" charset="2"/>
              <a:buChar char="Ø"/>
            </a:pPr>
            <a:endParaRPr lang="en-US" dirty="0"/>
          </a:p>
          <a:p>
            <a:pPr>
              <a:buFont typeface="Wingdings" panose="05000000000000000000" pitchFamily="2" charset="2"/>
              <a:buChar char="Ø"/>
            </a:pPr>
            <a:r>
              <a:rPr lang="en-US" b="1" dirty="0" smtClean="0"/>
              <a:t>Importance</a:t>
            </a:r>
            <a:r>
              <a:rPr lang="en-US" dirty="0" smtClean="0"/>
              <a:t> :-  High-quality software  enhance customer satisfaction and reduces maintenance cost by minimizing bugs.</a:t>
            </a:r>
          </a:p>
          <a:p>
            <a:pPr>
              <a:buFont typeface="Wingdings" panose="05000000000000000000" pitchFamily="2" charset="2"/>
              <a:buChar char="Ø"/>
            </a:pPr>
            <a:r>
              <a:rPr lang="en-US" dirty="0" smtClean="0"/>
              <a:t>We provide high-quality product to customer</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a:t>
            </a:fld>
            <a:endParaRPr lang="en-IN"/>
          </a:p>
        </p:txBody>
      </p:sp>
    </p:spTree>
    <p:extLst>
      <p:ext uri="{BB962C8B-B14F-4D97-AF65-F5344CB8AC3E}">
        <p14:creationId xmlns:p14="http://schemas.microsoft.com/office/powerpoint/2010/main" val="175533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Basics</a:t>
            </a:r>
            <a:endParaRPr lang="en-IN" b="1" dirty="0">
              <a:solidFill>
                <a:srgbClr val="92D050"/>
              </a:solidFill>
            </a:endParaRPr>
          </a:p>
        </p:txBody>
      </p:sp>
      <p:sp>
        <p:nvSpPr>
          <p:cNvPr id="3" name="Content Placeholder 2"/>
          <p:cNvSpPr>
            <a:spLocks noGrp="1"/>
          </p:cNvSpPr>
          <p:nvPr>
            <p:ph idx="1"/>
          </p:nvPr>
        </p:nvSpPr>
        <p:spPr/>
        <p:txBody>
          <a:bodyPr/>
          <a:lstStyle/>
          <a:p>
            <a:r>
              <a:rPr lang="en-IN" b="1" dirty="0"/>
              <a:t>Test suite</a:t>
            </a:r>
            <a:r>
              <a:rPr lang="en-IN" dirty="0"/>
              <a:t>: – set of test cases called as a test suite</a:t>
            </a:r>
          </a:p>
          <a:p>
            <a:r>
              <a:rPr lang="en-IN" b="1" dirty="0"/>
              <a:t>Test Scenario:-</a:t>
            </a:r>
            <a:r>
              <a:rPr lang="en-IN" dirty="0"/>
              <a:t>  Test scenario is a </a:t>
            </a:r>
            <a:r>
              <a:rPr lang="en-IN" dirty="0" smtClean="0"/>
              <a:t> </a:t>
            </a:r>
            <a:r>
              <a:rPr lang="en-IN" dirty="0"/>
              <a:t>description of testing  functionality </a:t>
            </a:r>
          </a:p>
          <a:p>
            <a:r>
              <a:rPr lang="en-IN" b="1" dirty="0"/>
              <a:t>Test Plan :- </a:t>
            </a:r>
            <a:r>
              <a:rPr lang="en-IN" dirty="0"/>
              <a:t>Test plan is a documenting  outline  testing strategy , objectivise ,schedule, resources</a:t>
            </a:r>
          </a:p>
          <a:p>
            <a:r>
              <a:rPr lang="en-IN" b="1" dirty="0"/>
              <a:t>  Test case: –</a:t>
            </a:r>
            <a:r>
              <a:rPr lang="en-IN" dirty="0"/>
              <a:t> A test case   define specific inputs actions and expected outcomes for testing.</a:t>
            </a:r>
          </a:p>
          <a:p>
            <a:r>
              <a:rPr lang="en-IN" b="1" dirty="0"/>
              <a:t>Bug </a:t>
            </a:r>
            <a:r>
              <a:rPr lang="en-IN" dirty="0"/>
              <a:t> - An error in application called as a bug</a:t>
            </a:r>
          </a:p>
          <a:p>
            <a:r>
              <a:rPr lang="en-IN" b="1" dirty="0"/>
              <a:t>Defect :-</a:t>
            </a:r>
            <a:r>
              <a:rPr lang="en-IN" dirty="0"/>
              <a:t> a defect is a failure in the software  that may effects in the functionality</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20</a:t>
            </a:fld>
            <a:endParaRPr lang="en-IN"/>
          </a:p>
        </p:txBody>
      </p:sp>
    </p:spTree>
    <p:extLst>
      <p:ext uri="{BB962C8B-B14F-4D97-AF65-F5344CB8AC3E}">
        <p14:creationId xmlns:p14="http://schemas.microsoft.com/office/powerpoint/2010/main" val="3942336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Basics</a:t>
            </a:r>
            <a:endParaRPr lang="en-IN" dirty="0"/>
          </a:p>
        </p:txBody>
      </p:sp>
      <p:sp>
        <p:nvSpPr>
          <p:cNvPr id="3" name="Content Placeholder 2"/>
          <p:cNvSpPr>
            <a:spLocks noGrp="1"/>
          </p:cNvSpPr>
          <p:nvPr>
            <p:ph idx="1"/>
          </p:nvPr>
        </p:nvSpPr>
        <p:spPr/>
        <p:txBody>
          <a:bodyPr/>
          <a:lstStyle/>
          <a:p>
            <a:pPr marL="0" indent="0">
              <a:buNone/>
            </a:pPr>
            <a:r>
              <a:rPr lang="en-US" b="1" dirty="0" smtClean="0"/>
              <a:t>Verification</a:t>
            </a:r>
            <a:r>
              <a:rPr lang="en-US" dirty="0" smtClean="0"/>
              <a:t> :- Verification in testing  ensures the software  meets specifications and is  built correctly. It involves activities like reviews</a:t>
            </a:r>
          </a:p>
          <a:p>
            <a:pPr marL="0" indent="0">
              <a:buNone/>
            </a:pPr>
            <a:endParaRPr lang="en-US" dirty="0"/>
          </a:p>
          <a:p>
            <a:pPr marL="0" indent="0">
              <a:buNone/>
            </a:pPr>
            <a:r>
              <a:rPr lang="en-US" b="1" dirty="0" smtClean="0"/>
              <a:t>Validation</a:t>
            </a:r>
            <a:r>
              <a:rPr lang="en-US" dirty="0" smtClean="0"/>
              <a:t> :- validation is the process of checking if the right  product  is built. It involves actual  testing of the software to ensure  it meets requirements and expectations.</a:t>
            </a:r>
          </a:p>
        </p:txBody>
      </p:sp>
      <p:sp>
        <p:nvSpPr>
          <p:cNvPr id="4" name="Slide Number Placeholder 3"/>
          <p:cNvSpPr>
            <a:spLocks noGrp="1"/>
          </p:cNvSpPr>
          <p:nvPr>
            <p:ph type="sldNum" sz="quarter" idx="12"/>
          </p:nvPr>
        </p:nvSpPr>
        <p:spPr/>
        <p:txBody>
          <a:bodyPr/>
          <a:lstStyle/>
          <a:p>
            <a:fld id="{96811867-EB19-4812-B178-5F0E428A1C65}" type="slidenum">
              <a:rPr lang="en-IN" smtClean="0"/>
              <a:t>21</a:t>
            </a:fld>
            <a:endParaRPr lang="en-IN"/>
          </a:p>
        </p:txBody>
      </p:sp>
    </p:spTree>
    <p:extLst>
      <p:ext uri="{BB962C8B-B14F-4D97-AF65-F5344CB8AC3E}">
        <p14:creationId xmlns:p14="http://schemas.microsoft.com/office/powerpoint/2010/main" val="1722878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22</a:t>
            </a:fld>
            <a:endParaRPr lang="en-IN"/>
          </a:p>
        </p:txBody>
      </p:sp>
    </p:spTree>
    <p:extLst>
      <p:ext uri="{BB962C8B-B14F-4D97-AF65-F5344CB8AC3E}">
        <p14:creationId xmlns:p14="http://schemas.microsoft.com/office/powerpoint/2010/main" val="2541023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- 04</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23</a:t>
            </a:fld>
            <a:endParaRPr lang="en-IN"/>
          </a:p>
        </p:txBody>
      </p:sp>
    </p:spTree>
    <p:extLst>
      <p:ext uri="{BB962C8B-B14F-4D97-AF65-F5344CB8AC3E}">
        <p14:creationId xmlns:p14="http://schemas.microsoft.com/office/powerpoint/2010/main" val="2166012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92D050"/>
                </a:solidFill>
              </a:rPr>
              <a:t>Software quality:-</a:t>
            </a:r>
            <a:r>
              <a:rPr lang="en-IN" dirty="0">
                <a:solidFill>
                  <a:srgbClr val="92D050"/>
                </a:solidFill>
              </a:rPr>
              <a:t/>
            </a:r>
            <a:br>
              <a:rPr lang="en-IN" dirty="0">
                <a:solidFill>
                  <a:srgbClr val="92D050"/>
                </a:solidFill>
              </a:rPr>
            </a:br>
            <a:endParaRPr lang="en-IN" dirty="0">
              <a:solidFill>
                <a:srgbClr val="92D050"/>
              </a:solidFill>
            </a:endParaRPr>
          </a:p>
        </p:txBody>
      </p:sp>
      <p:sp>
        <p:nvSpPr>
          <p:cNvPr id="3" name="Content Placeholder 2"/>
          <p:cNvSpPr>
            <a:spLocks noGrp="1"/>
          </p:cNvSpPr>
          <p:nvPr>
            <p:ph idx="1"/>
          </p:nvPr>
        </p:nvSpPr>
        <p:spPr/>
        <p:txBody>
          <a:bodyPr/>
          <a:lstStyle/>
          <a:p>
            <a:r>
              <a:rPr lang="en-US" dirty="0"/>
              <a:t>1. Bug free</a:t>
            </a:r>
            <a:endParaRPr lang="en-IN" dirty="0"/>
          </a:p>
          <a:p>
            <a:r>
              <a:rPr lang="en-US" dirty="0"/>
              <a:t>2. Deliver on time </a:t>
            </a:r>
            <a:endParaRPr lang="en-IN" dirty="0"/>
          </a:p>
          <a:p>
            <a:r>
              <a:rPr lang="en-US" dirty="0"/>
              <a:t>3. within the budget</a:t>
            </a:r>
            <a:endParaRPr lang="en-IN" dirty="0"/>
          </a:p>
          <a:p>
            <a:r>
              <a:rPr lang="en-US" dirty="0"/>
              <a:t>4. Meets the requirements and expectations</a:t>
            </a:r>
            <a:endParaRPr lang="en-IN" dirty="0"/>
          </a:p>
          <a:p>
            <a:r>
              <a:rPr lang="en-US" dirty="0"/>
              <a:t>5. Maintenance or user friendly</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24</a:t>
            </a:fld>
            <a:endParaRPr lang="en-IN"/>
          </a:p>
        </p:txBody>
      </p:sp>
    </p:spTree>
    <p:extLst>
      <p:ext uri="{BB962C8B-B14F-4D97-AF65-F5344CB8AC3E}">
        <p14:creationId xmlns:p14="http://schemas.microsoft.com/office/powerpoint/2010/main" val="350843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92D050"/>
                </a:solidFill>
              </a:rPr>
              <a:t>Why software has bugs</a:t>
            </a:r>
            <a:r>
              <a:rPr lang="en-US" b="1" dirty="0">
                <a:solidFill>
                  <a:srgbClr val="92D050"/>
                </a:solidFill>
              </a:rPr>
              <a:t>:-</a:t>
            </a:r>
            <a:endParaRPr lang="en-IN" dirty="0">
              <a:solidFill>
                <a:srgbClr val="92D050"/>
              </a:solidFill>
            </a:endParaRPr>
          </a:p>
        </p:txBody>
      </p:sp>
      <p:sp>
        <p:nvSpPr>
          <p:cNvPr id="3" name="Content Placeholder 2"/>
          <p:cNvSpPr>
            <a:spLocks noGrp="1"/>
          </p:cNvSpPr>
          <p:nvPr>
            <p:ph idx="1"/>
          </p:nvPr>
        </p:nvSpPr>
        <p:spPr/>
        <p:txBody>
          <a:bodyPr/>
          <a:lstStyle/>
          <a:p>
            <a:r>
              <a:rPr lang="en-US" dirty="0"/>
              <a:t>Programing errors</a:t>
            </a:r>
            <a:endParaRPr lang="en-IN" dirty="0"/>
          </a:p>
          <a:p>
            <a:r>
              <a:rPr lang="en-US" dirty="0"/>
              <a:t>Miscommunication (Collaboration issue)</a:t>
            </a:r>
            <a:endParaRPr lang="en-IN" dirty="0"/>
          </a:p>
          <a:p>
            <a:r>
              <a:rPr lang="en-US" dirty="0"/>
              <a:t>Software complexity</a:t>
            </a:r>
            <a:endParaRPr lang="en-IN" dirty="0"/>
          </a:p>
          <a:p>
            <a:r>
              <a:rPr lang="en-US" dirty="0"/>
              <a:t>Change of requirements and tools.</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25</a:t>
            </a:fld>
            <a:endParaRPr lang="en-IN"/>
          </a:p>
        </p:txBody>
      </p:sp>
    </p:spTree>
    <p:extLst>
      <p:ext uri="{BB962C8B-B14F-4D97-AF65-F5344CB8AC3E}">
        <p14:creationId xmlns:p14="http://schemas.microsoft.com/office/powerpoint/2010/main" val="2436650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92D050"/>
                </a:solidFill>
              </a:rPr>
              <a:t>Testing types  </a:t>
            </a:r>
            <a:endParaRPr lang="en-IN" dirty="0">
              <a:solidFill>
                <a:srgbClr val="92D050"/>
              </a:solidFill>
            </a:endParaRPr>
          </a:p>
        </p:txBody>
      </p:sp>
      <p:sp>
        <p:nvSpPr>
          <p:cNvPr id="3" name="Content Placeholder 2"/>
          <p:cNvSpPr>
            <a:spLocks noGrp="1"/>
          </p:cNvSpPr>
          <p:nvPr>
            <p:ph idx="1"/>
          </p:nvPr>
        </p:nvSpPr>
        <p:spPr/>
        <p:txBody>
          <a:bodyPr>
            <a:normAutofit fontScale="92500" lnSpcReduction="20000"/>
          </a:bodyPr>
          <a:lstStyle/>
          <a:p>
            <a:r>
              <a:rPr lang="en-US" dirty="0" smtClean="0"/>
              <a:t>1.</a:t>
            </a:r>
            <a:r>
              <a:rPr lang="en-US" b="1" u="sng" dirty="0"/>
              <a:t> Functional </a:t>
            </a:r>
            <a:r>
              <a:rPr lang="en-US" b="1" u="sng" dirty="0" smtClean="0"/>
              <a:t>testing </a:t>
            </a:r>
          </a:p>
          <a:p>
            <a:r>
              <a:rPr lang="en-US" dirty="0" smtClean="0"/>
              <a:t>2.</a:t>
            </a:r>
            <a:r>
              <a:rPr lang="en-US" b="1" dirty="0" smtClean="0"/>
              <a:t>Non</a:t>
            </a:r>
            <a:r>
              <a:rPr lang="en-US" dirty="0" smtClean="0"/>
              <a:t> </a:t>
            </a:r>
            <a:r>
              <a:rPr lang="en-US" b="1" u="sng" dirty="0"/>
              <a:t>Functional testing </a:t>
            </a:r>
            <a:endParaRPr lang="en-US" b="1" u="sng" dirty="0" smtClean="0"/>
          </a:p>
          <a:p>
            <a:endParaRPr lang="en-US" b="1" u="sng" dirty="0"/>
          </a:p>
          <a:p>
            <a:r>
              <a:rPr lang="en-US" b="1" dirty="0"/>
              <a:t>Functional testing</a:t>
            </a:r>
            <a:r>
              <a:rPr lang="en-US" dirty="0"/>
              <a:t> :- functional testing is  a type of software  testing that evaluates an applications features to ensure they work according to  requirements.</a:t>
            </a:r>
            <a:endParaRPr lang="en-IN" dirty="0"/>
          </a:p>
          <a:p>
            <a:r>
              <a:rPr lang="en-US" dirty="0"/>
              <a:t>Types of functional testing</a:t>
            </a:r>
            <a:endParaRPr lang="en-IN" dirty="0"/>
          </a:p>
          <a:p>
            <a:r>
              <a:rPr lang="en-US" b="1" dirty="0"/>
              <a:t>1.Unit testing :- </a:t>
            </a:r>
            <a:r>
              <a:rPr lang="en-US" dirty="0"/>
              <a:t>Unit testing involves testing individual functions of software  to ensure they work correctly.</a:t>
            </a:r>
            <a:endParaRPr lang="en-IN" dirty="0"/>
          </a:p>
          <a:p>
            <a:r>
              <a:rPr lang="en-US" b="1" dirty="0"/>
              <a:t>2.integration  testing </a:t>
            </a:r>
            <a:r>
              <a:rPr lang="en-US" dirty="0"/>
              <a:t>:-  Evaluates the interaction between multiple  components to ensure  they functions  together properly</a:t>
            </a:r>
            <a:endParaRPr lang="en-IN" dirty="0"/>
          </a:p>
          <a:p>
            <a:r>
              <a:rPr lang="en-US" b="1" dirty="0"/>
              <a:t>3.system testing :- </a:t>
            </a:r>
            <a:r>
              <a:rPr lang="en-US" dirty="0"/>
              <a:t>System testing verifies a complete software application to ensure it meets specified </a:t>
            </a:r>
            <a:r>
              <a:rPr lang="en-US" dirty="0" smtClean="0"/>
              <a:t>requirements.</a:t>
            </a:r>
            <a:endParaRPr lang="en-IN" dirty="0" smtClean="0"/>
          </a:p>
        </p:txBody>
      </p:sp>
      <p:sp>
        <p:nvSpPr>
          <p:cNvPr id="4" name="Slide Number Placeholder 3"/>
          <p:cNvSpPr>
            <a:spLocks noGrp="1"/>
          </p:cNvSpPr>
          <p:nvPr>
            <p:ph type="sldNum" sz="quarter" idx="12"/>
          </p:nvPr>
        </p:nvSpPr>
        <p:spPr/>
        <p:txBody>
          <a:bodyPr/>
          <a:lstStyle/>
          <a:p>
            <a:fld id="{96811867-EB19-4812-B178-5F0E428A1C65}" type="slidenum">
              <a:rPr lang="en-IN" smtClean="0"/>
              <a:t>26</a:t>
            </a:fld>
            <a:endParaRPr lang="en-IN"/>
          </a:p>
        </p:txBody>
      </p:sp>
    </p:spTree>
    <p:extLst>
      <p:ext uri="{BB962C8B-B14F-4D97-AF65-F5344CB8AC3E}">
        <p14:creationId xmlns:p14="http://schemas.microsoft.com/office/powerpoint/2010/main" val="3266470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System testing types</a:t>
            </a:r>
            <a:endParaRPr lang="en-IN" b="1" dirty="0">
              <a:solidFill>
                <a:srgbClr val="92D050"/>
              </a:solidFill>
            </a:endParaRPr>
          </a:p>
        </p:txBody>
      </p:sp>
      <p:sp>
        <p:nvSpPr>
          <p:cNvPr id="3" name="Content Placeholder 2"/>
          <p:cNvSpPr>
            <a:spLocks noGrp="1"/>
          </p:cNvSpPr>
          <p:nvPr>
            <p:ph idx="1"/>
          </p:nvPr>
        </p:nvSpPr>
        <p:spPr/>
        <p:txBody>
          <a:bodyPr>
            <a:normAutofit fontScale="92500" lnSpcReduction="20000"/>
          </a:bodyPr>
          <a:lstStyle/>
          <a:p>
            <a:r>
              <a:rPr lang="en-US" dirty="0"/>
              <a:t>a. </a:t>
            </a:r>
            <a:r>
              <a:rPr lang="en-US" b="1" dirty="0"/>
              <a:t>sanity testing</a:t>
            </a:r>
            <a:r>
              <a:rPr lang="en-US" dirty="0"/>
              <a:t> :- A quick validation to verify that  specific functionality  or bug fixes .</a:t>
            </a:r>
            <a:endParaRPr lang="en-IN" dirty="0"/>
          </a:p>
          <a:p>
            <a:r>
              <a:rPr lang="en-US" dirty="0"/>
              <a:t>b .</a:t>
            </a:r>
            <a:r>
              <a:rPr lang="en-US" b="1" dirty="0"/>
              <a:t>Smoke  testing:- </a:t>
            </a:r>
            <a:r>
              <a:rPr lang="en-US" dirty="0"/>
              <a:t>Smoke testing is a preliminary software  testing  process that  checks the basic functionality of application to ensure the critical  features work correctly after a new build or update.(mostly done by developer)</a:t>
            </a:r>
            <a:endParaRPr lang="en-IN" dirty="0"/>
          </a:p>
          <a:p>
            <a:r>
              <a:rPr lang="en-US" dirty="0"/>
              <a:t> c. </a:t>
            </a:r>
            <a:r>
              <a:rPr lang="en-US" b="1" dirty="0"/>
              <a:t>regression testing</a:t>
            </a:r>
            <a:r>
              <a:rPr lang="en-US" dirty="0"/>
              <a:t> :-  Regression testing is the process of testing existing software applications to  ensure that recent changes or bug  fixes have not affected existing functionalities.</a:t>
            </a:r>
            <a:endParaRPr lang="en-IN" dirty="0"/>
          </a:p>
          <a:p>
            <a:r>
              <a:rPr lang="en-US" dirty="0"/>
              <a:t>d. </a:t>
            </a:r>
            <a:r>
              <a:rPr lang="en-US" b="1" dirty="0"/>
              <a:t>Retesting </a:t>
            </a:r>
            <a:r>
              <a:rPr lang="en-US" dirty="0"/>
              <a:t>:- Retesting is the process of testing specific defects that have been testing specific  defects  that have been fixed in application to verify that the issues  have been  resolved  and the functionality  now  works  as intended.</a:t>
            </a:r>
            <a:endParaRPr lang="en-IN" dirty="0"/>
          </a:p>
          <a:p>
            <a:r>
              <a:rPr lang="en-US" dirty="0"/>
              <a:t>e. </a:t>
            </a:r>
            <a:r>
              <a:rPr lang="en-US" b="1" dirty="0"/>
              <a:t>Globalization testing</a:t>
            </a:r>
            <a:r>
              <a:rPr lang="en-US" dirty="0"/>
              <a:t> :- Evaluating a software  application  to ensure  functionality across different languages, and regions. </a:t>
            </a:r>
            <a:endParaRPr lang="en-IN" dirty="0"/>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27</a:t>
            </a:fld>
            <a:endParaRPr lang="en-IN"/>
          </a:p>
        </p:txBody>
      </p:sp>
    </p:spTree>
    <p:extLst>
      <p:ext uri="{BB962C8B-B14F-4D97-AF65-F5344CB8AC3E}">
        <p14:creationId xmlns:p14="http://schemas.microsoft.com/office/powerpoint/2010/main" val="789856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System testing types</a:t>
            </a:r>
            <a:endParaRPr lang="en-IN" b="1" dirty="0">
              <a:solidFill>
                <a:srgbClr val="92D050"/>
              </a:solidFill>
            </a:endParaRPr>
          </a:p>
        </p:txBody>
      </p:sp>
      <p:sp>
        <p:nvSpPr>
          <p:cNvPr id="3" name="Content Placeholder 2"/>
          <p:cNvSpPr>
            <a:spLocks noGrp="1"/>
          </p:cNvSpPr>
          <p:nvPr>
            <p:ph idx="1"/>
          </p:nvPr>
        </p:nvSpPr>
        <p:spPr/>
        <p:txBody>
          <a:bodyPr/>
          <a:lstStyle/>
          <a:p>
            <a:r>
              <a:rPr lang="en-US" dirty="0"/>
              <a:t>f. </a:t>
            </a:r>
            <a:r>
              <a:rPr lang="en-US" b="1" dirty="0"/>
              <a:t>Localization</a:t>
            </a:r>
            <a:r>
              <a:rPr lang="en-US" dirty="0"/>
              <a:t> :- process of verifying  that a software  application is properly adapted for a specific  market  ensure that language</a:t>
            </a:r>
            <a:endParaRPr lang="en-IN" dirty="0"/>
          </a:p>
          <a:p>
            <a:r>
              <a:rPr lang="en-US" dirty="0"/>
              <a:t>g. </a:t>
            </a:r>
            <a:r>
              <a:rPr lang="en-US" b="1" dirty="0"/>
              <a:t>End to End testing</a:t>
            </a:r>
            <a:r>
              <a:rPr lang="en-US" dirty="0"/>
              <a:t>:-Validates the complete application work flow , ensuring  all components function together correctly.</a:t>
            </a:r>
            <a:endParaRPr lang="en-IN" dirty="0"/>
          </a:p>
          <a:p>
            <a:r>
              <a:rPr lang="en-US" dirty="0"/>
              <a:t>h. E</a:t>
            </a:r>
            <a:r>
              <a:rPr lang="en-US" b="1" dirty="0"/>
              <a:t>xplorarity testing</a:t>
            </a:r>
            <a:r>
              <a:rPr lang="en-US" dirty="0"/>
              <a:t> :- Exploratory testing is an informal  approach that allows tester  to explore application without predefined test cases.</a:t>
            </a:r>
            <a:endParaRPr lang="en-IN" dirty="0"/>
          </a:p>
          <a:p>
            <a:r>
              <a:rPr lang="en-US" dirty="0" err="1"/>
              <a:t>i</a:t>
            </a:r>
            <a:r>
              <a:rPr lang="en-US" dirty="0"/>
              <a:t>. </a:t>
            </a:r>
            <a:r>
              <a:rPr lang="en-US" b="1" dirty="0"/>
              <a:t>AD- Hoc testing </a:t>
            </a:r>
            <a:r>
              <a:rPr lang="en-US" dirty="0"/>
              <a:t>:- an informal  testing approach finding defects without formal documentation.</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28</a:t>
            </a:fld>
            <a:endParaRPr lang="en-IN"/>
          </a:p>
        </p:txBody>
      </p:sp>
    </p:spTree>
    <p:extLst>
      <p:ext uri="{BB962C8B-B14F-4D97-AF65-F5344CB8AC3E}">
        <p14:creationId xmlns:p14="http://schemas.microsoft.com/office/powerpoint/2010/main" val="3517116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Explorarity</a:t>
            </a:r>
            <a:r>
              <a:rPr lang="en-US" b="1" dirty="0" smtClean="0">
                <a:solidFill>
                  <a:srgbClr val="92D050"/>
                </a:solidFill>
              </a:rPr>
              <a:t>       And  AD-Hoc </a:t>
            </a:r>
            <a:r>
              <a:rPr lang="en-US" b="1" dirty="0">
                <a:solidFill>
                  <a:srgbClr val="92D050"/>
                </a:solidFill>
              </a:rPr>
              <a:t>testing</a:t>
            </a:r>
            <a:r>
              <a:rPr lang="en-IN" b="1" dirty="0">
                <a:solidFill>
                  <a:srgbClr val="92D050"/>
                </a:solidFill>
              </a:rPr>
              <a:t/>
            </a:r>
            <a:br>
              <a:rPr lang="en-IN" b="1" dirty="0">
                <a:solidFill>
                  <a:srgbClr val="92D050"/>
                </a:solidFill>
              </a:rPr>
            </a:br>
            <a:endParaRPr lang="en-IN" b="1" dirty="0">
              <a:solidFill>
                <a:srgbClr val="92D050"/>
              </a:solidFill>
            </a:endParaRPr>
          </a:p>
        </p:txBody>
      </p:sp>
      <p:sp>
        <p:nvSpPr>
          <p:cNvPr id="3" name="Content Placeholder 2"/>
          <p:cNvSpPr>
            <a:spLocks noGrp="1"/>
          </p:cNvSpPr>
          <p:nvPr>
            <p:ph idx="1"/>
          </p:nvPr>
        </p:nvSpPr>
        <p:spPr/>
        <p:txBody>
          <a:bodyPr/>
          <a:lstStyle/>
          <a:p>
            <a:r>
              <a:rPr lang="en-US" dirty="0"/>
              <a:t>1.No document required                         1.No document required</a:t>
            </a:r>
            <a:endParaRPr lang="en-IN" dirty="0"/>
          </a:p>
          <a:p>
            <a:r>
              <a:rPr lang="en-US" dirty="0"/>
              <a:t>2.No planning need for testing               2. No planning need for testing</a:t>
            </a:r>
            <a:endParaRPr lang="en-IN" dirty="0"/>
          </a:p>
          <a:p>
            <a:r>
              <a:rPr lang="en-US" dirty="0"/>
              <a:t>3.Informal testing                                      3.Informal testing                     </a:t>
            </a:r>
            <a:endParaRPr lang="en-IN" dirty="0"/>
          </a:p>
          <a:p>
            <a:r>
              <a:rPr lang="en-US" dirty="0"/>
              <a:t>4.Don’t know the functionalities             4.tester should know the application functionalities</a:t>
            </a:r>
            <a:endParaRPr lang="en-IN" dirty="0"/>
          </a:p>
          <a:p>
            <a:r>
              <a:rPr lang="en-US" dirty="0"/>
              <a:t>5.Random test                                             5.Random test</a:t>
            </a:r>
            <a:endParaRPr lang="en-IN" dirty="0"/>
          </a:p>
          <a:p>
            <a:r>
              <a:rPr lang="en-US" dirty="0"/>
              <a:t>6. Learn explore of application                 6.see minor defects</a:t>
            </a:r>
            <a:endParaRPr lang="en-IN" dirty="0"/>
          </a:p>
          <a:p>
            <a:r>
              <a:rPr lang="en-US" dirty="0"/>
              <a:t>7.new to test                                                7.New to test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29</a:t>
            </a:fld>
            <a:endParaRPr lang="en-IN"/>
          </a:p>
        </p:txBody>
      </p:sp>
      <p:cxnSp>
        <p:nvCxnSpPr>
          <p:cNvPr id="6" name="Straight Connector 5"/>
          <p:cNvCxnSpPr>
            <a:stCxn id="3" idx="0"/>
            <a:endCxn id="3" idx="2"/>
          </p:cNvCxnSpPr>
          <p:nvPr/>
        </p:nvCxnSpPr>
        <p:spPr>
          <a:xfrm>
            <a:off x="5576583" y="2052918"/>
            <a:ext cx="0" cy="4195481"/>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1292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      What is software testing</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Software testing </a:t>
            </a:r>
            <a:r>
              <a:rPr lang="en-US" dirty="0" smtClean="0"/>
              <a:t>:-  Software testing Is the process of evaluating  software application detect and fix defect ,ensure meets specified requirements and validate  that it functions a expected.</a:t>
            </a:r>
          </a:p>
          <a:p>
            <a:pPr>
              <a:buFont typeface="Wingdings" panose="05000000000000000000" pitchFamily="2" charset="2"/>
              <a:buChar char="Ø"/>
            </a:pPr>
            <a:r>
              <a:rPr lang="en-US" b="1" dirty="0" smtClean="0"/>
              <a:t>Goal</a:t>
            </a:r>
            <a:r>
              <a:rPr lang="en-US" dirty="0" smtClean="0"/>
              <a:t> :- goal of software testing identify issues  early  in the development cycle , improve the software quality.</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a:t>
            </a:fld>
            <a:endParaRPr lang="en-IN"/>
          </a:p>
        </p:txBody>
      </p:sp>
    </p:spTree>
    <p:extLst>
      <p:ext uri="{BB962C8B-B14F-4D97-AF65-F5344CB8AC3E}">
        <p14:creationId xmlns:p14="http://schemas.microsoft.com/office/powerpoint/2010/main" val="3482067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Functional testing types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4.</a:t>
            </a:r>
            <a:r>
              <a:rPr lang="en-US" b="1" dirty="0"/>
              <a:t> </a:t>
            </a:r>
            <a:r>
              <a:rPr lang="en-US" b="1" dirty="0" err="1"/>
              <a:t>UAT</a:t>
            </a:r>
            <a:r>
              <a:rPr lang="en-US" b="1" dirty="0"/>
              <a:t> (user acceptance testing)</a:t>
            </a:r>
            <a:r>
              <a:rPr lang="en-US" dirty="0"/>
              <a:t> :- </a:t>
            </a:r>
            <a:r>
              <a:rPr lang="en-US" dirty="0" err="1"/>
              <a:t>UAT</a:t>
            </a:r>
            <a:r>
              <a:rPr lang="en-US" dirty="0"/>
              <a:t> is the final validation  performed by users to ensure software meets requirements.</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30</a:t>
            </a:fld>
            <a:endParaRPr lang="en-IN"/>
          </a:p>
        </p:txBody>
      </p:sp>
    </p:spTree>
    <p:extLst>
      <p:ext uri="{BB962C8B-B14F-4D97-AF65-F5344CB8AC3E}">
        <p14:creationId xmlns:p14="http://schemas.microsoft.com/office/powerpoint/2010/main" val="60502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31</a:t>
            </a:fld>
            <a:endParaRPr lang="en-IN"/>
          </a:p>
        </p:txBody>
      </p:sp>
    </p:spTree>
    <p:extLst>
      <p:ext uri="{BB962C8B-B14F-4D97-AF65-F5344CB8AC3E}">
        <p14:creationId xmlns:p14="http://schemas.microsoft.com/office/powerpoint/2010/main" val="2515580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- 05</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32</a:t>
            </a:fld>
            <a:endParaRPr lang="en-IN"/>
          </a:p>
        </p:txBody>
      </p:sp>
    </p:spTree>
    <p:extLst>
      <p:ext uri="{BB962C8B-B14F-4D97-AF65-F5344CB8AC3E}">
        <p14:creationId xmlns:p14="http://schemas.microsoft.com/office/powerpoint/2010/main" val="3209919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Types of non- functional testing </a:t>
            </a:r>
            <a:endParaRPr lang="en-IN" dirty="0">
              <a:solidFill>
                <a:srgbClr val="92D050"/>
              </a:solidFill>
            </a:endParaRPr>
          </a:p>
        </p:txBody>
      </p:sp>
      <p:sp>
        <p:nvSpPr>
          <p:cNvPr id="3" name="Content Placeholder 2"/>
          <p:cNvSpPr>
            <a:spLocks noGrp="1"/>
          </p:cNvSpPr>
          <p:nvPr>
            <p:ph idx="1"/>
          </p:nvPr>
        </p:nvSpPr>
        <p:spPr/>
        <p:txBody>
          <a:bodyPr>
            <a:normAutofit fontScale="85000" lnSpcReduction="10000"/>
          </a:bodyPr>
          <a:lstStyle/>
          <a:p>
            <a:r>
              <a:rPr lang="en-US" b="1" dirty="0"/>
              <a:t>Nonfunctional testing: -</a:t>
            </a:r>
            <a:r>
              <a:rPr lang="en-US" dirty="0"/>
              <a:t> Non – functional testing evaluates aspects like performance, usability ,reliability, and security than specific functionalities.</a:t>
            </a:r>
            <a:endParaRPr lang="en-IN" dirty="0"/>
          </a:p>
          <a:p>
            <a:r>
              <a:rPr lang="en-US" dirty="0" smtClean="0"/>
              <a:t>1</a:t>
            </a:r>
            <a:r>
              <a:rPr lang="en-US" dirty="0"/>
              <a:t>.</a:t>
            </a:r>
            <a:r>
              <a:rPr lang="en-US" b="1" dirty="0"/>
              <a:t> Performance testing</a:t>
            </a:r>
            <a:r>
              <a:rPr lang="en-US" dirty="0"/>
              <a:t>: - Evaluates a software application‘s speed, responsiveness and various conditions.</a:t>
            </a:r>
            <a:endParaRPr lang="en-IN" dirty="0"/>
          </a:p>
          <a:p>
            <a:r>
              <a:rPr lang="en-US" dirty="0"/>
              <a:t>2.</a:t>
            </a:r>
            <a:r>
              <a:rPr lang="en-US" b="1" dirty="0"/>
              <a:t> Load testing</a:t>
            </a:r>
            <a:r>
              <a:rPr lang="en-US" dirty="0"/>
              <a:t>: - Software application performance by simulating a specific number of users or to determine how it behaves under expected load conditions.</a:t>
            </a:r>
            <a:endParaRPr lang="en-IN" dirty="0"/>
          </a:p>
          <a:p>
            <a:r>
              <a:rPr lang="en-US" dirty="0"/>
              <a:t>3. </a:t>
            </a:r>
            <a:r>
              <a:rPr lang="en-US" b="1" dirty="0"/>
              <a:t>Stress testing</a:t>
            </a:r>
            <a:r>
              <a:rPr lang="en-US" dirty="0"/>
              <a:t>: - Evaluates a system stability and performance under extreme conditions. Handle peek loads.</a:t>
            </a:r>
            <a:endParaRPr lang="en-IN" dirty="0"/>
          </a:p>
          <a:p>
            <a:r>
              <a:rPr lang="en-US" dirty="0"/>
              <a:t>4.</a:t>
            </a:r>
            <a:r>
              <a:rPr lang="en-US" b="1" dirty="0"/>
              <a:t> Endurance testing</a:t>
            </a:r>
            <a:r>
              <a:rPr lang="en-US" dirty="0"/>
              <a:t>:-assesses a system’s performance under sustained load over an extended period to identify issue (over extended period)</a:t>
            </a:r>
            <a:endParaRPr lang="en-IN" dirty="0"/>
          </a:p>
          <a:p>
            <a:r>
              <a:rPr lang="en-US" dirty="0"/>
              <a:t>5. </a:t>
            </a:r>
            <a:r>
              <a:rPr lang="en-US" b="1" dirty="0"/>
              <a:t>Spike testing</a:t>
            </a:r>
            <a:r>
              <a:rPr lang="en-US" dirty="0"/>
              <a:t>: - Evaluates system performance under sudden and extreme increase in load to assets stability (how software can handle users suddenly increase the user count)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33</a:t>
            </a:fld>
            <a:endParaRPr lang="en-IN"/>
          </a:p>
        </p:txBody>
      </p:sp>
    </p:spTree>
    <p:extLst>
      <p:ext uri="{BB962C8B-B14F-4D97-AF65-F5344CB8AC3E}">
        <p14:creationId xmlns:p14="http://schemas.microsoft.com/office/powerpoint/2010/main" val="4006656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Types of non- functional testing </a:t>
            </a:r>
            <a:endParaRPr lang="en-IN" dirty="0">
              <a:solidFill>
                <a:srgbClr val="92D050"/>
              </a:solidFill>
            </a:endParaRPr>
          </a:p>
        </p:txBody>
      </p:sp>
      <p:sp>
        <p:nvSpPr>
          <p:cNvPr id="3" name="Content Placeholder 2"/>
          <p:cNvSpPr>
            <a:spLocks noGrp="1"/>
          </p:cNvSpPr>
          <p:nvPr>
            <p:ph idx="1"/>
          </p:nvPr>
        </p:nvSpPr>
        <p:spPr/>
        <p:txBody>
          <a:bodyPr/>
          <a:lstStyle/>
          <a:p>
            <a:r>
              <a:rPr lang="en-US" dirty="0"/>
              <a:t>6. </a:t>
            </a:r>
            <a:r>
              <a:rPr lang="en-US" b="1" dirty="0"/>
              <a:t>Usability testing</a:t>
            </a:r>
            <a:r>
              <a:rPr lang="en-US" dirty="0"/>
              <a:t>- user friendly or not it has user feedback to improve app.</a:t>
            </a:r>
            <a:endParaRPr lang="en-IN" dirty="0"/>
          </a:p>
          <a:p>
            <a:r>
              <a:rPr lang="en-US" dirty="0"/>
              <a:t>7.</a:t>
            </a:r>
            <a:r>
              <a:rPr lang="en-US" b="1" dirty="0"/>
              <a:t> Reliability testing</a:t>
            </a:r>
            <a:r>
              <a:rPr lang="en-US" dirty="0"/>
              <a:t>: - ensure a system consistently performs its intended functions under specified conditions over time. (It should be long time process)</a:t>
            </a:r>
            <a:endParaRPr lang="en-IN" dirty="0"/>
          </a:p>
          <a:p>
            <a:r>
              <a:rPr lang="en-US" b="1" dirty="0"/>
              <a:t>Goals of reliability testing</a:t>
            </a:r>
            <a:r>
              <a:rPr lang="en-US" dirty="0"/>
              <a:t>:-</a:t>
            </a:r>
            <a:endParaRPr lang="en-IN" dirty="0"/>
          </a:p>
          <a:p>
            <a:r>
              <a:rPr lang="en-US" dirty="0"/>
              <a:t>1. Identify failure mode</a:t>
            </a:r>
            <a:endParaRPr lang="en-IN" dirty="0"/>
          </a:p>
          <a:p>
            <a:r>
              <a:rPr lang="en-US" dirty="0"/>
              <a:t>2. Uncover issues product and design</a:t>
            </a:r>
            <a:endParaRPr lang="en-IN" dirty="0"/>
          </a:p>
          <a:p>
            <a:r>
              <a:rPr lang="en-US" dirty="0"/>
              <a:t>3. Predict future behavior of the product</a:t>
            </a:r>
            <a:endParaRPr lang="en-IN" dirty="0"/>
          </a:p>
          <a:p>
            <a:r>
              <a:rPr lang="en-US" dirty="0"/>
              <a:t>4. Ensure that intended and extended period time.</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34</a:t>
            </a:fld>
            <a:endParaRPr lang="en-IN"/>
          </a:p>
        </p:txBody>
      </p:sp>
    </p:spTree>
    <p:extLst>
      <p:ext uri="{BB962C8B-B14F-4D97-AF65-F5344CB8AC3E}">
        <p14:creationId xmlns:p14="http://schemas.microsoft.com/office/powerpoint/2010/main" val="2807449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Types of non- functional testing </a:t>
            </a:r>
            <a:endParaRPr lang="en-IN" dirty="0">
              <a:solidFill>
                <a:srgbClr val="92D050"/>
              </a:solidFill>
            </a:endParaRPr>
          </a:p>
        </p:txBody>
      </p:sp>
      <p:sp>
        <p:nvSpPr>
          <p:cNvPr id="3" name="Content Placeholder 2"/>
          <p:cNvSpPr>
            <a:spLocks noGrp="1"/>
          </p:cNvSpPr>
          <p:nvPr>
            <p:ph idx="1"/>
          </p:nvPr>
        </p:nvSpPr>
        <p:spPr/>
        <p:txBody>
          <a:bodyPr/>
          <a:lstStyle/>
          <a:p>
            <a:r>
              <a:rPr lang="en-US" dirty="0"/>
              <a:t>8.</a:t>
            </a:r>
            <a:r>
              <a:rPr lang="en-US" b="1" dirty="0"/>
              <a:t> Security testing</a:t>
            </a:r>
            <a:r>
              <a:rPr lang="en-US" dirty="0"/>
              <a:t>: - Security testing identifies vulnerabilities, weaknesses and risks in software to protect against potential threats. It also called as a penetration testing</a:t>
            </a:r>
            <a:endParaRPr lang="en-IN" dirty="0"/>
          </a:p>
          <a:p>
            <a:r>
              <a:rPr lang="en-US" dirty="0"/>
              <a:t>9. </a:t>
            </a:r>
            <a:r>
              <a:rPr lang="en-US" b="1" dirty="0"/>
              <a:t>Compatibility</a:t>
            </a:r>
            <a:r>
              <a:rPr lang="en-US" dirty="0"/>
              <a:t>: - verifies the software application functions correctly across in different devices, </a:t>
            </a:r>
            <a:r>
              <a:rPr lang="en-US" dirty="0" err="1"/>
              <a:t>os</a:t>
            </a:r>
            <a:r>
              <a:rPr lang="en-US" dirty="0"/>
              <a:t>, browsers and environments.</a:t>
            </a:r>
            <a:endParaRPr lang="en-IN" dirty="0"/>
          </a:p>
          <a:p>
            <a:r>
              <a:rPr lang="en-US" dirty="0"/>
              <a:t>10. </a:t>
            </a:r>
            <a:r>
              <a:rPr lang="en-US" b="1" dirty="0"/>
              <a:t>Scalability testing</a:t>
            </a:r>
            <a:r>
              <a:rPr lang="en-US" dirty="0"/>
              <a:t>: - evaluates a systems ability to handle increased loads without performance degradation. </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35</a:t>
            </a:fld>
            <a:endParaRPr lang="en-IN"/>
          </a:p>
        </p:txBody>
      </p:sp>
    </p:spTree>
    <p:extLst>
      <p:ext uri="{BB962C8B-B14F-4D97-AF65-F5344CB8AC3E}">
        <p14:creationId xmlns:p14="http://schemas.microsoft.com/office/powerpoint/2010/main" val="19825155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Testing methods</a:t>
            </a:r>
            <a:endParaRPr lang="en-IN" b="1" dirty="0">
              <a:solidFill>
                <a:srgbClr val="92D050"/>
              </a:solidFill>
            </a:endParaRPr>
          </a:p>
        </p:txBody>
      </p:sp>
      <p:sp>
        <p:nvSpPr>
          <p:cNvPr id="3" name="Content Placeholder 2"/>
          <p:cNvSpPr>
            <a:spLocks noGrp="1"/>
          </p:cNvSpPr>
          <p:nvPr>
            <p:ph idx="1"/>
          </p:nvPr>
        </p:nvSpPr>
        <p:spPr/>
        <p:txBody>
          <a:bodyPr/>
          <a:lstStyle/>
          <a:p>
            <a:r>
              <a:rPr lang="en-US" dirty="0"/>
              <a:t>1.</a:t>
            </a:r>
            <a:r>
              <a:rPr lang="en-US" b="1" dirty="0"/>
              <a:t> Manual testing</a:t>
            </a:r>
            <a:r>
              <a:rPr lang="en-US" dirty="0"/>
              <a:t>: - manual testing involves human testers executing test case to identify the software defects and issues.</a:t>
            </a:r>
            <a:endParaRPr lang="en-IN" dirty="0"/>
          </a:p>
          <a:p>
            <a:r>
              <a:rPr lang="en-US" dirty="0"/>
              <a:t>2.</a:t>
            </a:r>
            <a:r>
              <a:rPr lang="en-US" b="1" dirty="0"/>
              <a:t> Automation Testing</a:t>
            </a:r>
            <a:r>
              <a:rPr lang="en-US" dirty="0"/>
              <a:t>: - Automation testing uses specialized tools to execute tests automatically improving efficiency and accuracy in testing.</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36</a:t>
            </a:fld>
            <a:endParaRPr lang="en-IN"/>
          </a:p>
        </p:txBody>
      </p:sp>
    </p:spTree>
    <p:extLst>
      <p:ext uri="{BB962C8B-B14F-4D97-AF65-F5344CB8AC3E}">
        <p14:creationId xmlns:p14="http://schemas.microsoft.com/office/powerpoint/2010/main" val="2836076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r>
              <a:rPr lang="en-US" sz="3200" b="1" dirty="0" smtClean="0">
                <a:solidFill>
                  <a:srgbClr val="92D050"/>
                </a:solidFill>
              </a:rPr>
              <a:t>Difference between manual &amp; automation</a:t>
            </a:r>
            <a:endParaRPr lang="en-IN" sz="3200" b="1" dirty="0">
              <a:solidFill>
                <a:srgbClr val="92D050"/>
              </a:solidFill>
            </a:endParaRPr>
          </a:p>
        </p:txBody>
      </p:sp>
      <p:sp>
        <p:nvSpPr>
          <p:cNvPr id="3" name="Content Placeholder 2"/>
          <p:cNvSpPr>
            <a:spLocks noGrp="1"/>
          </p:cNvSpPr>
          <p:nvPr>
            <p:ph idx="1"/>
          </p:nvPr>
        </p:nvSpPr>
        <p:spPr/>
        <p:txBody>
          <a:bodyPr>
            <a:normAutofit fontScale="70000" lnSpcReduction="20000"/>
          </a:bodyPr>
          <a:lstStyle/>
          <a:p>
            <a:r>
              <a:rPr lang="en-US" dirty="0"/>
              <a:t>1. Time efficiency                                                                                                   </a:t>
            </a:r>
            <a:r>
              <a:rPr lang="en-US" dirty="0" smtClean="0"/>
              <a:t>1.Time </a:t>
            </a:r>
            <a:r>
              <a:rPr lang="en-US" dirty="0"/>
              <a:t>efficiency</a:t>
            </a:r>
            <a:endParaRPr lang="en-IN" dirty="0"/>
          </a:p>
          <a:p>
            <a:r>
              <a:rPr lang="en-US" dirty="0"/>
              <a:t>2. Time consume slower                                                                                       </a:t>
            </a:r>
            <a:r>
              <a:rPr lang="en-US" dirty="0" smtClean="0"/>
              <a:t> 2.Time </a:t>
            </a:r>
            <a:r>
              <a:rPr lang="en-US" dirty="0"/>
              <a:t>saver fast</a:t>
            </a:r>
            <a:endParaRPr lang="en-IN" dirty="0"/>
          </a:p>
          <a:p>
            <a:r>
              <a:rPr lang="en-US" dirty="0"/>
              <a:t>3. Accuracy                                                                                                            </a:t>
            </a:r>
            <a:r>
              <a:rPr lang="en-US" dirty="0" smtClean="0"/>
              <a:t>3.Accuracy</a:t>
            </a:r>
            <a:endParaRPr lang="en-IN" dirty="0"/>
          </a:p>
          <a:p>
            <a:r>
              <a:rPr lang="en-US" dirty="0"/>
              <a:t>4. High Error                                                                                                           </a:t>
            </a:r>
            <a:r>
              <a:rPr lang="en-US" dirty="0" smtClean="0"/>
              <a:t> 4.Low </a:t>
            </a:r>
            <a:r>
              <a:rPr lang="en-US" dirty="0"/>
              <a:t>error</a:t>
            </a:r>
            <a:endParaRPr lang="en-IN" dirty="0"/>
          </a:p>
          <a:p>
            <a:r>
              <a:rPr lang="en-US" dirty="0"/>
              <a:t>5. Low cost investment                                                                                         5.High cost investment</a:t>
            </a:r>
            <a:endParaRPr lang="en-IN" dirty="0"/>
          </a:p>
          <a:p>
            <a:r>
              <a:rPr lang="en-US" dirty="0"/>
              <a:t>6. Explorarity testing                                                                                            </a:t>
            </a:r>
            <a:r>
              <a:rPr lang="en-US" dirty="0" smtClean="0"/>
              <a:t>  6.Explorarity </a:t>
            </a:r>
            <a:r>
              <a:rPr lang="en-US" dirty="0"/>
              <a:t>testing</a:t>
            </a:r>
            <a:endParaRPr lang="en-IN" dirty="0"/>
          </a:p>
          <a:p>
            <a:r>
              <a:rPr lang="en-US" dirty="0"/>
              <a:t>7. Possible and adaptable                                                                                   </a:t>
            </a:r>
            <a:r>
              <a:rPr lang="en-US" dirty="0" smtClean="0"/>
              <a:t>7.limited </a:t>
            </a:r>
            <a:r>
              <a:rPr lang="en-US" dirty="0"/>
              <a:t>and lack of random</a:t>
            </a:r>
            <a:endParaRPr lang="en-IN" dirty="0"/>
          </a:p>
          <a:p>
            <a:r>
              <a:rPr lang="en-US" dirty="0"/>
              <a:t>8. </a:t>
            </a:r>
            <a:r>
              <a:rPr lang="en-US" dirty="0" err="1"/>
              <a:t>Prog</a:t>
            </a:r>
            <a:r>
              <a:rPr lang="en-US" dirty="0"/>
              <a:t> language not required                                                                          </a:t>
            </a:r>
            <a:r>
              <a:rPr lang="en-US" dirty="0" smtClean="0"/>
              <a:t> 8.Essential</a:t>
            </a:r>
            <a:endParaRPr lang="en-IN" dirty="0"/>
          </a:p>
          <a:p>
            <a:r>
              <a:rPr lang="en-US" dirty="0"/>
              <a:t>9. </a:t>
            </a:r>
            <a:r>
              <a:rPr lang="en-US" dirty="0" err="1"/>
              <a:t>Ui</a:t>
            </a:r>
            <a:r>
              <a:rPr lang="en-US" dirty="0"/>
              <a:t> flexibility                                                                                                      </a:t>
            </a:r>
            <a:r>
              <a:rPr lang="en-US" dirty="0" smtClean="0"/>
              <a:t>   9.Ui </a:t>
            </a:r>
            <a:r>
              <a:rPr lang="en-US" dirty="0"/>
              <a:t>flexibility</a:t>
            </a:r>
            <a:endParaRPr lang="en-IN" dirty="0"/>
          </a:p>
          <a:p>
            <a:r>
              <a:rPr lang="en-US" dirty="0"/>
              <a:t>10. Easily adapt changes                                                                                   </a:t>
            </a:r>
            <a:r>
              <a:rPr lang="en-US" dirty="0" smtClean="0"/>
              <a:t>10.Easaly </a:t>
            </a:r>
            <a:r>
              <a:rPr lang="en-US" dirty="0"/>
              <a:t>adapt changes</a:t>
            </a:r>
            <a:endParaRPr lang="en-IN" dirty="0"/>
          </a:p>
          <a:p>
            <a:r>
              <a:rPr lang="en-US" dirty="0"/>
              <a:t>11. Documentation                                                                                            </a:t>
            </a:r>
            <a:r>
              <a:rPr lang="en-US" dirty="0" smtClean="0"/>
              <a:t> 11</a:t>
            </a:r>
            <a:r>
              <a:rPr lang="en-US" dirty="0"/>
              <a:t>. Documentation   </a:t>
            </a:r>
            <a:endParaRPr lang="en-IN" dirty="0"/>
          </a:p>
          <a:p>
            <a:r>
              <a:rPr lang="en-US" dirty="0"/>
              <a:t>12. </a:t>
            </a:r>
            <a:r>
              <a:rPr lang="en-US" dirty="0" err="1" smtClean="0"/>
              <a:t>Limted</a:t>
            </a:r>
            <a:r>
              <a:rPr lang="en-US" dirty="0" smtClean="0"/>
              <a:t> </a:t>
            </a:r>
            <a:r>
              <a:rPr lang="en-US" dirty="0"/>
              <a:t>Training value                                                                                 </a:t>
            </a:r>
            <a:r>
              <a:rPr lang="en-US" dirty="0" smtClean="0"/>
              <a:t>   12.high volume</a:t>
            </a:r>
          </a:p>
        </p:txBody>
      </p:sp>
      <p:sp>
        <p:nvSpPr>
          <p:cNvPr id="4" name="Slide Number Placeholder 3"/>
          <p:cNvSpPr>
            <a:spLocks noGrp="1"/>
          </p:cNvSpPr>
          <p:nvPr>
            <p:ph type="sldNum" sz="quarter" idx="12"/>
          </p:nvPr>
        </p:nvSpPr>
        <p:spPr/>
        <p:txBody>
          <a:bodyPr/>
          <a:lstStyle/>
          <a:p>
            <a:fld id="{96811867-EB19-4812-B178-5F0E428A1C65}" type="slidenum">
              <a:rPr lang="en-IN" smtClean="0"/>
              <a:t>37</a:t>
            </a:fld>
            <a:endParaRPr lang="en-IN"/>
          </a:p>
        </p:txBody>
      </p:sp>
      <p:sp>
        <p:nvSpPr>
          <p:cNvPr id="5" name="Rectangle 4"/>
          <p:cNvSpPr/>
          <p:nvPr/>
        </p:nvSpPr>
        <p:spPr>
          <a:xfrm>
            <a:off x="1300480" y="1519219"/>
            <a:ext cx="2560320" cy="40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Manual Testing</a:t>
            </a:r>
            <a:endParaRPr lang="en-IN" b="1" dirty="0"/>
          </a:p>
        </p:txBody>
      </p:sp>
      <p:sp>
        <p:nvSpPr>
          <p:cNvPr id="6" name="Rectangle 5"/>
          <p:cNvSpPr/>
          <p:nvPr/>
        </p:nvSpPr>
        <p:spPr>
          <a:xfrm>
            <a:off x="7376160" y="1519219"/>
            <a:ext cx="297638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Automation Testing</a:t>
            </a:r>
            <a:endParaRPr lang="en-IN" b="1" dirty="0"/>
          </a:p>
        </p:txBody>
      </p:sp>
      <p:cxnSp>
        <p:nvCxnSpPr>
          <p:cNvPr id="8" name="Straight Connector 7"/>
          <p:cNvCxnSpPr>
            <a:stCxn id="3" idx="0"/>
            <a:endCxn id="3" idx="2"/>
          </p:cNvCxnSpPr>
          <p:nvPr/>
        </p:nvCxnSpPr>
        <p:spPr>
          <a:xfrm>
            <a:off x="5576583" y="2052918"/>
            <a:ext cx="0" cy="4195481"/>
          </a:xfrm>
          <a:prstGeom prst="line">
            <a:avLst/>
          </a:prstGeom>
          <a:ln w="38100">
            <a:solidFill>
              <a:srgbClr val="FFFF00"/>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944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38</a:t>
            </a:fld>
            <a:endParaRPr lang="en-IN"/>
          </a:p>
        </p:txBody>
      </p:sp>
    </p:spTree>
    <p:extLst>
      <p:ext uri="{BB962C8B-B14F-4D97-AF65-F5344CB8AC3E}">
        <p14:creationId xmlns:p14="http://schemas.microsoft.com/office/powerpoint/2010/main" val="1980587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- 06</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39</a:t>
            </a:fld>
            <a:endParaRPr lang="en-IN"/>
          </a:p>
        </p:txBody>
      </p:sp>
    </p:spTree>
    <p:extLst>
      <p:ext uri="{BB962C8B-B14F-4D97-AF65-F5344CB8AC3E}">
        <p14:creationId xmlns:p14="http://schemas.microsoft.com/office/powerpoint/2010/main" val="895573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           Why it’s importance</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US" b="1" dirty="0" smtClean="0"/>
              <a:t>Importance of software testing :-</a:t>
            </a:r>
          </a:p>
          <a:p>
            <a:pPr marL="0" indent="0">
              <a:buNone/>
            </a:pPr>
            <a:r>
              <a:rPr lang="en-US" dirty="0"/>
              <a:t>Software testing is the process of assessing the functionality of a software program. The process checks for errors and gaps and whether the outcome of the application matches desired expectations before the software is installed and goes live.</a:t>
            </a:r>
            <a:endParaRPr lang="en-US" b="1" dirty="0" smtClean="0"/>
          </a:p>
        </p:txBody>
      </p:sp>
      <p:sp>
        <p:nvSpPr>
          <p:cNvPr id="4" name="Slide Number Placeholder 3"/>
          <p:cNvSpPr>
            <a:spLocks noGrp="1"/>
          </p:cNvSpPr>
          <p:nvPr>
            <p:ph type="sldNum" sz="quarter" idx="12"/>
          </p:nvPr>
        </p:nvSpPr>
        <p:spPr/>
        <p:txBody>
          <a:bodyPr/>
          <a:lstStyle/>
          <a:p>
            <a:fld id="{96811867-EB19-4812-B178-5F0E428A1C65}" type="slidenum">
              <a:rPr lang="en-IN" smtClean="0"/>
              <a:t>4</a:t>
            </a:fld>
            <a:endParaRPr lang="en-IN"/>
          </a:p>
        </p:txBody>
      </p:sp>
    </p:spTree>
    <p:extLst>
      <p:ext uri="{BB962C8B-B14F-4D97-AF65-F5344CB8AC3E}">
        <p14:creationId xmlns:p14="http://schemas.microsoft.com/office/powerpoint/2010/main" val="3259209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92D050"/>
                </a:solidFill>
              </a:rPr>
              <a:t>STLC</a:t>
            </a:r>
            <a:r>
              <a:rPr lang="en-US" b="1" dirty="0" smtClean="0">
                <a:solidFill>
                  <a:srgbClr val="92D050"/>
                </a:solidFill>
              </a:rPr>
              <a:t> –software testing life cycle.</a:t>
            </a:r>
            <a:endParaRPr lang="en-IN" b="1" dirty="0">
              <a:solidFill>
                <a:srgbClr val="92D050"/>
              </a:solidFill>
            </a:endParaRPr>
          </a:p>
        </p:txBody>
      </p:sp>
      <p:sp>
        <p:nvSpPr>
          <p:cNvPr id="3" name="Content Placeholder 2"/>
          <p:cNvSpPr>
            <a:spLocks noGrp="1"/>
          </p:cNvSpPr>
          <p:nvPr>
            <p:ph idx="1"/>
          </p:nvPr>
        </p:nvSpPr>
        <p:spPr/>
        <p:txBody>
          <a:bodyPr>
            <a:normAutofit fontScale="70000" lnSpcReduction="20000"/>
          </a:bodyPr>
          <a:lstStyle/>
          <a:p>
            <a:r>
              <a:rPr lang="en-US" b="1" dirty="0"/>
              <a:t>Test Scenario: -</a:t>
            </a:r>
            <a:r>
              <a:rPr lang="en-US" dirty="0"/>
              <a:t> A test scenario outlines the specific conditions, actions and expected outcomes for software testing execution.</a:t>
            </a:r>
            <a:endParaRPr lang="en-IN" dirty="0"/>
          </a:p>
          <a:p>
            <a:r>
              <a:rPr lang="en-US" b="1" dirty="0"/>
              <a:t>Execution</a:t>
            </a:r>
            <a:r>
              <a:rPr lang="en-US" dirty="0"/>
              <a:t>:-Test case execution involves running specific test cases comparing actual results with expected outcomes.</a:t>
            </a:r>
            <a:endParaRPr lang="en-IN" dirty="0"/>
          </a:p>
          <a:p>
            <a:r>
              <a:rPr lang="en-US" b="1" dirty="0" err="1"/>
              <a:t>STLC</a:t>
            </a:r>
            <a:r>
              <a:rPr lang="en-US" dirty="0"/>
              <a:t>: - Software testing life cycle</a:t>
            </a:r>
            <a:endParaRPr lang="en-IN" dirty="0"/>
          </a:p>
          <a:p>
            <a:r>
              <a:rPr lang="en-US" b="1" dirty="0" err="1"/>
              <a:t>STLC</a:t>
            </a:r>
            <a:r>
              <a:rPr lang="en-US" b="1" dirty="0"/>
              <a:t> phases</a:t>
            </a:r>
            <a:endParaRPr lang="en-IN" b="1" dirty="0"/>
          </a:p>
          <a:p>
            <a:r>
              <a:rPr lang="en-US" b="1" dirty="0"/>
              <a:t>Test planning</a:t>
            </a:r>
            <a:r>
              <a:rPr lang="en-US" dirty="0"/>
              <a:t>: - test planning involves defining objectives strategy resources </a:t>
            </a:r>
            <a:r>
              <a:rPr lang="en-US" dirty="0" err="1"/>
              <a:t>nd</a:t>
            </a:r>
            <a:r>
              <a:rPr lang="en-US" dirty="0"/>
              <a:t> schedule for conducting software-testing activities (plan for testing)</a:t>
            </a:r>
            <a:endParaRPr lang="en-IN" dirty="0"/>
          </a:p>
          <a:p>
            <a:r>
              <a:rPr lang="en-US" b="1" dirty="0"/>
              <a:t>Test Case Writing</a:t>
            </a:r>
            <a:r>
              <a:rPr lang="en-US" dirty="0"/>
              <a:t>: - Test case writing involves creating detailed instructions to verify specific software functionality against defined requirements.</a:t>
            </a:r>
            <a:endParaRPr lang="en-IN" dirty="0"/>
          </a:p>
          <a:p>
            <a:r>
              <a:rPr lang="en-US" b="1" dirty="0"/>
              <a:t>Execute test cases</a:t>
            </a:r>
            <a:r>
              <a:rPr lang="en-US" dirty="0"/>
              <a:t>: - Executing test cases involves running predefined tests to compare actual outcome with expected result</a:t>
            </a:r>
            <a:endParaRPr lang="en-IN" dirty="0"/>
          </a:p>
          <a:p>
            <a:r>
              <a:rPr lang="en-US" b="1" dirty="0"/>
              <a:t>Finding defects</a:t>
            </a:r>
            <a:r>
              <a:rPr lang="en-US" dirty="0"/>
              <a:t>: - finding defects involves identifying flaws in software that deviate from expected behavior.</a:t>
            </a:r>
            <a:endParaRPr lang="en-IN" dirty="0"/>
          </a:p>
          <a:p>
            <a:r>
              <a:rPr lang="en-US" b="1" dirty="0"/>
              <a:t>Reports</a:t>
            </a:r>
            <a:r>
              <a:rPr lang="en-US" dirty="0"/>
              <a:t>: - Test reports summarize the results, finding and conclusions from testing process. (testing  data stored in a file it called as a reports )</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40</a:t>
            </a:fld>
            <a:endParaRPr lang="en-IN"/>
          </a:p>
        </p:txBody>
      </p:sp>
    </p:spTree>
    <p:extLst>
      <p:ext uri="{BB962C8B-B14F-4D97-AF65-F5344CB8AC3E}">
        <p14:creationId xmlns:p14="http://schemas.microsoft.com/office/powerpoint/2010/main" val="730804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Components of test cases</a:t>
            </a:r>
            <a:endParaRPr lang="en-IN" b="1" dirty="0">
              <a:solidFill>
                <a:srgbClr val="92D050"/>
              </a:solidFill>
            </a:endParaRPr>
          </a:p>
        </p:txBody>
      </p:sp>
      <p:sp>
        <p:nvSpPr>
          <p:cNvPr id="3" name="Content Placeholder 2"/>
          <p:cNvSpPr>
            <a:spLocks noGrp="1"/>
          </p:cNvSpPr>
          <p:nvPr>
            <p:ph idx="1"/>
          </p:nvPr>
        </p:nvSpPr>
        <p:spPr/>
        <p:txBody>
          <a:bodyPr/>
          <a:lstStyle/>
          <a:p>
            <a:r>
              <a:rPr lang="en-US" dirty="0" smtClean="0"/>
              <a:t>A test case includes test id ,description preconditions ,steps  and expected result and actual result.</a:t>
            </a:r>
          </a:p>
          <a:p>
            <a:r>
              <a:rPr lang="en-US" b="1" dirty="0" smtClean="0"/>
              <a:t>Test Steps :- </a:t>
            </a:r>
            <a:r>
              <a:rPr lang="en-US" dirty="0" smtClean="0"/>
              <a:t>Test steps are sequential actions performed during testing to validate expected software behavior.</a:t>
            </a:r>
          </a:p>
          <a:p>
            <a:r>
              <a:rPr lang="en-US" b="1" dirty="0" smtClean="0"/>
              <a:t>Expected Results : -</a:t>
            </a:r>
            <a:r>
              <a:rPr lang="en-US" dirty="0" smtClean="0"/>
              <a:t> Expected result is the anticipated outcome after executing a test cases specific steps</a:t>
            </a:r>
          </a:p>
          <a:p>
            <a:r>
              <a:rPr lang="en-US" b="1" dirty="0" smtClean="0"/>
              <a:t>Actual Result :- </a:t>
            </a:r>
            <a:r>
              <a:rPr lang="en-US" dirty="0" smtClean="0"/>
              <a:t>The actual result is the observed outcome after </a:t>
            </a:r>
            <a:r>
              <a:rPr lang="en-US" dirty="0" err="1" smtClean="0"/>
              <a:t>excuting</a:t>
            </a:r>
            <a:r>
              <a:rPr lang="en-US" dirty="0" smtClean="0"/>
              <a:t> the test steps of a test case . It compared  to the  expected result to determine the test passed or failed.</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41</a:t>
            </a:fld>
            <a:endParaRPr lang="en-IN"/>
          </a:p>
        </p:txBody>
      </p:sp>
    </p:spTree>
    <p:extLst>
      <p:ext uri="{BB962C8B-B14F-4D97-AF65-F5344CB8AC3E}">
        <p14:creationId xmlns:p14="http://schemas.microsoft.com/office/powerpoint/2010/main" val="13653017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Steps to make report file </a:t>
            </a:r>
            <a:endParaRPr lang="en-IN" b="1" dirty="0">
              <a:solidFill>
                <a:srgbClr val="92D050"/>
              </a:solidFill>
            </a:endParaRPr>
          </a:p>
        </p:txBody>
      </p:sp>
      <p:sp>
        <p:nvSpPr>
          <p:cNvPr id="3" name="Content Placeholder 2"/>
          <p:cNvSpPr>
            <a:spLocks noGrp="1"/>
          </p:cNvSpPr>
          <p:nvPr>
            <p:ph idx="1"/>
          </p:nvPr>
        </p:nvSpPr>
        <p:spPr/>
        <p:txBody>
          <a:bodyPr/>
          <a:lstStyle/>
          <a:p>
            <a:r>
              <a:rPr lang="en-US" dirty="0" smtClean="0"/>
              <a:t>Test category</a:t>
            </a:r>
          </a:p>
          <a:p>
            <a:r>
              <a:rPr lang="en-US" dirty="0" smtClean="0"/>
              <a:t>Test Scenario</a:t>
            </a:r>
          </a:p>
          <a:p>
            <a:r>
              <a:rPr lang="en-US" dirty="0" smtClean="0"/>
              <a:t>Test case </a:t>
            </a:r>
          </a:p>
          <a:p>
            <a:r>
              <a:rPr lang="en-US" dirty="0" smtClean="0"/>
              <a:t>Steps</a:t>
            </a:r>
          </a:p>
          <a:p>
            <a:r>
              <a:rPr lang="en-US" dirty="0" smtClean="0"/>
              <a:t>Expected Result</a:t>
            </a:r>
          </a:p>
          <a:p>
            <a:r>
              <a:rPr lang="en-US" dirty="0" smtClean="0"/>
              <a:t>Actual result</a:t>
            </a:r>
          </a:p>
          <a:p>
            <a:r>
              <a:rPr lang="en-US" dirty="0" smtClean="0"/>
              <a:t>Status</a:t>
            </a:r>
          </a:p>
          <a:p>
            <a:r>
              <a:rPr lang="en-US" dirty="0" smtClean="0"/>
              <a:t>Comments</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42</a:t>
            </a:fld>
            <a:endParaRPr lang="en-IN"/>
          </a:p>
        </p:txBody>
      </p:sp>
    </p:spTree>
    <p:extLst>
      <p:ext uri="{BB962C8B-B14F-4D97-AF65-F5344CB8AC3E}">
        <p14:creationId xmlns:p14="http://schemas.microsoft.com/office/powerpoint/2010/main" val="1590193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92D050"/>
                </a:solidFill>
              </a:rPr>
              <a:t>Write first </a:t>
            </a:r>
            <a:r>
              <a:rPr lang="en-US" sz="2400" b="1" dirty="0">
                <a:solidFill>
                  <a:srgbClr val="92D050"/>
                </a:solidFill>
              </a:rPr>
              <a:t>test case for a simple application like a login page. </a:t>
            </a:r>
            <a:endParaRPr lang="en-IN" sz="2400" b="1" dirty="0">
              <a:solidFill>
                <a:srgbClr val="92D050"/>
              </a:solidFill>
            </a:endParaRPr>
          </a:p>
        </p:txBody>
      </p:sp>
      <p:sp>
        <p:nvSpPr>
          <p:cNvPr id="3" name="Content Placeholder 2"/>
          <p:cNvSpPr>
            <a:spLocks noGrp="1"/>
          </p:cNvSpPr>
          <p:nvPr>
            <p:ph idx="1"/>
          </p:nvPr>
        </p:nvSpPr>
        <p:spPr/>
        <p:txBody>
          <a:bodyPr/>
          <a:lstStyle/>
          <a:p>
            <a:r>
              <a:rPr lang="en-US" dirty="0" smtClean="0"/>
              <a:t>Choose the app (Application)</a:t>
            </a:r>
          </a:p>
          <a:p>
            <a:r>
              <a:rPr lang="en-US" dirty="0" smtClean="0"/>
              <a:t>Choose the part which type you can test. (Login)</a:t>
            </a:r>
          </a:p>
          <a:p>
            <a:r>
              <a:rPr lang="en-US" dirty="0" smtClean="0"/>
              <a:t>Write a test scenario (Login)</a:t>
            </a:r>
          </a:p>
          <a:p>
            <a:r>
              <a:rPr lang="en-US" dirty="0" smtClean="0"/>
              <a:t>Write a steps (Produce the step by step)</a:t>
            </a:r>
          </a:p>
          <a:p>
            <a:r>
              <a:rPr lang="en-US" dirty="0" smtClean="0"/>
              <a:t>Write a Expected result (As requirements)</a:t>
            </a:r>
          </a:p>
          <a:p>
            <a:r>
              <a:rPr lang="en-US" dirty="0" smtClean="0"/>
              <a:t>Write a Actual Result (Actual behavior)</a:t>
            </a:r>
          </a:p>
          <a:p>
            <a:r>
              <a:rPr lang="en-US" dirty="0" smtClean="0"/>
              <a:t>Write Status (Pass/Fail)</a:t>
            </a:r>
          </a:p>
          <a:p>
            <a:r>
              <a:rPr lang="en-US" dirty="0" smtClean="0"/>
              <a:t>Comments ( if you mention any comments )</a:t>
            </a:r>
          </a:p>
          <a:p>
            <a:pPr marL="0" indent="0">
              <a:buNone/>
            </a:pPr>
            <a:r>
              <a:rPr lang="en-US" dirty="0" smtClean="0"/>
              <a:t>Follow the steps and make a report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43</a:t>
            </a:fld>
            <a:endParaRPr lang="en-IN"/>
          </a:p>
        </p:txBody>
      </p:sp>
    </p:spTree>
    <p:extLst>
      <p:ext uri="{BB962C8B-B14F-4D97-AF65-F5344CB8AC3E}">
        <p14:creationId xmlns:p14="http://schemas.microsoft.com/office/powerpoint/2010/main" val="4914047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 </a:t>
            </a:r>
            <a:r>
              <a:rPr lang="en-US" b="1" dirty="0" smtClean="0">
                <a:solidFill>
                  <a:srgbClr val="92D050"/>
                </a:solidFill>
              </a:rPr>
              <a:t>        Bug Reporting</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US" b="1" dirty="0" smtClean="0"/>
              <a:t>What is bug :- </a:t>
            </a:r>
            <a:r>
              <a:rPr lang="en-US" dirty="0" smtClean="0"/>
              <a:t>A bug is an error or flaw in software or system causing  unintended behavior or failures.</a:t>
            </a:r>
          </a:p>
          <a:p>
            <a:pPr marL="0" indent="0">
              <a:buNone/>
            </a:pPr>
            <a:r>
              <a:rPr lang="en-US" b="1" dirty="0" smtClean="0"/>
              <a:t>Why they happen :- </a:t>
            </a:r>
            <a:r>
              <a:rPr lang="en-US" dirty="0" smtClean="0"/>
              <a:t>Bugs happen due to human errors ,complex systems , changing requirements  , insufficient testing ,integration problems , changing requirements and dependency mismatches.</a:t>
            </a:r>
          </a:p>
          <a:p>
            <a:pPr marL="0" indent="0">
              <a:buNone/>
            </a:pPr>
            <a:r>
              <a:rPr lang="en-US" b="1" dirty="0" smtClean="0"/>
              <a:t>How tester log them :- </a:t>
            </a:r>
            <a:r>
              <a:rPr lang="en-US" dirty="0" smtClean="0"/>
              <a:t>Testers log </a:t>
            </a:r>
            <a:r>
              <a:rPr lang="en-US" dirty="0" err="1" smtClean="0"/>
              <a:t>bugsby</a:t>
            </a:r>
            <a:r>
              <a:rPr lang="en-US" dirty="0" smtClean="0"/>
              <a:t> creating reports that include a title , description ,severity ,environment and expected vs actual result</a:t>
            </a:r>
            <a:r>
              <a:rPr lang="en-US" b="1" dirty="0"/>
              <a:t> </a:t>
            </a:r>
            <a:endParaRPr lang="en-US" dirty="0"/>
          </a:p>
        </p:txBody>
      </p:sp>
      <p:sp>
        <p:nvSpPr>
          <p:cNvPr id="4" name="Slide Number Placeholder 3"/>
          <p:cNvSpPr>
            <a:spLocks noGrp="1"/>
          </p:cNvSpPr>
          <p:nvPr>
            <p:ph type="sldNum" sz="quarter" idx="12"/>
          </p:nvPr>
        </p:nvSpPr>
        <p:spPr/>
        <p:txBody>
          <a:bodyPr/>
          <a:lstStyle/>
          <a:p>
            <a:fld id="{96811867-EB19-4812-B178-5F0E428A1C65}" type="slidenum">
              <a:rPr lang="en-IN" smtClean="0"/>
              <a:t>44</a:t>
            </a:fld>
            <a:endParaRPr lang="en-IN"/>
          </a:p>
        </p:txBody>
      </p:sp>
    </p:spTree>
    <p:extLst>
      <p:ext uri="{BB962C8B-B14F-4D97-AF65-F5344CB8AC3E}">
        <p14:creationId xmlns:p14="http://schemas.microsoft.com/office/powerpoint/2010/main" val="9252333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                     Bug Life Cycle </a:t>
            </a:r>
            <a:endParaRPr lang="en-IN" b="1" dirty="0">
              <a:solidFill>
                <a:srgbClr val="92D050"/>
              </a:solidFill>
            </a:endParaRPr>
          </a:p>
        </p:txBody>
      </p:sp>
      <p:sp>
        <p:nvSpPr>
          <p:cNvPr id="3" name="Content Placeholder 2"/>
          <p:cNvSpPr>
            <a:spLocks noGrp="1"/>
          </p:cNvSpPr>
          <p:nvPr>
            <p:ph idx="1"/>
          </p:nvPr>
        </p:nvSpPr>
        <p:spPr/>
        <p:txBody>
          <a:bodyPr/>
          <a:lstStyle/>
          <a:p>
            <a:r>
              <a:rPr lang="en-US" b="1" dirty="0" smtClean="0"/>
              <a:t>New </a:t>
            </a:r>
            <a:r>
              <a:rPr lang="en-US" dirty="0" smtClean="0"/>
              <a:t>:-  The bug is identified  and logged for the first time.</a:t>
            </a:r>
          </a:p>
          <a:p>
            <a:r>
              <a:rPr lang="en-US" b="1" dirty="0" smtClean="0"/>
              <a:t>Assigned</a:t>
            </a:r>
            <a:r>
              <a:rPr lang="en-US" dirty="0" smtClean="0"/>
              <a:t> :- The bug is assigned to a developer or team  for  investigation.</a:t>
            </a:r>
          </a:p>
          <a:p>
            <a:r>
              <a:rPr lang="en-US" b="1" dirty="0" smtClean="0"/>
              <a:t>Fixed :- </a:t>
            </a:r>
            <a:r>
              <a:rPr lang="en-US" dirty="0" smtClean="0"/>
              <a:t>The developer resolves the issue and marks  it as fixed</a:t>
            </a:r>
          </a:p>
          <a:p>
            <a:r>
              <a:rPr lang="en-US" b="1" dirty="0" smtClean="0"/>
              <a:t>Testing:- </a:t>
            </a:r>
            <a:r>
              <a:rPr lang="en-US" dirty="0" smtClean="0"/>
              <a:t>The QA team retests the bug to verify the fix.</a:t>
            </a:r>
          </a:p>
          <a:p>
            <a:r>
              <a:rPr lang="en-US" b="1" dirty="0" smtClean="0"/>
              <a:t>Retested :- </a:t>
            </a:r>
            <a:r>
              <a:rPr lang="en-US" dirty="0" smtClean="0"/>
              <a:t>Retest the last fixed bugs</a:t>
            </a:r>
          </a:p>
          <a:p>
            <a:r>
              <a:rPr lang="en-US" b="1" dirty="0" smtClean="0"/>
              <a:t>Closed:- </a:t>
            </a:r>
            <a:r>
              <a:rPr lang="en-US" dirty="0" smtClean="0"/>
              <a:t>The bug is considered resolved and closed.</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45</a:t>
            </a:fld>
            <a:endParaRPr lang="en-IN"/>
          </a:p>
        </p:txBody>
      </p:sp>
    </p:spTree>
    <p:extLst>
      <p:ext uri="{BB962C8B-B14F-4D97-AF65-F5344CB8AC3E}">
        <p14:creationId xmlns:p14="http://schemas.microsoft.com/office/powerpoint/2010/main" val="1963520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Bug life cycle template</a:t>
            </a:r>
            <a:endParaRPr lang="en-IN" b="1" dirty="0">
              <a:solidFill>
                <a:srgbClr val="92D050"/>
              </a:solidFill>
            </a:endParaRPr>
          </a:p>
        </p:txBody>
      </p:sp>
      <p:sp>
        <p:nvSpPr>
          <p:cNvPr id="4" name="Slide Number Placeholder 3"/>
          <p:cNvSpPr>
            <a:spLocks noGrp="1"/>
          </p:cNvSpPr>
          <p:nvPr>
            <p:ph type="sldNum" sz="quarter" idx="12"/>
          </p:nvPr>
        </p:nvSpPr>
        <p:spPr/>
        <p:txBody>
          <a:bodyPr/>
          <a:lstStyle/>
          <a:p>
            <a:fld id="{96811867-EB19-4812-B178-5F0E428A1C65}" type="slidenum">
              <a:rPr lang="en-IN" smtClean="0"/>
              <a:t>46</a:t>
            </a:fld>
            <a:endParaRPr lang="en-IN"/>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l="32556" t="19960" r="32471" b="22456"/>
          <a:stretch/>
        </p:blipFill>
        <p:spPr bwMode="auto">
          <a:xfrm>
            <a:off x="3311778" y="2052638"/>
            <a:ext cx="4530220" cy="41957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3212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1598"/>
            <a:ext cx="9404723" cy="1400530"/>
          </a:xfrm>
        </p:spPr>
        <p:txBody>
          <a:bodyPr/>
          <a:lstStyle/>
          <a:p>
            <a:r>
              <a:rPr lang="en-IN" dirty="0" smtClean="0">
                <a:solidFill>
                  <a:srgbClr val="92D050"/>
                </a:solidFill>
              </a:rPr>
              <a:t>Error vs Bug Vs Failure</a:t>
            </a:r>
            <a:endParaRPr lang="en-IN" dirty="0">
              <a:solidFill>
                <a:srgbClr val="92D050"/>
              </a:solidFill>
            </a:endParaRPr>
          </a:p>
        </p:txBody>
      </p:sp>
      <p:sp>
        <p:nvSpPr>
          <p:cNvPr id="3" name="Content Placeholder 2"/>
          <p:cNvSpPr>
            <a:spLocks noGrp="1"/>
          </p:cNvSpPr>
          <p:nvPr>
            <p:ph idx="1"/>
          </p:nvPr>
        </p:nvSpPr>
        <p:spPr/>
        <p:txBody>
          <a:bodyPr/>
          <a:lstStyle/>
          <a:p>
            <a:r>
              <a:rPr lang="en-US" b="1" dirty="0"/>
              <a:t>Error</a:t>
            </a:r>
            <a:r>
              <a:rPr lang="en-US" dirty="0"/>
              <a:t> :- it is an incorrect action done by the human. (It is an  human error ).</a:t>
            </a:r>
            <a:endParaRPr lang="en-IN" dirty="0"/>
          </a:p>
          <a:p>
            <a:r>
              <a:rPr lang="en-US" b="1" dirty="0"/>
              <a:t>Bug</a:t>
            </a:r>
            <a:r>
              <a:rPr lang="en-US" dirty="0"/>
              <a:t>: - it is a deviation of expected and actual result of functionalities of application (any mismatched functionalities between expected  actual result founding error It called as  bug/defect</a:t>
            </a:r>
            <a:endParaRPr lang="en-IN" dirty="0"/>
          </a:p>
          <a:p>
            <a:r>
              <a:rPr lang="en-US" b="1" dirty="0"/>
              <a:t>Failure</a:t>
            </a:r>
            <a:r>
              <a:rPr lang="en-US" dirty="0"/>
              <a:t> :- The deviation identified by the end user in the production  environment /Customer </a:t>
            </a:r>
            <a:r>
              <a:rPr lang="en-US" dirty="0" smtClean="0"/>
              <a:t>environment</a:t>
            </a:r>
          </a:p>
          <a:p>
            <a:pPr marL="0" indent="0">
              <a:buNone/>
            </a:pPr>
            <a:r>
              <a:rPr lang="en-US" dirty="0"/>
              <a:t>During the test execution we are reporting the miss matches a defects to developer through templates or using tools.</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47</a:t>
            </a:fld>
            <a:endParaRPr lang="en-IN"/>
          </a:p>
        </p:txBody>
      </p:sp>
    </p:spTree>
    <p:extLst>
      <p:ext uri="{BB962C8B-B14F-4D97-AF65-F5344CB8AC3E}">
        <p14:creationId xmlns:p14="http://schemas.microsoft.com/office/powerpoint/2010/main" val="1273223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48</a:t>
            </a:fld>
            <a:endParaRPr lang="en-IN"/>
          </a:p>
        </p:txBody>
      </p:sp>
    </p:spTree>
    <p:extLst>
      <p:ext uri="{BB962C8B-B14F-4D97-AF65-F5344CB8AC3E}">
        <p14:creationId xmlns:p14="http://schemas.microsoft.com/office/powerpoint/2010/main" val="2981513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07</a:t>
            </a:r>
          </a:p>
          <a:p>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49</a:t>
            </a:fld>
            <a:endParaRPr lang="en-IN"/>
          </a:p>
        </p:txBody>
      </p:sp>
    </p:spTree>
    <p:extLst>
      <p:ext uri="{BB962C8B-B14F-4D97-AF65-F5344CB8AC3E}">
        <p14:creationId xmlns:p14="http://schemas.microsoft.com/office/powerpoint/2010/main" val="804725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Roles of Tester</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Understanding the Requirements</a:t>
            </a:r>
          </a:p>
          <a:p>
            <a:pPr>
              <a:buFont typeface="Wingdings" panose="05000000000000000000" pitchFamily="2" charset="2"/>
              <a:buChar char="Ø"/>
            </a:pPr>
            <a:r>
              <a:rPr lang="en-IN" dirty="0" smtClean="0"/>
              <a:t>Create  Test cases</a:t>
            </a:r>
          </a:p>
          <a:p>
            <a:pPr>
              <a:buFont typeface="Wingdings" panose="05000000000000000000" pitchFamily="2" charset="2"/>
              <a:buChar char="Ø"/>
            </a:pPr>
            <a:r>
              <a:rPr lang="en-IN" dirty="0" smtClean="0"/>
              <a:t>Executing the tests</a:t>
            </a:r>
          </a:p>
          <a:p>
            <a:pPr>
              <a:buFont typeface="Wingdings" panose="05000000000000000000" pitchFamily="2" charset="2"/>
              <a:buChar char="Ø"/>
            </a:pPr>
            <a:r>
              <a:rPr lang="en-IN" dirty="0" smtClean="0"/>
              <a:t>Identifying defects</a:t>
            </a:r>
          </a:p>
          <a:p>
            <a:pPr>
              <a:buFont typeface="Wingdings" panose="05000000000000000000" pitchFamily="2" charset="2"/>
              <a:buChar char="Ø"/>
            </a:pPr>
            <a:r>
              <a:rPr lang="en-IN" dirty="0" smtClean="0"/>
              <a:t>Reporting</a:t>
            </a:r>
          </a:p>
          <a:p>
            <a:pPr>
              <a:buFont typeface="Wingdings" panose="05000000000000000000" pitchFamily="2" charset="2"/>
              <a:buChar char="Ø"/>
            </a:pPr>
            <a:r>
              <a:rPr lang="en-IN" dirty="0" smtClean="0"/>
              <a:t>Regression testing</a:t>
            </a:r>
          </a:p>
          <a:p>
            <a:pPr>
              <a:buFont typeface="Wingdings" panose="05000000000000000000" pitchFamily="2" charset="2"/>
              <a:buChar char="Ø"/>
            </a:pPr>
            <a:r>
              <a:rPr lang="en-IN" dirty="0" smtClean="0"/>
              <a:t>Collaboration </a:t>
            </a:r>
          </a:p>
          <a:p>
            <a:pPr>
              <a:buFont typeface="Wingdings" panose="05000000000000000000" pitchFamily="2" charset="2"/>
              <a:buChar char="Ø"/>
            </a:pPr>
            <a:r>
              <a:rPr lang="en-IN" dirty="0" smtClean="0"/>
              <a:t>Documenting</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a:t>
            </a:fld>
            <a:endParaRPr lang="en-IN"/>
          </a:p>
        </p:txBody>
      </p:sp>
    </p:spTree>
    <p:extLst>
      <p:ext uri="{BB962C8B-B14F-4D97-AF65-F5344CB8AC3E}">
        <p14:creationId xmlns:p14="http://schemas.microsoft.com/office/powerpoint/2010/main" val="1153545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rgbClr val="92D050"/>
                </a:solidFill>
              </a:rPr>
              <a:t>Practice finding the bugs and report</a:t>
            </a:r>
            <a:endParaRPr lang="en-IN" sz="4000" b="1" dirty="0">
              <a:solidFill>
                <a:srgbClr val="92D050"/>
              </a:solidFill>
            </a:endParaRPr>
          </a:p>
        </p:txBody>
      </p:sp>
      <p:sp>
        <p:nvSpPr>
          <p:cNvPr id="3" name="Content Placeholder 2"/>
          <p:cNvSpPr>
            <a:spLocks noGrp="1"/>
          </p:cNvSpPr>
          <p:nvPr>
            <p:ph idx="1"/>
          </p:nvPr>
        </p:nvSpPr>
        <p:spPr/>
        <p:txBody>
          <a:bodyPr/>
          <a:lstStyle/>
          <a:p>
            <a:r>
              <a:rPr lang="en-IN" dirty="0" smtClean="0"/>
              <a:t>Practice the last sessions</a:t>
            </a:r>
          </a:p>
          <a:p>
            <a:r>
              <a:rPr lang="en-IN" dirty="0" smtClean="0"/>
              <a:t>Note the point how to fid bug</a:t>
            </a:r>
          </a:p>
          <a:p>
            <a:r>
              <a:rPr lang="en-IN" dirty="0" smtClean="0"/>
              <a:t>Note the points of making a bug report</a:t>
            </a:r>
          </a:p>
          <a:p>
            <a:r>
              <a:rPr lang="en-IN" dirty="0" smtClean="0"/>
              <a:t>Using a bug report template below mentioned</a:t>
            </a:r>
          </a:p>
          <a:p>
            <a:r>
              <a:rPr lang="en-IN" dirty="0" smtClean="0"/>
              <a:t>Focus on main functions</a:t>
            </a:r>
          </a:p>
          <a:p>
            <a:r>
              <a:rPr lang="en-IN" dirty="0" smtClean="0"/>
              <a:t>Compare the expected and actual results to find bugs </a:t>
            </a:r>
            <a:r>
              <a:rPr lang="en-IN" dirty="0" err="1" smtClean="0"/>
              <a:t>easly</a:t>
            </a:r>
            <a:r>
              <a:rPr lang="en-IN" dirty="0" smtClean="0"/>
              <a:t>.</a:t>
            </a:r>
          </a:p>
          <a:p>
            <a:r>
              <a:rPr lang="en-IN" dirty="0" smtClean="0"/>
              <a:t>Re review after complete the bug report.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50</a:t>
            </a:fld>
            <a:endParaRPr lang="en-IN"/>
          </a:p>
        </p:txBody>
      </p:sp>
    </p:spTree>
    <p:extLst>
      <p:ext uri="{BB962C8B-B14F-4D97-AF65-F5344CB8AC3E}">
        <p14:creationId xmlns:p14="http://schemas.microsoft.com/office/powerpoint/2010/main" val="3662462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Sample template of Bug Report</a:t>
            </a:r>
            <a:endParaRPr lang="en-IN" b="1" dirty="0">
              <a:solidFill>
                <a:srgbClr val="92D05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04" y="1402080"/>
            <a:ext cx="11532635" cy="4795520"/>
          </a:xfrm>
        </p:spPr>
      </p:pic>
      <p:sp>
        <p:nvSpPr>
          <p:cNvPr id="4" name="Slide Number Placeholder 3"/>
          <p:cNvSpPr>
            <a:spLocks noGrp="1"/>
          </p:cNvSpPr>
          <p:nvPr>
            <p:ph type="sldNum" sz="quarter" idx="12"/>
          </p:nvPr>
        </p:nvSpPr>
        <p:spPr/>
        <p:txBody>
          <a:bodyPr/>
          <a:lstStyle/>
          <a:p>
            <a:fld id="{96811867-EB19-4812-B178-5F0E428A1C65}" type="slidenum">
              <a:rPr lang="en-IN" smtClean="0"/>
              <a:t>51</a:t>
            </a:fld>
            <a:endParaRPr lang="en-IN"/>
          </a:p>
        </p:txBody>
      </p:sp>
    </p:spTree>
    <p:extLst>
      <p:ext uri="{BB962C8B-B14F-4D97-AF65-F5344CB8AC3E}">
        <p14:creationId xmlns:p14="http://schemas.microsoft.com/office/powerpoint/2010/main" val="1690093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52</a:t>
            </a:fld>
            <a:endParaRPr lang="en-IN"/>
          </a:p>
        </p:txBody>
      </p:sp>
    </p:spTree>
    <p:extLst>
      <p:ext uri="{BB962C8B-B14F-4D97-AF65-F5344CB8AC3E}">
        <p14:creationId xmlns:p14="http://schemas.microsoft.com/office/powerpoint/2010/main" val="1915792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- 08</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53</a:t>
            </a:fld>
            <a:endParaRPr lang="en-IN"/>
          </a:p>
        </p:txBody>
      </p:sp>
    </p:spTree>
    <p:extLst>
      <p:ext uri="{BB962C8B-B14F-4D97-AF65-F5344CB8AC3E}">
        <p14:creationId xmlns:p14="http://schemas.microsoft.com/office/powerpoint/2010/main" val="36519220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Writing Detailed Test Cases</a:t>
            </a:r>
            <a:endParaRPr lang="en-IN" dirty="0">
              <a:solidFill>
                <a:srgbClr val="92D050"/>
              </a:solidFill>
            </a:endParaRPr>
          </a:p>
        </p:txBody>
      </p:sp>
      <p:sp>
        <p:nvSpPr>
          <p:cNvPr id="3" name="Content Placeholder 2"/>
          <p:cNvSpPr>
            <a:spLocks noGrp="1"/>
          </p:cNvSpPr>
          <p:nvPr>
            <p:ph idx="1"/>
          </p:nvPr>
        </p:nvSpPr>
        <p:spPr/>
        <p:txBody>
          <a:bodyPr>
            <a:normAutofit lnSpcReduction="10000"/>
          </a:bodyPr>
          <a:lstStyle/>
          <a:p>
            <a:r>
              <a:rPr lang="en-IN" dirty="0" smtClean="0"/>
              <a:t>Understand the requirements</a:t>
            </a:r>
          </a:p>
          <a:p>
            <a:r>
              <a:rPr lang="en-IN" dirty="0" smtClean="0"/>
              <a:t>Give the test case  id</a:t>
            </a:r>
          </a:p>
          <a:p>
            <a:r>
              <a:rPr lang="en-IN" dirty="0" smtClean="0"/>
              <a:t>Test case category</a:t>
            </a:r>
          </a:p>
          <a:p>
            <a:r>
              <a:rPr lang="en-IN" dirty="0" smtClean="0"/>
              <a:t>test case </a:t>
            </a:r>
          </a:p>
          <a:p>
            <a:r>
              <a:rPr lang="en-IN" dirty="0" smtClean="0"/>
              <a:t>Steps</a:t>
            </a:r>
          </a:p>
          <a:p>
            <a:r>
              <a:rPr lang="en-IN" dirty="0" smtClean="0"/>
              <a:t>Expected Results</a:t>
            </a:r>
          </a:p>
          <a:p>
            <a:r>
              <a:rPr lang="en-IN" dirty="0" smtClean="0"/>
              <a:t>Actual Results</a:t>
            </a:r>
          </a:p>
          <a:p>
            <a:r>
              <a:rPr lang="en-IN" dirty="0" smtClean="0"/>
              <a:t>Status</a:t>
            </a:r>
          </a:p>
          <a:p>
            <a:r>
              <a:rPr lang="en-IN" dirty="0" smtClean="0"/>
              <a:t>Comments</a:t>
            </a:r>
          </a:p>
          <a:p>
            <a:pPr marL="0" indent="0">
              <a:buNone/>
            </a:pPr>
            <a:r>
              <a:rPr lang="en-IN" dirty="0" smtClean="0"/>
              <a:t>Follow these steps to create report file . </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54</a:t>
            </a:fld>
            <a:endParaRPr lang="en-IN"/>
          </a:p>
        </p:txBody>
      </p:sp>
    </p:spTree>
    <p:extLst>
      <p:ext uri="{BB962C8B-B14F-4D97-AF65-F5344CB8AC3E}">
        <p14:creationId xmlns:p14="http://schemas.microsoft.com/office/powerpoint/2010/main" val="13440569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7598"/>
            <a:ext cx="9404723" cy="1400530"/>
          </a:xfrm>
        </p:spPr>
        <p:txBody>
          <a:bodyPr/>
          <a:lstStyle/>
          <a:p>
            <a:r>
              <a:rPr lang="en-IN" b="1" dirty="0" smtClean="0">
                <a:solidFill>
                  <a:srgbClr val="92D050"/>
                </a:solidFill>
              </a:rPr>
              <a:t>Difference between positive &amp; Negative Scenarios.</a:t>
            </a:r>
            <a:endParaRPr lang="en-IN" b="1" dirty="0">
              <a:solidFill>
                <a:srgbClr val="92D050"/>
              </a:solidFill>
            </a:endParaRPr>
          </a:p>
        </p:txBody>
      </p:sp>
      <p:sp>
        <p:nvSpPr>
          <p:cNvPr id="3" name="Content Placeholder 2"/>
          <p:cNvSpPr>
            <a:spLocks noGrp="1"/>
          </p:cNvSpPr>
          <p:nvPr>
            <p:ph idx="1"/>
          </p:nvPr>
        </p:nvSpPr>
        <p:spPr>
          <a:xfrm>
            <a:off x="1104293" y="1737958"/>
            <a:ext cx="8946541" cy="4195481"/>
          </a:xfrm>
        </p:spPr>
        <p:txBody>
          <a:bodyPr>
            <a:normAutofit fontScale="85000" lnSpcReduction="10000"/>
          </a:bodyPr>
          <a:lstStyle/>
          <a:p>
            <a:pPr marL="0" indent="0">
              <a:buNone/>
            </a:pPr>
            <a:r>
              <a:rPr lang="en-IN" b="1" dirty="0" smtClean="0"/>
              <a:t>Positive scenario</a:t>
            </a:r>
            <a:r>
              <a:rPr lang="en-IN" dirty="0" smtClean="0"/>
              <a:t> :- Test the system with valid  inputs to ensure  it behaves as expected </a:t>
            </a:r>
          </a:p>
          <a:p>
            <a:pPr marL="0" indent="0">
              <a:buNone/>
            </a:pPr>
            <a:r>
              <a:rPr lang="en-IN" dirty="0" smtClean="0"/>
              <a:t>Ex:-  scenario of successful User Login</a:t>
            </a:r>
          </a:p>
          <a:p>
            <a:pPr marL="0" indent="0">
              <a:buNone/>
            </a:pPr>
            <a:r>
              <a:rPr lang="en-IN" b="1" dirty="0" smtClean="0"/>
              <a:t>Objective</a:t>
            </a:r>
            <a:r>
              <a:rPr lang="en-IN" dirty="0" smtClean="0"/>
              <a:t> :- Verify that a registered user can login with valid </a:t>
            </a:r>
            <a:r>
              <a:rPr lang="en-IN" dirty="0" err="1" smtClean="0"/>
              <a:t>credintials</a:t>
            </a:r>
            <a:r>
              <a:rPr lang="en-IN" dirty="0" smtClean="0"/>
              <a:t>.</a:t>
            </a:r>
          </a:p>
          <a:p>
            <a:pPr marL="0" indent="0">
              <a:buNone/>
            </a:pPr>
            <a:r>
              <a:rPr lang="en-IN" b="1" dirty="0" err="1" smtClean="0"/>
              <a:t>Stesp</a:t>
            </a:r>
            <a:r>
              <a:rPr lang="en-IN" dirty="0" smtClean="0"/>
              <a:t> :-</a:t>
            </a:r>
          </a:p>
          <a:p>
            <a:pPr marL="0" indent="0">
              <a:buNone/>
            </a:pPr>
            <a:r>
              <a:rPr lang="en-IN" dirty="0" smtClean="0"/>
              <a:t>1.Navigate the login page </a:t>
            </a:r>
          </a:p>
          <a:p>
            <a:pPr marL="0" indent="0">
              <a:buNone/>
            </a:pPr>
            <a:r>
              <a:rPr lang="en-IN" dirty="0" smtClean="0"/>
              <a:t>2.Enter valid user name (</a:t>
            </a:r>
            <a:r>
              <a:rPr lang="en-IN" dirty="0" smtClean="0">
                <a:hlinkClick r:id="rId2"/>
              </a:rPr>
              <a:t>User@gmail.com</a:t>
            </a:r>
            <a:r>
              <a:rPr lang="en-IN" dirty="0" smtClean="0"/>
              <a:t>)</a:t>
            </a:r>
          </a:p>
          <a:p>
            <a:pPr marL="0" indent="0">
              <a:buNone/>
            </a:pPr>
            <a:r>
              <a:rPr lang="en-IN" dirty="0" smtClean="0"/>
              <a:t>3.Enter the correct password</a:t>
            </a:r>
          </a:p>
          <a:p>
            <a:pPr marL="0" indent="0">
              <a:buNone/>
            </a:pPr>
            <a:r>
              <a:rPr lang="en-IN" dirty="0" smtClean="0"/>
              <a:t>4.Cick “Login” Button.</a:t>
            </a:r>
          </a:p>
          <a:p>
            <a:pPr marL="0" indent="0">
              <a:buNone/>
            </a:pPr>
            <a:r>
              <a:rPr lang="en-IN" b="1" dirty="0" smtClean="0"/>
              <a:t>Expected Result</a:t>
            </a:r>
            <a:r>
              <a:rPr lang="en-IN" dirty="0" smtClean="0"/>
              <a:t> :- The user is logged in and redirected to the dash board</a:t>
            </a:r>
          </a:p>
          <a:p>
            <a:pPr marL="0" indent="0">
              <a:buNone/>
            </a:pPr>
            <a:r>
              <a:rPr lang="en-IN" b="1" dirty="0" smtClean="0"/>
              <a:t>Actual Result</a:t>
            </a:r>
            <a:r>
              <a:rPr lang="en-IN" dirty="0" smtClean="0"/>
              <a:t> :- The user able to login to there account and navigate to Dashboard</a:t>
            </a:r>
          </a:p>
          <a:p>
            <a:pPr marL="0" indent="0">
              <a:buNone/>
            </a:pPr>
            <a:r>
              <a:rPr lang="en-IN" b="1" dirty="0" smtClean="0"/>
              <a:t>Status :- </a:t>
            </a:r>
            <a:r>
              <a:rPr lang="en-IN" dirty="0" smtClean="0"/>
              <a:t>“PASS” </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55</a:t>
            </a:fld>
            <a:endParaRPr lang="en-IN"/>
          </a:p>
        </p:txBody>
      </p:sp>
    </p:spTree>
    <p:extLst>
      <p:ext uri="{BB962C8B-B14F-4D97-AF65-F5344CB8AC3E}">
        <p14:creationId xmlns:p14="http://schemas.microsoft.com/office/powerpoint/2010/main" val="37842483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Difference </a:t>
            </a:r>
            <a:r>
              <a:rPr lang="en-IN" b="1" dirty="0">
                <a:solidFill>
                  <a:srgbClr val="92D050"/>
                </a:solidFill>
              </a:rPr>
              <a:t>between positive &amp; Negative Scenarios.</a:t>
            </a:r>
            <a:endParaRPr lang="en-IN"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r>
              <a:rPr lang="en-IN" b="1" dirty="0" smtClean="0"/>
              <a:t>Negative Scenario</a:t>
            </a:r>
            <a:r>
              <a:rPr lang="en-IN" dirty="0" smtClean="0"/>
              <a:t> :- </a:t>
            </a:r>
            <a:r>
              <a:rPr lang="en-IN" dirty="0"/>
              <a:t>Test the system with </a:t>
            </a:r>
            <a:r>
              <a:rPr lang="en-IN" dirty="0" smtClean="0"/>
              <a:t>in valid  </a:t>
            </a:r>
            <a:r>
              <a:rPr lang="en-IN" dirty="0"/>
              <a:t>inputs to ensure  it behaves </a:t>
            </a:r>
            <a:r>
              <a:rPr lang="en-IN" dirty="0" smtClean="0"/>
              <a:t>not </a:t>
            </a:r>
            <a:r>
              <a:rPr lang="en-IN" dirty="0"/>
              <a:t>as </a:t>
            </a:r>
            <a:r>
              <a:rPr lang="en-IN" dirty="0" smtClean="0"/>
              <a:t>expected</a:t>
            </a:r>
          </a:p>
          <a:p>
            <a:pPr marL="0" indent="0">
              <a:buNone/>
            </a:pPr>
            <a:r>
              <a:rPr lang="en-IN" b="1" dirty="0"/>
              <a:t>Objective</a:t>
            </a:r>
            <a:r>
              <a:rPr lang="en-IN" dirty="0"/>
              <a:t> :- Verify that a registered user can login </a:t>
            </a:r>
            <a:r>
              <a:rPr lang="en-IN" dirty="0" smtClean="0"/>
              <a:t>with in </a:t>
            </a:r>
            <a:r>
              <a:rPr lang="en-IN" dirty="0"/>
              <a:t>valid </a:t>
            </a:r>
            <a:r>
              <a:rPr lang="en-IN" dirty="0" smtClean="0"/>
              <a:t>credentials.</a:t>
            </a:r>
            <a:endParaRPr lang="en-IN" dirty="0"/>
          </a:p>
          <a:p>
            <a:pPr marL="0" indent="0">
              <a:buNone/>
            </a:pPr>
            <a:r>
              <a:rPr lang="en-IN" b="1" dirty="0" err="1"/>
              <a:t>Stesp</a:t>
            </a:r>
            <a:r>
              <a:rPr lang="en-IN" dirty="0"/>
              <a:t> :-</a:t>
            </a:r>
          </a:p>
          <a:p>
            <a:pPr marL="0" indent="0">
              <a:buNone/>
            </a:pPr>
            <a:r>
              <a:rPr lang="en-IN" dirty="0"/>
              <a:t>1.Navigate the login page </a:t>
            </a:r>
          </a:p>
          <a:p>
            <a:pPr marL="0" indent="0">
              <a:buNone/>
            </a:pPr>
            <a:r>
              <a:rPr lang="en-IN" dirty="0"/>
              <a:t>2.Enter </a:t>
            </a:r>
            <a:r>
              <a:rPr lang="en-IN" dirty="0" smtClean="0"/>
              <a:t>in valid </a:t>
            </a:r>
            <a:r>
              <a:rPr lang="en-IN" dirty="0"/>
              <a:t>user name (</a:t>
            </a:r>
            <a:r>
              <a:rPr lang="en-IN" dirty="0" smtClean="0">
                <a:hlinkClick r:id="rId2"/>
              </a:rPr>
              <a:t>User.com</a:t>
            </a:r>
            <a:r>
              <a:rPr lang="en-IN" dirty="0"/>
              <a:t>)</a:t>
            </a:r>
          </a:p>
          <a:p>
            <a:pPr marL="0" indent="0">
              <a:buNone/>
            </a:pPr>
            <a:r>
              <a:rPr lang="en-IN" dirty="0"/>
              <a:t>3.Enter </a:t>
            </a:r>
            <a:r>
              <a:rPr lang="en-IN" dirty="0" smtClean="0"/>
              <a:t>the in </a:t>
            </a:r>
            <a:r>
              <a:rPr lang="en-IN" dirty="0"/>
              <a:t>correct password</a:t>
            </a:r>
          </a:p>
          <a:p>
            <a:pPr marL="0" indent="0">
              <a:buNone/>
            </a:pPr>
            <a:r>
              <a:rPr lang="en-IN" dirty="0"/>
              <a:t>4.Cick “Login” Button.</a:t>
            </a:r>
          </a:p>
          <a:p>
            <a:pPr marL="0" indent="0">
              <a:buNone/>
            </a:pPr>
            <a:r>
              <a:rPr lang="en-IN" b="1" dirty="0"/>
              <a:t>Expected Result</a:t>
            </a:r>
            <a:r>
              <a:rPr lang="en-IN" dirty="0"/>
              <a:t> :- The user </a:t>
            </a:r>
            <a:r>
              <a:rPr lang="en-IN" dirty="0" smtClean="0"/>
              <a:t>is not able  log in with invalid details</a:t>
            </a:r>
            <a:endParaRPr lang="en-IN" dirty="0"/>
          </a:p>
          <a:p>
            <a:pPr marL="0" indent="0">
              <a:buNone/>
            </a:pPr>
            <a:r>
              <a:rPr lang="en-IN" b="1" dirty="0"/>
              <a:t>Actual Result</a:t>
            </a:r>
            <a:r>
              <a:rPr lang="en-IN" dirty="0"/>
              <a:t> :- The </a:t>
            </a:r>
            <a:r>
              <a:rPr lang="en-IN" dirty="0" smtClean="0"/>
              <a:t>user </a:t>
            </a:r>
            <a:r>
              <a:rPr lang="en-IN" dirty="0"/>
              <a:t>able to login to </a:t>
            </a:r>
            <a:r>
              <a:rPr lang="en-IN" dirty="0" smtClean="0"/>
              <a:t>the account</a:t>
            </a:r>
          </a:p>
          <a:p>
            <a:pPr marL="0" indent="0">
              <a:buNone/>
            </a:pPr>
            <a:r>
              <a:rPr lang="en-IN" b="1" dirty="0" smtClean="0"/>
              <a:t>Status </a:t>
            </a:r>
            <a:r>
              <a:rPr lang="en-IN" b="1" dirty="0"/>
              <a:t>:- </a:t>
            </a:r>
            <a:r>
              <a:rPr lang="en-IN" dirty="0"/>
              <a:t>“PASS” </a:t>
            </a:r>
          </a:p>
        </p:txBody>
      </p:sp>
      <p:sp>
        <p:nvSpPr>
          <p:cNvPr id="4" name="Slide Number Placeholder 3"/>
          <p:cNvSpPr>
            <a:spLocks noGrp="1"/>
          </p:cNvSpPr>
          <p:nvPr>
            <p:ph type="sldNum" sz="quarter" idx="12"/>
          </p:nvPr>
        </p:nvSpPr>
        <p:spPr/>
        <p:txBody>
          <a:bodyPr/>
          <a:lstStyle/>
          <a:p>
            <a:fld id="{96811867-EB19-4812-B178-5F0E428A1C65}" type="slidenum">
              <a:rPr lang="en-IN" smtClean="0"/>
              <a:t>56</a:t>
            </a:fld>
            <a:endParaRPr lang="en-IN"/>
          </a:p>
        </p:txBody>
      </p:sp>
    </p:spTree>
    <p:extLst>
      <p:ext uri="{BB962C8B-B14F-4D97-AF65-F5344CB8AC3E}">
        <p14:creationId xmlns:p14="http://schemas.microsoft.com/office/powerpoint/2010/main" val="41558798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Sample report picture</a:t>
            </a:r>
            <a:endParaRPr lang="en-IN" b="1" dirty="0">
              <a:solidFill>
                <a:srgbClr val="92D05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91360"/>
            <a:ext cx="12192000" cy="4693920"/>
          </a:xfrm>
        </p:spPr>
      </p:pic>
      <p:sp>
        <p:nvSpPr>
          <p:cNvPr id="4" name="Slide Number Placeholder 3"/>
          <p:cNvSpPr>
            <a:spLocks noGrp="1"/>
          </p:cNvSpPr>
          <p:nvPr>
            <p:ph type="sldNum" sz="quarter" idx="12"/>
          </p:nvPr>
        </p:nvSpPr>
        <p:spPr/>
        <p:txBody>
          <a:bodyPr/>
          <a:lstStyle/>
          <a:p>
            <a:fld id="{96811867-EB19-4812-B178-5F0E428A1C65}" type="slidenum">
              <a:rPr lang="en-IN" smtClean="0"/>
              <a:t>57</a:t>
            </a:fld>
            <a:endParaRPr lang="en-IN"/>
          </a:p>
        </p:txBody>
      </p:sp>
    </p:spTree>
    <p:extLst>
      <p:ext uri="{BB962C8B-B14F-4D97-AF65-F5344CB8AC3E}">
        <p14:creationId xmlns:p14="http://schemas.microsoft.com/office/powerpoint/2010/main" val="35401562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Write Test Cases For registration form</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IN" dirty="0" smtClean="0"/>
              <a:t>Write the test cases for Registration form</a:t>
            </a:r>
          </a:p>
          <a:p>
            <a:pPr marL="0" indent="0">
              <a:buNone/>
            </a:pPr>
            <a:r>
              <a:rPr lang="en-IN" dirty="0" smtClean="0"/>
              <a:t>Remember all steps for write test cases</a:t>
            </a:r>
          </a:p>
          <a:p>
            <a:pPr marL="0" indent="0">
              <a:buNone/>
            </a:pPr>
            <a:r>
              <a:rPr lang="en-IN" dirty="0" smtClean="0"/>
              <a:t>Re review after wrote a test cases</a:t>
            </a:r>
          </a:p>
          <a:p>
            <a:pPr marL="0" indent="0">
              <a:buNone/>
            </a:pPr>
            <a:r>
              <a:rPr lang="en-IN" dirty="0" smtClean="0"/>
              <a:t>Make a first Report “</a:t>
            </a:r>
            <a:r>
              <a:rPr lang="en-IN" b="1" dirty="0" smtClean="0"/>
              <a:t>All The Best</a:t>
            </a:r>
            <a:r>
              <a:rPr lang="en-IN" dirty="0" smtClean="0"/>
              <a:t>”</a:t>
            </a:r>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58</a:t>
            </a:fld>
            <a:endParaRPr lang="en-IN"/>
          </a:p>
        </p:txBody>
      </p:sp>
    </p:spTree>
    <p:extLst>
      <p:ext uri="{BB962C8B-B14F-4D97-AF65-F5344CB8AC3E}">
        <p14:creationId xmlns:p14="http://schemas.microsoft.com/office/powerpoint/2010/main" val="19012449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59</a:t>
            </a:fld>
            <a:endParaRPr lang="en-IN"/>
          </a:p>
        </p:txBody>
      </p:sp>
    </p:spTree>
    <p:extLst>
      <p:ext uri="{BB962C8B-B14F-4D97-AF65-F5344CB8AC3E}">
        <p14:creationId xmlns:p14="http://schemas.microsoft.com/office/powerpoint/2010/main" val="4048327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1598"/>
            <a:ext cx="9404723" cy="1400530"/>
          </a:xfrm>
        </p:spPr>
        <p:txBody>
          <a:bodyPr/>
          <a:lstStyle/>
          <a:p>
            <a:r>
              <a:rPr lang="en-IN" b="1" dirty="0" smtClean="0">
                <a:solidFill>
                  <a:srgbClr val="92D050"/>
                </a:solidFill>
              </a:rPr>
              <a:t>Responsibilities of tester</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a:t>
            </a:fld>
            <a:endParaRPr lang="en-IN"/>
          </a:p>
        </p:txBody>
      </p:sp>
      <p:sp>
        <p:nvSpPr>
          <p:cNvPr id="3" name="Content Placeholder 2"/>
          <p:cNvSpPr>
            <a:spLocks noGrp="1"/>
          </p:cNvSpPr>
          <p:nvPr>
            <p:ph idx="4294967295"/>
          </p:nvPr>
        </p:nvSpPr>
        <p:spPr>
          <a:xfrm>
            <a:off x="0" y="2052638"/>
            <a:ext cx="8947150" cy="4195762"/>
          </a:xfrm>
        </p:spPr>
        <p:txBody>
          <a:bodyPr/>
          <a:lstStyle/>
          <a:p>
            <a:pPr>
              <a:buFont typeface="Wingdings" panose="05000000000000000000" pitchFamily="2" charset="2"/>
              <a:buChar char="Ø"/>
            </a:pPr>
            <a:r>
              <a:rPr lang="en-IN" dirty="0" smtClean="0"/>
              <a:t>Review requirements</a:t>
            </a:r>
            <a:endParaRPr lang="en-IN" dirty="0"/>
          </a:p>
          <a:p>
            <a:pPr>
              <a:buFont typeface="Wingdings" panose="05000000000000000000" pitchFamily="2" charset="2"/>
              <a:buChar char="Ø"/>
            </a:pPr>
            <a:r>
              <a:rPr lang="en-IN" dirty="0" smtClean="0"/>
              <a:t>Create test cases</a:t>
            </a:r>
          </a:p>
          <a:p>
            <a:pPr>
              <a:buFont typeface="Wingdings" panose="05000000000000000000" pitchFamily="2" charset="2"/>
              <a:buChar char="Ø"/>
            </a:pPr>
            <a:r>
              <a:rPr lang="en-IN" dirty="0" smtClean="0"/>
              <a:t>Execute test cases</a:t>
            </a:r>
          </a:p>
          <a:p>
            <a:pPr>
              <a:buFont typeface="Wingdings" panose="05000000000000000000" pitchFamily="2" charset="2"/>
              <a:buChar char="Ø"/>
            </a:pPr>
            <a:r>
              <a:rPr lang="en-IN" dirty="0" smtClean="0"/>
              <a:t>Report bugs</a:t>
            </a:r>
          </a:p>
          <a:p>
            <a:pPr>
              <a:buFont typeface="Wingdings" panose="05000000000000000000" pitchFamily="2" charset="2"/>
              <a:buChar char="Ø"/>
            </a:pPr>
            <a:r>
              <a:rPr lang="en-IN" dirty="0" smtClean="0"/>
              <a:t>Verify  Fixes</a:t>
            </a:r>
          </a:p>
          <a:p>
            <a:pPr>
              <a:buFont typeface="Wingdings" panose="05000000000000000000" pitchFamily="2" charset="2"/>
              <a:buChar char="Ø"/>
            </a:pPr>
            <a:r>
              <a:rPr lang="en-IN" dirty="0" smtClean="0"/>
              <a:t>Collaborate with team </a:t>
            </a:r>
          </a:p>
          <a:p>
            <a:pPr>
              <a:buFont typeface="Wingdings" panose="05000000000000000000" pitchFamily="2" charset="2"/>
              <a:buChar char="Ø"/>
            </a:pPr>
            <a:r>
              <a:rPr lang="en-IN" dirty="0" smtClean="0"/>
              <a:t>Maintain Documentation</a:t>
            </a:r>
          </a:p>
          <a:p>
            <a:pPr>
              <a:buFont typeface="Wingdings" panose="05000000000000000000" pitchFamily="2" charset="2"/>
              <a:buChar char="Ø"/>
            </a:pPr>
            <a:r>
              <a:rPr lang="en-IN" dirty="0" smtClean="0"/>
              <a:t>Participate In meetings </a:t>
            </a:r>
          </a:p>
        </p:txBody>
      </p:sp>
    </p:spTree>
    <p:extLst>
      <p:ext uri="{BB962C8B-B14F-4D97-AF65-F5344CB8AC3E}">
        <p14:creationId xmlns:p14="http://schemas.microsoft.com/office/powerpoint/2010/main" val="3710501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- 09</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60</a:t>
            </a:fld>
            <a:endParaRPr lang="en-IN"/>
          </a:p>
        </p:txBody>
      </p:sp>
    </p:spTree>
    <p:extLst>
      <p:ext uri="{BB962C8B-B14F-4D97-AF65-F5344CB8AC3E}">
        <p14:creationId xmlns:p14="http://schemas.microsoft.com/office/powerpoint/2010/main" val="1191653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Submit Your Report </a:t>
            </a:r>
            <a:endParaRPr lang="en-IN" b="1" dirty="0">
              <a:solidFill>
                <a:srgbClr val="92D050"/>
              </a:solidFill>
            </a:endParaRPr>
          </a:p>
        </p:txBody>
      </p:sp>
      <p:sp>
        <p:nvSpPr>
          <p:cNvPr id="3" name="Content Placeholder 2"/>
          <p:cNvSpPr>
            <a:spLocks noGrp="1"/>
          </p:cNvSpPr>
          <p:nvPr>
            <p:ph idx="1"/>
          </p:nvPr>
        </p:nvSpPr>
        <p:spPr/>
        <p:txBody>
          <a:bodyPr/>
          <a:lstStyle/>
          <a:p>
            <a:r>
              <a:rPr lang="en-IN" dirty="0" smtClean="0"/>
              <a:t>Submit your report to who assigned a task for you.</a:t>
            </a:r>
          </a:p>
          <a:p>
            <a:endParaRPr lang="en-IN" dirty="0"/>
          </a:p>
          <a:p>
            <a:pPr marL="0" indent="0">
              <a:buNone/>
            </a:pPr>
            <a:r>
              <a:rPr lang="en-IN" dirty="0" smtClean="0"/>
              <a:t>                                Or </a:t>
            </a:r>
          </a:p>
          <a:p>
            <a:r>
              <a:rPr lang="en-IN" dirty="0" smtClean="0"/>
              <a:t>Still not completed your report you can submit by “</a:t>
            </a:r>
            <a:r>
              <a:rPr lang="en-IN" b="1" dirty="0" smtClean="0"/>
              <a:t>EOD</a:t>
            </a:r>
            <a:r>
              <a:rPr lang="en-IN" dirty="0" smtClean="0"/>
              <a: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61</a:t>
            </a:fld>
            <a:endParaRPr lang="en-IN"/>
          </a:p>
        </p:txBody>
      </p:sp>
    </p:spTree>
    <p:extLst>
      <p:ext uri="{BB962C8B-B14F-4D97-AF65-F5344CB8AC3E}">
        <p14:creationId xmlns:p14="http://schemas.microsoft.com/office/powerpoint/2010/main" val="26112722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62</a:t>
            </a:fld>
            <a:endParaRPr lang="en-IN"/>
          </a:p>
        </p:txBody>
      </p:sp>
    </p:spTree>
    <p:extLst>
      <p:ext uri="{BB962C8B-B14F-4D97-AF65-F5344CB8AC3E}">
        <p14:creationId xmlns:p14="http://schemas.microsoft.com/office/powerpoint/2010/main" val="34968859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- 10</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63</a:t>
            </a:fld>
            <a:endParaRPr lang="en-IN"/>
          </a:p>
        </p:txBody>
      </p:sp>
    </p:spTree>
    <p:extLst>
      <p:ext uri="{BB962C8B-B14F-4D97-AF65-F5344CB8AC3E}">
        <p14:creationId xmlns:p14="http://schemas.microsoft.com/office/powerpoint/2010/main" val="28831764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Test Execution</a:t>
            </a:r>
            <a:endParaRPr lang="en-IN" b="1" dirty="0">
              <a:solidFill>
                <a:srgbClr val="92D050"/>
              </a:solidFill>
            </a:endParaRPr>
          </a:p>
        </p:txBody>
      </p:sp>
      <p:sp>
        <p:nvSpPr>
          <p:cNvPr id="3" name="Content Placeholder 2"/>
          <p:cNvSpPr>
            <a:spLocks noGrp="1"/>
          </p:cNvSpPr>
          <p:nvPr>
            <p:ph idx="1"/>
          </p:nvPr>
        </p:nvSpPr>
        <p:spPr/>
        <p:txBody>
          <a:bodyPr/>
          <a:lstStyle/>
          <a:p>
            <a:r>
              <a:rPr lang="en-IN" b="1" dirty="0" smtClean="0"/>
              <a:t>Test execution </a:t>
            </a:r>
            <a:r>
              <a:rPr lang="en-IN" dirty="0" smtClean="0"/>
              <a:t>:-test execution is the process of running test case on a software application to validate its functionality and identity defects.</a:t>
            </a:r>
          </a:p>
          <a:p>
            <a:pPr marL="0" indent="0">
              <a:buNone/>
            </a:pPr>
            <a:r>
              <a:rPr lang="en-IN" b="1" dirty="0" smtClean="0"/>
              <a:t>How to </a:t>
            </a:r>
            <a:r>
              <a:rPr lang="en-IN" b="1" dirty="0" err="1" smtClean="0"/>
              <a:t>excute</a:t>
            </a:r>
            <a:r>
              <a:rPr lang="en-IN" b="1" dirty="0" smtClean="0"/>
              <a:t> test cases</a:t>
            </a:r>
            <a:r>
              <a:rPr lang="en-IN" dirty="0" smtClean="0"/>
              <a:t>:-</a:t>
            </a:r>
          </a:p>
          <a:p>
            <a:pPr>
              <a:buFont typeface="Wingdings" panose="05000000000000000000" pitchFamily="2" charset="2"/>
              <a:buChar char="§"/>
            </a:pPr>
            <a:r>
              <a:rPr lang="en-IN" b="1" dirty="0" smtClean="0"/>
              <a:t>Prepare the environment </a:t>
            </a:r>
            <a:r>
              <a:rPr lang="en-IN" dirty="0" smtClean="0"/>
              <a:t>:- ensure the test environment  is setup including hardware and software</a:t>
            </a:r>
          </a:p>
          <a:p>
            <a:pPr>
              <a:buFont typeface="Wingdings" panose="05000000000000000000" pitchFamily="2" charset="2"/>
              <a:buChar char="§"/>
            </a:pPr>
            <a:r>
              <a:rPr lang="en-IN" b="1" dirty="0" smtClean="0"/>
              <a:t>Select Test Cases:</a:t>
            </a:r>
            <a:r>
              <a:rPr lang="en-IN" dirty="0" smtClean="0"/>
              <a:t>- Choose test case based on the test plan</a:t>
            </a:r>
          </a:p>
          <a:p>
            <a:pPr>
              <a:buFont typeface="Wingdings" panose="05000000000000000000" pitchFamily="2" charset="2"/>
              <a:buChar char="§"/>
            </a:pPr>
            <a:r>
              <a:rPr lang="en-IN" b="1" dirty="0" err="1" smtClean="0"/>
              <a:t>Rereview</a:t>
            </a:r>
            <a:r>
              <a:rPr lang="en-IN" b="1" dirty="0" smtClean="0"/>
              <a:t> </a:t>
            </a:r>
            <a:r>
              <a:rPr lang="en-IN" dirty="0" smtClean="0"/>
              <a:t>:- verify the conditions such as test data</a:t>
            </a:r>
          </a:p>
          <a:p>
            <a:pPr>
              <a:buFont typeface="Wingdings" panose="05000000000000000000" pitchFamily="2" charset="2"/>
              <a:buChar char="§"/>
            </a:pPr>
            <a:r>
              <a:rPr lang="en-IN" b="1" dirty="0" err="1"/>
              <a:t>Excute</a:t>
            </a:r>
            <a:r>
              <a:rPr lang="en-IN" b="1" dirty="0"/>
              <a:t> the test </a:t>
            </a:r>
            <a:r>
              <a:rPr lang="en-IN" b="1" dirty="0" smtClean="0"/>
              <a:t>cases :- </a:t>
            </a:r>
            <a:r>
              <a:rPr lang="en-IN" dirty="0" smtClean="0"/>
              <a:t> Run the test case manually  each steps in the test case</a:t>
            </a:r>
          </a:p>
          <a:p>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64</a:t>
            </a:fld>
            <a:endParaRPr lang="en-IN"/>
          </a:p>
        </p:txBody>
      </p:sp>
    </p:spTree>
    <p:extLst>
      <p:ext uri="{BB962C8B-B14F-4D97-AF65-F5344CB8AC3E}">
        <p14:creationId xmlns:p14="http://schemas.microsoft.com/office/powerpoint/2010/main" val="18679593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b="1" dirty="0">
                <a:solidFill>
                  <a:srgbClr val="92D050"/>
                </a:solidFill>
              </a:rPr>
              <a:t>How to </a:t>
            </a:r>
            <a:r>
              <a:rPr lang="en-IN" b="1" dirty="0" smtClean="0">
                <a:solidFill>
                  <a:srgbClr val="92D050"/>
                </a:solidFill>
              </a:rPr>
              <a:t>execute </a:t>
            </a:r>
            <a:r>
              <a:rPr lang="en-IN" b="1" dirty="0">
                <a:solidFill>
                  <a:srgbClr val="92D050"/>
                </a:solidFill>
              </a:rPr>
              <a:t>test cases</a:t>
            </a:r>
            <a:r>
              <a:rPr lang="en-IN" dirty="0">
                <a:solidFill>
                  <a:srgbClr val="92D050"/>
                </a:solidFill>
              </a:rPr>
              <a:t>:-</a:t>
            </a:r>
          </a:p>
        </p:txBody>
      </p:sp>
      <p:sp>
        <p:nvSpPr>
          <p:cNvPr id="3" name="Content Placeholder 2"/>
          <p:cNvSpPr>
            <a:spLocks noGrp="1"/>
          </p:cNvSpPr>
          <p:nvPr>
            <p:ph idx="1"/>
          </p:nvPr>
        </p:nvSpPr>
        <p:spPr/>
        <p:txBody>
          <a:bodyPr/>
          <a:lstStyle/>
          <a:p>
            <a:r>
              <a:rPr lang="en-IN" b="1" dirty="0" smtClean="0"/>
              <a:t>Document Result</a:t>
            </a:r>
            <a:r>
              <a:rPr lang="en-IN" dirty="0" smtClean="0"/>
              <a:t> :- Record the actual results including  any defects found during testing</a:t>
            </a:r>
          </a:p>
          <a:p>
            <a:r>
              <a:rPr lang="en-IN" b="1" dirty="0" smtClean="0"/>
              <a:t>Retest </a:t>
            </a:r>
            <a:r>
              <a:rPr lang="en-IN" dirty="0" smtClean="0"/>
              <a:t>:- Retest the recently founded bugs</a:t>
            </a:r>
          </a:p>
          <a:p>
            <a:r>
              <a:rPr lang="en-IN" b="1" dirty="0" smtClean="0"/>
              <a:t>Report</a:t>
            </a:r>
            <a:r>
              <a:rPr lang="en-IN" dirty="0" smtClean="0"/>
              <a:t> :- Summarize the testing  outcomes and provide  feed back to  Developers.</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65</a:t>
            </a:fld>
            <a:endParaRPr lang="en-IN"/>
          </a:p>
        </p:txBody>
      </p:sp>
    </p:spTree>
    <p:extLst>
      <p:ext uri="{BB962C8B-B14F-4D97-AF65-F5344CB8AC3E}">
        <p14:creationId xmlns:p14="http://schemas.microsoft.com/office/powerpoint/2010/main" val="18756283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66</a:t>
            </a:fld>
            <a:endParaRPr lang="en-IN"/>
          </a:p>
        </p:txBody>
      </p:sp>
    </p:spTree>
    <p:extLst>
      <p:ext uri="{BB962C8B-B14F-4D97-AF65-F5344CB8AC3E}">
        <p14:creationId xmlns:p14="http://schemas.microsoft.com/office/powerpoint/2010/main" val="181792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- 11</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67</a:t>
            </a:fld>
            <a:endParaRPr lang="en-IN"/>
          </a:p>
        </p:txBody>
      </p:sp>
    </p:spTree>
    <p:extLst>
      <p:ext uri="{BB962C8B-B14F-4D97-AF65-F5344CB8AC3E}">
        <p14:creationId xmlns:p14="http://schemas.microsoft.com/office/powerpoint/2010/main" val="10206313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Bug Severity &amp; Priority</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US" b="1" dirty="0" smtClean="0"/>
              <a:t>Severity</a:t>
            </a:r>
            <a:r>
              <a:rPr lang="en-US" dirty="0" smtClean="0"/>
              <a:t> :-  Refer to impact of a bug on the systems functionality or performance.</a:t>
            </a:r>
          </a:p>
          <a:p>
            <a:pPr marL="0" indent="0">
              <a:buNone/>
            </a:pPr>
            <a:r>
              <a:rPr lang="en-US" b="1" dirty="0" smtClean="0"/>
              <a:t>Priority</a:t>
            </a:r>
            <a:r>
              <a:rPr lang="en-US" dirty="0" smtClean="0"/>
              <a:t> :- Priority indicates the urgency of resolving an issue based on business needs and project timelines.</a:t>
            </a:r>
          </a:p>
          <a:p>
            <a:pPr marL="0" indent="0">
              <a:buNone/>
            </a:pPr>
            <a:r>
              <a:rPr lang="en-IN" b="1" dirty="0" smtClean="0"/>
              <a:t>How </a:t>
            </a:r>
            <a:r>
              <a:rPr lang="en-IN" b="1" dirty="0"/>
              <a:t>to categorize </a:t>
            </a:r>
            <a:r>
              <a:rPr lang="en-IN" b="1" dirty="0" smtClean="0"/>
              <a:t>bugs :- </a:t>
            </a:r>
            <a:r>
              <a:rPr lang="en-IN" dirty="0" smtClean="0"/>
              <a:t>Categorizing bugs involves assessing their severity (impact on functionality ) and (urgency to fix)</a:t>
            </a:r>
            <a:endParaRPr lang="en-IN" dirty="0"/>
          </a:p>
          <a:p>
            <a:pPr marL="0" indent="0">
              <a:buNone/>
            </a:pP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68</a:t>
            </a:fld>
            <a:endParaRPr lang="en-IN"/>
          </a:p>
        </p:txBody>
      </p:sp>
    </p:spTree>
    <p:extLst>
      <p:ext uri="{BB962C8B-B14F-4D97-AF65-F5344CB8AC3E}">
        <p14:creationId xmlns:p14="http://schemas.microsoft.com/office/powerpoint/2010/main" val="32683952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concepts of Severity (how serious the bug is)</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US" dirty="0" smtClean="0"/>
              <a:t>Severity reflects the seriousness of a bug’s impact on the systems functionality.</a:t>
            </a:r>
          </a:p>
          <a:p>
            <a:pPr marL="0" indent="0">
              <a:buNone/>
            </a:pPr>
            <a:r>
              <a:rPr lang="en-US" dirty="0" smtClean="0"/>
              <a:t>These are 	Severity levels</a:t>
            </a:r>
          </a:p>
          <a:p>
            <a:pPr marL="0" indent="0">
              <a:buNone/>
            </a:pPr>
            <a:r>
              <a:rPr lang="en-US" dirty="0" smtClean="0"/>
              <a:t>1.</a:t>
            </a:r>
            <a:r>
              <a:rPr lang="en-US" b="1" dirty="0" smtClean="0"/>
              <a:t>Critical </a:t>
            </a:r>
            <a:r>
              <a:rPr lang="en-US" dirty="0" smtClean="0"/>
              <a:t>:- Completely brakes functionality ,causing system crashes or data loss.</a:t>
            </a:r>
          </a:p>
          <a:p>
            <a:pPr marL="0" indent="0">
              <a:buNone/>
            </a:pPr>
            <a:r>
              <a:rPr lang="en-US" dirty="0" smtClean="0"/>
              <a:t>2.Major :- Significantly impairs core features but system still runs.</a:t>
            </a:r>
          </a:p>
          <a:p>
            <a:pPr marL="0" indent="0">
              <a:buNone/>
            </a:pPr>
            <a:r>
              <a:rPr lang="en-US" dirty="0" smtClean="0"/>
              <a:t>3.Minor :- Causes issues in non-essential features , with workarounds available</a:t>
            </a:r>
          </a:p>
          <a:p>
            <a:pPr marL="0" indent="0">
              <a:buNone/>
            </a:pPr>
            <a:r>
              <a:rPr lang="en-US" dirty="0" smtClean="0"/>
              <a:t>4.Low :-Very low impact issues that don’t affect usage.</a:t>
            </a:r>
          </a:p>
          <a:p>
            <a:pPr marL="0" indent="0">
              <a:buNone/>
            </a:pPr>
            <a:r>
              <a:rPr lang="en-US" dirty="0" smtClean="0"/>
              <a:t>Severity focuses on the technical damage a bug causes.</a:t>
            </a:r>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69</a:t>
            </a:fld>
            <a:endParaRPr lang="en-IN"/>
          </a:p>
        </p:txBody>
      </p:sp>
      <p:sp>
        <p:nvSpPr>
          <p:cNvPr id="5" name="Title 1"/>
          <p:cNvSpPr txBox="1">
            <a:spLocks/>
          </p:cNvSpPr>
          <p:nvPr/>
        </p:nvSpPr>
        <p:spPr>
          <a:xfrm>
            <a:off x="646111" y="38159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Tree>
    <p:extLst>
      <p:ext uri="{BB962C8B-B14F-4D97-AF65-F5344CB8AC3E}">
        <p14:creationId xmlns:p14="http://schemas.microsoft.com/office/powerpoint/2010/main" val="3401384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Tester mind-set</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Test the app positive ways</a:t>
            </a:r>
          </a:p>
          <a:p>
            <a:pPr>
              <a:buFont typeface="Wingdings" panose="05000000000000000000" pitchFamily="2" charset="2"/>
              <a:buChar char="Ø"/>
            </a:pPr>
            <a:r>
              <a:rPr lang="en-IN" dirty="0" smtClean="0"/>
              <a:t>Test the app negative ways</a:t>
            </a:r>
          </a:p>
          <a:p>
            <a:pPr>
              <a:buFont typeface="Wingdings" panose="05000000000000000000" pitchFamily="2" charset="2"/>
              <a:buChar char="Ø"/>
            </a:pPr>
            <a:r>
              <a:rPr lang="en-IN" dirty="0" smtClean="0"/>
              <a:t>Test the app like a user</a:t>
            </a:r>
          </a:p>
          <a:p>
            <a:pPr>
              <a:buFont typeface="Wingdings" panose="05000000000000000000" pitchFamily="2" charset="2"/>
              <a:buChar char="Ø"/>
            </a:pPr>
            <a:r>
              <a:rPr lang="en-IN" dirty="0" smtClean="0"/>
              <a:t>Test the app different methods and different ideas</a:t>
            </a:r>
          </a:p>
          <a:p>
            <a:pPr>
              <a:buFont typeface="Wingdings" panose="05000000000000000000" pitchFamily="2" charset="2"/>
              <a:buChar char="Ø"/>
            </a:pPr>
            <a:r>
              <a:rPr lang="en-IN" dirty="0" smtClean="0"/>
              <a:t>Find the major functionalities</a:t>
            </a:r>
          </a:p>
          <a:p>
            <a:pPr>
              <a:buFont typeface="Wingdings" panose="05000000000000000000" pitchFamily="2" charset="2"/>
              <a:buChar char="Ø"/>
            </a:pPr>
            <a:r>
              <a:rPr lang="en-IN" dirty="0" smtClean="0"/>
              <a:t>Plan the testing way or type</a:t>
            </a:r>
          </a:p>
          <a:p>
            <a:pPr>
              <a:buFont typeface="Wingdings" panose="05000000000000000000" pitchFamily="2" charset="2"/>
              <a:buChar char="Ø"/>
            </a:pPr>
            <a:r>
              <a:rPr lang="en-IN" dirty="0" smtClean="0"/>
              <a:t>Check the each and every function </a:t>
            </a:r>
          </a:p>
          <a:p>
            <a:pPr>
              <a:buFont typeface="Wingdings" panose="05000000000000000000" pitchFamily="2" charset="2"/>
              <a:buChar char="Ø"/>
            </a:pPr>
            <a:r>
              <a:rPr lang="en-IN" dirty="0" smtClean="0"/>
              <a:t>Search for mistakes </a:t>
            </a:r>
          </a:p>
          <a:p>
            <a:pPr>
              <a:buFont typeface="Wingdings" panose="05000000000000000000" pitchFamily="2" charset="2"/>
              <a:buChar char="Ø"/>
            </a:pPr>
            <a:r>
              <a:rPr lang="en-IN" dirty="0" smtClean="0"/>
              <a:t>Think deeply </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a:t>
            </a:fld>
            <a:endParaRPr lang="en-IN"/>
          </a:p>
        </p:txBody>
      </p:sp>
    </p:spTree>
    <p:extLst>
      <p:ext uri="{BB962C8B-B14F-4D97-AF65-F5344CB8AC3E}">
        <p14:creationId xmlns:p14="http://schemas.microsoft.com/office/powerpoint/2010/main" val="19584469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Priority  ( How urgent it is to fix )</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US" dirty="0" smtClean="0"/>
              <a:t>Priority refers to how urgent it is to fix a bug based on business needs. </a:t>
            </a:r>
          </a:p>
          <a:p>
            <a:pPr marL="0" indent="0">
              <a:buNone/>
            </a:pPr>
            <a:r>
              <a:rPr lang="en-US" b="1" dirty="0" smtClean="0"/>
              <a:t>Priority levels</a:t>
            </a:r>
          </a:p>
          <a:p>
            <a:pPr marL="0" indent="0">
              <a:buNone/>
            </a:pPr>
            <a:r>
              <a:rPr lang="en-US" b="1" dirty="0" smtClean="0"/>
              <a:t>1.High :- </a:t>
            </a:r>
            <a:r>
              <a:rPr lang="en-US" dirty="0" smtClean="0"/>
              <a:t>Must be fixed immediately as it affects critical operations  or deadlines.</a:t>
            </a:r>
          </a:p>
          <a:p>
            <a:pPr marL="0" indent="0">
              <a:buNone/>
            </a:pPr>
            <a:r>
              <a:rPr lang="en-US" dirty="0" smtClean="0"/>
              <a:t>2.</a:t>
            </a:r>
            <a:r>
              <a:rPr lang="en-US" b="1" dirty="0" smtClean="0"/>
              <a:t>Medium</a:t>
            </a:r>
            <a:r>
              <a:rPr lang="en-US" dirty="0" smtClean="0"/>
              <a:t> :-  Importance but can be fixed in the regular development cycle.</a:t>
            </a:r>
          </a:p>
          <a:p>
            <a:pPr marL="0" indent="0">
              <a:buNone/>
            </a:pPr>
            <a:r>
              <a:rPr lang="en-US" dirty="0" smtClean="0"/>
              <a:t>3.</a:t>
            </a:r>
            <a:r>
              <a:rPr lang="en-US" b="1" dirty="0" smtClean="0"/>
              <a:t>Low :- </a:t>
            </a:r>
            <a:r>
              <a:rPr lang="en-US" dirty="0" smtClean="0"/>
              <a:t>Can be delayed without major impact , often tied to minor issues.</a:t>
            </a:r>
          </a:p>
          <a:p>
            <a:pPr marL="0" indent="0">
              <a:buNone/>
            </a:pPr>
            <a:r>
              <a:rPr lang="en-US" dirty="0" smtClean="0"/>
              <a:t>Priority is set based on urgency considering deadlines and user needs.</a:t>
            </a:r>
          </a:p>
        </p:txBody>
      </p:sp>
      <p:sp>
        <p:nvSpPr>
          <p:cNvPr id="4" name="Slide Number Placeholder 3"/>
          <p:cNvSpPr>
            <a:spLocks noGrp="1"/>
          </p:cNvSpPr>
          <p:nvPr>
            <p:ph type="sldNum" sz="quarter" idx="12"/>
          </p:nvPr>
        </p:nvSpPr>
        <p:spPr/>
        <p:txBody>
          <a:bodyPr/>
          <a:lstStyle/>
          <a:p>
            <a:fld id="{96811867-EB19-4812-B178-5F0E428A1C65}" type="slidenum">
              <a:rPr lang="en-IN" smtClean="0"/>
              <a:t>70</a:t>
            </a:fld>
            <a:endParaRPr lang="en-IN"/>
          </a:p>
        </p:txBody>
      </p:sp>
    </p:spTree>
    <p:extLst>
      <p:ext uri="{BB962C8B-B14F-4D97-AF65-F5344CB8AC3E}">
        <p14:creationId xmlns:p14="http://schemas.microsoft.com/office/powerpoint/2010/main" val="12592884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71</a:t>
            </a:fld>
            <a:endParaRPr lang="en-IN"/>
          </a:p>
        </p:txBody>
      </p:sp>
    </p:spTree>
    <p:extLst>
      <p:ext uri="{BB962C8B-B14F-4D97-AF65-F5344CB8AC3E}">
        <p14:creationId xmlns:p14="http://schemas.microsoft.com/office/powerpoint/2010/main" val="2690832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- 12</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72</a:t>
            </a:fld>
            <a:endParaRPr lang="en-IN"/>
          </a:p>
        </p:txBody>
      </p:sp>
    </p:spTree>
    <p:extLst>
      <p:ext uri="{BB962C8B-B14F-4D97-AF65-F5344CB8AC3E}">
        <p14:creationId xmlns:p14="http://schemas.microsoft.com/office/powerpoint/2010/main" val="36927494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Make a bug report </a:t>
            </a:r>
            <a:endParaRPr lang="en-IN" b="1" dirty="0">
              <a:solidFill>
                <a:srgbClr val="92D050"/>
              </a:solidFill>
            </a:endParaRPr>
          </a:p>
        </p:txBody>
      </p:sp>
      <p:sp>
        <p:nvSpPr>
          <p:cNvPr id="3" name="Content Placeholder 2"/>
          <p:cNvSpPr>
            <a:spLocks noGrp="1"/>
          </p:cNvSpPr>
          <p:nvPr>
            <p:ph idx="1"/>
          </p:nvPr>
        </p:nvSpPr>
        <p:spPr/>
        <p:txBody>
          <a:bodyPr/>
          <a:lstStyle/>
          <a:p>
            <a:r>
              <a:rPr lang="en-US" dirty="0" smtClean="0"/>
              <a:t>Create a bug report </a:t>
            </a:r>
          </a:p>
          <a:p>
            <a:r>
              <a:rPr lang="en-US" dirty="0" smtClean="0"/>
              <a:t>Follow the last discussed topics </a:t>
            </a:r>
          </a:p>
          <a:p>
            <a:r>
              <a:rPr lang="en-US" dirty="0" smtClean="0"/>
              <a:t>Re verify each and every bugs</a:t>
            </a:r>
          </a:p>
          <a:p>
            <a:r>
              <a:rPr lang="en-US" dirty="0" smtClean="0"/>
              <a:t>Categorize logged bugs by  severity and priority </a:t>
            </a:r>
          </a:p>
          <a:p>
            <a:pPr marL="0" indent="0">
              <a:buNone/>
            </a:pPr>
            <a:r>
              <a:rPr lang="en-US" b="1" dirty="0" smtClean="0"/>
              <a:t>Severity points</a:t>
            </a:r>
            <a:r>
              <a:rPr lang="en-US" dirty="0" smtClean="0"/>
              <a:t>                         </a:t>
            </a:r>
            <a:r>
              <a:rPr lang="en-US" b="1" dirty="0" smtClean="0"/>
              <a:t>Priority points</a:t>
            </a:r>
          </a:p>
          <a:p>
            <a:pPr marL="514350" indent="-514350">
              <a:buFont typeface="+mj-lt"/>
              <a:buAutoNum type="romanUcPeriod"/>
            </a:pPr>
            <a:r>
              <a:rPr lang="en-US" dirty="0" smtClean="0"/>
              <a:t>Critical                                   I. High  </a:t>
            </a:r>
          </a:p>
          <a:p>
            <a:pPr marL="514350" indent="-514350">
              <a:buFont typeface="+mj-lt"/>
              <a:buAutoNum type="romanUcPeriod"/>
            </a:pPr>
            <a:r>
              <a:rPr lang="en-US" dirty="0" smtClean="0"/>
              <a:t>Major                                     II. Medium</a:t>
            </a:r>
          </a:p>
          <a:p>
            <a:pPr marL="514350" indent="-514350">
              <a:buFont typeface="+mj-lt"/>
              <a:buAutoNum type="romanUcPeriod"/>
            </a:pPr>
            <a:r>
              <a:rPr lang="en-US" dirty="0" smtClean="0"/>
              <a:t>Minor                                     III. Low</a:t>
            </a:r>
          </a:p>
          <a:p>
            <a:pPr marL="514350" indent="-514350">
              <a:buFont typeface="+mj-lt"/>
              <a:buAutoNum type="romanUcPeriod"/>
            </a:pPr>
            <a:r>
              <a:rPr lang="en-US" dirty="0" smtClean="0"/>
              <a:t>Low</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73</a:t>
            </a:fld>
            <a:endParaRPr lang="en-IN"/>
          </a:p>
        </p:txBody>
      </p:sp>
      <p:cxnSp>
        <p:nvCxnSpPr>
          <p:cNvPr id="6" name="Straight Connector 5"/>
          <p:cNvCxnSpPr/>
          <p:nvPr/>
        </p:nvCxnSpPr>
        <p:spPr>
          <a:xfrm>
            <a:off x="3850640" y="3891280"/>
            <a:ext cx="0" cy="200152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79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74</a:t>
            </a:fld>
            <a:endParaRPr lang="en-IN"/>
          </a:p>
        </p:txBody>
      </p:sp>
    </p:spTree>
    <p:extLst>
      <p:ext uri="{BB962C8B-B14F-4D97-AF65-F5344CB8AC3E}">
        <p14:creationId xmlns:p14="http://schemas.microsoft.com/office/powerpoint/2010/main" val="6778590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- 13</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75</a:t>
            </a:fld>
            <a:endParaRPr lang="en-IN"/>
          </a:p>
        </p:txBody>
      </p:sp>
    </p:spTree>
    <p:extLst>
      <p:ext uri="{BB962C8B-B14F-4D97-AF65-F5344CB8AC3E}">
        <p14:creationId xmlns:p14="http://schemas.microsoft.com/office/powerpoint/2010/main" val="2217338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Submit the Reports</a:t>
            </a:r>
            <a:endParaRPr lang="en-IN" b="1" dirty="0">
              <a:solidFill>
                <a:srgbClr val="92D050"/>
              </a:solidFill>
            </a:endParaRPr>
          </a:p>
        </p:txBody>
      </p:sp>
      <p:sp>
        <p:nvSpPr>
          <p:cNvPr id="3" name="Content Placeholder 2"/>
          <p:cNvSpPr>
            <a:spLocks noGrp="1"/>
          </p:cNvSpPr>
          <p:nvPr>
            <p:ph idx="1"/>
          </p:nvPr>
        </p:nvSpPr>
        <p:spPr/>
        <p:txBody>
          <a:bodyPr/>
          <a:lstStyle/>
          <a:p>
            <a:r>
              <a:rPr lang="en-US" dirty="0" smtClean="0"/>
              <a:t>Finish the Report if incase not complete the report.  complete the Report and submit</a:t>
            </a:r>
          </a:p>
          <a:p>
            <a:r>
              <a:rPr lang="en-US" dirty="0" smtClean="0"/>
              <a:t>After Review the report reviewer will explain about your report</a:t>
            </a:r>
          </a:p>
          <a:p>
            <a:r>
              <a:rPr lang="en-US" dirty="0" smtClean="0"/>
              <a:t>Ask you have any questions.</a:t>
            </a:r>
          </a:p>
          <a:p>
            <a:r>
              <a:rPr lang="en-US" dirty="0" smtClean="0"/>
              <a:t>After review of your report reviewer will tell you of your report </a:t>
            </a:r>
            <a:r>
              <a:rPr lang="en-US" dirty="0" err="1" smtClean="0"/>
              <a:t>progrees</a:t>
            </a:r>
            <a:endParaRPr lang="en-US" dirty="0" smtClean="0"/>
          </a:p>
          <a:p>
            <a:pPr marL="0" indent="0">
              <a:buNone/>
            </a:pPr>
            <a:r>
              <a:rPr lang="en-US" dirty="0" smtClean="0"/>
              <a:t>Like</a:t>
            </a:r>
          </a:p>
          <a:p>
            <a:pPr>
              <a:buFont typeface="Wingdings" panose="05000000000000000000" pitchFamily="2" charset="2"/>
              <a:buChar char="Ø"/>
            </a:pPr>
            <a:r>
              <a:rPr lang="en-US" dirty="0" smtClean="0"/>
              <a:t>Mistakes</a:t>
            </a:r>
          </a:p>
          <a:p>
            <a:pPr>
              <a:buFont typeface="Wingdings" panose="05000000000000000000" pitchFamily="2" charset="2"/>
              <a:buChar char="Ø"/>
            </a:pPr>
            <a:r>
              <a:rPr lang="en-US" dirty="0" smtClean="0"/>
              <a:t>Ways </a:t>
            </a:r>
          </a:p>
          <a:p>
            <a:pPr>
              <a:buFont typeface="Wingdings" panose="05000000000000000000" pitchFamily="2" charset="2"/>
              <a:buChar char="Ø"/>
            </a:pPr>
            <a:r>
              <a:rPr lang="en-US" dirty="0" smtClean="0"/>
              <a:t>Format  etc.</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76</a:t>
            </a:fld>
            <a:endParaRPr lang="en-IN"/>
          </a:p>
        </p:txBody>
      </p:sp>
    </p:spTree>
    <p:extLst>
      <p:ext uri="{BB962C8B-B14F-4D97-AF65-F5344CB8AC3E}">
        <p14:creationId xmlns:p14="http://schemas.microsoft.com/office/powerpoint/2010/main" val="9202809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77</a:t>
            </a:fld>
            <a:endParaRPr lang="en-IN"/>
          </a:p>
        </p:txBody>
      </p:sp>
    </p:spTree>
    <p:extLst>
      <p:ext uri="{BB962C8B-B14F-4D97-AF65-F5344CB8AC3E}">
        <p14:creationId xmlns:p14="http://schemas.microsoft.com/office/powerpoint/2010/main" val="23618533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- 14</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78</a:t>
            </a:fld>
            <a:endParaRPr lang="en-IN"/>
          </a:p>
        </p:txBody>
      </p:sp>
    </p:spTree>
    <p:extLst>
      <p:ext uri="{BB962C8B-B14F-4D97-AF65-F5344CB8AC3E}">
        <p14:creationId xmlns:p14="http://schemas.microsoft.com/office/powerpoint/2010/main" val="11514947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Test the more complexity test cases</a:t>
            </a:r>
            <a:endParaRPr lang="en-IN" b="1" dirty="0">
              <a:solidFill>
                <a:srgbClr val="92D050"/>
              </a:solidFill>
            </a:endParaRPr>
          </a:p>
        </p:txBody>
      </p:sp>
      <p:sp>
        <p:nvSpPr>
          <p:cNvPr id="3" name="Content Placeholder 2"/>
          <p:cNvSpPr>
            <a:spLocks noGrp="1"/>
          </p:cNvSpPr>
          <p:nvPr>
            <p:ph idx="1"/>
          </p:nvPr>
        </p:nvSpPr>
        <p:spPr/>
        <p:txBody>
          <a:bodyPr/>
          <a:lstStyle/>
          <a:p>
            <a:r>
              <a:rPr lang="en-US" dirty="0" smtClean="0"/>
              <a:t>Take the Different module for test case creation</a:t>
            </a:r>
            <a:endParaRPr lang="en-IN" dirty="0"/>
          </a:p>
          <a:p>
            <a:r>
              <a:rPr lang="en-US" dirty="0" smtClean="0"/>
              <a:t>Take a payment gateway like (flipkart , </a:t>
            </a:r>
            <a:r>
              <a:rPr lang="en-US" dirty="0"/>
              <a:t>amazon ). take any one </a:t>
            </a:r>
            <a:endParaRPr lang="en-IN" dirty="0"/>
          </a:p>
          <a:p>
            <a:pPr marL="0" indent="0">
              <a:buNone/>
            </a:pPr>
            <a:r>
              <a:rPr lang="en-US" dirty="0"/>
              <a:t> </a:t>
            </a:r>
            <a:r>
              <a:rPr lang="en-US" dirty="0" smtClean="0"/>
              <a:t>                        (Or)</a:t>
            </a:r>
          </a:p>
          <a:p>
            <a:r>
              <a:rPr lang="en-US" dirty="0"/>
              <a:t>Take </a:t>
            </a:r>
            <a:r>
              <a:rPr lang="en-US" dirty="0" smtClean="0"/>
              <a:t>A search bar form (google , flipkat  amazon etc. take any one </a:t>
            </a:r>
            <a:endParaRPr lang="en-IN" dirty="0"/>
          </a:p>
          <a:p>
            <a:r>
              <a:rPr lang="en-US" dirty="0" smtClean="0"/>
              <a:t>Write test case and execute the test cases</a:t>
            </a:r>
          </a:p>
          <a:p>
            <a:r>
              <a:rPr lang="en-US" dirty="0" smtClean="0"/>
              <a:t>After completion of report submit the report.</a:t>
            </a:r>
          </a:p>
          <a:p>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79</a:t>
            </a:fld>
            <a:endParaRPr lang="en-IN"/>
          </a:p>
        </p:txBody>
      </p:sp>
    </p:spTree>
    <p:extLst>
      <p:ext uri="{BB962C8B-B14F-4D97-AF65-F5344CB8AC3E}">
        <p14:creationId xmlns:p14="http://schemas.microsoft.com/office/powerpoint/2010/main" val="121351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8</a:t>
            </a:fld>
            <a:endParaRPr lang="en-IN"/>
          </a:p>
        </p:txBody>
      </p:sp>
    </p:spTree>
    <p:extLst>
      <p:ext uri="{BB962C8B-B14F-4D97-AF65-F5344CB8AC3E}">
        <p14:creationId xmlns:p14="http://schemas.microsoft.com/office/powerpoint/2010/main" val="7102541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80</a:t>
            </a:fld>
            <a:endParaRPr lang="en-IN"/>
          </a:p>
        </p:txBody>
      </p:sp>
    </p:spTree>
    <p:extLst>
      <p:ext uri="{BB962C8B-B14F-4D97-AF65-F5344CB8AC3E}">
        <p14:creationId xmlns:p14="http://schemas.microsoft.com/office/powerpoint/2010/main" val="3303510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- 15</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81</a:t>
            </a:fld>
            <a:endParaRPr lang="en-IN"/>
          </a:p>
        </p:txBody>
      </p:sp>
    </p:spTree>
    <p:extLst>
      <p:ext uri="{BB962C8B-B14F-4D97-AF65-F5344CB8AC3E}">
        <p14:creationId xmlns:p14="http://schemas.microsoft.com/office/powerpoint/2010/main" val="2152086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Practical Testing and Collaboration</a:t>
            </a:r>
          </a:p>
        </p:txBody>
      </p:sp>
      <p:sp>
        <p:nvSpPr>
          <p:cNvPr id="3" name="Content Placeholder 2"/>
          <p:cNvSpPr>
            <a:spLocks noGrp="1"/>
          </p:cNvSpPr>
          <p:nvPr>
            <p:ph idx="1"/>
          </p:nvPr>
        </p:nvSpPr>
        <p:spPr>
          <a:xfrm>
            <a:off x="646111" y="1757680"/>
            <a:ext cx="10814369" cy="4897120"/>
          </a:xfrm>
        </p:spPr>
        <p:txBody>
          <a:bodyPr>
            <a:normAutofit/>
          </a:bodyPr>
          <a:lstStyle/>
          <a:p>
            <a:pPr marL="0" indent="0">
              <a:buNone/>
            </a:pPr>
            <a:r>
              <a:rPr lang="en-IN" b="1" dirty="0" smtClean="0"/>
              <a:t>Exploratory Testing :- </a:t>
            </a:r>
            <a:r>
              <a:rPr lang="en-IN" dirty="0" smtClean="0"/>
              <a:t>Exploratory testing involves unscripted  testing to discover defects actively.</a:t>
            </a:r>
          </a:p>
          <a:p>
            <a:pPr marL="0" indent="0">
              <a:buNone/>
            </a:pPr>
            <a:r>
              <a:rPr lang="en-US" b="1" dirty="0"/>
              <a:t>H</a:t>
            </a:r>
            <a:r>
              <a:rPr lang="en-US" b="1" dirty="0" smtClean="0"/>
              <a:t>ow </a:t>
            </a:r>
            <a:r>
              <a:rPr lang="en-US" b="1" dirty="0"/>
              <a:t>to test without detailed instructions (exploratory testing</a:t>
            </a:r>
            <a:r>
              <a:rPr lang="en-US" b="1" dirty="0" smtClean="0"/>
              <a:t>).</a:t>
            </a:r>
          </a:p>
          <a:p>
            <a:pPr marL="0" indent="0">
              <a:buNone/>
            </a:pPr>
            <a:r>
              <a:rPr lang="en-US" dirty="0" smtClean="0"/>
              <a:t>To conduct exploratory testing focus on the following principles.</a:t>
            </a:r>
          </a:p>
          <a:p>
            <a:pPr marL="0" indent="0">
              <a:buNone/>
            </a:pPr>
            <a:r>
              <a:rPr lang="en-US" dirty="0" smtClean="0"/>
              <a:t>1.</a:t>
            </a:r>
            <a:r>
              <a:rPr lang="en-US" b="1" dirty="0" smtClean="0"/>
              <a:t>Understanding the application </a:t>
            </a:r>
            <a:r>
              <a:rPr lang="en-US" dirty="0" smtClean="0"/>
              <a:t>:- understand the user expectations features.</a:t>
            </a:r>
            <a:endParaRPr lang="en-US" dirty="0"/>
          </a:p>
          <a:p>
            <a:pPr marL="0" indent="0">
              <a:buNone/>
            </a:pPr>
            <a:r>
              <a:rPr lang="en-US" dirty="0" smtClean="0"/>
              <a:t>2.</a:t>
            </a:r>
            <a:r>
              <a:rPr lang="en-US" b="1" dirty="0" smtClean="0"/>
              <a:t>Define objectives </a:t>
            </a:r>
            <a:r>
              <a:rPr lang="en-US" dirty="0" smtClean="0"/>
              <a:t>:- Validate the particular functionalities.</a:t>
            </a:r>
          </a:p>
          <a:p>
            <a:pPr marL="0" indent="0">
              <a:buNone/>
            </a:pPr>
            <a:r>
              <a:rPr lang="en-US" dirty="0" smtClean="0"/>
              <a:t>3.</a:t>
            </a:r>
            <a:r>
              <a:rPr lang="en-US" b="1" dirty="0" smtClean="0"/>
              <a:t>Explore Freely </a:t>
            </a:r>
            <a:r>
              <a:rPr lang="en-US" dirty="0" smtClean="0"/>
              <a:t>:-  Navigate the app with interacting with different features</a:t>
            </a:r>
          </a:p>
          <a:p>
            <a:pPr marL="0" indent="0">
              <a:buNone/>
            </a:pPr>
            <a:r>
              <a:rPr lang="en-US" dirty="0" smtClean="0"/>
              <a:t>4</a:t>
            </a:r>
            <a:r>
              <a:rPr lang="en-US" b="1" dirty="0" smtClean="0"/>
              <a:t>.Document finding </a:t>
            </a:r>
            <a:r>
              <a:rPr lang="en-US" dirty="0" smtClean="0"/>
              <a:t>:- Note the any defects and unexpected behavior.</a:t>
            </a:r>
          </a:p>
          <a:p>
            <a:pPr marL="0" indent="0">
              <a:buNone/>
            </a:pPr>
            <a:r>
              <a:rPr lang="en-US" dirty="0" smtClean="0"/>
              <a:t>5.</a:t>
            </a:r>
            <a:r>
              <a:rPr lang="en-US" b="1" dirty="0" smtClean="0"/>
              <a:t>User rules </a:t>
            </a:r>
            <a:r>
              <a:rPr lang="en-US" dirty="0" smtClean="0"/>
              <a:t>:- Focus on critical paths .</a:t>
            </a:r>
          </a:p>
          <a:p>
            <a:pPr marL="0" indent="0">
              <a:buNone/>
            </a:pPr>
            <a:r>
              <a:rPr lang="en-US" dirty="0" smtClean="0"/>
              <a:t>6.</a:t>
            </a:r>
            <a:r>
              <a:rPr lang="en-US" b="1" dirty="0" smtClean="0"/>
              <a:t>Review</a:t>
            </a:r>
            <a:r>
              <a:rPr lang="en-US" dirty="0" smtClean="0"/>
              <a:t> :- Re review the identified bugs</a:t>
            </a:r>
          </a:p>
          <a:p>
            <a:pPr marL="0" indent="0">
              <a:buNone/>
            </a:pPr>
            <a:r>
              <a:rPr lang="en-US" dirty="0" smtClean="0"/>
              <a:t>7.</a:t>
            </a:r>
            <a:r>
              <a:rPr lang="en-US" b="1" dirty="0" smtClean="0"/>
              <a:t>Collaborate</a:t>
            </a:r>
            <a:r>
              <a:rPr lang="en-US" dirty="0" smtClean="0"/>
              <a:t> :- Collaborate with team members and improve knowledge. </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82</a:t>
            </a:fld>
            <a:endParaRPr lang="en-IN"/>
          </a:p>
        </p:txBody>
      </p:sp>
    </p:spTree>
    <p:extLst>
      <p:ext uri="{BB962C8B-B14F-4D97-AF65-F5344CB8AC3E}">
        <p14:creationId xmlns:p14="http://schemas.microsoft.com/office/powerpoint/2010/main" val="38670372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83</a:t>
            </a:fld>
            <a:endParaRPr lang="en-IN"/>
          </a:p>
        </p:txBody>
      </p:sp>
    </p:spTree>
    <p:extLst>
      <p:ext uri="{BB962C8B-B14F-4D97-AF65-F5344CB8AC3E}">
        <p14:creationId xmlns:p14="http://schemas.microsoft.com/office/powerpoint/2010/main" val="38827001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- 16</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84</a:t>
            </a:fld>
            <a:endParaRPr lang="en-IN"/>
          </a:p>
        </p:txBody>
      </p:sp>
    </p:spTree>
    <p:extLst>
      <p:ext uri="{BB962C8B-B14F-4D97-AF65-F5344CB8AC3E}">
        <p14:creationId xmlns:p14="http://schemas.microsoft.com/office/powerpoint/2010/main" val="38852241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Take a small application for test</a:t>
            </a:r>
            <a:endParaRPr lang="en-IN" b="1" dirty="0">
              <a:solidFill>
                <a:srgbClr val="92D050"/>
              </a:solidFill>
            </a:endParaRPr>
          </a:p>
        </p:txBody>
      </p:sp>
      <p:sp>
        <p:nvSpPr>
          <p:cNvPr id="3" name="Content Placeholder 2"/>
          <p:cNvSpPr>
            <a:spLocks noGrp="1"/>
          </p:cNvSpPr>
          <p:nvPr>
            <p:ph idx="1"/>
          </p:nvPr>
        </p:nvSpPr>
        <p:spPr/>
        <p:txBody>
          <a:bodyPr/>
          <a:lstStyle/>
          <a:p>
            <a:r>
              <a:rPr lang="en-IN" dirty="0" smtClean="0"/>
              <a:t>Take a small application for testing </a:t>
            </a:r>
          </a:p>
          <a:p>
            <a:r>
              <a:rPr lang="en-IN" dirty="0" smtClean="0"/>
              <a:t>Test the application freely</a:t>
            </a:r>
          </a:p>
          <a:p>
            <a:r>
              <a:rPr lang="en-IN" dirty="0" smtClean="0"/>
              <a:t>Focus on main functions</a:t>
            </a:r>
          </a:p>
          <a:p>
            <a:r>
              <a:rPr lang="en-IN" dirty="0" smtClean="0"/>
              <a:t>Looking for any issues</a:t>
            </a:r>
          </a:p>
          <a:p>
            <a:r>
              <a:rPr lang="en-IN" dirty="0" smtClean="0"/>
              <a:t>Discuss the doubts</a:t>
            </a:r>
          </a:p>
          <a:p>
            <a:r>
              <a:rPr lang="en-IN" dirty="0" smtClean="0"/>
              <a:t>Make a clear report.</a:t>
            </a:r>
          </a:p>
          <a:p>
            <a:r>
              <a:rPr lang="en-IN" dirty="0" smtClean="0"/>
              <a:t>Submit the report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85</a:t>
            </a:fld>
            <a:endParaRPr lang="en-IN"/>
          </a:p>
        </p:txBody>
      </p:sp>
    </p:spTree>
    <p:extLst>
      <p:ext uri="{BB962C8B-B14F-4D97-AF65-F5344CB8AC3E}">
        <p14:creationId xmlns:p14="http://schemas.microsoft.com/office/powerpoint/2010/main" val="11854498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86</a:t>
            </a:fld>
            <a:endParaRPr lang="en-IN"/>
          </a:p>
        </p:txBody>
      </p:sp>
    </p:spTree>
    <p:extLst>
      <p:ext uri="{BB962C8B-B14F-4D97-AF65-F5344CB8AC3E}">
        <p14:creationId xmlns:p14="http://schemas.microsoft.com/office/powerpoint/2010/main" val="35164410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- 17</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87</a:t>
            </a:fld>
            <a:endParaRPr lang="en-IN"/>
          </a:p>
        </p:txBody>
      </p:sp>
    </p:spTree>
    <p:extLst>
      <p:ext uri="{BB962C8B-B14F-4D97-AF65-F5344CB8AC3E}">
        <p14:creationId xmlns:p14="http://schemas.microsoft.com/office/powerpoint/2010/main" val="2581306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rPr>
              <a:t>Introduction to Usability Testing</a:t>
            </a:r>
          </a:p>
        </p:txBody>
      </p:sp>
      <p:sp>
        <p:nvSpPr>
          <p:cNvPr id="3" name="Content Placeholder 2"/>
          <p:cNvSpPr>
            <a:spLocks noGrp="1"/>
          </p:cNvSpPr>
          <p:nvPr>
            <p:ph idx="1"/>
          </p:nvPr>
        </p:nvSpPr>
        <p:spPr/>
        <p:txBody>
          <a:bodyPr/>
          <a:lstStyle/>
          <a:p>
            <a:r>
              <a:rPr lang="en-IN" b="1" dirty="0" smtClean="0"/>
              <a:t>Usability testing :- </a:t>
            </a:r>
            <a:r>
              <a:rPr lang="en-IN" dirty="0" smtClean="0"/>
              <a:t>Usability testing evaluates a products user-friendly by  observing real users as they interact  with it .This process identifies  areas  for improvement ensuring  the product meets user needs effectively.</a:t>
            </a:r>
          </a:p>
          <a:p>
            <a:r>
              <a:rPr lang="en-IN" b="1" dirty="0" smtClean="0"/>
              <a:t>Usability testing steps :- </a:t>
            </a:r>
            <a:endParaRPr lang="en-IN" dirty="0" smtClean="0"/>
          </a:p>
          <a:p>
            <a:pPr marL="457200" indent="-457200">
              <a:buFont typeface="+mj-lt"/>
              <a:buAutoNum type="arabicPeriod"/>
            </a:pPr>
            <a:r>
              <a:rPr lang="en-IN" b="1" dirty="0" smtClean="0"/>
              <a:t>Define objectives :- </a:t>
            </a:r>
            <a:r>
              <a:rPr lang="en-IN" dirty="0" smtClean="0"/>
              <a:t>Identify the specific usability goals and criteria for the application.</a:t>
            </a:r>
          </a:p>
          <a:p>
            <a:pPr marL="457200" indent="-457200">
              <a:buFont typeface="+mj-lt"/>
              <a:buAutoNum type="arabicPeriod"/>
            </a:pPr>
            <a:r>
              <a:rPr lang="en-IN" b="1" dirty="0" smtClean="0"/>
              <a:t>Create Scenario :- </a:t>
            </a:r>
            <a:r>
              <a:rPr lang="en-IN" dirty="0" smtClean="0"/>
              <a:t>Create test scenarios .user will perform  within app</a:t>
            </a:r>
          </a:p>
          <a:p>
            <a:pPr marL="457200" indent="-457200">
              <a:buFont typeface="+mj-lt"/>
              <a:buAutoNum type="arabicPeriod"/>
            </a:pPr>
            <a:r>
              <a:rPr lang="en-IN" b="1" dirty="0" smtClean="0"/>
              <a:t>Conduct testing :- </a:t>
            </a:r>
            <a:r>
              <a:rPr lang="en-IN" dirty="0" smtClean="0"/>
              <a:t>Observe the app as a user .nothing difficult  and confusions</a:t>
            </a:r>
            <a:r>
              <a:rPr lang="en-IN" b="1" dirty="0" smtClean="0"/>
              <a:t> </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88</a:t>
            </a:fld>
            <a:endParaRPr lang="en-IN"/>
          </a:p>
        </p:txBody>
      </p:sp>
    </p:spTree>
    <p:extLst>
      <p:ext uri="{BB962C8B-B14F-4D97-AF65-F5344CB8AC3E}">
        <p14:creationId xmlns:p14="http://schemas.microsoft.com/office/powerpoint/2010/main" val="7028136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Usability Testing Steps </a:t>
            </a:r>
            <a:endParaRPr lang="en-IN" b="1" dirty="0">
              <a:solidFill>
                <a:srgbClr val="92D050"/>
              </a:solidFill>
            </a:endParaRPr>
          </a:p>
        </p:txBody>
      </p:sp>
      <p:sp>
        <p:nvSpPr>
          <p:cNvPr id="3" name="Content Placeholder 2"/>
          <p:cNvSpPr>
            <a:spLocks noGrp="1"/>
          </p:cNvSpPr>
          <p:nvPr>
            <p:ph idx="1"/>
          </p:nvPr>
        </p:nvSpPr>
        <p:spPr/>
        <p:txBody>
          <a:bodyPr/>
          <a:lstStyle/>
          <a:p>
            <a:pPr marL="0" indent="0">
              <a:buNone/>
            </a:pPr>
            <a:r>
              <a:rPr lang="en-IN" dirty="0" smtClean="0"/>
              <a:t>4.</a:t>
            </a:r>
            <a:r>
              <a:rPr lang="en-IN" b="1" dirty="0" smtClean="0"/>
              <a:t>Document</a:t>
            </a:r>
            <a:r>
              <a:rPr lang="en-IN" dirty="0" smtClean="0"/>
              <a:t> :- Note a unexpected  behaviour in app</a:t>
            </a:r>
          </a:p>
          <a:p>
            <a:pPr marL="0" indent="0">
              <a:buNone/>
            </a:pPr>
            <a:endParaRPr lang="en-IN" dirty="0"/>
          </a:p>
          <a:p>
            <a:pPr marL="0" indent="0">
              <a:buNone/>
            </a:pPr>
            <a:r>
              <a:rPr lang="en-IN" dirty="0" smtClean="0"/>
              <a:t>5.</a:t>
            </a:r>
            <a:r>
              <a:rPr lang="en-IN" b="1" dirty="0" smtClean="0"/>
              <a:t>Analyze Result :- </a:t>
            </a:r>
            <a:r>
              <a:rPr lang="en-IN" dirty="0" smtClean="0"/>
              <a:t>Evaluate usability issues and patterns observed during the  test.</a:t>
            </a:r>
          </a:p>
          <a:p>
            <a:pPr marL="0" indent="0">
              <a:buNone/>
            </a:pPr>
            <a:r>
              <a:rPr lang="en-IN" dirty="0" smtClean="0"/>
              <a:t>6.</a:t>
            </a:r>
            <a:r>
              <a:rPr lang="en-IN" b="1" dirty="0" smtClean="0"/>
              <a:t>Retest  :- </a:t>
            </a:r>
            <a:r>
              <a:rPr lang="en-IN" dirty="0" smtClean="0"/>
              <a:t>Make necessary changes based  on findings and conduct further testing to evaluate  </a:t>
            </a:r>
            <a:r>
              <a:rPr lang="en-IN" dirty="0" err="1" smtClean="0"/>
              <a:t>improvemets</a:t>
            </a:r>
            <a:r>
              <a:rPr lang="en-IN" dirty="0" smtClean="0"/>
              <a:t>.</a:t>
            </a:r>
            <a:endParaRPr lang="en-IN" b="1" dirty="0" smtClean="0"/>
          </a:p>
        </p:txBody>
      </p:sp>
      <p:sp>
        <p:nvSpPr>
          <p:cNvPr id="4" name="Slide Number Placeholder 3"/>
          <p:cNvSpPr>
            <a:spLocks noGrp="1"/>
          </p:cNvSpPr>
          <p:nvPr>
            <p:ph type="sldNum" sz="quarter" idx="12"/>
          </p:nvPr>
        </p:nvSpPr>
        <p:spPr/>
        <p:txBody>
          <a:bodyPr/>
          <a:lstStyle/>
          <a:p>
            <a:fld id="{96811867-EB19-4812-B178-5F0E428A1C65}" type="slidenum">
              <a:rPr lang="en-IN" smtClean="0"/>
              <a:t>89</a:t>
            </a:fld>
            <a:endParaRPr lang="en-IN"/>
          </a:p>
        </p:txBody>
      </p:sp>
    </p:spTree>
    <p:extLst>
      <p:ext uri="{BB962C8B-B14F-4D97-AF65-F5344CB8AC3E}">
        <p14:creationId xmlns:p14="http://schemas.microsoft.com/office/powerpoint/2010/main" val="3039747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- 02</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9</a:t>
            </a:fld>
            <a:endParaRPr lang="en-IN"/>
          </a:p>
        </p:txBody>
      </p:sp>
    </p:spTree>
    <p:extLst>
      <p:ext uri="{BB962C8B-B14F-4D97-AF65-F5344CB8AC3E}">
        <p14:creationId xmlns:p14="http://schemas.microsoft.com/office/powerpoint/2010/main" val="1606659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Importance </a:t>
            </a:r>
            <a:r>
              <a:rPr lang="en-IN" b="1" dirty="0">
                <a:solidFill>
                  <a:srgbClr val="92D050"/>
                </a:solidFill>
              </a:rPr>
              <a:t>of user experience</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User </a:t>
            </a:r>
            <a:r>
              <a:rPr lang="en-IN" b="1" dirty="0" smtClean="0"/>
              <a:t>Experience</a:t>
            </a:r>
            <a:r>
              <a:rPr lang="en-IN" dirty="0" smtClean="0"/>
              <a:t> :- User experience is the overall satisfactions and ease of use a person experience when interacting with a product or service , encompassing usability , accessibility and emotional response. </a:t>
            </a:r>
          </a:p>
          <a:p>
            <a:pPr marL="0" indent="0">
              <a:buNone/>
            </a:pPr>
            <a:r>
              <a:rPr lang="en-IN" b="1" dirty="0" smtClean="0"/>
              <a:t>Tester application navigation process</a:t>
            </a:r>
            <a:r>
              <a:rPr lang="en-IN" dirty="0" smtClean="0"/>
              <a:t> :-</a:t>
            </a:r>
          </a:p>
          <a:p>
            <a:pPr marL="0" indent="0">
              <a:buNone/>
            </a:pPr>
            <a:r>
              <a:rPr lang="en-IN" dirty="0" smtClean="0"/>
              <a:t> tester can ensure a application is easy to navigate by following  these strategies.</a:t>
            </a:r>
          </a:p>
          <a:p>
            <a:pPr marL="0" indent="0">
              <a:buNone/>
            </a:pPr>
            <a:r>
              <a:rPr lang="en-IN" dirty="0" smtClean="0"/>
              <a:t>1.User testing</a:t>
            </a:r>
          </a:p>
          <a:p>
            <a:pPr marL="0" indent="0">
              <a:buNone/>
            </a:pPr>
            <a:r>
              <a:rPr lang="en-IN" dirty="0" smtClean="0"/>
              <a:t>2.Evaluation</a:t>
            </a:r>
          </a:p>
          <a:p>
            <a:pPr marL="0" indent="0">
              <a:buNone/>
            </a:pPr>
            <a:r>
              <a:rPr lang="en-IN" dirty="0"/>
              <a:t>3</a:t>
            </a:r>
            <a:r>
              <a:rPr lang="en-IN" dirty="0" smtClean="0"/>
              <a:t>.Analyse the common tasks</a:t>
            </a:r>
          </a:p>
          <a:p>
            <a:pPr marL="0" indent="0">
              <a:buNone/>
            </a:pPr>
            <a:r>
              <a:rPr lang="en-IN" dirty="0" smtClean="0"/>
              <a:t>4.Accessibility testing</a:t>
            </a:r>
          </a:p>
          <a:p>
            <a:pPr marL="0" indent="0">
              <a:buNone/>
            </a:pPr>
            <a:r>
              <a:rPr lang="en-IN" dirty="0" smtClean="0"/>
              <a:t>5.Documentaion</a:t>
            </a:r>
          </a:p>
          <a:p>
            <a:pPr marL="0" indent="0">
              <a:buNone/>
            </a:pPr>
            <a:r>
              <a:rPr lang="en-IN" dirty="0" smtClean="0"/>
              <a:t>6.Compare different navigations</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90</a:t>
            </a:fld>
            <a:endParaRPr lang="en-IN"/>
          </a:p>
        </p:txBody>
      </p:sp>
    </p:spTree>
    <p:extLst>
      <p:ext uri="{BB962C8B-B14F-4D97-AF65-F5344CB8AC3E}">
        <p14:creationId xmlns:p14="http://schemas.microsoft.com/office/powerpoint/2010/main" val="10279731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92D050"/>
                </a:solidFill>
              </a:rPr>
              <a:t>Take a small application for usability testing</a:t>
            </a:r>
            <a:endParaRPr lang="en-IN" sz="3200" b="1" dirty="0">
              <a:solidFill>
                <a:srgbClr val="92D050"/>
              </a:solidFill>
            </a:endParaRPr>
          </a:p>
        </p:txBody>
      </p:sp>
      <p:sp>
        <p:nvSpPr>
          <p:cNvPr id="3" name="Content Placeholder 2"/>
          <p:cNvSpPr>
            <a:spLocks noGrp="1"/>
          </p:cNvSpPr>
          <p:nvPr>
            <p:ph idx="1"/>
          </p:nvPr>
        </p:nvSpPr>
        <p:spPr/>
        <p:txBody>
          <a:bodyPr/>
          <a:lstStyle/>
          <a:p>
            <a:r>
              <a:rPr lang="en-IN" dirty="0" smtClean="0"/>
              <a:t>Take a small application</a:t>
            </a:r>
          </a:p>
          <a:p>
            <a:r>
              <a:rPr lang="en-IN" dirty="0" smtClean="0"/>
              <a:t>Perform usability testing</a:t>
            </a:r>
          </a:p>
          <a:p>
            <a:r>
              <a:rPr lang="en-IN" dirty="0" smtClean="0"/>
              <a:t>App is user –friendly or not</a:t>
            </a:r>
          </a:p>
          <a:p>
            <a:r>
              <a:rPr lang="en-IN" dirty="0" smtClean="0"/>
              <a:t>Note any areas for improvement</a:t>
            </a:r>
            <a:endParaRPr lang="en-IN" dirty="0"/>
          </a:p>
          <a:p>
            <a:r>
              <a:rPr lang="en-IN" dirty="0" smtClean="0"/>
              <a:t>Make a clear report.</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91</a:t>
            </a:fld>
            <a:endParaRPr lang="en-IN"/>
          </a:p>
        </p:txBody>
      </p:sp>
    </p:spTree>
    <p:extLst>
      <p:ext uri="{BB962C8B-B14F-4D97-AF65-F5344CB8AC3E}">
        <p14:creationId xmlns:p14="http://schemas.microsoft.com/office/powerpoint/2010/main" val="10923088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92</a:t>
            </a:fld>
            <a:endParaRPr lang="en-IN"/>
          </a:p>
        </p:txBody>
      </p:sp>
    </p:spTree>
    <p:extLst>
      <p:ext uri="{BB962C8B-B14F-4D97-AF65-F5344CB8AC3E}">
        <p14:creationId xmlns:p14="http://schemas.microsoft.com/office/powerpoint/2010/main" val="27495674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- 18</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93</a:t>
            </a:fld>
            <a:endParaRPr lang="en-IN"/>
          </a:p>
        </p:txBody>
      </p:sp>
    </p:spTree>
    <p:extLst>
      <p:ext uri="{BB962C8B-B14F-4D97-AF65-F5344CB8AC3E}">
        <p14:creationId xmlns:p14="http://schemas.microsoft.com/office/powerpoint/2010/main" val="2580463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1598"/>
            <a:ext cx="9404723" cy="1400530"/>
          </a:xfrm>
        </p:spPr>
        <p:txBody>
          <a:bodyPr/>
          <a:lstStyle/>
          <a:p>
            <a:pPr algn="ctr"/>
            <a:r>
              <a:rPr lang="en-IN" b="1" dirty="0">
                <a:solidFill>
                  <a:srgbClr val="92D050"/>
                </a:solidFill>
              </a:rPr>
              <a:t>Working in Teams </a:t>
            </a:r>
          </a:p>
        </p:txBody>
      </p:sp>
      <p:sp>
        <p:nvSpPr>
          <p:cNvPr id="3" name="Content Placeholder 2"/>
          <p:cNvSpPr>
            <a:spLocks noGrp="1"/>
          </p:cNvSpPr>
          <p:nvPr>
            <p:ph idx="1"/>
          </p:nvPr>
        </p:nvSpPr>
        <p:spPr>
          <a:xfrm>
            <a:off x="1103312" y="1615440"/>
            <a:ext cx="10225088" cy="4632959"/>
          </a:xfrm>
        </p:spPr>
        <p:txBody>
          <a:bodyPr>
            <a:normAutofit lnSpcReduction="10000"/>
          </a:bodyPr>
          <a:lstStyle/>
          <a:p>
            <a:r>
              <a:rPr lang="en-IN" b="1" dirty="0" smtClean="0"/>
              <a:t>Working with team</a:t>
            </a:r>
            <a:r>
              <a:rPr lang="en-IN" dirty="0" smtClean="0"/>
              <a:t> :- working with team members involves collaborating effectively to achieve common goals ,sharing responsibilities communicating openly , and  leveraging each others  strengths to enhance productivity and performance.</a:t>
            </a:r>
          </a:p>
          <a:p>
            <a:r>
              <a:rPr lang="en-IN" dirty="0" smtClean="0"/>
              <a:t>Cooperation with team</a:t>
            </a:r>
          </a:p>
          <a:p>
            <a:r>
              <a:rPr lang="en-IN" dirty="0" smtClean="0"/>
              <a:t>Resolution </a:t>
            </a:r>
          </a:p>
          <a:p>
            <a:r>
              <a:rPr lang="en-IN" dirty="0" smtClean="0"/>
              <a:t>Trust building</a:t>
            </a:r>
          </a:p>
          <a:p>
            <a:r>
              <a:rPr lang="en-IN" dirty="0" smtClean="0"/>
              <a:t>Role clarity </a:t>
            </a:r>
          </a:p>
          <a:p>
            <a:r>
              <a:rPr lang="en-IN" dirty="0" smtClean="0"/>
              <a:t>Goal </a:t>
            </a:r>
          </a:p>
          <a:p>
            <a:r>
              <a:rPr lang="en-IN" dirty="0" smtClean="0"/>
              <a:t>Feedback</a:t>
            </a:r>
          </a:p>
          <a:p>
            <a:r>
              <a:rPr lang="en-IN" dirty="0" smtClean="0"/>
              <a:t>Share resources </a:t>
            </a:r>
          </a:p>
          <a:p>
            <a:r>
              <a:rPr lang="en-IN" dirty="0" smtClean="0"/>
              <a:t>Regular communications and more.</a:t>
            </a: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94</a:t>
            </a:fld>
            <a:endParaRPr lang="en-IN"/>
          </a:p>
        </p:txBody>
      </p:sp>
    </p:spTree>
    <p:extLst>
      <p:ext uri="{BB962C8B-B14F-4D97-AF65-F5344CB8AC3E}">
        <p14:creationId xmlns:p14="http://schemas.microsoft.com/office/powerpoint/2010/main" val="27805152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Importance of collaboration</a:t>
            </a:r>
            <a:endParaRPr lang="en-IN" b="1" dirty="0">
              <a:solidFill>
                <a:srgbClr val="92D050"/>
              </a:solidFill>
            </a:endParaRPr>
          </a:p>
        </p:txBody>
      </p:sp>
      <p:sp>
        <p:nvSpPr>
          <p:cNvPr id="3" name="Content Placeholder 2"/>
          <p:cNvSpPr>
            <a:spLocks noGrp="1"/>
          </p:cNvSpPr>
          <p:nvPr>
            <p:ph idx="1"/>
          </p:nvPr>
        </p:nvSpPr>
        <p:spPr>
          <a:xfrm>
            <a:off x="1103312" y="1544320"/>
            <a:ext cx="9737408" cy="4704079"/>
          </a:xfrm>
        </p:spPr>
        <p:txBody>
          <a:bodyPr/>
          <a:lstStyle/>
          <a:p>
            <a:r>
              <a:rPr lang="en-IN" b="1" dirty="0" smtClean="0"/>
              <a:t>Collaboration :- </a:t>
            </a:r>
            <a:r>
              <a:rPr lang="en-IN" dirty="0" smtClean="0"/>
              <a:t>process of working  together with others to achieve a common gal ,involving the sharing of knowledge ,resources and responsibilities open communication and team work.</a:t>
            </a:r>
          </a:p>
          <a:p>
            <a:r>
              <a:rPr lang="en-IN" dirty="0" smtClean="0"/>
              <a:t>Collective problem solving – jointly addressing challenges</a:t>
            </a:r>
          </a:p>
          <a:p>
            <a:r>
              <a:rPr lang="en-IN" dirty="0" smtClean="0"/>
              <a:t>Effective communication – open exchanges  of ideas.</a:t>
            </a:r>
          </a:p>
          <a:p>
            <a:r>
              <a:rPr lang="en-IN" dirty="0" smtClean="0"/>
              <a:t>Creativity and innovation –encouraging new ideas through teamwork.</a:t>
            </a:r>
          </a:p>
          <a:p>
            <a:r>
              <a:rPr lang="en-IN" dirty="0" smtClean="0"/>
              <a:t>Respect :-Respect the each employee</a:t>
            </a:r>
          </a:p>
          <a:p>
            <a:r>
              <a:rPr lang="en-IN" dirty="0" smtClean="0"/>
              <a:t>Goal :- Ensuring efforts support team objectivise.</a:t>
            </a:r>
          </a:p>
          <a:p>
            <a:pPr marL="0" indent="0">
              <a:buNone/>
            </a:pPr>
            <a:r>
              <a:rPr lang="en-IN" dirty="0" smtClean="0"/>
              <a:t>And more.</a:t>
            </a:r>
          </a:p>
          <a:p>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95</a:t>
            </a:fld>
            <a:endParaRPr lang="en-IN"/>
          </a:p>
        </p:txBody>
      </p:sp>
    </p:spTree>
    <p:extLst>
      <p:ext uri="{BB962C8B-B14F-4D97-AF65-F5344CB8AC3E}">
        <p14:creationId xmlns:p14="http://schemas.microsoft.com/office/powerpoint/2010/main" val="29364371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Key Points</a:t>
            </a:r>
            <a:endParaRPr lang="en-IN" b="1" dirty="0">
              <a:solidFill>
                <a:srgbClr val="92D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Practice the today learning points</a:t>
            </a:r>
          </a:p>
          <a:p>
            <a:pPr>
              <a:buFont typeface="Wingdings" panose="05000000000000000000" pitchFamily="2" charset="2"/>
              <a:buChar char="Ø"/>
            </a:pPr>
            <a:r>
              <a:rPr lang="en-IN" dirty="0" smtClean="0"/>
              <a:t>Prepare a notes </a:t>
            </a:r>
          </a:p>
          <a:p>
            <a:pPr>
              <a:buFont typeface="Wingdings" panose="05000000000000000000" pitchFamily="2" charset="2"/>
              <a:buChar char="Ø"/>
            </a:pPr>
            <a:r>
              <a:rPr lang="en-IN" dirty="0" smtClean="0"/>
              <a:t>Research on other sources</a:t>
            </a:r>
          </a:p>
          <a:p>
            <a:pPr>
              <a:buFont typeface="Wingdings" panose="05000000000000000000" pitchFamily="2" charset="2"/>
              <a:buChar char="Ø"/>
            </a:pPr>
            <a:r>
              <a:rPr lang="en-IN" dirty="0" smtClean="0"/>
              <a:t>Note the doubts  daily </a:t>
            </a:r>
          </a:p>
          <a:p>
            <a:pPr>
              <a:buFont typeface="Wingdings" panose="05000000000000000000" pitchFamily="2" charset="2"/>
              <a:buChar char="Ø"/>
            </a:pPr>
            <a:r>
              <a:rPr lang="en-IN" dirty="0" smtClean="0"/>
              <a:t>Ask questions and clear doubts.</a:t>
            </a: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96</a:t>
            </a:fld>
            <a:endParaRPr lang="en-IN"/>
          </a:p>
        </p:txBody>
      </p:sp>
    </p:spTree>
    <p:extLst>
      <p:ext uri="{BB962C8B-B14F-4D97-AF65-F5344CB8AC3E}">
        <p14:creationId xmlns:p14="http://schemas.microsoft.com/office/powerpoint/2010/main" val="37633631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200" y="3358198"/>
            <a:ext cx="9144000" cy="1655762"/>
          </a:xfrm>
        </p:spPr>
        <p:txBody>
          <a:bodyPr>
            <a:normAutofit/>
          </a:bodyPr>
          <a:lstStyle/>
          <a:p>
            <a:r>
              <a:rPr lang="en-IN" sz="7200" b="1" dirty="0" smtClean="0"/>
              <a:t>      Day - 19</a:t>
            </a:r>
            <a:endParaRPr lang="en-IN" sz="7200" b="1" dirty="0"/>
          </a:p>
        </p:txBody>
      </p:sp>
      <p:sp>
        <p:nvSpPr>
          <p:cNvPr id="5" name="Rectangle 4"/>
          <p:cNvSpPr/>
          <p:nvPr/>
        </p:nvSpPr>
        <p:spPr>
          <a:xfrm>
            <a:off x="1067709" y="691494"/>
            <a:ext cx="8157571" cy="1323439"/>
          </a:xfrm>
          <a:prstGeom prst="rect">
            <a:avLst/>
          </a:prstGeom>
          <a:noFill/>
        </p:spPr>
        <p:txBody>
          <a:bodyPr wrap="square" lIns="91440" tIns="45720" rIns="91440" bIns="45720">
            <a:spAutoFit/>
          </a:bodyPr>
          <a:lstStyle/>
          <a:p>
            <a:pPr algn="ctr"/>
            <a:r>
              <a:rPr lang="en-US" sz="8000" b="0" cap="none" spc="0" dirty="0" smtClean="0">
                <a:ln w="0"/>
                <a:solidFill>
                  <a:srgbClr val="C00000"/>
                </a:solidFill>
                <a:effectLst>
                  <a:reflection blurRad="6350" stA="53000" endA="300" endPos="35500" dir="5400000" sy="-90000" algn="bl" rotWithShape="0"/>
                </a:effectLst>
              </a:rPr>
              <a:t>Manual Testing</a:t>
            </a:r>
            <a:endParaRPr lang="en-US" sz="8000" b="0" cap="none" spc="0" dirty="0">
              <a:ln w="0"/>
              <a:solidFill>
                <a:srgbClr val="C00000"/>
              </a:solidFill>
              <a:effectLst>
                <a:reflection blurRad="6350" stA="53000" endA="300" endPos="35500" dir="5400000" sy="-90000" algn="bl" rotWithShape="0"/>
              </a:effectLst>
            </a:endParaRPr>
          </a:p>
        </p:txBody>
      </p:sp>
      <p:sp>
        <p:nvSpPr>
          <p:cNvPr id="2" name="Slide Number Placeholder 1"/>
          <p:cNvSpPr>
            <a:spLocks noGrp="1"/>
          </p:cNvSpPr>
          <p:nvPr>
            <p:ph type="sldNum" sz="quarter" idx="12"/>
          </p:nvPr>
        </p:nvSpPr>
        <p:spPr/>
        <p:txBody>
          <a:bodyPr/>
          <a:lstStyle/>
          <a:p>
            <a:fld id="{96811867-EB19-4812-B178-5F0E428A1C65}" type="slidenum">
              <a:rPr lang="en-IN" smtClean="0"/>
              <a:t>97</a:t>
            </a:fld>
            <a:endParaRPr lang="en-IN"/>
          </a:p>
        </p:txBody>
      </p:sp>
    </p:spTree>
    <p:extLst>
      <p:ext uri="{BB962C8B-B14F-4D97-AF65-F5344CB8AC3E}">
        <p14:creationId xmlns:p14="http://schemas.microsoft.com/office/powerpoint/2010/main" val="2170401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51" y="352070"/>
            <a:ext cx="10214929" cy="1344650"/>
          </a:xfrm>
        </p:spPr>
        <p:txBody>
          <a:bodyPr/>
          <a:lstStyle/>
          <a:p>
            <a:r>
              <a:rPr lang="en-IN" sz="2800" b="1" dirty="0" smtClean="0">
                <a:solidFill>
                  <a:srgbClr val="92D050"/>
                </a:solidFill>
              </a:rPr>
              <a:t>Collaboration with </a:t>
            </a:r>
            <a:r>
              <a:rPr lang="en-IN" sz="3200" b="1" dirty="0" smtClean="0">
                <a:solidFill>
                  <a:srgbClr val="92D050"/>
                </a:solidFill>
              </a:rPr>
              <a:t>developers</a:t>
            </a:r>
            <a:r>
              <a:rPr lang="en-IN" sz="2800" b="1" dirty="0" smtClean="0">
                <a:solidFill>
                  <a:srgbClr val="92D050"/>
                </a:solidFill>
              </a:rPr>
              <a:t> &amp; other team members.</a:t>
            </a:r>
            <a:endParaRPr lang="en-IN" sz="2800" b="1" dirty="0">
              <a:solidFill>
                <a:srgbClr val="92D050"/>
              </a:solidFill>
            </a:endParaRPr>
          </a:p>
        </p:txBody>
      </p:sp>
      <p:sp>
        <p:nvSpPr>
          <p:cNvPr id="3" name="Content Placeholder 2"/>
          <p:cNvSpPr>
            <a:spLocks noGrp="1"/>
          </p:cNvSpPr>
          <p:nvPr>
            <p:ph idx="1"/>
          </p:nvPr>
        </p:nvSpPr>
        <p:spPr>
          <a:xfrm>
            <a:off x="514030" y="1616038"/>
            <a:ext cx="10062529" cy="4784762"/>
          </a:xfrm>
        </p:spPr>
        <p:txBody>
          <a:bodyPr>
            <a:normAutofit/>
          </a:bodyPr>
          <a:lstStyle/>
          <a:p>
            <a:pPr marL="0" indent="0">
              <a:buNone/>
            </a:pPr>
            <a:r>
              <a:rPr lang="en-IN" dirty="0" smtClean="0"/>
              <a:t>Collaboration with developers and other team members involves</a:t>
            </a:r>
          </a:p>
          <a:p>
            <a:r>
              <a:rPr lang="en-IN" b="1" dirty="0" smtClean="0"/>
              <a:t>Share goals </a:t>
            </a:r>
            <a:r>
              <a:rPr lang="en-IN" dirty="0" smtClean="0"/>
              <a:t>:-  share the goals</a:t>
            </a:r>
          </a:p>
          <a:p>
            <a:r>
              <a:rPr lang="en-IN" b="1" dirty="0" smtClean="0"/>
              <a:t>Open communication </a:t>
            </a:r>
            <a:r>
              <a:rPr lang="en-IN" dirty="0" smtClean="0"/>
              <a:t>:- feel free to </a:t>
            </a:r>
            <a:r>
              <a:rPr lang="en-IN" dirty="0" err="1" smtClean="0"/>
              <a:t>comunictae</a:t>
            </a:r>
            <a:endParaRPr lang="en-IN" dirty="0" smtClean="0"/>
          </a:p>
          <a:p>
            <a:r>
              <a:rPr lang="en-IN" dirty="0" smtClean="0"/>
              <a:t>I</a:t>
            </a:r>
            <a:r>
              <a:rPr lang="en-IN" b="1" dirty="0" smtClean="0"/>
              <a:t>ntegrated workflow</a:t>
            </a:r>
            <a:r>
              <a:rPr lang="en-IN" dirty="0" smtClean="0"/>
              <a:t> :- Intertie with team members</a:t>
            </a:r>
          </a:p>
          <a:p>
            <a:r>
              <a:rPr lang="en-IN" b="1" dirty="0" smtClean="0"/>
              <a:t>Feedback</a:t>
            </a:r>
            <a:r>
              <a:rPr lang="en-IN" dirty="0" smtClean="0"/>
              <a:t> :-  discus the progress and challenges</a:t>
            </a:r>
          </a:p>
          <a:p>
            <a:r>
              <a:rPr lang="en-IN" b="1" dirty="0" smtClean="0"/>
              <a:t>Collaborative tools </a:t>
            </a:r>
            <a:r>
              <a:rPr lang="en-IN" dirty="0" smtClean="0"/>
              <a:t>:- Utilize project management tools</a:t>
            </a:r>
          </a:p>
          <a:p>
            <a:r>
              <a:rPr lang="en-IN" b="1" dirty="0" smtClean="0"/>
              <a:t>Knowledge sharing </a:t>
            </a:r>
            <a:r>
              <a:rPr lang="en-IN" dirty="0" smtClean="0"/>
              <a:t>:- Share the knowledge</a:t>
            </a:r>
          </a:p>
          <a:p>
            <a:r>
              <a:rPr lang="en-IN" b="1" dirty="0" smtClean="0"/>
              <a:t>Pair programing </a:t>
            </a:r>
            <a:r>
              <a:rPr lang="en-IN" dirty="0" smtClean="0"/>
              <a:t>:- Developers and testers work together</a:t>
            </a:r>
          </a:p>
          <a:p>
            <a:r>
              <a:rPr lang="en-IN" b="1" dirty="0" smtClean="0"/>
              <a:t>Resolution</a:t>
            </a:r>
            <a:r>
              <a:rPr lang="en-IN" dirty="0" smtClean="0"/>
              <a:t> :- Address the disagreements and focus on solutions</a:t>
            </a:r>
          </a:p>
          <a:p>
            <a:r>
              <a:rPr lang="en-IN" b="1" dirty="0" smtClean="0"/>
              <a:t>Celebrate success</a:t>
            </a:r>
            <a:r>
              <a:rPr lang="en-IN" dirty="0" smtClean="0"/>
              <a:t>:- Celebrate the achievements and milestone to boost.</a:t>
            </a:r>
          </a:p>
          <a:p>
            <a:pPr marL="0" indent="0">
              <a:buNone/>
            </a:pPr>
            <a:endParaRPr lang="en-IN" dirty="0"/>
          </a:p>
        </p:txBody>
      </p:sp>
      <p:sp>
        <p:nvSpPr>
          <p:cNvPr id="4" name="Slide Number Placeholder 3"/>
          <p:cNvSpPr>
            <a:spLocks noGrp="1"/>
          </p:cNvSpPr>
          <p:nvPr>
            <p:ph type="sldNum" sz="quarter" idx="12"/>
          </p:nvPr>
        </p:nvSpPr>
        <p:spPr/>
        <p:txBody>
          <a:bodyPr/>
          <a:lstStyle/>
          <a:p>
            <a:fld id="{96811867-EB19-4812-B178-5F0E428A1C65}" type="slidenum">
              <a:rPr lang="en-IN" smtClean="0"/>
              <a:t>98</a:t>
            </a:fld>
            <a:endParaRPr lang="en-IN"/>
          </a:p>
        </p:txBody>
      </p:sp>
    </p:spTree>
    <p:extLst>
      <p:ext uri="{BB962C8B-B14F-4D97-AF65-F5344CB8AC3E}">
        <p14:creationId xmlns:p14="http://schemas.microsoft.com/office/powerpoint/2010/main" val="40300652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53409" cy="1600200"/>
          </a:xfrm>
        </p:spPr>
        <p:txBody>
          <a:bodyPr/>
          <a:lstStyle/>
          <a:p>
            <a:r>
              <a:rPr lang="en-IN" sz="4000" b="1" dirty="0" smtClean="0">
                <a:solidFill>
                  <a:srgbClr val="92D050"/>
                </a:solidFill>
              </a:rPr>
              <a:t>Communicate clear &amp; professionally</a:t>
            </a:r>
            <a:endParaRPr lang="en-IN" sz="4000" b="1" dirty="0">
              <a:solidFill>
                <a:srgbClr val="92D050"/>
              </a:solidFill>
            </a:endParaRPr>
          </a:p>
        </p:txBody>
      </p:sp>
      <p:sp>
        <p:nvSpPr>
          <p:cNvPr id="3" name="Content Placeholder 2"/>
          <p:cNvSpPr>
            <a:spLocks noGrp="1"/>
          </p:cNvSpPr>
          <p:nvPr>
            <p:ph idx="1"/>
          </p:nvPr>
        </p:nvSpPr>
        <p:spPr>
          <a:xfrm>
            <a:off x="1103312" y="1483360"/>
            <a:ext cx="9412288" cy="4765039"/>
          </a:xfrm>
        </p:spPr>
        <p:txBody>
          <a:bodyPr/>
          <a:lstStyle/>
          <a:p>
            <a:pPr marL="0" indent="0">
              <a:buNone/>
            </a:pPr>
            <a:r>
              <a:rPr lang="en-IN" dirty="0" smtClean="0"/>
              <a:t>Communicating bugs and issues with developers clearly and professionally involves the following steps .</a:t>
            </a:r>
          </a:p>
          <a:p>
            <a:pPr marL="0" indent="0">
              <a:buNone/>
            </a:pPr>
            <a:endParaRPr lang="en-IN" dirty="0" smtClean="0"/>
          </a:p>
          <a:p>
            <a:pPr marL="0" indent="0">
              <a:buNone/>
            </a:pPr>
            <a:r>
              <a:rPr lang="en-IN" dirty="0" smtClean="0"/>
              <a:t>1.</a:t>
            </a:r>
            <a:r>
              <a:rPr lang="en-IN" b="1" dirty="0" smtClean="0"/>
              <a:t>Bespecific</a:t>
            </a:r>
            <a:r>
              <a:rPr lang="en-IN" dirty="0" smtClean="0"/>
              <a:t> :- Provide detailed description of the bug  including steps to reproduce it expected vs actual results .and </a:t>
            </a:r>
            <a:r>
              <a:rPr lang="en-IN" dirty="0" err="1" smtClean="0"/>
              <a:t>atcah</a:t>
            </a:r>
            <a:r>
              <a:rPr lang="en-IN" dirty="0" smtClean="0"/>
              <a:t> the any screen shot or error message.</a:t>
            </a:r>
          </a:p>
          <a:p>
            <a:pPr marL="0" indent="0">
              <a:buNone/>
            </a:pPr>
            <a:r>
              <a:rPr lang="en-IN" b="1" dirty="0" smtClean="0"/>
              <a:t>2.Use clear language</a:t>
            </a:r>
            <a:r>
              <a:rPr lang="en-IN" dirty="0" smtClean="0"/>
              <a:t> :- Use straightforward language to ensure the issue is easily  understand.</a:t>
            </a:r>
          </a:p>
          <a:p>
            <a:pPr marL="0" indent="0">
              <a:buNone/>
            </a:pPr>
            <a:r>
              <a:rPr lang="en-IN" b="1" dirty="0" smtClean="0"/>
              <a:t>3.Prioritize issue</a:t>
            </a:r>
            <a:r>
              <a:rPr lang="en-IN" dirty="0" smtClean="0"/>
              <a:t> :- Assign a severity level to help developers prioritize their work  effectively.</a:t>
            </a:r>
          </a:p>
          <a:p>
            <a:pPr marL="0" indent="0">
              <a:buNone/>
            </a:pPr>
            <a:r>
              <a:rPr lang="en-IN" dirty="0" smtClean="0"/>
              <a:t>4.</a:t>
            </a:r>
            <a:r>
              <a:rPr lang="en-IN" b="1" dirty="0" smtClean="0"/>
              <a:t>Provide context :- </a:t>
            </a:r>
            <a:r>
              <a:rPr lang="en-IN" dirty="0" smtClean="0"/>
              <a:t>Explain the impact of the bug on users or the system.</a:t>
            </a:r>
            <a:endParaRPr lang="en-IN" b="1" dirty="0"/>
          </a:p>
        </p:txBody>
      </p:sp>
      <p:sp>
        <p:nvSpPr>
          <p:cNvPr id="4" name="Slide Number Placeholder 3"/>
          <p:cNvSpPr>
            <a:spLocks noGrp="1"/>
          </p:cNvSpPr>
          <p:nvPr>
            <p:ph type="sldNum" sz="quarter" idx="12"/>
          </p:nvPr>
        </p:nvSpPr>
        <p:spPr/>
        <p:txBody>
          <a:bodyPr/>
          <a:lstStyle/>
          <a:p>
            <a:fld id="{96811867-EB19-4812-B178-5F0E428A1C65}" type="slidenum">
              <a:rPr lang="en-IN" smtClean="0"/>
              <a:t>99</a:t>
            </a:fld>
            <a:endParaRPr lang="en-IN"/>
          </a:p>
        </p:txBody>
      </p:sp>
    </p:spTree>
    <p:extLst>
      <p:ext uri="{BB962C8B-B14F-4D97-AF65-F5344CB8AC3E}">
        <p14:creationId xmlns:p14="http://schemas.microsoft.com/office/powerpoint/2010/main" val="2034236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1863</TotalTime>
  <Words>7012</Words>
  <Application>Microsoft Office PowerPoint</Application>
  <PresentationFormat>Widescreen</PresentationFormat>
  <Paragraphs>1035</Paragraphs>
  <Slides>145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Arial</vt:lpstr>
      <vt:lpstr>Calibri</vt:lpstr>
      <vt:lpstr>Century Gothic</vt:lpstr>
      <vt:lpstr>Wingdings</vt:lpstr>
      <vt:lpstr>Wingdings 3</vt:lpstr>
      <vt:lpstr>Ion</vt:lpstr>
      <vt:lpstr>PowerPoint Presentation</vt:lpstr>
      <vt:lpstr>       Role And importance</vt:lpstr>
      <vt:lpstr>      What is software testing</vt:lpstr>
      <vt:lpstr>           Why it’s importance</vt:lpstr>
      <vt:lpstr>              Roles of Tester</vt:lpstr>
      <vt:lpstr>Responsibilities of tester</vt:lpstr>
      <vt:lpstr>Tester mind-set</vt:lpstr>
      <vt:lpstr>                 Key Points</vt:lpstr>
      <vt:lpstr>PowerPoint Presentation</vt:lpstr>
      <vt:lpstr>Introduction of software development</vt:lpstr>
      <vt:lpstr>                SDLC</vt:lpstr>
      <vt:lpstr>            Environment</vt:lpstr>
      <vt:lpstr>                Environment</vt:lpstr>
      <vt:lpstr>                 Environment</vt:lpstr>
      <vt:lpstr>             Environment</vt:lpstr>
      <vt:lpstr>                What is Testing</vt:lpstr>
      <vt:lpstr>                 Key Points</vt:lpstr>
      <vt:lpstr>PowerPoint Presentation</vt:lpstr>
      <vt:lpstr>Testing on different type applications </vt:lpstr>
      <vt:lpstr>Basics</vt:lpstr>
      <vt:lpstr>Basics</vt:lpstr>
      <vt:lpstr>                 Key Points</vt:lpstr>
      <vt:lpstr>PowerPoint Presentation</vt:lpstr>
      <vt:lpstr>Software quality:- </vt:lpstr>
      <vt:lpstr>Why software has bugs:-</vt:lpstr>
      <vt:lpstr>Testing types  </vt:lpstr>
      <vt:lpstr>System testing types</vt:lpstr>
      <vt:lpstr>System testing types</vt:lpstr>
      <vt:lpstr>Explorarity       And  AD-Hoc testing </vt:lpstr>
      <vt:lpstr>Functional testing types</vt:lpstr>
      <vt:lpstr>                 Key Points</vt:lpstr>
      <vt:lpstr>PowerPoint Presentation</vt:lpstr>
      <vt:lpstr>Types of non- functional testing </vt:lpstr>
      <vt:lpstr>Types of non- functional testing </vt:lpstr>
      <vt:lpstr>Types of non- functional testing </vt:lpstr>
      <vt:lpstr>Testing methods</vt:lpstr>
      <vt:lpstr>Difference between manual &amp; automation</vt:lpstr>
      <vt:lpstr>                 Key Points</vt:lpstr>
      <vt:lpstr>PowerPoint Presentation</vt:lpstr>
      <vt:lpstr>STLC –software testing life cycle.</vt:lpstr>
      <vt:lpstr>Components of test cases</vt:lpstr>
      <vt:lpstr>Steps to make report file </vt:lpstr>
      <vt:lpstr>Write first test case for a simple application like a login page. </vt:lpstr>
      <vt:lpstr>         Bug Reporting</vt:lpstr>
      <vt:lpstr>                     Bug Life Cycle </vt:lpstr>
      <vt:lpstr>Bug life cycle template</vt:lpstr>
      <vt:lpstr>Error vs Bug Vs Failure</vt:lpstr>
      <vt:lpstr>                 Key Points</vt:lpstr>
      <vt:lpstr>PowerPoint Presentation</vt:lpstr>
      <vt:lpstr>Practice finding the bugs and report</vt:lpstr>
      <vt:lpstr>Sample template of Bug Report</vt:lpstr>
      <vt:lpstr>                 Key Points</vt:lpstr>
      <vt:lpstr>PowerPoint Presentation</vt:lpstr>
      <vt:lpstr>Writing Detailed Test Cases</vt:lpstr>
      <vt:lpstr>Difference between positive &amp; Negative Scenarios.</vt:lpstr>
      <vt:lpstr>Difference between positive &amp; Negative Scenarios.</vt:lpstr>
      <vt:lpstr>Sample report picture</vt:lpstr>
      <vt:lpstr>Write Test Cases For registration form</vt:lpstr>
      <vt:lpstr>                 Key Points</vt:lpstr>
      <vt:lpstr>PowerPoint Presentation</vt:lpstr>
      <vt:lpstr>Submit Your Report </vt:lpstr>
      <vt:lpstr>                 Key Points</vt:lpstr>
      <vt:lpstr>PowerPoint Presentation</vt:lpstr>
      <vt:lpstr>Test Execution</vt:lpstr>
      <vt:lpstr>How to execute test cases:-</vt:lpstr>
      <vt:lpstr>                 Key Points</vt:lpstr>
      <vt:lpstr>PowerPoint Presentation</vt:lpstr>
      <vt:lpstr>Bug Severity &amp; Priority</vt:lpstr>
      <vt:lpstr>concepts of Severity (how serious the bug is)</vt:lpstr>
      <vt:lpstr>Priority  ( How urgent it is to fix )</vt:lpstr>
      <vt:lpstr>                 Key Points</vt:lpstr>
      <vt:lpstr>PowerPoint Presentation</vt:lpstr>
      <vt:lpstr>Make a bug report </vt:lpstr>
      <vt:lpstr>                 Key Points</vt:lpstr>
      <vt:lpstr>PowerPoint Presentation</vt:lpstr>
      <vt:lpstr>Submit the Reports</vt:lpstr>
      <vt:lpstr>                 Key Points</vt:lpstr>
      <vt:lpstr>PowerPoint Presentation</vt:lpstr>
      <vt:lpstr>Test the more complexity test cases</vt:lpstr>
      <vt:lpstr>                 Key Points</vt:lpstr>
      <vt:lpstr>PowerPoint Presentation</vt:lpstr>
      <vt:lpstr>Practical Testing and Collaboration</vt:lpstr>
      <vt:lpstr>                 Key Points</vt:lpstr>
      <vt:lpstr>PowerPoint Presentation</vt:lpstr>
      <vt:lpstr>Take a small application for test</vt:lpstr>
      <vt:lpstr>                 Key Points</vt:lpstr>
      <vt:lpstr>PowerPoint Presentation</vt:lpstr>
      <vt:lpstr>Introduction to Usability Testing</vt:lpstr>
      <vt:lpstr>Usability Testing Steps </vt:lpstr>
      <vt:lpstr>Importance of user experience</vt:lpstr>
      <vt:lpstr>Take a small application for usability testing</vt:lpstr>
      <vt:lpstr>                 Key Points</vt:lpstr>
      <vt:lpstr>PowerPoint Presentation</vt:lpstr>
      <vt:lpstr>Working in Teams </vt:lpstr>
      <vt:lpstr>Importance of collaboration</vt:lpstr>
      <vt:lpstr>                 Key Points</vt:lpstr>
      <vt:lpstr>PowerPoint Presentation</vt:lpstr>
      <vt:lpstr>Collaboration with developers &amp; other team members.</vt:lpstr>
      <vt:lpstr>Communicate clear &amp; professionally</vt:lpstr>
      <vt:lpstr>Communicate clear &amp; professionally</vt:lpstr>
      <vt:lpstr>                 Key Points</vt:lpstr>
      <vt:lpstr>PowerPoint Presentation</vt:lpstr>
      <vt:lpstr>Peer Review and Collaboration</vt:lpstr>
      <vt:lpstr>Concept of peer - reviews</vt:lpstr>
      <vt:lpstr>                 Key Points</vt:lpstr>
      <vt:lpstr>PowerPoint Presentation</vt:lpstr>
      <vt:lpstr>Collaboration with developer and other tester.</vt:lpstr>
      <vt:lpstr>Feedback of your  peer </vt:lpstr>
      <vt:lpstr>                 Key Points</vt:lpstr>
      <vt:lpstr>PowerPoint Presentation</vt:lpstr>
      <vt:lpstr>Test Plan </vt:lpstr>
      <vt:lpstr>Test Strategy</vt:lpstr>
      <vt:lpstr>                 Key Points</vt:lpstr>
      <vt:lpstr>PowerPoint Presentation</vt:lpstr>
      <vt:lpstr>Create a basic Test plan</vt:lpstr>
      <vt:lpstr>Create a basic Test plan</vt:lpstr>
      <vt:lpstr>Create a basic Test plan</vt:lpstr>
      <vt:lpstr>                 Key Points</vt:lpstr>
      <vt:lpstr>PowerPoint Presentation</vt:lpstr>
      <vt:lpstr>Agile Methodology</vt:lpstr>
      <vt:lpstr>Basics of Agile Methodology</vt:lpstr>
      <vt:lpstr>                 Key Points</vt:lpstr>
      <vt:lpstr>PowerPoint Presentation</vt:lpstr>
      <vt:lpstr>Write Test case based on user story </vt:lpstr>
      <vt:lpstr>Write Test case based on user story </vt:lpstr>
      <vt:lpstr>Write Test case based on user story </vt:lpstr>
      <vt:lpstr>Write Test case based on user story </vt:lpstr>
      <vt:lpstr>                 Key Points</vt:lpstr>
      <vt:lpstr>PowerPoint Presentation</vt:lpstr>
      <vt:lpstr>Detect Management</vt:lpstr>
      <vt:lpstr>Follow-up Reported bugs and collaborate with developers for fixes.</vt:lpstr>
      <vt:lpstr>                 Key Points</vt:lpstr>
      <vt:lpstr>PowerPoint Presentation</vt:lpstr>
      <vt:lpstr>Final Testing Project</vt:lpstr>
      <vt:lpstr>                 Key Points</vt:lpstr>
      <vt:lpstr>PowerPoint Presentation</vt:lpstr>
      <vt:lpstr>Final Testing Project</vt:lpstr>
      <vt:lpstr>                 Key Points</vt:lpstr>
      <vt:lpstr>PowerPoint Presentation</vt:lpstr>
      <vt:lpstr>Final Review and Feedback</vt:lpstr>
      <vt:lpstr>                 Key Points</vt:lpstr>
      <vt:lpstr>PowerPoint Presentation</vt:lpstr>
      <vt:lpstr>Wrap-Up and Next Steps</vt:lpstr>
      <vt:lpstr>                 Key Points</vt:lpstr>
      <vt:lpstr>     All the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laxman chette</dc:creator>
  <cp:lastModifiedBy>laxman chette</cp:lastModifiedBy>
  <cp:revision>104</cp:revision>
  <dcterms:created xsi:type="dcterms:W3CDTF">2024-10-09T11:38:11Z</dcterms:created>
  <dcterms:modified xsi:type="dcterms:W3CDTF">2024-10-22T04:58:22Z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