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0D857-0E53-3521-CCEB-D8FB8AF95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0F2E6-4325-788C-35EE-7302363335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B64A7-9A12-558A-7977-BD245BBA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A9FA1-FE34-2635-9CA6-5CAC1A0C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F4887-2B54-BD2B-E1EE-9AC77AF92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8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3CF9-2581-57D9-3946-2888A57E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9C5524-231A-C139-26BE-0B4B7ADE7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FD7E-4388-6704-51BD-5CB986E88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6BC23-BF71-C99D-CD87-90F6EF57A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4985-2C07-7F23-6969-9B299700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827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D32D3-D1A1-B183-6B14-E37C7AF53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28CC26-00CD-9408-BF1B-4005571A64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24C6E-BD78-E062-D5A8-796D1C97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FF416-6093-48A4-8926-66A6F855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A7B3-7213-2F74-7B5A-B7D6BCC0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6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BCB9-7943-6E8D-9B69-D98997910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0914-931F-AC1E-26F3-406812127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614B-852B-5A65-EEF6-576CB45B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E0F94-E081-371E-5933-3E2E2F2E1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554FC-C288-9834-0F1B-E2861FC1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77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C067-191B-9D37-14C6-0842F823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50305-A857-9D4C-6833-78EAABF7C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41C16-1866-FACD-D338-D1AF2CF7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6728-CFD6-DEF8-BB7A-F750E3FD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AE1B0-2BAE-C1F0-0C5B-7FE2C8B5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0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627AA-D8E7-1F0A-BACA-E5605A71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CE32F-5A5D-5298-9062-32CDACD43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587E5-188D-DDAE-EAE4-9CED8B9B3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E5657-438E-8ADF-FBBE-5FECFC61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D637C-C5A5-3CAE-3080-E23389411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3AF44-947C-1825-CD29-9A09C253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7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4B2F-499F-411E-0E34-75F0EBB5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D5FE0-090D-0A4F-A0D9-B2BD86FC9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99682-79CC-5B6D-77A0-22B61788EE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26692-BE4A-3BB0-6781-29D35249A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4A1B0-2003-E2A4-C358-D0534B84A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EA98D4-D11A-051A-6B4F-19B6488B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EEEB45-2773-37DB-BAFC-00296439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F4652-3EDA-F0B9-B0AA-A2B0D2D51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4D43-8068-050C-11C4-FBC48984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A908B-9468-725B-68EB-4447551C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E60C5-A870-4D75-4BBE-A82F65B97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32183-A966-9CA1-8814-E489603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47F4C-FD37-45E9-2A57-588007CC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5401F-53D1-5FC0-692D-AAEC2DCB0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15F97-4562-D16F-F64A-672327BC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2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7B1E-8174-8867-04C8-86ACB445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9BAF-3F72-08F8-7C5D-0F0FF664C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1123B-4F09-A3CA-4E20-8E14EE94D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AD37-6ACA-F79C-3D68-4773B462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A8E07-5414-24A7-7868-8854985B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C13C6-3D7A-4EFB-C4EC-0A535B10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0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AAC5-3A38-AB4F-FF4E-AFD7D3699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180306-C918-CB40-F7C2-31C9DFADA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C3136-7775-B3B1-2107-5DEF80A03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1DEA4-4028-CC7E-BDA3-ADB61639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42490-A838-BE58-8F5A-C1CB4BD37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1DE61-157B-B09F-1F9D-EEB55627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55B63-417C-36D2-6C72-6B012D81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66B4C-4DE7-8DBA-E03D-E7883F9E6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6125F-5B49-4BB5-536B-6E8C45AD39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4F7641-2150-4DCA-BD7F-21AE2E15D88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22134-E660-F68B-943A-354C3184B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1A63D8-4170-8BD9-7609-2D2053C8AD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2D9A8-3630-425A-ABB6-0B656D8C9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7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78247-8FAC-0E6B-EDB8-A00A31AD0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dirty="0">
                <a:solidFill>
                  <a:srgbClr val="FA4616"/>
                </a:solidFill>
                <a:highlight>
                  <a:srgbClr val="FFFFFF"/>
                </a:highlight>
                <a:latin typeface="HCo Gotham SSm"/>
              </a:rPr>
              <a:t>AI Hub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E03F14-2FDC-1BA1-BBC9-EC48DD830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825625"/>
            <a:ext cx="5558489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 dirty="0">
                <a:latin typeface="Calibri" panose="020F0502020204030204" pitchFamily="34" charset="0"/>
              </a:rPr>
              <a:t>Altair AI Hub (formerly RapidMiner AI Hub) provides a central workspace for data science teams. Team members can work together to share resources, execute workflows, deploy models, and integrate them into other systems.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</a:rPr>
              <a:t>Benefits:</a:t>
            </a:r>
            <a:endParaRPr lang="en-US" sz="2000" dirty="0">
              <a:effectLst/>
            </a:endParaRPr>
          </a:p>
          <a:p>
            <a:pPr marL="342900" marR="0" lvl="0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Collaborate</a:t>
            </a:r>
          </a:p>
          <a:p>
            <a:pPr marL="342900" marR="0" lvl="0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Secure</a:t>
            </a:r>
          </a:p>
          <a:p>
            <a:pPr marL="342900" marR="0" lvl="0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Automate</a:t>
            </a:r>
          </a:p>
          <a:p>
            <a:pPr marR="0" lvl="0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/>
          </a:p>
          <a:p>
            <a:pPr marR="0" algn="l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effectLst/>
              </a:rPr>
              <a:t>Key Features:</a:t>
            </a:r>
            <a:endParaRPr lang="en-US" sz="2000" dirty="0">
              <a:effectLst/>
            </a:endParaRPr>
          </a:p>
          <a:p>
            <a:pPr marL="342900" indent="-228600" algn="l"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Integrate</a:t>
            </a:r>
          </a:p>
          <a:p>
            <a:pPr marL="342900" indent="-228600" algn="l"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Manage</a:t>
            </a:r>
          </a:p>
          <a:p>
            <a:pPr marL="342900" indent="-228600" algn="l"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Track</a:t>
            </a:r>
          </a:p>
          <a:p>
            <a:pPr marR="0" lvl="0" indent="-228600" algn="l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effectLst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27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9DDEB-78E9-A3CD-B23D-216A3F22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A4616"/>
                </a:solidFill>
                <a:highlight>
                  <a:srgbClr val="FFFFFF"/>
                </a:highlight>
                <a:latin typeface="HCo Gotham SSm"/>
              </a:rPr>
              <a:t>Monarch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BECAA-F57E-B05D-17F4-8831F90CA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Monarch is a market leading desktop-based self-service data preparation solution. Monarch connects to multiple data sources including structured and unstructured data, cloud-based data, and big data.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Benefits</a:t>
            </a: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</a:t>
            </a:r>
            <a:endParaRPr lang="en-US" sz="20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Reveal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Insight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Believe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Key Features:</a:t>
            </a:r>
          </a:p>
          <a:p>
            <a:pPr marL="342900" indent="-34290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Ease of Use</a:t>
            </a:r>
          </a:p>
          <a:p>
            <a:pPr marL="342900" indent="-34290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Powerful, Efficient Self-Service Data Preparation</a:t>
            </a:r>
          </a:p>
          <a:p>
            <a:pPr marL="342900" indent="-34290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Reduce Costs, Increase Efficiencies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C62C5-0F19-3997-88DC-BBFDD1FA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FA4616"/>
                </a:solidFill>
                <a:effectLst/>
                <a:highlight>
                  <a:srgbClr val="FFFFFF"/>
                </a:highlight>
                <a:latin typeface="HCo Gotham SSm"/>
              </a:rPr>
              <a:t>SLC</a:t>
            </a:r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F703-9F55-64B2-80DD-AC02FE695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Altair SLC (Statistical Language Compiler) provides a high-performance computing environment for executing statistical analysis and machine learning models.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 panose="020F0502020204030204" pitchFamily="34" charset="0"/>
              </a:rPr>
              <a:t>Benefits: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Seamless Migration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Complete SAS Language Support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Multi Language, Multi-Platform</a:t>
            </a:r>
          </a:p>
          <a:p>
            <a:pPr marL="0" marR="0" lvl="0" indent="0"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2000" dirty="0">
              <a:latin typeface="Calibri" panose="020F050202020403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alibri" panose="020F0502020204030204" pitchFamily="34" charset="0"/>
              </a:rPr>
              <a:t>Key Features: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Access Any Data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Flexible Deployment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Schedule Jobs / Build Execution Pipelines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59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F6704-CD22-6840-9044-2387F7B7A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A4616"/>
                </a:solidFill>
                <a:highlight>
                  <a:srgbClr val="FFFFFF"/>
                </a:highlight>
                <a:latin typeface="HCo Gotham SSm"/>
              </a:rPr>
              <a:t>Knowledge Studio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C838-E1FB-76FF-4722-A0B19391F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Knowledge Studio is a market-leading easy to use machine learning and predictive analytics solution that rapidly visualizes data as it quickly generates explainable results - without requiring a single line of code.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Benefits</a:t>
            </a:r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Designed for All Skill Sets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Built to Solve Business Problems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Meets High Demands of Data Science and Machine Learning</a:t>
            </a:r>
          </a:p>
          <a:p>
            <a:pPr marL="0" indent="0">
              <a:buNone/>
            </a:pP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Key</a:t>
            </a:r>
            <a:r>
              <a:rPr lang="en-US" sz="1800" b="1" dirty="0">
                <a:latin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</a:rPr>
              <a:t>Features</a:t>
            </a:r>
            <a:r>
              <a:rPr lang="en-US" sz="1800" b="1" dirty="0">
                <a:latin typeface="Calibri" panose="020F0502020204030204" pitchFamily="34" charset="0"/>
              </a:rPr>
              <a:t>:</a:t>
            </a:r>
          </a:p>
          <a:p>
            <a:pPr marL="342900" indent="-34290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latin typeface="Calibri" panose="020F0502020204030204" pitchFamily="34" charset="0"/>
              </a:rPr>
              <a:t>No Code Machine Learning Modeling</a:t>
            </a:r>
          </a:p>
          <a:p>
            <a:pPr marL="342900" indent="-34290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latin typeface="Calibri" panose="020F0502020204030204" pitchFamily="34" charset="0"/>
              </a:rPr>
              <a:t>Transparent, Explainable AI</a:t>
            </a:r>
          </a:p>
          <a:p>
            <a:pPr marL="342900" indent="-34290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latin typeface="Calibri" panose="020F0502020204030204" pitchFamily="34" charset="0"/>
              </a:rPr>
              <a:t>Predictive Analytics to Prescriptive Analytics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07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EAAF1-ECC6-C4F4-F704-74CF6EE3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A4616"/>
                </a:solidFill>
                <a:highlight>
                  <a:srgbClr val="FFFFFF"/>
                </a:highlight>
                <a:latin typeface="HCo Gotham SSm"/>
              </a:rPr>
              <a:t>Analytics Workbench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128DA-C0D2-1EAE-F119-B91F80CF9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</a:rPr>
              <a:t>Analytics Workbench is a sophisticated coding environment that offers comprehensive support for development along with assistance for building models and multi-language coding, supporting the SAS language, Python, R, and SQL.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Benefits</a:t>
            </a:r>
            <a:r>
              <a:rPr lang="en-US" sz="15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Empowers Users of Mixed Abilities and Skillsets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Maintain Existing SAS Language Programs and Develop New Ones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Incorporate Open-Source Components into Your Environment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</a:rPr>
              <a:t>Key Features: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Robust Coding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Visual Workflow Environment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Calibri" panose="020F0502020204030204" pitchFamily="34" charset="0"/>
              </a:rPr>
              <a:t>Data Access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62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299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HCo Gotham SSm</vt:lpstr>
      <vt:lpstr>Symbol</vt:lpstr>
      <vt:lpstr>Office Theme</vt:lpstr>
      <vt:lpstr>AI Hub</vt:lpstr>
      <vt:lpstr>Monarch</vt:lpstr>
      <vt:lpstr>SLC</vt:lpstr>
      <vt:lpstr>Knowledge Studio</vt:lpstr>
      <vt:lpstr>Analytics Workbench</vt:lpstr>
    </vt:vector>
  </TitlesOfParts>
  <Company>Infosys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Laxmidhar Routa</dc:creator>
  <cp:lastModifiedBy>Laxmidhar Routa</cp:lastModifiedBy>
  <cp:revision>30</cp:revision>
  <dcterms:created xsi:type="dcterms:W3CDTF">2024-07-15T16:14:21Z</dcterms:created>
  <dcterms:modified xsi:type="dcterms:W3CDTF">2024-07-15T17:24:05Z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0819fa7-4367-4500-ba88-dd630d977609_Enabled">
    <vt:lpwstr>true</vt:lpwstr>
  </property>
  <property fmtid="{D5CDD505-2E9C-101B-9397-08002B2CF9AE}" pid="3" name="MSIP_Label_a0819fa7-4367-4500-ba88-dd630d977609_SetDate">
    <vt:lpwstr>2024-07-15T16:58:33Z</vt:lpwstr>
  </property>
  <property fmtid="{D5CDD505-2E9C-101B-9397-08002B2CF9AE}" pid="4" name="MSIP_Label_a0819fa7-4367-4500-ba88-dd630d977609_Method">
    <vt:lpwstr>Privileged</vt:lpwstr>
  </property>
  <property fmtid="{D5CDD505-2E9C-101B-9397-08002B2CF9AE}" pid="5" name="MSIP_Label_a0819fa7-4367-4500-ba88-dd630d977609_Name">
    <vt:lpwstr>a0819fa7-4367-4500-ba88-dd630d977609</vt:lpwstr>
  </property>
  <property fmtid="{D5CDD505-2E9C-101B-9397-08002B2CF9AE}" pid="6" name="MSIP_Label_a0819fa7-4367-4500-ba88-dd630d977609_SiteId">
    <vt:lpwstr>63ce7d59-2f3e-42cd-a8cc-be764cff5eb6</vt:lpwstr>
  </property>
  <property fmtid="{D5CDD505-2E9C-101B-9397-08002B2CF9AE}" pid="7" name="MSIP_Label_a0819fa7-4367-4500-ba88-dd630d977609_ActionId">
    <vt:lpwstr>62b8d756-638d-4530-8004-671c5c9c38c5</vt:lpwstr>
  </property>
  <property fmtid="{D5CDD505-2E9C-101B-9397-08002B2CF9AE}" pid="8" name="MSIP_Label_a0819fa7-4367-4500-ba88-dd630d977609_ContentBits">
    <vt:lpwstr>0</vt:lpwstr>
  </property>
</Properties>
</file>