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9" r:id="rId4"/>
    <p:sldId id="269" r:id="rId5"/>
    <p:sldId id="270" r:id="rId6"/>
    <p:sldId id="271" r:id="rId7"/>
    <p:sldId id="268" r:id="rId8"/>
    <p:sldId id="260" r:id="rId9"/>
    <p:sldId id="262" r:id="rId10"/>
    <p:sldId id="261" r:id="rId11"/>
    <p:sldId id="263" r:id="rId12"/>
    <p:sldId id="264" r:id="rId13"/>
    <p:sldId id="265" r:id="rId14"/>
    <p:sldId id="266" r:id="rId15"/>
    <p:sldId id="267"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6" d="100"/>
          <a:sy n="106" d="100"/>
        </p:scale>
        <p:origin x="69" y="30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71b2555b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71b2555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71b2555ba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71b2555ba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671b2555ba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671b2555b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671b2555b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671b2555b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671b2555ba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671b2555ba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671b2555b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671b2555b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671b2555b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671b2555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71b2555b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71b2555b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671b2555b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671b2555b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71b2555b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71b2555b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71b2555b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71b2555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71b2555b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71b2555ba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671b2555b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671b2555b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71b2555b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71b2555b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1319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131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06260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3900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4667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00380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56280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6610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8432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824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5944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10/13/2022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02905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10/13/2022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50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libaccess.senecacollege.ca/science/article/pii/S0957417411006749#s011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andfonline-com.libaccess.senecacollege.ca/doi/full/10.1080/23311975.2017.1374921"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libaccess.senecacollege.ca/science/article/pii/S1059056020301969#sec4"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15.xml"/><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abs/pii/S0169207000000340"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Picture 1" descr="A close up of a piece of paper with a pencil laying on top">
            <a:extLst>
              <a:ext uri="{FF2B5EF4-FFF2-40B4-BE49-F238E27FC236}">
                <a16:creationId xmlns:a16="http://schemas.microsoft.com/office/drawing/2014/main" id="{7043F685-7133-015D-D3B0-6A93D6864AED}"/>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68578" y="1205347"/>
            <a:ext cx="5623927" cy="3210430"/>
          </a:xfrm>
          <a:prstGeom prst="rect">
            <a:avLst/>
          </a:prstGeom>
        </p:spPr>
      </p:pic>
      <p:sp>
        <p:nvSpPr>
          <p:cNvPr id="55" name="Google Shape;55;p13"/>
          <p:cNvSpPr txBox="1">
            <a:spLocks noGrp="1"/>
          </p:cNvSpPr>
          <p:nvPr>
            <p:ph type="ctrTitle"/>
          </p:nvPr>
        </p:nvSpPr>
        <p:spPr>
          <a:xfrm>
            <a:off x="155244" y="536347"/>
            <a:ext cx="8520600" cy="6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780" dirty="0"/>
              <a:t>BAN 240 - Financial Industry Group </a:t>
            </a:r>
            <a:endParaRPr sz="3780" dirty="0"/>
          </a:p>
        </p:txBody>
      </p:sp>
      <p:sp>
        <p:nvSpPr>
          <p:cNvPr id="54" name="Google Shape;54;p13"/>
          <p:cNvSpPr txBox="1">
            <a:spLocks noGrp="1"/>
          </p:cNvSpPr>
          <p:nvPr>
            <p:ph type="subTitle" idx="1"/>
          </p:nvPr>
        </p:nvSpPr>
        <p:spPr>
          <a:xfrm>
            <a:off x="311700" y="2834125"/>
            <a:ext cx="8520600" cy="1237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Srijith Leelakrishnan - 165893215</a:t>
            </a:r>
            <a:endParaRPr dirty="0"/>
          </a:p>
          <a:p>
            <a:pPr marL="0" lvl="0" indent="0" algn="l" rtl="0">
              <a:spcBef>
                <a:spcPts val="0"/>
              </a:spcBef>
              <a:spcAft>
                <a:spcPts val="0"/>
              </a:spcAft>
              <a:buNone/>
            </a:pPr>
            <a:r>
              <a:rPr lang="en" dirty="0"/>
              <a:t>Pulathis Perera - 168207215</a:t>
            </a:r>
            <a:endParaRPr dirty="0"/>
          </a:p>
          <a:p>
            <a:pPr marL="0" lvl="0" indent="0" algn="l" rtl="0">
              <a:spcBef>
                <a:spcPts val="0"/>
              </a:spcBef>
              <a:spcAft>
                <a:spcPts val="0"/>
              </a:spcAft>
              <a:buNone/>
            </a:pPr>
            <a:r>
              <a:rPr lang="en" dirty="0"/>
              <a:t>Keerthana Shreepal Urs - 161390216</a:t>
            </a:r>
            <a:endParaRPr dirty="0"/>
          </a:p>
          <a:p>
            <a:pPr marL="0" lvl="0" indent="0" algn="l" rtl="0">
              <a:spcBef>
                <a:spcPts val="0"/>
              </a:spcBef>
              <a:spcAft>
                <a:spcPts val="0"/>
              </a:spcAft>
              <a:buNone/>
            </a:pPr>
            <a:r>
              <a:rPr lang="en" dirty="0"/>
              <a:t>Ramya Tallapudi - 165068214</a:t>
            </a:r>
            <a:endParaRPr dirty="0"/>
          </a:p>
          <a:p>
            <a:pPr marL="0" lvl="0" indent="0" algn="l" rtl="0">
              <a:spcBef>
                <a:spcPts val="0"/>
              </a:spcBef>
              <a:spcAft>
                <a:spcPts val="0"/>
              </a:spcAft>
              <a:buNone/>
            </a:pPr>
            <a:r>
              <a:rPr lang="en" dirty="0"/>
              <a:t>Laxmikant Mukkawar - 168554210</a:t>
            </a:r>
            <a:endParaRPr dirty="0"/>
          </a:p>
          <a:p>
            <a:pPr marL="0" lvl="0" indent="0" algn="l" rtl="0">
              <a:spcBef>
                <a:spcPts val="0"/>
              </a:spcBef>
              <a:spcAft>
                <a:spcPts val="0"/>
              </a:spcAft>
              <a:buNone/>
            </a:pPr>
            <a:r>
              <a:rPr lang="en" dirty="0"/>
              <a:t>Monish Aitha Vignasai - 117519215</a:t>
            </a:r>
            <a:endParaRPr dirty="0"/>
          </a:p>
        </p:txBody>
      </p:sp>
      <p:sp>
        <p:nvSpPr>
          <p:cNvPr id="56" name="Google Shape;56;p13"/>
          <p:cNvSpPr txBox="1"/>
          <p:nvPr/>
        </p:nvSpPr>
        <p:spPr>
          <a:xfrm>
            <a:off x="-73464" y="1542736"/>
            <a:ext cx="419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t>Credit worthiness classification</a:t>
            </a:r>
            <a:endParaRPr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Literature Review-2</a:t>
            </a:r>
            <a:endParaRPr dirty="0"/>
          </a:p>
        </p:txBody>
      </p:sp>
      <p:sp>
        <p:nvSpPr>
          <p:cNvPr id="89" name="Google Shape;89;p18"/>
          <p:cNvSpPr txBox="1">
            <a:spLocks noGrp="1"/>
          </p:cNvSpPr>
          <p:nvPr>
            <p:ph type="body" idx="1"/>
          </p:nvPr>
        </p:nvSpPr>
        <p:spPr>
          <a:xfrm>
            <a:off x="311700" y="1017725"/>
            <a:ext cx="8520600" cy="3843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16" b="1">
                <a:solidFill>
                  <a:schemeClr val="dk1"/>
                </a:solidFill>
                <a:latin typeface="Times New Roman"/>
                <a:ea typeface="Times New Roman"/>
                <a:cs typeface="Times New Roman"/>
                <a:sym typeface="Times New Roman"/>
              </a:rPr>
              <a:t>Journal Name: Using data mining to improve assessment of credit worthiness via credit scoring models</a:t>
            </a:r>
            <a:endParaRPr sz="1416"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416">
                <a:solidFill>
                  <a:schemeClr val="dk1"/>
                </a:solidFill>
                <a:latin typeface="Times New Roman"/>
                <a:ea typeface="Times New Roman"/>
                <a:cs typeface="Times New Roman"/>
                <a:sym typeface="Times New Roman"/>
              </a:rPr>
              <a:t>Authors: Bee Wah Yap, Seng Huat Ong, Nor Huselina Mohamed Husain</a:t>
            </a:r>
            <a:endParaRPr sz="1416">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16">
                <a:solidFill>
                  <a:schemeClr val="dk1"/>
                </a:solidFill>
                <a:latin typeface="Times New Roman"/>
                <a:ea typeface="Times New Roman"/>
                <a:cs typeface="Times New Roman"/>
                <a:sym typeface="Times New Roman"/>
              </a:rPr>
              <a:t>Year published: 2011</a:t>
            </a:r>
            <a:endParaRPr sz="1416">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16">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16">
                <a:solidFill>
                  <a:schemeClr val="dk1"/>
                </a:solidFill>
                <a:latin typeface="Times New Roman"/>
                <a:ea typeface="Times New Roman"/>
                <a:cs typeface="Times New Roman"/>
                <a:sym typeface="Times New Roman"/>
              </a:rPr>
              <a:t>Highlights:</a:t>
            </a:r>
            <a:endParaRPr sz="1416">
              <a:solidFill>
                <a:schemeClr val="dk1"/>
              </a:solidFill>
            </a:endParaRPr>
          </a:p>
          <a:p>
            <a:pPr marL="457200" lvl="0" indent="-318529" algn="just" rtl="0">
              <a:spcBef>
                <a:spcPts val="0"/>
              </a:spcBef>
              <a:spcAft>
                <a:spcPts val="0"/>
              </a:spcAft>
              <a:buClr>
                <a:schemeClr val="dk1"/>
              </a:buClr>
              <a:buSzPts val="1416"/>
              <a:buFont typeface="Times New Roman"/>
              <a:buChar char="●"/>
            </a:pPr>
            <a:r>
              <a:rPr lang="en" sz="1416">
                <a:solidFill>
                  <a:schemeClr val="dk1"/>
                </a:solidFill>
                <a:latin typeface="Times New Roman"/>
                <a:ea typeface="Times New Roman"/>
                <a:cs typeface="Times New Roman"/>
                <a:sym typeface="Times New Roman"/>
              </a:rPr>
              <a:t>Main techniques used are predictive modelling, cluster analysis, classification and association analysis. They have been useful in credit scoring, customer segmentation and profiling.</a:t>
            </a:r>
            <a:endParaRPr sz="1416">
              <a:solidFill>
                <a:schemeClr val="dk1"/>
              </a:solidFill>
              <a:latin typeface="Times New Roman"/>
              <a:ea typeface="Times New Roman"/>
              <a:cs typeface="Times New Roman"/>
              <a:sym typeface="Times New Roman"/>
            </a:endParaRPr>
          </a:p>
          <a:p>
            <a:pPr marL="457200" lvl="0" indent="-318529" algn="just" rtl="0">
              <a:spcBef>
                <a:spcPts val="0"/>
              </a:spcBef>
              <a:spcAft>
                <a:spcPts val="0"/>
              </a:spcAft>
              <a:buClr>
                <a:schemeClr val="dk1"/>
              </a:buClr>
              <a:buSzPts val="1416"/>
              <a:buFont typeface="Times New Roman"/>
              <a:buChar char="●"/>
            </a:pPr>
            <a:r>
              <a:rPr lang="en" sz="1416">
                <a:solidFill>
                  <a:schemeClr val="dk1"/>
                </a:solidFill>
                <a:latin typeface="Times New Roman"/>
                <a:ea typeface="Times New Roman"/>
                <a:cs typeface="Times New Roman"/>
                <a:sym typeface="Times New Roman"/>
              </a:rPr>
              <a:t>Two of the biggest limitations are unavailability of accurate data due to errors in recording, missing entries, etc. and in determining a sample.</a:t>
            </a:r>
            <a:endParaRPr sz="1416">
              <a:solidFill>
                <a:schemeClr val="dk1"/>
              </a:solidFill>
              <a:latin typeface="Times New Roman"/>
              <a:ea typeface="Times New Roman"/>
              <a:cs typeface="Times New Roman"/>
              <a:sym typeface="Times New Roman"/>
            </a:endParaRPr>
          </a:p>
          <a:p>
            <a:pPr marL="457200" lvl="0" indent="-318529" algn="just" rtl="0">
              <a:spcBef>
                <a:spcPts val="0"/>
              </a:spcBef>
              <a:spcAft>
                <a:spcPts val="0"/>
              </a:spcAft>
              <a:buClr>
                <a:schemeClr val="dk1"/>
              </a:buClr>
              <a:buSzPts val="1416"/>
              <a:buFont typeface="Times New Roman"/>
              <a:buChar char="●"/>
            </a:pPr>
            <a:r>
              <a:rPr lang="en" sz="1416">
                <a:solidFill>
                  <a:schemeClr val="dk1"/>
                </a:solidFill>
                <a:latin typeface="Times New Roman"/>
                <a:ea typeface="Times New Roman"/>
                <a:cs typeface="Times New Roman"/>
                <a:sym typeface="Times New Roman"/>
              </a:rPr>
              <a:t>The study indicated that there is no specific best model but the effectiveness of any model depends on data quality, and the purpose of classification.</a:t>
            </a:r>
            <a:endParaRPr sz="1416">
              <a:solidFill>
                <a:schemeClr val="dk1"/>
              </a:solidFill>
              <a:latin typeface="Times New Roman"/>
              <a:ea typeface="Times New Roman"/>
              <a:cs typeface="Times New Roman"/>
              <a:sym typeface="Times New Roman"/>
            </a:endParaRPr>
          </a:p>
          <a:p>
            <a:pPr marL="457200" lvl="0" indent="-318529" algn="just" rtl="0">
              <a:spcBef>
                <a:spcPts val="0"/>
              </a:spcBef>
              <a:spcAft>
                <a:spcPts val="0"/>
              </a:spcAft>
              <a:buClr>
                <a:schemeClr val="dk1"/>
              </a:buClr>
              <a:buSzPts val="1416"/>
              <a:buFont typeface="Times New Roman"/>
              <a:buChar char="●"/>
            </a:pPr>
            <a:r>
              <a:rPr lang="en" sz="1416">
                <a:solidFill>
                  <a:schemeClr val="dk1"/>
                </a:solidFill>
                <a:latin typeface="Times New Roman"/>
                <a:ea typeface="Times New Roman"/>
                <a:cs typeface="Times New Roman"/>
                <a:sym typeface="Times New Roman"/>
              </a:rPr>
              <a:t>Advanced techniques such as ANNs, MARS and SVM did not result in drastic accuracy improvements.</a:t>
            </a:r>
            <a:endParaRPr sz="1416">
              <a:solidFill>
                <a:schemeClr val="dk1"/>
              </a:solidFill>
              <a:latin typeface="Times New Roman"/>
              <a:ea typeface="Times New Roman"/>
              <a:cs typeface="Times New Roman"/>
              <a:sym typeface="Times New Roman"/>
            </a:endParaRPr>
          </a:p>
          <a:p>
            <a:pPr marL="457200" lvl="0" indent="-318529" algn="just" rtl="0">
              <a:spcBef>
                <a:spcPts val="0"/>
              </a:spcBef>
              <a:spcAft>
                <a:spcPts val="0"/>
              </a:spcAft>
              <a:buClr>
                <a:schemeClr val="dk1"/>
              </a:buClr>
              <a:buSzPts val="1416"/>
              <a:buFont typeface="Times New Roman"/>
              <a:buChar char="●"/>
            </a:pPr>
            <a:r>
              <a:rPr lang="en" sz="1416">
                <a:solidFill>
                  <a:schemeClr val="dk1"/>
                </a:solidFill>
                <a:latin typeface="Times New Roman"/>
                <a:ea typeface="Times New Roman"/>
                <a:cs typeface="Times New Roman"/>
                <a:sym typeface="Times New Roman"/>
              </a:rPr>
              <a:t>Most users preferred methods such as scorecards and decision trees.</a:t>
            </a:r>
            <a:endParaRPr sz="1416">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300" u="sng">
                <a:solidFill>
                  <a:schemeClr val="hlink"/>
                </a:solidFill>
                <a:hlinkClick r:id="rId3"/>
              </a:rPr>
              <a:t>https://wwwsciencedirectcom.libaccess.senecacollege.ca/science/article/pii/S0957417411006749#s0115</a:t>
            </a:r>
            <a:endParaRPr sz="1600">
              <a:solidFill>
                <a:schemeClr val="dk1"/>
              </a:solidFill>
              <a:latin typeface="Times New Roman"/>
              <a:ea typeface="Times New Roman"/>
              <a:cs typeface="Times New Roman"/>
              <a:sym typeface="Times New Roman"/>
            </a:endParaRPr>
          </a:p>
        </p:txBody>
      </p:sp>
      <p:sp>
        <p:nvSpPr>
          <p:cNvPr id="90" name="Google Shape;90;p18"/>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a:t>Literature Review-3</a:t>
            </a:r>
            <a:endParaRPr/>
          </a:p>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86920" y="1017725"/>
            <a:ext cx="8745380" cy="408275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500" b="1" dirty="0">
                <a:solidFill>
                  <a:schemeClr val="dk1"/>
                </a:solidFill>
                <a:latin typeface="Times New Roman"/>
                <a:ea typeface="Times New Roman"/>
                <a:cs typeface="Times New Roman"/>
                <a:sym typeface="Times New Roman"/>
              </a:rPr>
              <a:t>Article Name: Credit allocation, risk management and loan portfolio performance of MFIs—A case of Ugandan firms </a:t>
            </a:r>
            <a:r>
              <a:rPr lang="en" sz="1500" dirty="0">
                <a:solidFill>
                  <a:schemeClr val="dk1"/>
                </a:solidFill>
                <a:latin typeface="Times New Roman"/>
                <a:ea typeface="Times New Roman"/>
                <a:cs typeface="Times New Roman"/>
                <a:sym typeface="Times New Roman"/>
              </a:rPr>
              <a:t>(MFI – Microfinance Institution)</a:t>
            </a: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500" dirty="0">
                <a:solidFill>
                  <a:schemeClr val="dk1"/>
                </a:solidFill>
                <a:latin typeface="Times New Roman"/>
                <a:ea typeface="Times New Roman"/>
                <a:cs typeface="Times New Roman"/>
                <a:sym typeface="Times New Roman"/>
              </a:rPr>
              <a:t>Authors: Bob Ssekiziyivu, Rogers Mwesigwa, Mayengo Joseph, Isaac Nkote Nabeta</a:t>
            </a: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500" dirty="0">
                <a:solidFill>
                  <a:schemeClr val="dk1"/>
                </a:solidFill>
                <a:latin typeface="Times New Roman"/>
                <a:ea typeface="Times New Roman"/>
                <a:cs typeface="Times New Roman"/>
                <a:sym typeface="Times New Roman"/>
              </a:rPr>
              <a:t>Year Published: 2017</a:t>
            </a: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b="1"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500" dirty="0">
                <a:solidFill>
                  <a:schemeClr val="dk1"/>
                </a:solidFill>
                <a:latin typeface="Times New Roman"/>
                <a:ea typeface="Times New Roman"/>
                <a:cs typeface="Times New Roman"/>
                <a:sym typeface="Times New Roman"/>
              </a:rPr>
              <a:t>Highlights:</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Objective was to determine the connections between credit allocation, risk management and loan portfolio performance of MFIs in Uganda.</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Credit allocation and risk management were seen to have significant effect on loan portfolio performance.</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Study recommends that managers should educate loan takers on how to utilize loan facilities to reduce default rates</a:t>
            </a: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lang="en-CA" sz="1300" b="1"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CA" sz="1300" u="sng" dirty="0">
                <a:solidFill>
                  <a:schemeClr val="hlink"/>
                </a:solidFill>
                <a:hlinkClick r:id="rId3"/>
              </a:rPr>
              <a:t>https://www-tandfonline-com.libaccess.senecacollege.ca/doi/full/10.1080/23311975.2017.1374921</a:t>
            </a:r>
            <a:endParaRPr lang="en-CA" sz="1500" b="1" dirty="0">
              <a:solidFill>
                <a:schemeClr val="dk1"/>
              </a:solidFill>
              <a:latin typeface="Times New Roman"/>
              <a:ea typeface="Times New Roman"/>
              <a:cs typeface="Times New Roman"/>
              <a:sym typeface="Times New Roman"/>
            </a:endParaRPr>
          </a:p>
        </p:txBody>
      </p:sp>
      <p:sp>
        <p:nvSpPr>
          <p:cNvPr id="104" name="Google Shape;104;p20"/>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a:t>Literature Review-4</a:t>
            </a:r>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017725"/>
            <a:ext cx="8520600" cy="3843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b="1">
                <a:solidFill>
                  <a:schemeClr val="dk1"/>
                </a:solidFill>
                <a:latin typeface="Times New Roman"/>
                <a:ea typeface="Times New Roman"/>
                <a:cs typeface="Times New Roman"/>
                <a:sym typeface="Times New Roman"/>
              </a:rPr>
              <a:t>Article Name: Can machine learning paradigm improve attribute noise problem in credit risk classification?</a:t>
            </a:r>
            <a:endParaRPr sz="13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300">
                <a:solidFill>
                  <a:schemeClr val="dk1"/>
                </a:solidFill>
                <a:latin typeface="Times New Roman"/>
                <a:ea typeface="Times New Roman"/>
                <a:cs typeface="Times New Roman"/>
                <a:sym typeface="Times New Roman"/>
              </a:rPr>
              <a:t>Authors: Lean Yu, Xiaowen Huang, Hang Yin</a:t>
            </a:r>
            <a:endParaRPr sz="13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300">
                <a:solidFill>
                  <a:schemeClr val="dk1"/>
                </a:solidFill>
                <a:latin typeface="Times New Roman"/>
                <a:ea typeface="Times New Roman"/>
                <a:cs typeface="Times New Roman"/>
                <a:sym typeface="Times New Roman"/>
              </a:rPr>
              <a:t>Year Published: 2020</a:t>
            </a:r>
            <a:endParaRPr sz="13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300">
                <a:solidFill>
                  <a:schemeClr val="dk1"/>
                </a:solidFill>
                <a:latin typeface="Times New Roman"/>
                <a:ea typeface="Times New Roman"/>
                <a:cs typeface="Times New Roman"/>
                <a:sym typeface="Times New Roman"/>
              </a:rPr>
              <a:t>Highlights:</a:t>
            </a:r>
            <a:endParaRPr sz="1300">
              <a:solidFill>
                <a:schemeClr val="dk1"/>
              </a:solidFill>
              <a:latin typeface="Times New Roman"/>
              <a:ea typeface="Times New Roman"/>
              <a:cs typeface="Times New Roman"/>
              <a:sym typeface="Times New Roman"/>
            </a:endParaRPr>
          </a:p>
          <a:p>
            <a:pPr marL="457200" lvl="0" indent="-311150" algn="just" rtl="0">
              <a:lnSpc>
                <a:spcPct val="150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Measuring the noise level of attributes in the data</a:t>
            </a:r>
            <a:endParaRPr sz="1300">
              <a:solidFill>
                <a:schemeClr val="dk1"/>
              </a:solidFill>
              <a:latin typeface="Times New Roman"/>
              <a:ea typeface="Times New Roman"/>
              <a:cs typeface="Times New Roman"/>
              <a:sym typeface="Times New Roman"/>
            </a:endParaRPr>
          </a:p>
          <a:p>
            <a:pPr marL="457200" lvl="0" indent="-311150" algn="just" rtl="0">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process and denoise the data, they follow a three step strategy.</a:t>
            </a:r>
            <a:endParaRPr sz="1300">
              <a:solidFill>
                <a:schemeClr val="dk1"/>
              </a:solidFill>
              <a:latin typeface="Times New Roman"/>
              <a:ea typeface="Times New Roman"/>
              <a:cs typeface="Times New Roman"/>
              <a:sym typeface="Times New Roman"/>
            </a:endParaRPr>
          </a:p>
          <a:p>
            <a:pPr marL="914400" lvl="0" indent="-311150" algn="just" rtl="0">
              <a:lnSpc>
                <a:spcPct val="15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To measure the noise level of attributes in the data</a:t>
            </a:r>
            <a:endParaRPr sz="1300">
              <a:solidFill>
                <a:schemeClr val="dk1"/>
              </a:solidFill>
              <a:latin typeface="Times New Roman"/>
              <a:ea typeface="Times New Roman"/>
              <a:cs typeface="Times New Roman"/>
              <a:sym typeface="Times New Roman"/>
            </a:endParaRPr>
          </a:p>
          <a:p>
            <a:pPr marL="914400" lvl="0" indent="-311150" algn="just" rtl="0">
              <a:lnSpc>
                <a:spcPct val="15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Set a threshold to identify high and medium noise levels in attributes. High noise attributes are deleted while medium ones are denoised using ML algorithms. Aim of the step is to preserve as much attributes as possible.</a:t>
            </a:r>
            <a:endParaRPr sz="1300">
              <a:solidFill>
                <a:schemeClr val="dk1"/>
              </a:solidFill>
              <a:latin typeface="Times New Roman"/>
              <a:ea typeface="Times New Roman"/>
              <a:cs typeface="Times New Roman"/>
              <a:sym typeface="Times New Roman"/>
            </a:endParaRPr>
          </a:p>
          <a:p>
            <a:pPr marL="914400" lvl="0" indent="-311150" algn="just" rtl="0">
              <a:lnSpc>
                <a:spcPct val="15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CART method is used to classify the credit worthiness of the consumer</a:t>
            </a:r>
            <a:endParaRPr sz="1300">
              <a:solidFill>
                <a:schemeClr val="dk1"/>
              </a:solidFill>
              <a:latin typeface="Times New Roman"/>
              <a:ea typeface="Times New Roman"/>
              <a:cs typeface="Times New Roman"/>
              <a:sym typeface="Times New Roman"/>
            </a:endParaRPr>
          </a:p>
          <a:p>
            <a:pPr marL="457200" lvl="0" indent="-311150" algn="just"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Improved accuracy and reduces error statistics</a:t>
            </a:r>
            <a:endParaRPr sz="13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300" u="sng">
                <a:solidFill>
                  <a:schemeClr val="hlink"/>
                </a:solidFill>
                <a:hlinkClick r:id="rId3"/>
              </a:rPr>
              <a:t>https://www-sciencedirect-com.libaccess.senecacollege.ca/science/article/pii/S1059056020301969#sec4</a:t>
            </a:r>
            <a:endParaRPr sz="1300">
              <a:solidFill>
                <a:schemeClr val="dk1"/>
              </a:solidFill>
            </a:endParaRPr>
          </a:p>
          <a:p>
            <a:pPr marL="0" lvl="0" indent="0" algn="just" rtl="0">
              <a:spcBef>
                <a:spcPts val="1200"/>
              </a:spcBef>
              <a:spcAft>
                <a:spcPts val="0"/>
              </a:spcAft>
              <a:buNone/>
            </a:pPr>
            <a:endParaRPr sz="1500" b="1">
              <a:solidFill>
                <a:schemeClr val="dk1"/>
              </a:solidFill>
              <a:latin typeface="Times New Roman"/>
              <a:ea typeface="Times New Roman"/>
              <a:cs typeface="Times New Roman"/>
              <a:sym typeface="Times New Roman"/>
            </a:endParaRPr>
          </a:p>
        </p:txBody>
      </p:sp>
      <p:sp>
        <p:nvSpPr>
          <p:cNvPr id="111" name="Google Shape;111;p21"/>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Description</a:t>
            </a:r>
            <a:endParaRPr/>
          </a:p>
        </p:txBody>
      </p:sp>
      <p:sp>
        <p:nvSpPr>
          <p:cNvPr id="117" name="Google Shape;117;p22"/>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This dataset consists of a total of 23 fields and 30,000 observations. By analyzing and performing data audit, we observed that all the 23 fields can be used to establish pattern and then classify a new customer with the similar profile as a defaulter or not. </a:t>
            </a:r>
            <a:endParaRPr dirty="0"/>
          </a:p>
          <a:p>
            <a:pPr marL="0" lvl="0" indent="0" algn="l" rtl="0">
              <a:spcBef>
                <a:spcPts val="1200"/>
              </a:spcBef>
              <a:spcAft>
                <a:spcPts val="0"/>
              </a:spcAft>
              <a:buNone/>
            </a:pPr>
            <a:r>
              <a:rPr lang="en" dirty="0"/>
              <a:t>The data shared by the business consists of information like :-</a:t>
            </a:r>
            <a:endParaRPr dirty="0"/>
          </a:p>
          <a:p>
            <a:pPr marL="457200" lvl="0" indent="-308610" algn="l" rtl="0">
              <a:spcBef>
                <a:spcPts val="1200"/>
              </a:spcBef>
              <a:spcAft>
                <a:spcPts val="0"/>
              </a:spcAft>
              <a:buSzPct val="100000"/>
              <a:buAutoNum type="arabicPeriod"/>
            </a:pPr>
            <a:r>
              <a:rPr lang="en" dirty="0"/>
              <a:t>Current outstanding credit of the applicant and immediate family.</a:t>
            </a:r>
            <a:endParaRPr dirty="0"/>
          </a:p>
          <a:p>
            <a:pPr marL="457200" lvl="0" indent="-308610" algn="l" rtl="0">
              <a:spcBef>
                <a:spcPts val="0"/>
              </a:spcBef>
              <a:spcAft>
                <a:spcPts val="0"/>
              </a:spcAft>
              <a:buSzPct val="100000"/>
              <a:buAutoNum type="arabicPeriod"/>
            </a:pPr>
            <a:r>
              <a:rPr lang="en" dirty="0"/>
              <a:t>Gender.</a:t>
            </a:r>
            <a:endParaRPr dirty="0"/>
          </a:p>
          <a:p>
            <a:pPr marL="457200" lvl="0" indent="-308610" algn="l" rtl="0">
              <a:spcBef>
                <a:spcPts val="0"/>
              </a:spcBef>
              <a:spcAft>
                <a:spcPts val="0"/>
              </a:spcAft>
              <a:buSzPct val="100000"/>
              <a:buAutoNum type="arabicPeriod"/>
            </a:pPr>
            <a:r>
              <a:rPr lang="en" dirty="0"/>
              <a:t>Education.</a:t>
            </a:r>
            <a:endParaRPr dirty="0"/>
          </a:p>
          <a:p>
            <a:pPr marL="457200" lvl="0" indent="-308610" algn="l" rtl="0">
              <a:spcBef>
                <a:spcPts val="0"/>
              </a:spcBef>
              <a:spcAft>
                <a:spcPts val="0"/>
              </a:spcAft>
              <a:buSzPct val="100000"/>
              <a:buAutoNum type="arabicPeriod"/>
            </a:pPr>
            <a:r>
              <a:rPr lang="en" dirty="0"/>
              <a:t>Marital status.</a:t>
            </a:r>
            <a:endParaRPr dirty="0"/>
          </a:p>
          <a:p>
            <a:pPr marL="457200" lvl="0" indent="-308610" algn="l" rtl="0">
              <a:spcBef>
                <a:spcPts val="0"/>
              </a:spcBef>
              <a:spcAft>
                <a:spcPts val="0"/>
              </a:spcAft>
              <a:buSzPct val="100000"/>
              <a:buAutoNum type="arabicPeriod"/>
            </a:pPr>
            <a:r>
              <a:rPr lang="en" dirty="0"/>
              <a:t>Age.</a:t>
            </a:r>
            <a:endParaRPr dirty="0"/>
          </a:p>
          <a:p>
            <a:pPr marL="457200" lvl="0" indent="-308610" algn="l" rtl="0">
              <a:spcBef>
                <a:spcPts val="0"/>
              </a:spcBef>
              <a:spcAft>
                <a:spcPts val="0"/>
              </a:spcAft>
              <a:buSzPct val="100000"/>
              <a:buAutoNum type="arabicPeriod"/>
            </a:pPr>
            <a:r>
              <a:rPr lang="en" dirty="0"/>
              <a:t>Past payments YTD</a:t>
            </a:r>
            <a:endParaRPr dirty="0"/>
          </a:p>
          <a:p>
            <a:pPr marL="457200" lvl="0" indent="-308610" algn="l" rtl="0">
              <a:spcBef>
                <a:spcPts val="0"/>
              </a:spcBef>
              <a:spcAft>
                <a:spcPts val="0"/>
              </a:spcAft>
              <a:buSzPct val="100000"/>
              <a:buAutoNum type="arabicPeriod"/>
            </a:pPr>
            <a:r>
              <a:rPr lang="en" dirty="0"/>
              <a:t>Past usage trends of last 5 months.</a:t>
            </a:r>
            <a:endParaRPr dirty="0"/>
          </a:p>
          <a:p>
            <a:pPr marL="457200" lvl="0" indent="-308610" algn="l" rtl="0">
              <a:spcBef>
                <a:spcPts val="0"/>
              </a:spcBef>
              <a:spcAft>
                <a:spcPts val="0"/>
              </a:spcAft>
              <a:buSzPct val="100000"/>
              <a:buAutoNum type="arabicPeriod"/>
            </a:pPr>
            <a:r>
              <a:rPr lang="en" dirty="0"/>
              <a:t>Past payments of last 5 months.</a:t>
            </a:r>
            <a:endParaRPr dirty="0"/>
          </a:p>
          <a:p>
            <a:pPr marL="457200" lvl="0" indent="-308610" algn="l" rtl="0">
              <a:spcBef>
                <a:spcPts val="0"/>
              </a:spcBef>
              <a:spcAft>
                <a:spcPts val="0"/>
              </a:spcAft>
              <a:buSzPct val="100000"/>
              <a:buAutoNum type="arabicPeriod"/>
            </a:pPr>
            <a:r>
              <a:rPr lang="en" b="1" dirty="0"/>
              <a:t>Customer defaulter Report.</a:t>
            </a:r>
            <a:endParaRPr b="1" dirty="0"/>
          </a:p>
          <a:p>
            <a:pPr marL="0" lvl="0" indent="0" algn="l" rtl="0">
              <a:spcBef>
                <a:spcPts val="1200"/>
              </a:spcBef>
              <a:spcAft>
                <a:spcPts val="1200"/>
              </a:spcAft>
              <a:buNone/>
            </a:pPr>
            <a:endParaRPr dirty="0"/>
          </a:p>
        </p:txBody>
      </p:sp>
      <p:sp>
        <p:nvSpPr>
          <p:cNvPr id="118" name="Google Shape;118;p22"/>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Attribute Description</a:t>
            </a:r>
            <a:endParaRPr/>
          </a:p>
        </p:txBody>
      </p:sp>
      <p:sp>
        <p:nvSpPr>
          <p:cNvPr id="125" name="Google Shape;125;p23"/>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14</a:t>
            </a:fld>
            <a:endParaRPr/>
          </a:p>
        </p:txBody>
      </p:sp>
      <p:pic>
        <p:nvPicPr>
          <p:cNvPr id="124" name="Google Shape;124;p23"/>
          <p:cNvPicPr preferRelativeResize="0"/>
          <p:nvPr/>
        </p:nvPicPr>
        <p:blipFill>
          <a:blip r:embed="rId3">
            <a:alphaModFix/>
          </a:blip>
          <a:stretch>
            <a:fillRect/>
          </a:stretch>
        </p:blipFill>
        <p:spPr>
          <a:xfrm>
            <a:off x="152400" y="1170125"/>
            <a:ext cx="8839199" cy="2842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31" name="Google Shape;131;p2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Though there are a few researches in the credit risk scope, our analysis is aimed at building a model that analyses various financial factors and identifies a good credit customer and a bad credit customer.</a:t>
            </a:r>
            <a:endParaRPr sz="1700"/>
          </a:p>
          <a:p>
            <a:pPr marL="457200" lvl="0" indent="0" algn="l" rtl="0">
              <a:spcBef>
                <a:spcPts val="1200"/>
              </a:spcBef>
              <a:spcAft>
                <a:spcPts val="0"/>
              </a:spcAft>
              <a:buNone/>
            </a:pPr>
            <a:endParaRPr sz="1700"/>
          </a:p>
          <a:p>
            <a:pPr marL="457200" lvl="0" indent="-336550" algn="l" rtl="0">
              <a:spcBef>
                <a:spcPts val="1200"/>
              </a:spcBef>
              <a:spcAft>
                <a:spcPts val="0"/>
              </a:spcAft>
              <a:buSzPts val="1700"/>
              <a:buChar char="●"/>
            </a:pPr>
            <a:r>
              <a:rPr lang="en" sz="1700"/>
              <a:t>This is a pure classification model that does not involve credit scoring or ranking. </a:t>
            </a:r>
            <a:endParaRPr sz="1700"/>
          </a:p>
        </p:txBody>
      </p:sp>
      <p:sp>
        <p:nvSpPr>
          <p:cNvPr id="132" name="Google Shape;132;p24"/>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D3CE-B8B1-54FD-2D1C-CA11FD9F2980}"/>
              </a:ext>
            </a:extLst>
          </p:cNvPr>
          <p:cNvSpPr>
            <a:spLocks noGrp="1"/>
          </p:cNvSpPr>
          <p:nvPr>
            <p:ph type="title"/>
          </p:nvPr>
        </p:nvSpPr>
        <p:spPr>
          <a:xfrm>
            <a:off x="311700" y="1676257"/>
            <a:ext cx="8520600" cy="572700"/>
          </a:xfrm>
        </p:spPr>
        <p:txBody>
          <a:bodyPr>
            <a:noAutofit/>
          </a:bodyPr>
          <a:lstStyle/>
          <a:p>
            <a:pPr algn="ctr"/>
            <a:r>
              <a:rPr lang="en-CA" sz="4400" dirty="0"/>
              <a:t>THANK YOU!</a:t>
            </a:r>
          </a:p>
        </p:txBody>
      </p:sp>
    </p:spTree>
    <p:extLst>
      <p:ext uri="{BB962C8B-B14F-4D97-AF65-F5344CB8AC3E}">
        <p14:creationId xmlns:p14="http://schemas.microsoft.com/office/powerpoint/2010/main" val="88774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6" name="Rectangle 15">
            <a:extLst>
              <a:ext uri="{FF2B5EF4-FFF2-40B4-BE49-F238E27FC236}">
                <a16:creationId xmlns:a16="http://schemas.microsoft.com/office/drawing/2014/main" id="{BCE57555-BCC6-0330-EB2E-B3BD9102CD0B}"/>
              </a:ext>
            </a:extLst>
          </p:cNvPr>
          <p:cNvSpPr/>
          <p:nvPr/>
        </p:nvSpPr>
        <p:spPr>
          <a:xfrm>
            <a:off x="3234009" y="658283"/>
            <a:ext cx="2266298" cy="4364662"/>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61" name="Google Shape;61;p14"/>
          <p:cNvSpPr txBox="1">
            <a:spLocks noGrp="1"/>
          </p:cNvSpPr>
          <p:nvPr>
            <p:ph type="title"/>
          </p:nvPr>
        </p:nvSpPr>
        <p:spPr>
          <a:xfrm>
            <a:off x="273455" y="91992"/>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Table of contents</a:t>
            </a:r>
            <a:endParaRPr dirty="0"/>
          </a:p>
        </p:txBody>
      </p:sp>
      <p:sp>
        <p:nvSpPr>
          <p:cNvPr id="62" name="Google Shape;62;p14"/>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solidFill>
                  <a:schemeClr val="bg1"/>
                </a:solidFill>
              </a:rPr>
              <a:t>2</a:t>
            </a:fld>
            <a:endParaRPr>
              <a:solidFill>
                <a:schemeClr val="bg1"/>
              </a:solidFill>
            </a:endParaRPr>
          </a:p>
        </p:txBody>
      </p:sp>
      <p:sp>
        <p:nvSpPr>
          <p:cNvPr id="3" name="TextBox 2">
            <a:extLst>
              <a:ext uri="{FF2B5EF4-FFF2-40B4-BE49-F238E27FC236}">
                <a16:creationId xmlns:a16="http://schemas.microsoft.com/office/drawing/2014/main" id="{1A92839D-F40B-0B34-B6DD-2433DC843A9E}"/>
              </a:ext>
            </a:extLst>
          </p:cNvPr>
          <p:cNvSpPr txBox="1"/>
          <p:nvPr/>
        </p:nvSpPr>
        <p:spPr>
          <a:xfrm>
            <a:off x="3234009" y="4581796"/>
            <a:ext cx="1447191" cy="369332"/>
          </a:xfrm>
          <a:prstGeom prst="rect">
            <a:avLst/>
          </a:prstGeom>
          <a:noFill/>
        </p:spPr>
        <p:txBody>
          <a:bodyPr wrap="none" rtlCol="0">
            <a:spAutoFit/>
          </a:bodyPr>
          <a:lstStyle/>
          <a:p>
            <a:r>
              <a:rPr lang="en-CA" dirty="0">
                <a:solidFill>
                  <a:schemeClr val="bg1"/>
                </a:solidFill>
              </a:rPr>
              <a:t>5. </a:t>
            </a:r>
            <a:r>
              <a:rPr lang="en-CA" dirty="0">
                <a:solidFill>
                  <a:schemeClr val="bg1"/>
                </a:solidFill>
                <a:hlinkClick r:id="rId3" action="ppaction://hlinksldjump">
                  <a:extLst>
                    <a:ext uri="{A12FA001-AC4F-418D-AE19-62706E023703}">
                      <ahyp:hlinkClr xmlns:ahyp="http://schemas.microsoft.com/office/drawing/2018/hyperlinkcolor" val="tx"/>
                    </a:ext>
                  </a:extLst>
                </a:hlinkClick>
              </a:rPr>
              <a:t>Conclusion</a:t>
            </a:r>
            <a:endParaRPr lang="en-CA" dirty="0">
              <a:solidFill>
                <a:schemeClr val="bg1"/>
              </a:solidFill>
            </a:endParaRPr>
          </a:p>
        </p:txBody>
      </p:sp>
      <p:sp>
        <p:nvSpPr>
          <p:cNvPr id="4" name="TextBox 3">
            <a:extLst>
              <a:ext uri="{FF2B5EF4-FFF2-40B4-BE49-F238E27FC236}">
                <a16:creationId xmlns:a16="http://schemas.microsoft.com/office/drawing/2014/main" id="{7612B216-3DD4-BE1E-9398-4BA71E9B7038}"/>
              </a:ext>
            </a:extLst>
          </p:cNvPr>
          <p:cNvSpPr txBox="1"/>
          <p:nvPr/>
        </p:nvSpPr>
        <p:spPr>
          <a:xfrm>
            <a:off x="3234009" y="3900441"/>
            <a:ext cx="1939313" cy="369332"/>
          </a:xfrm>
          <a:prstGeom prst="rect">
            <a:avLst/>
          </a:prstGeom>
          <a:noFill/>
        </p:spPr>
        <p:txBody>
          <a:bodyPr wrap="none" rtlCol="0">
            <a:spAutoFit/>
          </a:bodyPr>
          <a:lstStyle/>
          <a:p>
            <a:r>
              <a:rPr lang="en-CA" dirty="0">
                <a:solidFill>
                  <a:schemeClr val="bg1"/>
                </a:solidFill>
              </a:rPr>
              <a:t>4. DataDescription</a:t>
            </a:r>
          </a:p>
        </p:txBody>
      </p:sp>
      <p:sp>
        <p:nvSpPr>
          <p:cNvPr id="5" name="TextBox 4">
            <a:extLst>
              <a:ext uri="{FF2B5EF4-FFF2-40B4-BE49-F238E27FC236}">
                <a16:creationId xmlns:a16="http://schemas.microsoft.com/office/drawing/2014/main" id="{3AC40825-95F6-C590-2D27-15AE8D1322FF}"/>
              </a:ext>
            </a:extLst>
          </p:cNvPr>
          <p:cNvSpPr txBox="1"/>
          <p:nvPr/>
        </p:nvSpPr>
        <p:spPr>
          <a:xfrm>
            <a:off x="3234009" y="2039849"/>
            <a:ext cx="1996700" cy="369332"/>
          </a:xfrm>
          <a:prstGeom prst="rect">
            <a:avLst/>
          </a:prstGeom>
          <a:noFill/>
        </p:spPr>
        <p:txBody>
          <a:bodyPr wrap="none" rtlCol="0">
            <a:spAutoFit/>
          </a:bodyPr>
          <a:lstStyle/>
          <a:p>
            <a:r>
              <a:rPr lang="en-CA" dirty="0">
                <a:solidFill>
                  <a:schemeClr val="bg1"/>
                </a:solidFill>
              </a:rPr>
              <a:t>3. </a:t>
            </a:r>
            <a:r>
              <a:rPr lang="en-CA" dirty="0" err="1">
                <a:solidFill>
                  <a:schemeClr val="bg1"/>
                </a:solidFill>
              </a:rPr>
              <a:t>LiteratureReview</a:t>
            </a:r>
            <a:endParaRPr lang="en-CA" dirty="0">
              <a:solidFill>
                <a:schemeClr val="bg1"/>
              </a:solidFill>
            </a:endParaRPr>
          </a:p>
        </p:txBody>
      </p:sp>
      <p:sp>
        <p:nvSpPr>
          <p:cNvPr id="6" name="TextBox 5">
            <a:extLst>
              <a:ext uri="{FF2B5EF4-FFF2-40B4-BE49-F238E27FC236}">
                <a16:creationId xmlns:a16="http://schemas.microsoft.com/office/drawing/2014/main" id="{B76BD073-E4A8-7EE7-00D8-2EB327260090}"/>
              </a:ext>
            </a:extLst>
          </p:cNvPr>
          <p:cNvSpPr txBox="1"/>
          <p:nvPr/>
        </p:nvSpPr>
        <p:spPr>
          <a:xfrm>
            <a:off x="3234009" y="686846"/>
            <a:ext cx="1622560" cy="369332"/>
          </a:xfrm>
          <a:prstGeom prst="rect">
            <a:avLst/>
          </a:prstGeom>
          <a:noFill/>
        </p:spPr>
        <p:txBody>
          <a:bodyPr wrap="none" rtlCol="0">
            <a:spAutoFit/>
          </a:bodyPr>
          <a:lstStyle/>
          <a:p>
            <a:r>
              <a:rPr lang="en-CA" dirty="0">
                <a:solidFill>
                  <a:schemeClr val="bg1"/>
                </a:solidFill>
              </a:rPr>
              <a:t>1. </a:t>
            </a:r>
            <a:r>
              <a:rPr lang="en-CA" dirty="0">
                <a:solidFill>
                  <a:schemeClr val="bg1"/>
                </a:solidFill>
                <a:hlinkClick r:id="rId4" action="ppaction://hlinksldjump">
                  <a:extLst>
                    <a:ext uri="{A12FA001-AC4F-418D-AE19-62706E023703}">
                      <ahyp:hlinkClr xmlns:ahyp="http://schemas.microsoft.com/office/drawing/2018/hyperlinkcolor" val="tx"/>
                    </a:ext>
                  </a:extLst>
                </a:hlinkClick>
              </a:rPr>
              <a:t>Introduction</a:t>
            </a:r>
            <a:r>
              <a:rPr lang="en-CA" dirty="0">
                <a:solidFill>
                  <a:schemeClr val="bg1"/>
                </a:solidFill>
              </a:rPr>
              <a:t> </a:t>
            </a:r>
          </a:p>
        </p:txBody>
      </p:sp>
      <p:sp>
        <p:nvSpPr>
          <p:cNvPr id="7" name="TextBox 6">
            <a:extLst>
              <a:ext uri="{FF2B5EF4-FFF2-40B4-BE49-F238E27FC236}">
                <a16:creationId xmlns:a16="http://schemas.microsoft.com/office/drawing/2014/main" id="{FA9405A5-BF58-983F-8BA7-6E3E4480E2CF}"/>
              </a:ext>
            </a:extLst>
          </p:cNvPr>
          <p:cNvSpPr txBox="1"/>
          <p:nvPr/>
        </p:nvSpPr>
        <p:spPr>
          <a:xfrm>
            <a:off x="3234009" y="1028975"/>
            <a:ext cx="2148537" cy="369332"/>
          </a:xfrm>
          <a:prstGeom prst="rect">
            <a:avLst/>
          </a:prstGeom>
          <a:noFill/>
        </p:spPr>
        <p:txBody>
          <a:bodyPr wrap="none" rtlCol="0">
            <a:spAutoFit/>
          </a:bodyPr>
          <a:lstStyle/>
          <a:p>
            <a:r>
              <a:rPr lang="en-CA" dirty="0">
                <a:solidFill>
                  <a:schemeClr val="bg1"/>
                </a:solidFill>
              </a:rPr>
              <a:t>2. </a:t>
            </a:r>
            <a:r>
              <a:rPr lang="en-CA" dirty="0" err="1">
                <a:solidFill>
                  <a:schemeClr val="bg1"/>
                </a:solidFill>
              </a:rPr>
              <a:t>IndustryOverview</a:t>
            </a:r>
            <a:r>
              <a:rPr lang="en-CA" dirty="0">
                <a:solidFill>
                  <a:schemeClr val="bg1"/>
                </a:solidFill>
              </a:rPr>
              <a:t> </a:t>
            </a:r>
          </a:p>
        </p:txBody>
      </p:sp>
      <p:sp>
        <p:nvSpPr>
          <p:cNvPr id="11" name="TextBox 10">
            <a:extLst>
              <a:ext uri="{FF2B5EF4-FFF2-40B4-BE49-F238E27FC236}">
                <a16:creationId xmlns:a16="http://schemas.microsoft.com/office/drawing/2014/main" id="{E31F4952-393B-4F4C-E8EB-2067DE03B489}"/>
              </a:ext>
            </a:extLst>
          </p:cNvPr>
          <p:cNvSpPr txBox="1"/>
          <p:nvPr/>
        </p:nvSpPr>
        <p:spPr>
          <a:xfrm>
            <a:off x="3464360" y="1350637"/>
            <a:ext cx="1687834" cy="646331"/>
          </a:xfrm>
          <a:prstGeom prst="rect">
            <a:avLst/>
          </a:prstGeom>
          <a:noFill/>
        </p:spPr>
        <p:txBody>
          <a:bodyPr wrap="none" rtlCol="0">
            <a:spAutoFit/>
          </a:bodyPr>
          <a:lstStyle/>
          <a:p>
            <a:r>
              <a:rPr lang="en-CA" sz="1200" dirty="0">
                <a:solidFill>
                  <a:schemeClr val="bg1"/>
                </a:solidFill>
                <a:hlinkClick r:id="rId5" action="ppaction://hlinksldjump">
                  <a:extLst>
                    <a:ext uri="{A12FA001-AC4F-418D-AE19-62706E023703}">
                      <ahyp:hlinkClr xmlns:ahyp="http://schemas.microsoft.com/office/drawing/2018/hyperlinkcolor" val="tx"/>
                    </a:ext>
                  </a:extLst>
                </a:hlinkClick>
              </a:rPr>
              <a:t>2.1. </a:t>
            </a:r>
            <a:r>
              <a:rPr lang="en-CA" sz="1200" dirty="0" err="1">
                <a:solidFill>
                  <a:schemeClr val="bg1"/>
                </a:solidFill>
                <a:hlinkClick r:id="rId5" action="ppaction://hlinksldjump">
                  <a:extLst>
                    <a:ext uri="{A12FA001-AC4F-418D-AE19-62706E023703}">
                      <ahyp:hlinkClr xmlns:ahyp="http://schemas.microsoft.com/office/drawing/2018/hyperlinkcolor" val="tx"/>
                    </a:ext>
                  </a:extLst>
                </a:hlinkClick>
              </a:rPr>
              <a:t>IndustryOverview</a:t>
            </a:r>
            <a:r>
              <a:rPr lang="en-CA" sz="1200" dirty="0">
                <a:solidFill>
                  <a:schemeClr val="bg1"/>
                </a:solidFill>
                <a:hlinkClick r:id="rId5" action="ppaction://hlinksldjump">
                  <a:extLst>
                    <a:ext uri="{A12FA001-AC4F-418D-AE19-62706E023703}">
                      <ahyp:hlinkClr xmlns:ahyp="http://schemas.microsoft.com/office/drawing/2018/hyperlinkcolor" val="tx"/>
                    </a:ext>
                  </a:extLst>
                </a:hlinkClick>
              </a:rPr>
              <a:t> </a:t>
            </a:r>
            <a:endParaRPr lang="en-CA" sz="1200" dirty="0">
              <a:solidFill>
                <a:schemeClr val="bg1"/>
              </a:solidFill>
            </a:endParaRPr>
          </a:p>
          <a:p>
            <a:endParaRPr lang="en-CA" sz="1200" dirty="0">
              <a:solidFill>
                <a:schemeClr val="bg1"/>
              </a:solidFill>
            </a:endParaRPr>
          </a:p>
          <a:p>
            <a:r>
              <a:rPr lang="en-CA" sz="1200" dirty="0">
                <a:solidFill>
                  <a:schemeClr val="bg1"/>
                </a:solidFill>
                <a:hlinkClick r:id="rId6" action="ppaction://hlinksldjump">
                  <a:extLst>
                    <a:ext uri="{A12FA001-AC4F-418D-AE19-62706E023703}">
                      <ahyp:hlinkClr xmlns:ahyp="http://schemas.microsoft.com/office/drawing/2018/hyperlinkcolor" val="tx"/>
                    </a:ext>
                  </a:extLst>
                </a:hlinkClick>
              </a:rPr>
              <a:t>2.2. IndustryOverview-2</a:t>
            </a:r>
            <a:endParaRPr lang="en-CA" sz="1200" dirty="0">
              <a:solidFill>
                <a:schemeClr val="bg1"/>
              </a:solidFill>
            </a:endParaRPr>
          </a:p>
        </p:txBody>
      </p:sp>
      <p:sp>
        <p:nvSpPr>
          <p:cNvPr id="13" name="TextBox 12">
            <a:extLst>
              <a:ext uri="{FF2B5EF4-FFF2-40B4-BE49-F238E27FC236}">
                <a16:creationId xmlns:a16="http://schemas.microsoft.com/office/drawing/2014/main" id="{84542566-6835-EDA3-DA5C-3B1547667F6B}"/>
              </a:ext>
            </a:extLst>
          </p:cNvPr>
          <p:cNvSpPr txBox="1"/>
          <p:nvPr/>
        </p:nvSpPr>
        <p:spPr>
          <a:xfrm>
            <a:off x="3469853" y="2373292"/>
            <a:ext cx="1866217" cy="1569660"/>
          </a:xfrm>
          <a:prstGeom prst="rect">
            <a:avLst/>
          </a:prstGeom>
          <a:noFill/>
        </p:spPr>
        <p:txBody>
          <a:bodyPr wrap="square">
            <a:spAutoFit/>
          </a:bodyPr>
          <a:lstStyle/>
          <a:p>
            <a:r>
              <a:rPr lang="en-CA" sz="1200" dirty="0">
                <a:solidFill>
                  <a:schemeClr val="bg1"/>
                </a:solidFill>
                <a:hlinkClick r:id="rId7" action="ppaction://hlinksldjump">
                  <a:extLst>
                    <a:ext uri="{A12FA001-AC4F-418D-AE19-62706E023703}">
                      <ahyp:hlinkClr xmlns:ahyp="http://schemas.microsoft.com/office/drawing/2018/hyperlinkcolor" val="tx"/>
                    </a:ext>
                  </a:extLst>
                </a:hlinkClick>
              </a:rPr>
              <a:t>3.1. LiteratureReview-1</a:t>
            </a:r>
            <a:endParaRPr lang="en-CA" sz="1200" dirty="0">
              <a:solidFill>
                <a:schemeClr val="bg1"/>
              </a:solidFill>
            </a:endParaRPr>
          </a:p>
          <a:p>
            <a:endParaRPr lang="en-CA" sz="1200" dirty="0">
              <a:solidFill>
                <a:schemeClr val="bg1"/>
              </a:solidFill>
              <a:hlinkClick r:id="rId8" action="ppaction://hlinksldjump">
                <a:extLst>
                  <a:ext uri="{A12FA001-AC4F-418D-AE19-62706E023703}">
                    <ahyp:hlinkClr xmlns:ahyp="http://schemas.microsoft.com/office/drawing/2018/hyperlinkcolor" val="tx"/>
                  </a:ext>
                </a:extLst>
              </a:hlinkClick>
            </a:endParaRPr>
          </a:p>
          <a:p>
            <a:r>
              <a:rPr lang="en-CA" sz="1200" dirty="0">
                <a:solidFill>
                  <a:schemeClr val="bg1"/>
                </a:solidFill>
                <a:hlinkClick r:id="rId8" action="ppaction://hlinksldjump">
                  <a:extLst>
                    <a:ext uri="{A12FA001-AC4F-418D-AE19-62706E023703}">
                      <ahyp:hlinkClr xmlns:ahyp="http://schemas.microsoft.com/office/drawing/2018/hyperlinkcolor" val="tx"/>
                    </a:ext>
                  </a:extLst>
                </a:hlinkClick>
              </a:rPr>
              <a:t>3.2. LiteratureReview-2</a:t>
            </a:r>
            <a:endParaRPr lang="en-CA" sz="1200" dirty="0">
              <a:solidFill>
                <a:schemeClr val="bg1"/>
              </a:solidFill>
            </a:endParaRPr>
          </a:p>
          <a:p>
            <a:endParaRPr lang="en-CA" sz="1200" dirty="0">
              <a:solidFill>
                <a:schemeClr val="bg1"/>
              </a:solidFill>
              <a:hlinkClick r:id="rId8" action="ppaction://hlinksldjump">
                <a:extLst>
                  <a:ext uri="{A12FA001-AC4F-418D-AE19-62706E023703}">
                    <ahyp:hlinkClr xmlns:ahyp="http://schemas.microsoft.com/office/drawing/2018/hyperlinkcolor" val="tx"/>
                  </a:ext>
                </a:extLst>
              </a:hlinkClick>
            </a:endParaRPr>
          </a:p>
          <a:p>
            <a:r>
              <a:rPr lang="en-CA" sz="1200" dirty="0">
                <a:solidFill>
                  <a:schemeClr val="bg1"/>
                </a:solidFill>
                <a:hlinkClick r:id="rId9" action="ppaction://hlinksldjump">
                  <a:extLst>
                    <a:ext uri="{A12FA001-AC4F-418D-AE19-62706E023703}">
                      <ahyp:hlinkClr xmlns:ahyp="http://schemas.microsoft.com/office/drawing/2018/hyperlinkcolor" val="tx"/>
                    </a:ext>
                  </a:extLst>
                </a:hlinkClick>
              </a:rPr>
              <a:t>3.3. LiteratureReview-3</a:t>
            </a:r>
            <a:endParaRPr lang="en-CA" sz="1200" dirty="0">
              <a:solidFill>
                <a:schemeClr val="bg1"/>
              </a:solidFill>
            </a:endParaRPr>
          </a:p>
          <a:p>
            <a:endParaRPr lang="en-CA" sz="1200" dirty="0">
              <a:solidFill>
                <a:schemeClr val="bg1"/>
              </a:solidFill>
              <a:hlinkClick r:id="rId8" action="ppaction://hlinksldjump">
                <a:extLst>
                  <a:ext uri="{A12FA001-AC4F-418D-AE19-62706E023703}">
                    <ahyp:hlinkClr xmlns:ahyp="http://schemas.microsoft.com/office/drawing/2018/hyperlinkcolor" val="tx"/>
                  </a:ext>
                </a:extLst>
              </a:hlinkClick>
            </a:endParaRPr>
          </a:p>
          <a:p>
            <a:r>
              <a:rPr lang="en-CA" sz="1200" dirty="0">
                <a:solidFill>
                  <a:schemeClr val="bg1"/>
                </a:solidFill>
                <a:hlinkClick r:id="rId10" action="ppaction://hlinksldjump">
                  <a:extLst>
                    <a:ext uri="{A12FA001-AC4F-418D-AE19-62706E023703}">
                      <ahyp:hlinkClr xmlns:ahyp="http://schemas.microsoft.com/office/drawing/2018/hyperlinkcolor" val="tx"/>
                    </a:ext>
                  </a:extLst>
                </a:hlinkClick>
              </a:rPr>
              <a:t>3.4. LiteratureReview-4</a:t>
            </a:r>
            <a:endParaRPr lang="en-CA" sz="1200" dirty="0">
              <a:solidFill>
                <a:schemeClr val="bg1"/>
              </a:solidFill>
            </a:endParaRPr>
          </a:p>
          <a:p>
            <a:endParaRPr lang="en-CA" sz="1200" dirty="0">
              <a:solidFill>
                <a:schemeClr val="bg1"/>
              </a:solidFill>
            </a:endParaRPr>
          </a:p>
        </p:txBody>
      </p:sp>
      <p:sp>
        <p:nvSpPr>
          <p:cNvPr id="15" name="TextBox 14">
            <a:extLst>
              <a:ext uri="{FF2B5EF4-FFF2-40B4-BE49-F238E27FC236}">
                <a16:creationId xmlns:a16="http://schemas.microsoft.com/office/drawing/2014/main" id="{2E8953B5-6D18-B4B8-9B56-688CDB15D5F5}"/>
              </a:ext>
            </a:extLst>
          </p:cNvPr>
          <p:cNvSpPr txBox="1"/>
          <p:nvPr/>
        </p:nvSpPr>
        <p:spPr>
          <a:xfrm>
            <a:off x="3514181" y="4208218"/>
            <a:ext cx="2039147" cy="276999"/>
          </a:xfrm>
          <a:prstGeom prst="rect">
            <a:avLst/>
          </a:prstGeom>
          <a:noFill/>
        </p:spPr>
        <p:txBody>
          <a:bodyPr wrap="square">
            <a:spAutoFit/>
          </a:bodyPr>
          <a:lstStyle/>
          <a:p>
            <a:r>
              <a:rPr lang="en-CA" sz="1200" dirty="0">
                <a:solidFill>
                  <a:schemeClr val="bg1"/>
                </a:solidFill>
                <a:hlinkClick r:id="rId11" action="ppaction://hlinksldjump">
                  <a:extLst>
                    <a:ext uri="{A12FA001-AC4F-418D-AE19-62706E023703}">
                      <ahyp:hlinkClr xmlns:ahyp="http://schemas.microsoft.com/office/drawing/2018/hyperlinkcolor" val="tx"/>
                    </a:ext>
                  </a:extLst>
                </a:hlinkClick>
              </a:rPr>
              <a:t>4.1. </a:t>
            </a:r>
            <a:r>
              <a:rPr lang="en-CA" sz="1200" dirty="0" err="1">
                <a:solidFill>
                  <a:schemeClr val="bg1"/>
                </a:solidFill>
                <a:hlinkClick r:id="rId11" action="ppaction://hlinksldjump">
                  <a:extLst>
                    <a:ext uri="{A12FA001-AC4F-418D-AE19-62706E023703}">
                      <ahyp:hlinkClr xmlns:ahyp="http://schemas.microsoft.com/office/drawing/2018/hyperlinkcolor" val="tx"/>
                    </a:ext>
                  </a:extLst>
                </a:hlinkClick>
              </a:rPr>
              <a:t>AttributeDescription</a:t>
            </a:r>
            <a:endParaRPr lang="en-CA"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937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Industry Overview</a:t>
            </a:r>
            <a:endParaRPr/>
          </a:p>
        </p:txBody>
      </p:sp>
      <p:sp>
        <p:nvSpPr>
          <p:cNvPr id="75" name="Google Shape;75;p16"/>
          <p:cNvSpPr txBox="1">
            <a:spLocks noGrp="1"/>
          </p:cNvSpPr>
          <p:nvPr>
            <p:ph type="body" idx="1"/>
          </p:nvPr>
        </p:nvSpPr>
        <p:spPr>
          <a:xfrm>
            <a:off x="311700" y="1396275"/>
            <a:ext cx="8520600" cy="3089100"/>
          </a:xfrm>
          <a:prstGeom prst="rect">
            <a:avLst/>
          </a:prstGeom>
        </p:spPr>
        <p:txBody>
          <a:bodyPr spcFirstLastPara="1" wrap="square" lIns="91425" tIns="91425" rIns="91425" bIns="91425" anchor="t" anchorCtr="0">
            <a:normAutofit fontScale="92500"/>
          </a:bodyPr>
          <a:lstStyle/>
          <a:p>
            <a:pPr marL="0" lvl="0" indent="0" algn="just" rtl="0">
              <a:spcBef>
                <a:spcPts val="1200"/>
              </a:spcBef>
              <a:spcAft>
                <a:spcPts val="0"/>
              </a:spcAft>
              <a:buClr>
                <a:schemeClr val="dk1"/>
              </a:buClr>
              <a:buSzPct val="78571"/>
              <a:buFont typeface="Arial"/>
              <a:buNone/>
            </a:pPr>
            <a:r>
              <a:rPr lang="en" sz="1400">
                <a:solidFill>
                  <a:schemeClr val="dk1"/>
                </a:solidFill>
              </a:rPr>
              <a:t>Financial industry is a major sector of business that consists of the firms that provide financial services to commercial and retail client. The primary business of these firms is to generate commissions by offering services like banking, loan, insurance, mutual funds, stock market, mortgages and other financial services. In other words, this industry is the funding window for any industry.</a:t>
            </a:r>
            <a:endParaRPr sz="1400">
              <a:solidFill>
                <a:schemeClr val="dk1"/>
              </a:solidFill>
            </a:endParaRPr>
          </a:p>
          <a:p>
            <a:pPr marL="0" lvl="0" indent="0" algn="just" rtl="0">
              <a:spcBef>
                <a:spcPts val="1200"/>
              </a:spcBef>
              <a:spcAft>
                <a:spcPts val="0"/>
              </a:spcAft>
              <a:buClr>
                <a:schemeClr val="dk1"/>
              </a:buClr>
              <a:buSzPct val="78571"/>
              <a:buFont typeface="Arial"/>
              <a:buNone/>
            </a:pPr>
            <a:r>
              <a:rPr lang="en" sz="1400">
                <a:solidFill>
                  <a:schemeClr val="dk1"/>
                </a:solidFill>
              </a:rPr>
              <a:t>A country's development and economy relies on how well financial companies in that country is performing. It consists of three interlinked areas as follows:</a:t>
            </a:r>
            <a:endParaRPr sz="1400">
              <a:solidFill>
                <a:schemeClr val="dk1"/>
              </a:solidFill>
            </a:endParaRPr>
          </a:p>
          <a:p>
            <a:pPr marL="0" lvl="0" indent="-228600" algn="just" rtl="0">
              <a:spcBef>
                <a:spcPts val="1200"/>
              </a:spcBef>
              <a:spcAft>
                <a:spcPts val="0"/>
              </a:spcAft>
              <a:buClr>
                <a:schemeClr val="dk1"/>
              </a:buClr>
              <a:buSzPct val="78571"/>
              <a:buFont typeface="Arial"/>
              <a:buNone/>
            </a:pPr>
            <a:r>
              <a:rPr lang="en" sz="1400">
                <a:solidFill>
                  <a:schemeClr val="dk1"/>
                </a:solidFill>
              </a:rPr>
              <a:t>Ø</a:t>
            </a:r>
            <a:r>
              <a:rPr lang="en" sz="700">
                <a:solidFill>
                  <a:schemeClr val="dk1"/>
                </a:solidFill>
                <a:latin typeface="Times New Roman"/>
                <a:ea typeface="Times New Roman"/>
                <a:cs typeface="Times New Roman"/>
                <a:sym typeface="Times New Roman"/>
              </a:rPr>
              <a:t> </a:t>
            </a:r>
            <a:r>
              <a:rPr lang="en" sz="1400" b="1">
                <a:solidFill>
                  <a:schemeClr val="dk1"/>
                </a:solidFill>
              </a:rPr>
              <a:t>Money and credit markets</a:t>
            </a:r>
            <a:r>
              <a:rPr lang="en" sz="1400">
                <a:solidFill>
                  <a:schemeClr val="dk1"/>
                </a:solidFill>
              </a:rPr>
              <a:t>, which deals with the security markets and financial institutions.</a:t>
            </a:r>
            <a:endParaRPr sz="1400">
              <a:solidFill>
                <a:schemeClr val="dk1"/>
              </a:solidFill>
            </a:endParaRPr>
          </a:p>
          <a:p>
            <a:pPr marL="0" lvl="0" indent="-228600" algn="just" rtl="0">
              <a:spcBef>
                <a:spcPts val="1200"/>
              </a:spcBef>
              <a:spcAft>
                <a:spcPts val="0"/>
              </a:spcAft>
              <a:buClr>
                <a:schemeClr val="dk1"/>
              </a:buClr>
              <a:buSzPct val="78571"/>
              <a:buFont typeface="Arial"/>
              <a:buNone/>
            </a:pPr>
            <a:r>
              <a:rPr lang="en" sz="1400">
                <a:solidFill>
                  <a:schemeClr val="dk1"/>
                </a:solidFill>
              </a:rPr>
              <a:t>Ø</a:t>
            </a:r>
            <a:r>
              <a:rPr lang="en" sz="700">
                <a:solidFill>
                  <a:schemeClr val="dk1"/>
                </a:solidFill>
                <a:latin typeface="Times New Roman"/>
                <a:ea typeface="Times New Roman"/>
                <a:cs typeface="Times New Roman"/>
                <a:sym typeface="Times New Roman"/>
              </a:rPr>
              <a:t> </a:t>
            </a:r>
            <a:r>
              <a:rPr lang="en" sz="1400" b="1">
                <a:solidFill>
                  <a:schemeClr val="dk1"/>
                </a:solidFill>
              </a:rPr>
              <a:t>Investments</a:t>
            </a:r>
            <a:r>
              <a:rPr lang="en" sz="1400">
                <a:solidFill>
                  <a:schemeClr val="dk1"/>
                </a:solidFill>
              </a:rPr>
              <a:t>, which focuses on the decisions made by both individuals and institutional investors.</a:t>
            </a:r>
            <a:endParaRPr sz="1400">
              <a:solidFill>
                <a:schemeClr val="dk1"/>
              </a:solidFill>
            </a:endParaRPr>
          </a:p>
          <a:p>
            <a:pPr marL="0" lvl="0" indent="-228600" algn="just" rtl="0">
              <a:spcBef>
                <a:spcPts val="1200"/>
              </a:spcBef>
              <a:spcAft>
                <a:spcPts val="0"/>
              </a:spcAft>
              <a:buClr>
                <a:schemeClr val="dk1"/>
              </a:buClr>
              <a:buSzPct val="78571"/>
              <a:buFont typeface="Arial"/>
              <a:buNone/>
            </a:pPr>
            <a:r>
              <a:rPr lang="en" sz="1400">
                <a:solidFill>
                  <a:schemeClr val="dk1"/>
                </a:solidFill>
              </a:rPr>
              <a:t>Ø</a:t>
            </a:r>
            <a:r>
              <a:rPr lang="en" sz="700">
                <a:solidFill>
                  <a:schemeClr val="dk1"/>
                </a:solidFill>
                <a:latin typeface="Times New Roman"/>
                <a:ea typeface="Times New Roman"/>
                <a:cs typeface="Times New Roman"/>
                <a:sym typeface="Times New Roman"/>
              </a:rPr>
              <a:t> </a:t>
            </a:r>
            <a:r>
              <a:rPr lang="en" sz="1400" b="1">
                <a:solidFill>
                  <a:schemeClr val="dk1"/>
                </a:solidFill>
              </a:rPr>
              <a:t>Financial management</a:t>
            </a:r>
            <a:r>
              <a:rPr lang="en" sz="1400">
                <a:solidFill>
                  <a:schemeClr val="dk1"/>
                </a:solidFill>
              </a:rPr>
              <a:t>, which involves decisions made within the firm regarding the acquisition and use of funds.</a:t>
            </a:r>
            <a:endParaRPr sz="1400">
              <a:solidFill>
                <a:schemeClr val="dk1"/>
              </a:solidFill>
            </a:endParaRPr>
          </a:p>
          <a:p>
            <a:pPr marL="0" lvl="0" indent="0" algn="l" rtl="0">
              <a:spcBef>
                <a:spcPts val="1200"/>
              </a:spcBef>
              <a:spcAft>
                <a:spcPts val="1200"/>
              </a:spcAft>
              <a:buNone/>
            </a:pPr>
            <a:endParaRPr/>
          </a:p>
        </p:txBody>
      </p:sp>
      <p:sp>
        <p:nvSpPr>
          <p:cNvPr id="76" name="Google Shape;76;p16"/>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a:t>Key Players in the Financial Industry</a:t>
            </a:r>
            <a:endParaRPr/>
          </a:p>
        </p:txBody>
      </p:sp>
      <p:sp>
        <p:nvSpPr>
          <p:cNvPr id="95" name="Google Shape;95;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br>
              <a:rPr lang="en">
                <a:solidFill>
                  <a:schemeClr val="dk1"/>
                </a:solidFill>
              </a:rPr>
            </a:br>
            <a:r>
              <a:rPr lang="en">
                <a:solidFill>
                  <a:schemeClr val="dk1"/>
                </a:solidFill>
              </a:rPr>
              <a:t> 							</a:t>
            </a:r>
            <a:endParaRPr>
              <a:solidFill>
                <a:schemeClr val="dk1"/>
              </a:solidFill>
            </a:endParaRPr>
          </a:p>
          <a:p>
            <a:pPr marL="0" lvl="0" indent="0" algn="l" rtl="0">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200"/>
              </a:spcBef>
              <a:spcAft>
                <a:spcPts val="1200"/>
              </a:spcAft>
              <a:buNone/>
            </a:pPr>
            <a:endParaRPr/>
          </a:p>
        </p:txBody>
      </p:sp>
      <p:sp>
        <p:nvSpPr>
          <p:cNvPr id="96" name="Google Shape;96;p19"/>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4</a:t>
            </a:fld>
            <a:endParaRPr/>
          </a:p>
        </p:txBody>
      </p:sp>
      <p:pic>
        <p:nvPicPr>
          <p:cNvPr id="97" name="Google Shape;97;p19"/>
          <p:cNvPicPr preferRelativeResize="0"/>
          <p:nvPr/>
        </p:nvPicPr>
        <p:blipFill>
          <a:blip r:embed="rId3">
            <a:alphaModFix/>
          </a:blip>
          <a:stretch>
            <a:fillRect/>
          </a:stretch>
        </p:blipFill>
        <p:spPr>
          <a:xfrm>
            <a:off x="43985" y="1237743"/>
            <a:ext cx="7904281" cy="30288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 Success Factors in Financial Industry</a:t>
            </a:r>
            <a:endParaRPr/>
          </a:p>
        </p:txBody>
      </p:sp>
      <p:sp>
        <p:nvSpPr>
          <p:cNvPr id="103" name="Google Shape;103;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accent2"/>
              </a:buClr>
              <a:buSzPts val="1500"/>
              <a:buFont typeface="Roboto"/>
              <a:buChar char="●"/>
            </a:pPr>
            <a:r>
              <a:rPr lang="en" sz="1500">
                <a:solidFill>
                  <a:schemeClr val="accent2"/>
                </a:solidFill>
                <a:latin typeface="Roboto"/>
                <a:ea typeface="Roboto"/>
                <a:cs typeface="Roboto"/>
                <a:sym typeface="Roboto"/>
              </a:rPr>
              <a:t>Measuring Marketing efforts</a:t>
            </a:r>
            <a:endParaRPr sz="1500">
              <a:solidFill>
                <a:schemeClr val="accent2"/>
              </a:solidFill>
              <a:latin typeface="Roboto"/>
              <a:ea typeface="Roboto"/>
              <a:cs typeface="Roboto"/>
              <a:sym typeface="Roboto"/>
            </a:endParaRPr>
          </a:p>
          <a:p>
            <a:pPr marL="457200" lvl="0" indent="-323850" algn="l" rtl="0">
              <a:spcBef>
                <a:spcPts val="0"/>
              </a:spcBef>
              <a:spcAft>
                <a:spcPts val="0"/>
              </a:spcAft>
              <a:buClr>
                <a:schemeClr val="accent2"/>
              </a:buClr>
              <a:buSzPts val="1500"/>
              <a:buFont typeface="Roboto"/>
              <a:buChar char="●"/>
            </a:pPr>
            <a:r>
              <a:rPr lang="en" sz="1500">
                <a:solidFill>
                  <a:schemeClr val="accent2"/>
                </a:solidFill>
                <a:latin typeface="Roboto"/>
                <a:ea typeface="Roboto"/>
                <a:cs typeface="Roboto"/>
                <a:sym typeface="Roboto"/>
              </a:rPr>
              <a:t>Communicating Brand</a:t>
            </a:r>
            <a:endParaRPr sz="1500">
              <a:solidFill>
                <a:schemeClr val="accent2"/>
              </a:solidFill>
              <a:latin typeface="Roboto"/>
              <a:ea typeface="Roboto"/>
              <a:cs typeface="Roboto"/>
              <a:sym typeface="Roboto"/>
            </a:endParaRPr>
          </a:p>
          <a:p>
            <a:pPr marL="457200" lvl="0" indent="-323850" algn="l" rtl="0">
              <a:spcBef>
                <a:spcPts val="0"/>
              </a:spcBef>
              <a:spcAft>
                <a:spcPts val="0"/>
              </a:spcAft>
              <a:buClr>
                <a:schemeClr val="accent2"/>
              </a:buClr>
              <a:buSzPts val="1500"/>
              <a:buFont typeface="Roboto"/>
              <a:buChar char="●"/>
            </a:pPr>
            <a:r>
              <a:rPr lang="en" sz="1500">
                <a:solidFill>
                  <a:schemeClr val="accent2"/>
                </a:solidFill>
                <a:latin typeface="Roboto"/>
                <a:ea typeface="Roboto"/>
                <a:cs typeface="Roboto"/>
                <a:sym typeface="Roboto"/>
              </a:rPr>
              <a:t>Focus on Needs</a:t>
            </a:r>
            <a:endParaRPr sz="1500">
              <a:solidFill>
                <a:schemeClr val="accent2"/>
              </a:solidFill>
              <a:latin typeface="Roboto"/>
              <a:ea typeface="Roboto"/>
              <a:cs typeface="Roboto"/>
              <a:sym typeface="Roboto"/>
            </a:endParaRPr>
          </a:p>
          <a:p>
            <a:pPr marL="457200" lvl="0" indent="-323850" algn="l" rtl="0">
              <a:spcBef>
                <a:spcPts val="0"/>
              </a:spcBef>
              <a:spcAft>
                <a:spcPts val="0"/>
              </a:spcAft>
              <a:buClr>
                <a:schemeClr val="accent2"/>
              </a:buClr>
              <a:buSzPts val="1500"/>
              <a:buFont typeface="Roboto"/>
              <a:buChar char="●"/>
            </a:pPr>
            <a:r>
              <a:rPr lang="en" sz="1500">
                <a:solidFill>
                  <a:schemeClr val="accent2"/>
                </a:solidFill>
                <a:latin typeface="Roboto"/>
                <a:ea typeface="Roboto"/>
                <a:cs typeface="Roboto"/>
                <a:sym typeface="Roboto"/>
              </a:rPr>
              <a:t>Utilization of Technology</a:t>
            </a:r>
            <a:endParaRPr sz="1500">
              <a:solidFill>
                <a:schemeClr val="accen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35" dirty="0">
                <a:solidFill>
                  <a:schemeClr val="dk1"/>
                </a:solidFill>
              </a:rPr>
              <a:t>WHAT?</a:t>
            </a:r>
            <a:endParaRPr sz="1435" dirty="0">
              <a:solidFill>
                <a:schemeClr val="dk1"/>
              </a:solidFill>
            </a:endParaRPr>
          </a:p>
          <a:p>
            <a:pPr marL="0" lvl="0" indent="0" algn="l" rtl="0">
              <a:spcBef>
                <a:spcPts val="1200"/>
              </a:spcBef>
              <a:spcAft>
                <a:spcPts val="0"/>
              </a:spcAft>
              <a:buNone/>
            </a:pPr>
            <a:r>
              <a:rPr lang="en" sz="1435" dirty="0">
                <a:solidFill>
                  <a:schemeClr val="dk1"/>
                </a:solidFill>
              </a:rPr>
              <a:t>The main goal of this project is to analyse the past data and classifying the credit card holders’ profile as good or bad based on factors such as Age, income, annual expense estimates, previous loan repayment behaviour, existing loans and payment schedule, net worth </a:t>
            </a:r>
            <a:endParaRPr sz="1435" dirty="0">
              <a:solidFill>
                <a:schemeClr val="dk1"/>
              </a:solidFill>
            </a:endParaRPr>
          </a:p>
          <a:p>
            <a:pPr marL="0" lvl="0" indent="0" algn="l" rtl="0">
              <a:spcBef>
                <a:spcPts val="1200"/>
              </a:spcBef>
              <a:spcAft>
                <a:spcPts val="0"/>
              </a:spcAft>
              <a:buNone/>
            </a:pPr>
            <a:r>
              <a:rPr lang="en" sz="1435" dirty="0">
                <a:solidFill>
                  <a:schemeClr val="dk1"/>
                </a:solidFill>
              </a:rPr>
              <a:t>WHY?</a:t>
            </a:r>
            <a:endParaRPr sz="1435" dirty="0">
              <a:solidFill>
                <a:schemeClr val="dk1"/>
              </a:solidFill>
            </a:endParaRPr>
          </a:p>
          <a:p>
            <a:pPr marL="0" lvl="0" indent="0" algn="l" rtl="0">
              <a:spcBef>
                <a:spcPts val="1200"/>
              </a:spcBef>
              <a:spcAft>
                <a:spcPts val="0"/>
              </a:spcAft>
              <a:buNone/>
            </a:pPr>
            <a:r>
              <a:rPr lang="en" sz="1435" dirty="0">
                <a:solidFill>
                  <a:schemeClr val="dk1"/>
                </a:solidFill>
              </a:rPr>
              <a:t>to understand which category of customers defaults the most </a:t>
            </a:r>
            <a:endParaRPr sz="1435" dirty="0">
              <a:solidFill>
                <a:schemeClr val="dk1"/>
              </a:solidFill>
            </a:endParaRPr>
          </a:p>
          <a:p>
            <a:pPr marL="0" lvl="0" indent="0" algn="l" rtl="0">
              <a:spcBef>
                <a:spcPts val="1200"/>
              </a:spcBef>
              <a:spcAft>
                <a:spcPts val="0"/>
              </a:spcAft>
              <a:buNone/>
            </a:pPr>
            <a:r>
              <a:rPr lang="en" sz="1435" dirty="0">
                <a:solidFill>
                  <a:schemeClr val="dk1"/>
                </a:solidFill>
              </a:rPr>
              <a:t>HOW?</a:t>
            </a:r>
            <a:endParaRPr sz="1435" dirty="0">
              <a:solidFill>
                <a:schemeClr val="dk1"/>
              </a:solidFill>
            </a:endParaRPr>
          </a:p>
          <a:p>
            <a:pPr marL="0" lvl="0" indent="0" algn="l" rtl="0">
              <a:spcBef>
                <a:spcPts val="1200"/>
              </a:spcBef>
              <a:spcAft>
                <a:spcPts val="0"/>
              </a:spcAft>
              <a:buNone/>
            </a:pPr>
            <a:r>
              <a:rPr lang="en" sz="1435" dirty="0">
                <a:solidFill>
                  <a:schemeClr val="dk1"/>
                </a:solidFill>
              </a:rPr>
              <a:t>Using the Machine Learning model by </a:t>
            </a:r>
            <a:endParaRPr sz="2837" dirty="0"/>
          </a:p>
          <a:p>
            <a:pPr marL="0" lvl="0" indent="0" algn="l" rtl="0">
              <a:spcBef>
                <a:spcPts val="1200"/>
              </a:spcBef>
              <a:spcAft>
                <a:spcPts val="1200"/>
              </a:spcAft>
              <a:buNone/>
            </a:pPr>
            <a:endParaRPr dirty="0"/>
          </a:p>
        </p:txBody>
      </p:sp>
      <p:sp>
        <p:nvSpPr>
          <p:cNvPr id="69" name="Google Shape;69;p15"/>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Taiwan’s Credit Card: Delinquency Ratio</a:t>
            </a:r>
            <a:endParaRPr/>
          </a:p>
        </p:txBody>
      </p:sp>
      <p:sp>
        <p:nvSpPr>
          <p:cNvPr id="75" name="Google Shape;75;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76" name="Google Shape;76;p16"/>
          <p:cNvPicPr preferRelativeResize="0"/>
          <p:nvPr/>
        </p:nvPicPr>
        <p:blipFill>
          <a:blip r:embed="rId3">
            <a:alphaModFix/>
          </a:blip>
          <a:stretch>
            <a:fillRect/>
          </a:stretch>
        </p:blipFill>
        <p:spPr>
          <a:xfrm>
            <a:off x="285099" y="1152475"/>
            <a:ext cx="7527284" cy="29571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ct val="61111"/>
              <a:buFont typeface="Arial"/>
              <a:buNone/>
            </a:pPr>
            <a:r>
              <a:rPr lang="en" sz="2000" b="1" dirty="0">
                <a:solidFill>
                  <a:schemeClr val="dk2"/>
                </a:solidFill>
              </a:rPr>
              <a:t>Research Questions</a:t>
            </a:r>
            <a:endParaRPr sz="3200" b="1" dirty="0"/>
          </a:p>
        </p:txBody>
      </p:sp>
      <p:sp>
        <p:nvSpPr>
          <p:cNvPr id="82" name="Google Shape;82;p17"/>
          <p:cNvSpPr txBox="1">
            <a:spLocks noGrp="1"/>
          </p:cNvSpPr>
          <p:nvPr>
            <p:ph type="body" idx="1"/>
          </p:nvPr>
        </p:nvSpPr>
        <p:spPr>
          <a:prstGeom prst="rect">
            <a:avLst/>
          </a:prstGeom>
        </p:spPr>
        <p:txBody>
          <a:bodyPr spcFirstLastPara="1" wrap="square" lIns="91425" tIns="91425" rIns="91425" bIns="91425" anchor="t" anchorCtr="0">
            <a:normAutofit/>
          </a:bodyPr>
          <a:lstStyle/>
          <a:p>
            <a:pPr marL="342900" lvl="0" algn="l" rtl="0">
              <a:spcBef>
                <a:spcPts val="0"/>
              </a:spcBef>
              <a:spcAft>
                <a:spcPts val="0"/>
              </a:spcAft>
              <a:buClr>
                <a:schemeClr val="dk1"/>
              </a:buClr>
              <a:buSzPts val="1100"/>
              <a:buFont typeface="+mj-lt"/>
              <a:buAutoNum type="arabicPeriod"/>
            </a:pPr>
            <a:r>
              <a:rPr lang="en" sz="1600" dirty="0"/>
              <a:t>What are the weightage of the factors mentioned in introduction to calculate credit worthiness?</a:t>
            </a:r>
            <a:endParaRPr sz="1600" dirty="0"/>
          </a:p>
          <a:p>
            <a:pPr marL="342900" lvl="0" algn="l" rtl="0">
              <a:spcBef>
                <a:spcPts val="1200"/>
              </a:spcBef>
              <a:spcAft>
                <a:spcPts val="0"/>
              </a:spcAft>
              <a:buClr>
                <a:schemeClr val="dk1"/>
              </a:buClr>
              <a:buSzPts val="1100"/>
              <a:buFont typeface="+mj-lt"/>
              <a:buAutoNum type="arabicPeriod"/>
            </a:pPr>
            <a:r>
              <a:rPr lang="en" sz="1600" dirty="0"/>
              <a:t>What are the strategies for risk management ?</a:t>
            </a:r>
            <a:endParaRPr sz="1600" dirty="0"/>
          </a:p>
          <a:p>
            <a:pPr marL="342900" lvl="0" algn="l" rtl="0">
              <a:spcBef>
                <a:spcPts val="1200"/>
              </a:spcBef>
              <a:spcAft>
                <a:spcPts val="1200"/>
              </a:spcAft>
              <a:buClr>
                <a:schemeClr val="dk1"/>
              </a:buClr>
              <a:buSzPts val="1100"/>
              <a:buFont typeface="+mj-lt"/>
              <a:buAutoNum type="arabicPeriod"/>
            </a:pPr>
            <a:r>
              <a:rPr lang="en" sz="1600" dirty="0"/>
              <a:t>How to do they work with bad credit and unrecovered loans.?</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dirty="0"/>
              <a:t>Literature Review-1</a:t>
            </a:r>
            <a:endParaRPr dirty="0"/>
          </a:p>
          <a:p>
            <a:pPr marL="0" lvl="0" indent="0" algn="l" rtl="0">
              <a:spcBef>
                <a:spcPts val="0"/>
              </a:spcBef>
              <a:spcAft>
                <a:spcPts val="0"/>
              </a:spcAft>
              <a:buNone/>
            </a:pPr>
            <a:endParaRPr dirty="0"/>
          </a:p>
        </p:txBody>
      </p:sp>
      <p:sp>
        <p:nvSpPr>
          <p:cNvPr id="96" name="Google Shape;96;p19"/>
          <p:cNvSpPr txBox="1">
            <a:spLocks noGrp="1"/>
          </p:cNvSpPr>
          <p:nvPr>
            <p:ph type="body" idx="1"/>
          </p:nvPr>
        </p:nvSpPr>
        <p:spPr>
          <a:xfrm>
            <a:off x="311700" y="1017725"/>
            <a:ext cx="8520600" cy="377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Journal Name: A survey of credit and behavioral scoring: forecasting financial risk of lending to consumers</a:t>
            </a:r>
            <a:endParaRPr sz="15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Authors: Lyn C. Thomas</a:t>
            </a:r>
            <a:endParaRPr sz="15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Year Published: 2000</a:t>
            </a:r>
            <a:endParaRPr sz="15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Highlights:</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Some characteristics such as race, sex and religion are illegal to be used in scoring. However, these variable do have an indirect impact on credit score.</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Accounting for economic effects has prolonged life time of models</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Through this modelling, society will be categorized into two main segments: those who can borrow from all and those who cannot borrow from any. This may result in unfavorable conditions for the latter.</a:t>
            </a:r>
            <a:endParaRPr sz="15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300" u="sng">
                <a:solidFill>
                  <a:schemeClr val="hlink"/>
                </a:solidFill>
                <a:hlinkClick r:id="rId3"/>
              </a:rPr>
              <a:t>https://www.sciencedirect.com/science/article/abs/pii/S0169207000000340</a:t>
            </a:r>
            <a:endParaRPr sz="1300" b="1">
              <a:solidFill>
                <a:schemeClr val="dk1"/>
              </a:solidFill>
              <a:latin typeface="Times New Roman"/>
              <a:ea typeface="Times New Roman"/>
              <a:cs typeface="Times New Roman"/>
              <a:sym typeface="Times New Roman"/>
            </a:endParaRPr>
          </a:p>
        </p:txBody>
      </p:sp>
      <p:sp>
        <p:nvSpPr>
          <p:cNvPr id="97" name="Google Shape;97;p19"/>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735</TotalTime>
  <Words>1117</Words>
  <Application>Microsoft Office PowerPoint</Application>
  <PresentationFormat>On-screen Show (16:9)</PresentationFormat>
  <Paragraphs>131</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Roboto</vt:lpstr>
      <vt:lpstr>Times New Roman</vt:lpstr>
      <vt:lpstr>Gallery</vt:lpstr>
      <vt:lpstr>BAN 240 - Financial Industry Group </vt:lpstr>
      <vt:lpstr>Table of contents</vt:lpstr>
      <vt:lpstr>Industry Overview</vt:lpstr>
      <vt:lpstr>Key Players in the Financial Industry</vt:lpstr>
      <vt:lpstr>Key Success Factors in Financial Industry</vt:lpstr>
      <vt:lpstr>Introduction</vt:lpstr>
      <vt:lpstr>Taiwan’s Credit Card: Delinquency Ratio</vt:lpstr>
      <vt:lpstr>Research Questions</vt:lpstr>
      <vt:lpstr>Literature Review-1 </vt:lpstr>
      <vt:lpstr>Literature Review-2</vt:lpstr>
      <vt:lpstr>Literature Review-3 </vt:lpstr>
      <vt:lpstr>Literature Review-4 </vt:lpstr>
      <vt:lpstr>Data Description</vt:lpstr>
      <vt:lpstr>Attribute Description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240 - Financial Industry Group </dc:title>
  <cp:lastModifiedBy>Srijith L</cp:lastModifiedBy>
  <cp:revision>9</cp:revision>
  <dcterms:modified xsi:type="dcterms:W3CDTF">2022-10-13T14:32:14Z</dcterms:modified>
</cp:coreProperties>
</file>