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9" r:id="rId8"/>
    <p:sldId id="275" r:id="rId9"/>
    <p:sldId id="276" r:id="rId10"/>
    <p:sldId id="277" r:id="rId11"/>
    <p:sldId id="278" r:id="rId12"/>
    <p:sldId id="281" r:id="rId13"/>
    <p:sldId id="268" r:id="rId14"/>
    <p:sldId id="279" r:id="rId15"/>
    <p:sldId id="280" r:id="rId16"/>
    <p:sldId id="264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8B21B-F8DF-4C51-A5F7-2E516105C45D}" v="10" dt="2022-08-09T06:20:58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jith L" userId="5c915cb149e6e99f" providerId="LiveId" clId="{3FE79E39-73EF-4BEC-AAEB-1EC8C12FD319}"/>
    <pc:docChg chg="undo custSel addSld modSld sldOrd">
      <pc:chgData name="Srijith L" userId="5c915cb149e6e99f" providerId="LiveId" clId="{3FE79E39-73EF-4BEC-AAEB-1EC8C12FD319}" dt="2022-08-09T12:04:34.536" v="33" actId="27636"/>
      <pc:docMkLst>
        <pc:docMk/>
      </pc:docMkLst>
      <pc:sldChg chg="modSp mod">
        <pc:chgData name="Srijith L" userId="5c915cb149e6e99f" providerId="LiveId" clId="{3FE79E39-73EF-4BEC-AAEB-1EC8C12FD319}" dt="2022-08-09T12:03:42.631" v="17" actId="20577"/>
        <pc:sldMkLst>
          <pc:docMk/>
          <pc:sldMk cId="2000525342" sldId="263"/>
        </pc:sldMkLst>
        <pc:spChg chg="mod">
          <ac:chgData name="Srijith L" userId="5c915cb149e6e99f" providerId="LiveId" clId="{3FE79E39-73EF-4BEC-AAEB-1EC8C12FD319}" dt="2022-08-09T12:03:42.631" v="17" actId="20577"/>
          <ac:spMkLst>
            <pc:docMk/>
            <pc:sldMk cId="2000525342" sldId="263"/>
            <ac:spMk id="3" creationId="{03017D60-4AE0-D075-49A6-26DBD1D0D714}"/>
          </ac:spMkLst>
        </pc:spChg>
      </pc:sldChg>
      <pc:sldChg chg="modSp mod">
        <pc:chgData name="Srijith L" userId="5c915cb149e6e99f" providerId="LiveId" clId="{3FE79E39-73EF-4BEC-AAEB-1EC8C12FD319}" dt="2022-08-09T12:00:44.669" v="15" actId="20577"/>
        <pc:sldMkLst>
          <pc:docMk/>
          <pc:sldMk cId="3911569673" sldId="264"/>
        </pc:sldMkLst>
        <pc:spChg chg="mod">
          <ac:chgData name="Srijith L" userId="5c915cb149e6e99f" providerId="LiveId" clId="{3FE79E39-73EF-4BEC-AAEB-1EC8C12FD319}" dt="2022-08-09T12:00:44.669" v="15" actId="20577"/>
          <ac:spMkLst>
            <pc:docMk/>
            <pc:sldMk cId="3911569673" sldId="264"/>
            <ac:spMk id="3" creationId="{7C412CF7-D59C-1993-EF4A-33BC00D40971}"/>
          </ac:spMkLst>
        </pc:spChg>
      </pc:sldChg>
      <pc:sldChg chg="modSp mod">
        <pc:chgData name="Srijith L" userId="5c915cb149e6e99f" providerId="LiveId" clId="{3FE79E39-73EF-4BEC-AAEB-1EC8C12FD319}" dt="2022-08-09T12:04:16.887" v="23" actId="21"/>
        <pc:sldMkLst>
          <pc:docMk/>
          <pc:sldMk cId="2993813601" sldId="268"/>
        </pc:sldMkLst>
        <pc:spChg chg="mod">
          <ac:chgData name="Srijith L" userId="5c915cb149e6e99f" providerId="LiveId" clId="{3FE79E39-73EF-4BEC-AAEB-1EC8C12FD319}" dt="2022-08-09T12:04:16.887" v="23" actId="21"/>
          <ac:spMkLst>
            <pc:docMk/>
            <pc:sldMk cId="2993813601" sldId="268"/>
            <ac:spMk id="3" creationId="{3F4F72C5-9E73-3E02-37AA-687B6D201697}"/>
          </ac:spMkLst>
        </pc:spChg>
      </pc:sldChg>
      <pc:sldChg chg="modSp add mod ord">
        <pc:chgData name="Srijith L" userId="5c915cb149e6e99f" providerId="LiveId" clId="{3FE79E39-73EF-4BEC-AAEB-1EC8C12FD319}" dt="2022-08-09T12:04:34.536" v="33" actId="27636"/>
        <pc:sldMkLst>
          <pc:docMk/>
          <pc:sldMk cId="52369789" sldId="281"/>
        </pc:sldMkLst>
        <pc:spChg chg="mod">
          <ac:chgData name="Srijith L" userId="5c915cb149e6e99f" providerId="LiveId" clId="{3FE79E39-73EF-4BEC-AAEB-1EC8C12FD319}" dt="2022-08-09T12:04:34.536" v="33" actId="27636"/>
          <ac:spMkLst>
            <pc:docMk/>
            <pc:sldMk cId="52369789" sldId="281"/>
            <ac:spMk id="3" creationId="{3F4F72C5-9E73-3E02-37AA-687B6D2016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9476" y="4672738"/>
            <a:ext cx="4989624" cy="1923363"/>
          </a:xfrm>
        </p:spPr>
        <p:txBody>
          <a:bodyPr>
            <a:normAutofit fontScale="850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01 Members: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Srijith</a:t>
            </a: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Leelakrishnan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Luxmikant</a:t>
            </a: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Mukkawar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Pravinda</a:t>
            </a: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Daniel Anthony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Henadera</a:t>
            </a: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Pulathis</a:t>
            </a: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Maduranga</a:t>
            </a: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Perera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etting Compensation For A Flight Delay On Alaska - The Points Guy">
            <a:extLst>
              <a:ext uri="{FF2B5EF4-FFF2-40B4-BE49-F238E27FC236}">
                <a16:creationId xmlns:a16="http://schemas.microsoft.com/office/drawing/2014/main" id="{86EEDDEB-708D-05DE-855C-6A66DE66F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/>
          <a:stretch/>
        </p:blipFill>
        <p:spPr bwMode="auto">
          <a:xfrm>
            <a:off x="-1" y="-1"/>
            <a:ext cx="6270165" cy="68579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BC33D42-D430-7563-FED3-EE0CE42E3A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493474" y="1015976"/>
            <a:ext cx="4799263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 130 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Delay Prediction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78EF89-4F7B-F297-8B7A-F9FB5885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" y="1787545"/>
            <a:ext cx="3608130" cy="3581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8D987-C1F7-E79B-4DD6-4A9C2500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139" y="2787967"/>
            <a:ext cx="5353685" cy="210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FCCC54-475F-49F6-E255-DA37A2845D8E}"/>
              </a:ext>
            </a:extLst>
          </p:cNvPr>
          <p:cNvSpPr txBox="1"/>
          <p:nvPr/>
        </p:nvSpPr>
        <p:spPr>
          <a:xfrm>
            <a:off x="955357" y="782955"/>
            <a:ext cx="2559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ivot tables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197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71D138-58D9-72A5-AABC-FA08E830A3E7}"/>
              </a:ext>
            </a:extLst>
          </p:cNvPr>
          <p:cNvGrpSpPr/>
          <p:nvPr/>
        </p:nvGrpSpPr>
        <p:grpSpPr>
          <a:xfrm>
            <a:off x="1254442" y="1189355"/>
            <a:ext cx="5019675" cy="4829810"/>
            <a:chOff x="0" y="0"/>
            <a:chExt cx="5019675" cy="4829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BC1BE1-17A3-E9B7-FEDC-191B011F0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28650" cy="5524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8B554B-D78D-E242-D357-76F57EA1C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0"/>
              <a:ext cx="4333875" cy="482981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025767-2516-E6D7-E287-CC2E6E6BC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522" y="1208405"/>
            <a:ext cx="2505075" cy="48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6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5BA8-EDFC-C6D8-77DF-0AF363BC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72C5-9E73-3E02-37AA-687B6D20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255567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was to provide a passenger with adequate information to decide which days of the week and which airlines to choose if they are to avoid flight delays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Average daily delay departures at each airport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Average Daily Delay for all the airports of origin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Average number of daily flights per airline carrier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5BA8-EDFC-C6D8-77DF-0AF363BC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72C5-9E73-3E02-37AA-687B6D20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table was created to examine the average daily delays per carrier. The table was grouped using variables – Carrier,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Day_Week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Delay_in_mins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further step,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sgplot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was used to plot a scatter graph to determine average delays on each of the seven days of the week.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report was generated to determine the average delay per each day of the week. This was done using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 report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together with ‘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‘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mean’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functions 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1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EEEE-6775-F88A-6F07-B7BB1546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CA" dirty="0"/>
              <a:t>Predictions- Days of the week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3CF82-3EF0-406E-DB96-A937B61E9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6" y="2097085"/>
            <a:ext cx="5666655" cy="4037491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58B146-AEFA-C90B-814A-EA4CB96BC37D}"/>
              </a:ext>
            </a:extLst>
          </p:cNvPr>
          <p:cNvSpPr txBox="1"/>
          <p:nvPr/>
        </p:nvSpPr>
        <p:spPr>
          <a:xfrm>
            <a:off x="6120801" y="2476912"/>
            <a:ext cx="60967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summarize the prediction; It is best to avoid travel on Sundays and preferably Mondays as well. </a:t>
            </a: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Wednesday and Tuesdays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are the best days to travel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435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EEEE-6775-F88A-6F07-B7BB1546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CA" dirty="0"/>
              <a:t>Predictions- Best carrier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30F040-3B61-84B3-B2F4-8D3C28D009AE}"/>
              </a:ext>
            </a:extLst>
          </p:cNvPr>
          <p:cNvGrpSpPr/>
          <p:nvPr/>
        </p:nvGrpSpPr>
        <p:grpSpPr>
          <a:xfrm>
            <a:off x="816004" y="2125439"/>
            <a:ext cx="4412263" cy="2995201"/>
            <a:chOff x="0" y="0"/>
            <a:chExt cx="3638550" cy="1828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84F156-F73B-565B-E1ED-5668F2463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38550" cy="11239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14DE75-1C91-D54D-8C0F-17775CAEB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50" y="1104900"/>
              <a:ext cx="1933575" cy="7239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9E48FFD-E43D-B845-1DB8-35ADEF6FB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582" y="2121163"/>
            <a:ext cx="4814454" cy="3472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398C10-1292-3ADD-D43F-52BF24F7F6CD}"/>
              </a:ext>
            </a:extLst>
          </p:cNvPr>
          <p:cNvSpPr txBox="1"/>
          <p:nvPr/>
        </p:nvSpPr>
        <p:spPr>
          <a:xfrm>
            <a:off x="2142716" y="5524881"/>
            <a:ext cx="609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if a passenger must travel on a Sunday, it is best to fly on US carrier (US Airways).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3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3A4E-D41B-A3F6-9213-5791E1B7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2CF7-D59C-1993-EF4A-33BC00D4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62626"/>
                </a:solidFill>
                <a:latin typeface="Arial" panose="020B0604020202020204" pitchFamily="34" charset="0"/>
              </a:rPr>
              <a:t>Insufficient data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Very few records</a:t>
            </a:r>
          </a:p>
          <a:p>
            <a:pPr algn="l">
              <a:buFontTx/>
              <a:buChar char="-"/>
            </a:pPr>
            <a:endParaRPr lang="en-US" sz="20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62626"/>
                </a:solidFill>
                <a:latin typeface="Arial" panose="020B0604020202020204" pitchFamily="34" charset="0"/>
              </a:rPr>
              <a:t>Lack of information on weather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Weather plays a major role in determining if the flight would be delayed or not</a:t>
            </a:r>
          </a:p>
          <a:p>
            <a:pPr>
              <a:buFontTx/>
              <a:buChar char="-"/>
            </a:pPr>
            <a:endParaRPr lang="en-US" sz="20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6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85CA-49DF-2833-BC80-B11F0B4E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7F47-FDC4-3D7D-D467-F4E94CF0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Based on the conclusion detailed in our report the following can be further developed:</a:t>
            </a:r>
            <a:endParaRPr lang="en-US" sz="2000" b="0" i="0" u="none" strike="noStrike" baseline="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Predictions of flight statuses based on varying weather conditions.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Provide accurate arrival time for better analysis and prediction of the estimated arrival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1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DAA0CB-06F5-999A-88CD-0415EF7BFC3F}"/>
              </a:ext>
            </a:extLst>
          </p:cNvPr>
          <p:cNvSpPr txBox="1"/>
          <p:nvPr/>
        </p:nvSpPr>
        <p:spPr>
          <a:xfrm>
            <a:off x="3950563" y="2645545"/>
            <a:ext cx="58237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66745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AC8D-1F5D-E8AE-879C-0373D7F6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6526-AE2A-53D3-23D2-D3AAD0B21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2887"/>
            <a:ext cx="10058400" cy="37608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 The Aviation industry expands rapidly with 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annual increases in the use of Airplanes as a mode of transport.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 On time performance or flight punctuality is a main </a:t>
            </a:r>
            <a:r>
              <a:rPr lang="en-US" sz="2000" dirty="0" err="1">
                <a:solidFill>
                  <a:srgbClr val="262626"/>
                </a:solidFill>
                <a:latin typeface="Arial" panose="020B0604020202020204" pitchFamily="34" charset="0"/>
              </a:rPr>
              <a:t>KPI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 in the air transportation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 A delay goes much further than just being an inconvenience to the passengers. There are many costs associated with delays, including accumulated delays of onward and connecting flights.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 The number of flights between various locations has risen as a result of this.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 The project will </a:t>
            </a:r>
            <a:r>
              <a:rPr lang="en-US" sz="2000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</a:rPr>
              <a:t>determine the variance in traffic between different airports and flight carriers on each day of the week and determine the most rushed day of the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177-B3DF-5476-0F3B-A76EB1E6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 set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8A1510-9852-F4F4-6DB8-3C7AF1910C6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2990453"/>
              </p:ext>
            </p:extLst>
          </p:nvPr>
        </p:nvGraphicFramePr>
        <p:xfrm>
          <a:off x="1097280" y="2120899"/>
          <a:ext cx="7053943" cy="3667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239">
                  <a:extLst>
                    <a:ext uri="{9D8B030D-6E8A-4147-A177-3AD203B41FA5}">
                      <a16:colId xmlns:a16="http://schemas.microsoft.com/office/drawing/2014/main" val="4200493850"/>
                    </a:ext>
                  </a:extLst>
                </a:gridCol>
                <a:gridCol w="5177704">
                  <a:extLst>
                    <a:ext uri="{9D8B030D-6E8A-4147-A177-3AD203B41FA5}">
                      <a16:colId xmlns:a16="http://schemas.microsoft.com/office/drawing/2014/main" val="3653085157"/>
                    </a:ext>
                  </a:extLst>
                </a:gridCol>
              </a:tblGrid>
              <a:tr h="261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Variable Name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1906163975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CRS_DEP_TIME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Scheduled time of Departure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93546518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CARRIER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Airline Code (2 letter code). Also known as ‘callsign’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1812490789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DEP_TIME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Actual time of Departure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2806356201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DEST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Destination Airport Codes (EWR, JFK, LGA)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3943176630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Flight Distance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4155619943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FL_DATE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Date of the flight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2176676494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FL_NUM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Flight number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3134160253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ORIGIN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Departure Airport Codes (BWI, DCA, IAD)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4051420479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Weather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0 - Favorable Weather | 1 - Unfavorable Weather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2015537104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DAY_WEEK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Day of the week with 1-Monday, 2-Tuesday,…., 7-Sunday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1208422005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DAY_OF_MONTH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Day of the month (from 1 to 31)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3635830319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TAIL_NUM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Legal name of the aircraft. It is unique to each aircraft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199510029"/>
                  </a:ext>
                </a:extLst>
              </a:tr>
              <a:tr h="26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Flight Status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Delay Status of the flight (Ontime. Delayed)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85" marR="64085" marT="0" marB="0" anchor="b"/>
                </a:tc>
                <a:extLst>
                  <a:ext uri="{0D108BD9-81ED-4DB2-BD59-A6C34878D82A}">
                    <a16:rowId xmlns:a16="http://schemas.microsoft.com/office/drawing/2014/main" val="308722491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926B-04FD-A126-9AD9-772679C8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95360" y="2120900"/>
            <a:ext cx="2560320" cy="3748194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FlightDelays.csv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Contains 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nformation on all commercial flights that departed the Washington, D.C., area and arrived </a:t>
            </a:r>
            <a:r>
              <a:rPr lang="en-US" sz="1800" dirty="0">
                <a:latin typeface="Arial" panose="020B0604020202020204" pitchFamily="34" charset="0"/>
              </a:rPr>
              <a:t>in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New York during January 2004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6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E71BB4-9C46-3856-26D0-FC9BBE93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CF196-EEC1-0556-BB6F-3DF52956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2000" b="0" i="0" u="none" strike="noStrike" baseline="0" dirty="0">
              <a:latin typeface="Arial" panose="020B0604020202020204" pitchFamily="34" charset="0"/>
            </a:endParaRPr>
          </a:p>
          <a:p>
            <a:pPr algn="l">
              <a:buFontTx/>
              <a:buChar char="-"/>
            </a:pPr>
            <a:r>
              <a:rPr lang="en-US" sz="2000" b="0" i="0" u="none" strike="noStrike" baseline="0" dirty="0">
                <a:latin typeface="Arial" panose="020B0604020202020204" pitchFamily="34" charset="0"/>
              </a:rPr>
              <a:t>To accurately predict whether a flight will be delayed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Arial" panose="020B0604020202020204" pitchFamily="34" charset="0"/>
              </a:rPr>
              <a:t>- Predict which carrier to take on which day of the week to have a higher probability of avoiding a delay</a:t>
            </a:r>
            <a:endParaRPr lang="en-US" sz="2000" b="0" i="0" u="none" strike="noStrike" baseline="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7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27CB-B796-66B3-B882-8CB10446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C56B-7137-CAA1-8616-84A0FC39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1 – Cleaning the data</a:t>
            </a:r>
          </a:p>
          <a:p>
            <a:r>
              <a:rPr lang="en-US" dirty="0"/>
              <a:t>Actions to remove missing values or values with error is performed using SAS functions and Procedures </a:t>
            </a:r>
          </a:p>
          <a:p>
            <a:r>
              <a:rPr lang="en-US" dirty="0"/>
              <a:t>Data cleaning process will ensure:</a:t>
            </a:r>
          </a:p>
          <a:p>
            <a:pPr lvl="1"/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Errors can be checked and corrected</a:t>
            </a:r>
          </a:p>
          <a:p>
            <a:pPr lvl="1"/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Missing values can be checked and treated</a:t>
            </a:r>
          </a:p>
          <a:p>
            <a:pPr lvl="1"/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One or more derived variables can be created</a:t>
            </a:r>
          </a:p>
          <a:p>
            <a:pPr lvl="1"/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Combined values in one for a categorical variable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6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7D60-4AE0-D075-49A6-26DBD1D0D7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192" y="772357"/>
            <a:ext cx="11248008" cy="5335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2 – Calculations to identify patterns in delay between airports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Average daily delay departures at each airport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Average Daily Delay for all the airports of origin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Average number of daily flights per airline carrier </a:t>
            </a:r>
          </a:p>
          <a:p>
            <a:pPr marL="0" indent="0">
              <a:buNone/>
            </a:pPr>
            <a:r>
              <a:rPr lang="en-US" b="1" dirty="0"/>
              <a:t>Step 3 – Identify the relationship between variables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Plot histograms for each of the quantitative variables and identify which variable has the largest variabilities 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Pivot tables to summarize data and highlight facts about the dataset </a:t>
            </a:r>
          </a:p>
          <a:p>
            <a:pPr marL="0" indent="0">
              <a:buNone/>
            </a:pPr>
            <a:r>
              <a:rPr lang="en-US" b="1" dirty="0"/>
              <a:t>Step 4 – Data Reduction 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Create new dataset called ‘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FlightDelays_Reduced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in the ‘Predict’ library and assign dataset ‘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FormattedData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r>
              <a:rPr lang="en-US" b="1" dirty="0"/>
              <a:t>Step 5 – Data Conversion – Non-numerical data is converted to numerical</a:t>
            </a:r>
          </a:p>
        </p:txBody>
      </p:sp>
    </p:spTree>
    <p:extLst>
      <p:ext uri="{BB962C8B-B14F-4D97-AF65-F5344CB8AC3E}">
        <p14:creationId xmlns:p14="http://schemas.microsoft.com/office/powerpoint/2010/main" val="200052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8449-2E7F-7EDC-9C02-AFD645EA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3 – Identify the relationship between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62C6-9529-B32E-3386-D7AAE607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Plot histograms for each of the quantitative variables and identify which variable has the largest variabilities 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Pivot tables to summarize data and highlight facts about the dataset 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pairs of variables were selected as shown below:</a:t>
            </a:r>
          </a:p>
          <a:p>
            <a:pPr marL="1143000" marR="0" lvl="2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ORIGIN*DEST</a:t>
            </a:r>
          </a:p>
          <a:p>
            <a:pPr marL="1143000" marR="0" lvl="2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FLIGHT_STATUS*DAY_WEEK</a:t>
            </a:r>
          </a:p>
          <a:p>
            <a:pPr marL="1143000" marR="0" lvl="2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CARRIER*DAY_WEEK</a:t>
            </a:r>
          </a:p>
          <a:p>
            <a:pPr marL="1143000" marR="0" lvl="2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CARRIER*FLIGHT_STATUS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8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A90A90EB-C129-2FA9-2999-89E387BF3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31"/>
          <a:stretch/>
        </p:blipFill>
        <p:spPr>
          <a:xfrm>
            <a:off x="1236554" y="463858"/>
            <a:ext cx="4206739" cy="2965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C47BED-9687-3B89-4DA0-138F872F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19" y="3429000"/>
            <a:ext cx="3973585" cy="2965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29EE8-7EA1-6245-4144-DAD6BD978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041" y="3428999"/>
            <a:ext cx="3971794" cy="2965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948403-5BA1-2066-ED25-48B604C36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041" y="621828"/>
            <a:ext cx="3738640" cy="2807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7C7059-CE00-1449-D33F-5C02D372977D}"/>
              </a:ext>
            </a:extLst>
          </p:cNvPr>
          <p:cNvSpPr txBox="1"/>
          <p:nvPr/>
        </p:nvSpPr>
        <p:spPr>
          <a:xfrm>
            <a:off x="5443293" y="98608"/>
            <a:ext cx="2264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764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502E6-FFA3-21C1-6FAB-EA5BF07A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83" y="3159816"/>
            <a:ext cx="4279265" cy="32016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C48FE3-C162-F025-6363-A62E9F03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780" y="179405"/>
            <a:ext cx="4129228" cy="3087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2D2386-7569-1C8F-85B9-34004DFF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7" y="179405"/>
            <a:ext cx="3971794" cy="29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99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{F6A6F72A-9AA4-4BEC-B888-3024A6A43EA5}tf56160789_win32</Template>
  <TotalTime>94</TotalTime>
  <Words>871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BAN 130  FINAL PROJECT Flight Delay Prediction </vt:lpstr>
      <vt:lpstr>Introduction</vt:lpstr>
      <vt:lpstr>Description of Data set </vt:lpstr>
      <vt:lpstr>Objective</vt:lpstr>
      <vt:lpstr>Data Preparation </vt:lpstr>
      <vt:lpstr>PowerPoint Presentation</vt:lpstr>
      <vt:lpstr>Step 3 – Identify the relationship between variables</vt:lpstr>
      <vt:lpstr>PowerPoint Presentation</vt:lpstr>
      <vt:lpstr>PowerPoint Presentation</vt:lpstr>
      <vt:lpstr>PowerPoint Presentation</vt:lpstr>
      <vt:lpstr>PowerPoint Presentation</vt:lpstr>
      <vt:lpstr>Prediction </vt:lpstr>
      <vt:lpstr>Prediction </vt:lpstr>
      <vt:lpstr>Predictions- Days of the week</vt:lpstr>
      <vt:lpstr>Predictions- Best carrier</vt:lpstr>
      <vt:lpstr>Challenges</vt:lpstr>
      <vt:lpstr>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130  FINAL PROJECT Flight Delay Prediction</dc:title>
  <dc:creator>Admin</dc:creator>
  <cp:lastModifiedBy>Srijith L</cp:lastModifiedBy>
  <cp:revision>4</cp:revision>
  <dcterms:created xsi:type="dcterms:W3CDTF">2022-08-01T15:17:14Z</dcterms:created>
  <dcterms:modified xsi:type="dcterms:W3CDTF">2022-08-09T12:04:36Z</dcterms:modified>
</cp:coreProperties>
</file>