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1eddf75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1eddf75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1eddf753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1eddf753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1eddf753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1eddf753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1eddf753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1eddf753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1eddf753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1eddf753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1eddf753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1eddf753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ONE TO ONE CHAT APPLICATION USING SOCKETS</a:t>
            </a:r>
            <a:endParaRPr sz="3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000000"/>
                </a:solidFill>
              </a:rPr>
              <a:t>BY BATCH-01</a:t>
            </a:r>
            <a:endParaRPr sz="2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336000"/>
            <a:ext cx="8520600" cy="42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292929"/>
                </a:solidFill>
                <a:highlight>
                  <a:srgbClr val="FFFFFF"/>
                </a:highlight>
                <a:latin typeface="Times New Roman"/>
                <a:ea typeface="Times New Roman"/>
                <a:cs typeface="Times New Roman"/>
                <a:sym typeface="Times New Roman"/>
              </a:rPr>
              <a:t>Problem Statement:</a:t>
            </a:r>
            <a:endParaRPr b="1" sz="2200">
              <a:solidFill>
                <a:srgbClr val="292929"/>
              </a:solidFill>
              <a:highlight>
                <a:srgbClr val="FFFFFF"/>
              </a:highlight>
              <a:latin typeface="Times New Roman"/>
              <a:ea typeface="Times New Roman"/>
              <a:cs typeface="Times New Roman"/>
              <a:sym typeface="Times New Roman"/>
            </a:endParaRPr>
          </a:p>
          <a:p>
            <a:pPr indent="0" lvl="0" marL="0" rtl="0" algn="l">
              <a:lnSpc>
                <a:spcPct val="80000"/>
              </a:lnSpc>
              <a:spcBef>
                <a:spcPts val="1600"/>
              </a:spcBef>
              <a:spcAft>
                <a:spcPts val="0"/>
              </a:spcAft>
              <a:buNone/>
            </a:pPr>
            <a:r>
              <a:rPr lang="en">
                <a:solidFill>
                  <a:srgbClr val="000000"/>
                </a:solidFill>
                <a:highlight>
                  <a:srgbClr val="FFFFFF"/>
                </a:highlight>
                <a:latin typeface="Times New Roman"/>
                <a:ea typeface="Times New Roman"/>
                <a:cs typeface="Times New Roman"/>
                <a:sym typeface="Times New Roman"/>
              </a:rPr>
              <a:t>Build a real-time one to one chat app using sockets in python.</a:t>
            </a:r>
            <a:endParaRPr>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b="1" lang="en" sz="2200">
                <a:solidFill>
                  <a:srgbClr val="000000"/>
                </a:solidFill>
                <a:highlight>
                  <a:srgbClr val="FFFFFF"/>
                </a:highlight>
                <a:latin typeface="Times New Roman"/>
                <a:ea typeface="Times New Roman"/>
                <a:cs typeface="Times New Roman"/>
                <a:sym typeface="Times New Roman"/>
              </a:rPr>
              <a:t>Sockets:</a:t>
            </a:r>
            <a:endParaRPr b="1" sz="22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292929"/>
                </a:solidFill>
                <a:highlight>
                  <a:srgbClr val="FFFFFF"/>
                </a:highlight>
                <a:latin typeface="Times New Roman"/>
                <a:ea typeface="Times New Roman"/>
                <a:cs typeface="Times New Roman"/>
                <a:sym typeface="Times New Roman"/>
              </a:rPr>
              <a:t>Sockets are mainly used in the client-server based application. If there are two processes or two systems that want to communicate with each other, a socket provides an ending point of that communication. It is usually identified by an IP address associated with a port number.</a:t>
            </a:r>
            <a:endParaRPr b="1" sz="2400">
              <a:solidFill>
                <a:srgbClr val="000000"/>
              </a:solidFill>
              <a:highlight>
                <a:srgbClr val="FFFFFF"/>
              </a:highlight>
              <a:latin typeface="Times New Roman"/>
              <a:ea typeface="Times New Roman"/>
              <a:cs typeface="Times New Roman"/>
              <a:sym typeface="Times New Roman"/>
            </a:endParaRPr>
          </a:p>
          <a:p>
            <a:pPr indent="0" lvl="0" marL="0" rtl="0" algn="l">
              <a:spcBef>
                <a:spcPts val="800"/>
              </a:spcBef>
              <a:spcAft>
                <a:spcPts val="1600"/>
              </a:spcAft>
              <a:buNone/>
            </a:pPr>
            <a:r>
              <a:t/>
            </a:r>
            <a:endParaRPr b="1" sz="22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0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Process Involved in Client-Server Systems</a:t>
            </a:r>
            <a:endParaRPr b="1" sz="2400">
              <a:latin typeface="Times New Roman"/>
              <a:ea typeface="Times New Roman"/>
              <a:cs typeface="Times New Roman"/>
              <a:sym typeface="Times New Roman"/>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AutoNum type="arabicPeriod"/>
            </a:pPr>
            <a:r>
              <a:rPr lang="en">
                <a:solidFill>
                  <a:srgbClr val="000000"/>
                </a:solidFill>
                <a:highlight>
                  <a:srgbClr val="FFFFFF"/>
                </a:highlight>
                <a:latin typeface="Times New Roman"/>
                <a:ea typeface="Times New Roman"/>
                <a:cs typeface="Times New Roman"/>
                <a:sym typeface="Times New Roman"/>
              </a:rPr>
              <a:t>The client will request for the data from the server and the server will respond by providing that particular information.</a:t>
            </a:r>
            <a:endParaRPr>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292929"/>
                </a:solidFill>
                <a:highlight>
                  <a:srgbClr val="FFFFFF"/>
                </a:highlight>
                <a:latin typeface="Times New Roman"/>
                <a:ea typeface="Times New Roman"/>
                <a:cs typeface="Times New Roman"/>
                <a:sym typeface="Times New Roman"/>
              </a:rPr>
              <a:t>The communication between the client and the server, a connection needs to be established; which is performed by a socket.</a:t>
            </a:r>
            <a:endParaRPr>
              <a:solidFill>
                <a:srgbClr val="292929"/>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92929"/>
              </a:buClr>
              <a:buSzPts val="1800"/>
              <a:buFont typeface="Times New Roman"/>
              <a:buAutoNum type="arabicPeriod"/>
            </a:pPr>
            <a:r>
              <a:rPr lang="en">
                <a:solidFill>
                  <a:srgbClr val="292929"/>
                </a:solidFill>
                <a:highlight>
                  <a:srgbClr val="FFFFFF"/>
                </a:highlight>
                <a:latin typeface="Times New Roman"/>
                <a:ea typeface="Times New Roman"/>
                <a:cs typeface="Times New Roman"/>
                <a:sym typeface="Times New Roman"/>
              </a:rPr>
              <a:t>The servers listen to a particular port and wait for the request from the client. </a:t>
            </a:r>
            <a:endParaRPr>
              <a:solidFill>
                <a:srgbClr val="292929"/>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92929"/>
              </a:buClr>
              <a:buSzPts val="1800"/>
              <a:buFont typeface="Times New Roman"/>
              <a:buAutoNum type="arabicPeriod"/>
            </a:pPr>
            <a:r>
              <a:rPr lang="en">
                <a:solidFill>
                  <a:srgbClr val="292929"/>
                </a:solidFill>
                <a:highlight>
                  <a:srgbClr val="FFFFFF"/>
                </a:highlight>
                <a:latin typeface="Times New Roman"/>
                <a:ea typeface="Times New Roman"/>
                <a:cs typeface="Times New Roman"/>
                <a:sym typeface="Times New Roman"/>
              </a:rPr>
              <a:t> The connection request by the client socket is allowed by the server and hence, the connection is made for example a telnet server listens to port number 23. Similarly, the HTTP server listens to port number 80 and an FTP server listens to port number 21.</a:t>
            </a:r>
            <a:endParaRPr>
              <a:solidFill>
                <a:srgbClr val="29292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C</a:t>
            </a:r>
            <a:r>
              <a:rPr b="1" lang="en" sz="2400">
                <a:latin typeface="Times New Roman"/>
                <a:ea typeface="Times New Roman"/>
                <a:cs typeface="Times New Roman"/>
                <a:sym typeface="Times New Roman"/>
              </a:rPr>
              <a:t>ommunication Using Sockets</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72" name="Google Shape;72;p16"/>
          <p:cNvSpPr txBox="1"/>
          <p:nvPr>
            <p:ph idx="1" type="body"/>
          </p:nvPr>
        </p:nvSpPr>
        <p:spPr>
          <a:xfrm>
            <a:off x="311700" y="931200"/>
            <a:ext cx="8520600" cy="414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92929"/>
              </a:buClr>
              <a:buSzPts val="1800"/>
              <a:buFont typeface="Times New Roman"/>
              <a:buAutoNum type="arabicPeriod"/>
            </a:pPr>
            <a:r>
              <a:rPr lang="en">
                <a:solidFill>
                  <a:srgbClr val="292929"/>
                </a:solidFill>
                <a:highlight>
                  <a:srgbClr val="FFFFFF"/>
                </a:highlight>
                <a:latin typeface="Times New Roman"/>
                <a:ea typeface="Times New Roman"/>
                <a:cs typeface="Times New Roman"/>
                <a:sym typeface="Times New Roman"/>
              </a:rPr>
              <a:t>Consider a host with an IP address of 146.85.10.2. and the server with an IP address of 161.25.10.8. Let the socket number for the host be 146.85.10.2:1608. and the server is 161.25.10.8:80. Now, to establish the communication link between the server and the host, we will use the socket.</a:t>
            </a:r>
            <a:endParaRPr>
              <a:solidFill>
                <a:srgbClr val="292929"/>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92929"/>
              </a:buClr>
              <a:buSzPts val="1800"/>
              <a:buFont typeface="Times New Roman"/>
              <a:buAutoNum type="arabicPeriod"/>
            </a:pPr>
            <a:r>
              <a:rPr lang="en">
                <a:solidFill>
                  <a:srgbClr val="292929"/>
                </a:solidFill>
                <a:highlight>
                  <a:srgbClr val="FFFFFF"/>
                </a:highlight>
                <a:latin typeface="Times New Roman"/>
                <a:ea typeface="Times New Roman"/>
                <a:cs typeface="Times New Roman"/>
                <a:sym typeface="Times New Roman"/>
              </a:rPr>
              <a:t>When a client wants to send a connection request, it is assigned a port number by the host computer. Here, 1608 is the port number assigned by the host computer, Moreover, the port number assigned should be greater than 1024 as all the port numbers below it are considered to be well known for the standard service and are used for client process.</a:t>
            </a:r>
            <a:endParaRPr>
              <a:solidFill>
                <a:srgbClr val="292929"/>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92929"/>
              </a:buClr>
              <a:buSzPts val="1800"/>
              <a:buFont typeface="Times New Roman"/>
              <a:buAutoNum type="arabicPeriod"/>
            </a:pPr>
            <a:r>
              <a:rPr lang="en">
                <a:solidFill>
                  <a:srgbClr val="292929"/>
                </a:solidFill>
                <a:highlight>
                  <a:srgbClr val="FFFFFF"/>
                </a:highlight>
                <a:latin typeface="Times New Roman"/>
                <a:ea typeface="Times New Roman"/>
                <a:cs typeface="Times New Roman"/>
                <a:sym typeface="Times New Roman"/>
              </a:rPr>
              <a:t>At the server end, the port number is 80, which is less than 1024 as it is used by some standard service. The packets traveling from the client process to the server process are delivered appropriately based on the port number.</a:t>
            </a:r>
            <a:endParaRPr>
              <a:solidFill>
                <a:srgbClr val="29292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128075" y="220525"/>
            <a:ext cx="8704200" cy="4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Times New Roman"/>
                <a:ea typeface="Times New Roman"/>
                <a:cs typeface="Times New Roman"/>
                <a:sym typeface="Times New Roman"/>
              </a:rPr>
              <a:t>Server Program</a:t>
            </a:r>
            <a:endParaRPr b="1" sz="2400">
              <a:solidFill>
                <a:srgbClr val="000000"/>
              </a:solidFill>
              <a:latin typeface="Times New Roman"/>
              <a:ea typeface="Times New Roman"/>
              <a:cs typeface="Times New Roman"/>
              <a:sym typeface="Times New Roman"/>
            </a:endParaRPr>
          </a:p>
        </p:txBody>
      </p:sp>
      <p:sp>
        <p:nvSpPr>
          <p:cNvPr id="78" name="Google Shape;78;p17"/>
          <p:cNvSpPr txBox="1"/>
          <p:nvPr>
            <p:ph idx="1" type="body"/>
          </p:nvPr>
        </p:nvSpPr>
        <p:spPr>
          <a:xfrm>
            <a:off x="128075" y="887500"/>
            <a:ext cx="8639100" cy="4158300"/>
          </a:xfrm>
          <a:prstGeom prst="rect">
            <a:avLst/>
          </a:prstGeom>
        </p:spPr>
        <p:txBody>
          <a:bodyPr anchorCtr="0" anchor="t" bIns="91425" lIns="91425" spcFirstLastPara="1" rIns="91425" wrap="square" tIns="91425">
            <a:noAutofit/>
          </a:bodyPr>
          <a:lstStyle/>
          <a:p>
            <a:pPr indent="0" lvl="0" marL="0" rtl="0" algn="l">
              <a:lnSpc>
                <a:spcPct val="10000"/>
              </a:lnSpc>
              <a:spcBef>
                <a:spcPts val="0"/>
              </a:spcBef>
              <a:spcAft>
                <a:spcPts val="0"/>
              </a:spcAft>
              <a:buClr>
                <a:schemeClr val="dk1"/>
              </a:buClr>
              <a:buSzPts val="1100"/>
              <a:buFont typeface="Arial"/>
              <a:buNone/>
            </a:pPr>
            <a:r>
              <a:rPr b="1" lang="en" sz="1100">
                <a:solidFill>
                  <a:srgbClr val="008000"/>
                </a:solidFill>
              </a:rPr>
              <a:t>import socket</a:t>
            </a:r>
            <a:endParaRPr b="1" sz="1100">
              <a:solidFill>
                <a:srgbClr val="008000"/>
              </a:solidFill>
            </a:endParaRPr>
          </a:p>
          <a:p>
            <a:pPr indent="0" lvl="0" marL="0" rtl="0" algn="l">
              <a:lnSpc>
                <a:spcPct val="10000"/>
              </a:lnSpc>
              <a:spcBef>
                <a:spcPts val="1600"/>
              </a:spcBef>
              <a:spcAft>
                <a:spcPts val="0"/>
              </a:spcAft>
              <a:buClr>
                <a:schemeClr val="dk1"/>
              </a:buClr>
              <a:buSzPts val="1100"/>
              <a:buFont typeface="Arial"/>
              <a:buNone/>
            </a:pPr>
            <a:r>
              <a:rPr b="1" lang="en" sz="1100">
                <a:solidFill>
                  <a:srgbClr val="008000"/>
                </a:solidFill>
              </a:rPr>
              <a:t>import sys</a:t>
            </a:r>
            <a:endParaRPr b="1" sz="1100">
              <a:solidFill>
                <a:srgbClr val="008000"/>
              </a:solidFill>
            </a:endParaRPr>
          </a:p>
          <a:p>
            <a:pPr indent="0" lvl="0" marL="0" rtl="0" algn="l">
              <a:lnSpc>
                <a:spcPct val="10000"/>
              </a:lnSpc>
              <a:spcBef>
                <a:spcPts val="1600"/>
              </a:spcBef>
              <a:spcAft>
                <a:spcPts val="0"/>
              </a:spcAft>
              <a:buClr>
                <a:schemeClr val="dk1"/>
              </a:buClr>
              <a:buSzPts val="1100"/>
              <a:buFont typeface="Arial"/>
              <a:buNone/>
            </a:pPr>
            <a:r>
              <a:rPr b="1" lang="en" sz="1100">
                <a:solidFill>
                  <a:srgbClr val="008000"/>
                </a:solidFill>
              </a:rPr>
              <a:t>import time</a:t>
            </a:r>
            <a:endParaRPr b="1" sz="1100">
              <a:solidFill>
                <a:srgbClr val="008000"/>
              </a:solidFill>
            </a:endParaRPr>
          </a:p>
          <a:p>
            <a:pPr indent="0" lvl="0" marL="0" rtl="0" algn="l">
              <a:lnSpc>
                <a:spcPct val="10000"/>
              </a:lnSpc>
              <a:spcBef>
                <a:spcPts val="1600"/>
              </a:spcBef>
              <a:spcAft>
                <a:spcPts val="0"/>
              </a:spcAft>
              <a:buClr>
                <a:schemeClr val="dk1"/>
              </a:buClr>
              <a:buSzPts val="1100"/>
              <a:buFont typeface="Arial"/>
              <a:buNone/>
            </a:pPr>
            <a:r>
              <a:t/>
            </a:r>
            <a:endParaRPr b="1" sz="1100">
              <a:solidFill>
                <a:srgbClr val="008000"/>
              </a:solidFill>
            </a:endParaRPr>
          </a:p>
          <a:p>
            <a:pPr indent="0" lvl="0" marL="0" rtl="0" algn="l">
              <a:lnSpc>
                <a:spcPct val="10000"/>
              </a:lnSpc>
              <a:spcBef>
                <a:spcPts val="1600"/>
              </a:spcBef>
              <a:spcAft>
                <a:spcPts val="0"/>
              </a:spcAft>
              <a:buClr>
                <a:schemeClr val="dk1"/>
              </a:buClr>
              <a:buSzPts val="1100"/>
              <a:buFont typeface="Arial"/>
              <a:buNone/>
            </a:pPr>
            <a:r>
              <a:rPr b="1" lang="en" sz="1100">
                <a:solidFill>
                  <a:srgbClr val="008000"/>
                </a:solidFill>
              </a:rPr>
              <a:t>s = socket.socket()</a:t>
            </a:r>
            <a:endParaRPr b="1" sz="1100">
              <a:solidFill>
                <a:srgbClr val="008000"/>
              </a:solidFill>
            </a:endParaRPr>
          </a:p>
          <a:p>
            <a:pPr indent="0" lvl="0" marL="0" rtl="0" algn="l">
              <a:lnSpc>
                <a:spcPct val="10000"/>
              </a:lnSpc>
              <a:spcBef>
                <a:spcPts val="1600"/>
              </a:spcBef>
              <a:spcAft>
                <a:spcPts val="0"/>
              </a:spcAft>
              <a:buClr>
                <a:schemeClr val="dk1"/>
              </a:buClr>
              <a:buSzPts val="1100"/>
              <a:buFont typeface="Arial"/>
              <a:buNone/>
            </a:pPr>
            <a:r>
              <a:rPr b="1" lang="en" sz="1100">
                <a:solidFill>
                  <a:srgbClr val="008000"/>
                </a:solidFill>
              </a:rPr>
              <a:t>host = input(str("Please enter the hostname of the server : "))</a:t>
            </a:r>
            <a:endParaRPr b="1" sz="1100">
              <a:solidFill>
                <a:srgbClr val="008000"/>
              </a:solidFill>
            </a:endParaRPr>
          </a:p>
          <a:p>
            <a:pPr indent="0" lvl="0" marL="0" rtl="0" algn="l">
              <a:lnSpc>
                <a:spcPct val="10000"/>
              </a:lnSpc>
              <a:spcBef>
                <a:spcPts val="1600"/>
              </a:spcBef>
              <a:spcAft>
                <a:spcPts val="0"/>
              </a:spcAft>
              <a:buClr>
                <a:schemeClr val="dk1"/>
              </a:buClr>
              <a:buSzPts val="1100"/>
              <a:buFont typeface="Arial"/>
              <a:buNone/>
            </a:pPr>
            <a:r>
              <a:rPr b="1" lang="en" sz="1100">
                <a:solidFill>
                  <a:srgbClr val="008000"/>
                </a:solidFill>
              </a:rPr>
              <a:t>port = 8080</a:t>
            </a:r>
            <a:endParaRPr b="1" sz="1100">
              <a:solidFill>
                <a:srgbClr val="008000"/>
              </a:solidFill>
            </a:endParaRPr>
          </a:p>
          <a:p>
            <a:pPr indent="0" lvl="0" marL="0" rtl="0" algn="l">
              <a:lnSpc>
                <a:spcPct val="10000"/>
              </a:lnSpc>
              <a:spcBef>
                <a:spcPts val="1600"/>
              </a:spcBef>
              <a:spcAft>
                <a:spcPts val="0"/>
              </a:spcAft>
              <a:buClr>
                <a:schemeClr val="dk1"/>
              </a:buClr>
              <a:buSzPts val="1100"/>
              <a:buFont typeface="Arial"/>
              <a:buNone/>
            </a:pPr>
            <a:r>
              <a:rPr b="1" lang="en" sz="1100">
                <a:solidFill>
                  <a:srgbClr val="008000"/>
                </a:solidFill>
              </a:rPr>
              <a:t>s.connect((host,port))</a:t>
            </a:r>
            <a:endParaRPr b="1" sz="1100">
              <a:solidFill>
                <a:srgbClr val="008000"/>
              </a:solidFill>
            </a:endParaRPr>
          </a:p>
          <a:p>
            <a:pPr indent="0" lvl="0" marL="0" rtl="0" algn="l">
              <a:lnSpc>
                <a:spcPct val="10000"/>
              </a:lnSpc>
              <a:spcBef>
                <a:spcPts val="1600"/>
              </a:spcBef>
              <a:spcAft>
                <a:spcPts val="0"/>
              </a:spcAft>
              <a:buClr>
                <a:schemeClr val="dk1"/>
              </a:buClr>
              <a:buSzPts val="1100"/>
              <a:buFont typeface="Arial"/>
              <a:buNone/>
            </a:pPr>
            <a:r>
              <a:rPr b="1" lang="en" sz="1100">
                <a:solidFill>
                  <a:srgbClr val="008000"/>
                </a:solidFill>
              </a:rPr>
              <a:t>print(" Connected to chat server")</a:t>
            </a:r>
            <a:endParaRPr b="1" sz="1100">
              <a:solidFill>
                <a:srgbClr val="008000"/>
              </a:solidFill>
            </a:endParaRPr>
          </a:p>
          <a:p>
            <a:pPr indent="0" lvl="0" marL="0" rtl="0" algn="l">
              <a:lnSpc>
                <a:spcPct val="10000"/>
              </a:lnSpc>
              <a:spcBef>
                <a:spcPts val="1600"/>
              </a:spcBef>
              <a:spcAft>
                <a:spcPts val="0"/>
              </a:spcAft>
              <a:buClr>
                <a:schemeClr val="dk1"/>
              </a:buClr>
              <a:buSzPts val="1100"/>
              <a:buFont typeface="Arial"/>
              <a:buNone/>
            </a:pPr>
            <a:r>
              <a:rPr b="1" lang="en" sz="1100">
                <a:solidFill>
                  <a:srgbClr val="008000"/>
                </a:solidFill>
              </a:rPr>
              <a:t>while 1:</a:t>
            </a:r>
            <a:endParaRPr b="1" sz="1100">
              <a:solidFill>
                <a:srgbClr val="008000"/>
              </a:solidFill>
            </a:endParaRPr>
          </a:p>
          <a:p>
            <a:pPr indent="0" lvl="0" marL="0" rtl="0" algn="l">
              <a:lnSpc>
                <a:spcPct val="10000"/>
              </a:lnSpc>
              <a:spcBef>
                <a:spcPts val="1600"/>
              </a:spcBef>
              <a:spcAft>
                <a:spcPts val="0"/>
              </a:spcAft>
              <a:buClr>
                <a:schemeClr val="dk1"/>
              </a:buClr>
              <a:buSzPts val="1100"/>
              <a:buFont typeface="Arial"/>
              <a:buNone/>
            </a:pPr>
            <a:r>
              <a:rPr b="1" lang="en" sz="1100">
                <a:solidFill>
                  <a:srgbClr val="008000"/>
                </a:solidFill>
              </a:rPr>
              <a:t>            incoming_message = s.recv(1024)</a:t>
            </a:r>
            <a:endParaRPr b="1" sz="1100">
              <a:solidFill>
                <a:srgbClr val="008000"/>
              </a:solidFill>
            </a:endParaRPr>
          </a:p>
          <a:p>
            <a:pPr indent="0" lvl="0" marL="0" rtl="0" algn="l">
              <a:lnSpc>
                <a:spcPct val="10000"/>
              </a:lnSpc>
              <a:spcBef>
                <a:spcPts val="1600"/>
              </a:spcBef>
              <a:spcAft>
                <a:spcPts val="0"/>
              </a:spcAft>
              <a:buClr>
                <a:schemeClr val="dk1"/>
              </a:buClr>
              <a:buSzPts val="1100"/>
              <a:buFont typeface="Arial"/>
              <a:buNone/>
            </a:pPr>
            <a:r>
              <a:rPr b="1" lang="en" sz="1100">
                <a:solidFill>
                  <a:srgbClr val="008000"/>
                </a:solidFill>
              </a:rPr>
              <a:t>            incoming_message = incoming_message.decode()</a:t>
            </a:r>
            <a:endParaRPr b="1" sz="1100">
              <a:solidFill>
                <a:srgbClr val="008000"/>
              </a:solidFill>
            </a:endParaRPr>
          </a:p>
          <a:p>
            <a:pPr indent="0" lvl="0" marL="0" rtl="0" algn="l">
              <a:lnSpc>
                <a:spcPct val="10000"/>
              </a:lnSpc>
              <a:spcBef>
                <a:spcPts val="1600"/>
              </a:spcBef>
              <a:spcAft>
                <a:spcPts val="0"/>
              </a:spcAft>
              <a:buClr>
                <a:schemeClr val="dk1"/>
              </a:buClr>
              <a:buSzPts val="1100"/>
              <a:buFont typeface="Arial"/>
              <a:buNone/>
            </a:pPr>
            <a:r>
              <a:rPr b="1" lang="en" sz="1100">
                <a:solidFill>
                  <a:srgbClr val="008000"/>
                </a:solidFill>
              </a:rPr>
              <a:t>            print(" Server : ", incoming_message)</a:t>
            </a:r>
            <a:endParaRPr b="1" sz="1100">
              <a:solidFill>
                <a:srgbClr val="008000"/>
              </a:solidFill>
            </a:endParaRPr>
          </a:p>
          <a:p>
            <a:pPr indent="0" lvl="0" marL="0" rtl="0" algn="l">
              <a:lnSpc>
                <a:spcPct val="10000"/>
              </a:lnSpc>
              <a:spcBef>
                <a:spcPts val="1600"/>
              </a:spcBef>
              <a:spcAft>
                <a:spcPts val="0"/>
              </a:spcAft>
              <a:buClr>
                <a:schemeClr val="dk1"/>
              </a:buClr>
              <a:buSzPts val="1100"/>
              <a:buFont typeface="Arial"/>
              <a:buNone/>
            </a:pPr>
            <a:r>
              <a:rPr b="1" lang="en" sz="1100">
                <a:solidFill>
                  <a:srgbClr val="008000"/>
                </a:solidFill>
              </a:rPr>
              <a:t>            print("")</a:t>
            </a:r>
            <a:endParaRPr b="1" sz="1100">
              <a:solidFill>
                <a:srgbClr val="008000"/>
              </a:solidFill>
            </a:endParaRPr>
          </a:p>
          <a:p>
            <a:pPr indent="0" lvl="0" marL="0" rtl="0" algn="l">
              <a:lnSpc>
                <a:spcPct val="10000"/>
              </a:lnSpc>
              <a:spcBef>
                <a:spcPts val="1600"/>
              </a:spcBef>
              <a:spcAft>
                <a:spcPts val="0"/>
              </a:spcAft>
              <a:buClr>
                <a:schemeClr val="dk1"/>
              </a:buClr>
              <a:buSzPts val="1100"/>
              <a:buFont typeface="Arial"/>
              <a:buNone/>
            </a:pPr>
            <a:r>
              <a:rPr b="1" lang="en" sz="1100">
                <a:solidFill>
                  <a:srgbClr val="008000"/>
                </a:solidFill>
              </a:rPr>
              <a:t>            message = input(str("&gt;&gt; "))</a:t>
            </a:r>
            <a:endParaRPr b="1" sz="1100">
              <a:solidFill>
                <a:srgbClr val="008000"/>
              </a:solidFill>
            </a:endParaRPr>
          </a:p>
          <a:p>
            <a:pPr indent="0" lvl="0" marL="0" rtl="0" algn="l">
              <a:lnSpc>
                <a:spcPct val="10000"/>
              </a:lnSpc>
              <a:spcBef>
                <a:spcPts val="1600"/>
              </a:spcBef>
              <a:spcAft>
                <a:spcPts val="0"/>
              </a:spcAft>
              <a:buClr>
                <a:schemeClr val="dk1"/>
              </a:buClr>
              <a:buSzPts val="1100"/>
              <a:buFont typeface="Arial"/>
              <a:buNone/>
            </a:pPr>
            <a:r>
              <a:rPr b="1" lang="en" sz="1100">
                <a:solidFill>
                  <a:srgbClr val="008000"/>
                </a:solidFill>
              </a:rPr>
              <a:t>            message = message.encode()</a:t>
            </a:r>
            <a:endParaRPr b="1" sz="1100">
              <a:solidFill>
                <a:srgbClr val="008000"/>
              </a:solidFill>
            </a:endParaRPr>
          </a:p>
          <a:p>
            <a:pPr indent="0" lvl="0" marL="0" rtl="0" algn="l">
              <a:lnSpc>
                <a:spcPct val="10000"/>
              </a:lnSpc>
              <a:spcBef>
                <a:spcPts val="1600"/>
              </a:spcBef>
              <a:spcAft>
                <a:spcPts val="0"/>
              </a:spcAft>
              <a:buClr>
                <a:schemeClr val="dk1"/>
              </a:buClr>
              <a:buSzPts val="1100"/>
              <a:buFont typeface="Arial"/>
              <a:buNone/>
            </a:pPr>
            <a:r>
              <a:rPr b="1" lang="en" sz="1100">
                <a:solidFill>
                  <a:srgbClr val="008000"/>
                </a:solidFill>
              </a:rPr>
              <a:t>            s.send(message)</a:t>
            </a:r>
            <a:endParaRPr b="1" sz="1100">
              <a:solidFill>
                <a:srgbClr val="008000"/>
              </a:solidFill>
            </a:endParaRPr>
          </a:p>
          <a:p>
            <a:pPr indent="0" lvl="0" marL="0" rtl="0" algn="l">
              <a:lnSpc>
                <a:spcPct val="10000"/>
              </a:lnSpc>
              <a:spcBef>
                <a:spcPts val="1600"/>
              </a:spcBef>
              <a:spcAft>
                <a:spcPts val="0"/>
              </a:spcAft>
              <a:buClr>
                <a:schemeClr val="dk1"/>
              </a:buClr>
              <a:buSzPts val="1100"/>
              <a:buFont typeface="Arial"/>
              <a:buNone/>
            </a:pPr>
            <a:r>
              <a:rPr b="1" lang="en" sz="1100">
                <a:solidFill>
                  <a:srgbClr val="008000"/>
                </a:solidFill>
              </a:rPr>
              <a:t>            print("message has been sent...")</a:t>
            </a:r>
            <a:endParaRPr b="1" sz="1100">
              <a:solidFill>
                <a:srgbClr val="008000"/>
              </a:solidFill>
            </a:endParaRPr>
          </a:p>
          <a:p>
            <a:pPr indent="0" lvl="0" marL="0" rtl="0" algn="l">
              <a:lnSpc>
                <a:spcPct val="10000"/>
              </a:lnSpc>
              <a:spcBef>
                <a:spcPts val="1600"/>
              </a:spcBef>
              <a:spcAft>
                <a:spcPts val="0"/>
              </a:spcAft>
              <a:buClr>
                <a:schemeClr val="dk1"/>
              </a:buClr>
              <a:buSzPts val="1100"/>
              <a:buFont typeface="Arial"/>
              <a:buNone/>
            </a:pPr>
            <a:r>
              <a:rPr b="1" lang="en" sz="1100">
                <a:solidFill>
                  <a:srgbClr val="008000"/>
                </a:solidFill>
              </a:rPr>
              <a:t>            print("")</a:t>
            </a:r>
            <a:endParaRPr b="1" sz="1100">
              <a:solidFill>
                <a:srgbClr val="008000"/>
              </a:solidFill>
            </a:endParaRPr>
          </a:p>
          <a:p>
            <a:pPr indent="0" lvl="0" marL="0" rtl="0" algn="l">
              <a:lnSpc>
                <a:spcPct val="10000"/>
              </a:lnSpc>
              <a:spcBef>
                <a:spcPts val="1600"/>
              </a:spcBef>
              <a:spcAft>
                <a:spcPts val="0"/>
              </a:spcAft>
              <a:buClr>
                <a:schemeClr val="dk1"/>
              </a:buClr>
              <a:buSzPts val="1100"/>
              <a:buFont typeface="Arial"/>
              <a:buNone/>
            </a:pPr>
            <a:r>
              <a:t/>
            </a:r>
            <a:endParaRPr b="1" sz="1100">
              <a:solidFill>
                <a:srgbClr val="008000"/>
              </a:solidFill>
            </a:endParaRPr>
          </a:p>
          <a:p>
            <a:pPr indent="0" lvl="0" marL="0" rtl="0" algn="l">
              <a:lnSpc>
                <a:spcPct val="10000"/>
              </a:lnSpc>
              <a:spcBef>
                <a:spcPts val="1600"/>
              </a:spcBef>
              <a:spcAft>
                <a:spcPts val="1600"/>
              </a:spcAft>
              <a:buNone/>
            </a:pPr>
            <a:r>
              <a:t/>
            </a:r>
            <a:endParaRPr b="1" sz="1100">
              <a:solidFill>
                <a:srgbClr val="008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264950"/>
            <a:ext cx="8520600" cy="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Client Program</a:t>
            </a:r>
            <a:endParaRPr b="1" sz="2400">
              <a:latin typeface="Times New Roman"/>
              <a:ea typeface="Times New Roman"/>
              <a:cs typeface="Times New Roman"/>
              <a:sym typeface="Times New Roman"/>
            </a:endParaRPr>
          </a:p>
        </p:txBody>
      </p:sp>
      <p:sp>
        <p:nvSpPr>
          <p:cNvPr id="84" name="Google Shape;84;p18"/>
          <p:cNvSpPr txBox="1"/>
          <p:nvPr>
            <p:ph idx="1" type="body"/>
          </p:nvPr>
        </p:nvSpPr>
        <p:spPr>
          <a:xfrm>
            <a:off x="311700" y="815750"/>
            <a:ext cx="8520600" cy="4228200"/>
          </a:xfrm>
          <a:prstGeom prst="rect">
            <a:avLst/>
          </a:prstGeom>
        </p:spPr>
        <p:txBody>
          <a:bodyPr anchorCtr="0" anchor="t" bIns="91425" lIns="91425" spcFirstLastPara="1" rIns="91425" wrap="square" tIns="91425">
            <a:noAutofit/>
          </a:bodyPr>
          <a:lstStyle/>
          <a:p>
            <a:pPr indent="0" lvl="0" marL="0" rtl="0" algn="l">
              <a:lnSpc>
                <a:spcPct val="10000"/>
              </a:lnSpc>
              <a:spcBef>
                <a:spcPts val="0"/>
              </a:spcBef>
              <a:spcAft>
                <a:spcPts val="0"/>
              </a:spcAft>
              <a:buNone/>
            </a:pPr>
            <a:r>
              <a:rPr b="1" lang="en" sz="1100">
                <a:solidFill>
                  <a:srgbClr val="008000"/>
                </a:solidFill>
              </a:rPr>
              <a:t>import</a:t>
            </a:r>
            <a:r>
              <a:rPr lang="en" sz="1100">
                <a:solidFill>
                  <a:schemeClr val="dk1"/>
                </a:solidFill>
              </a:rPr>
              <a:t> </a:t>
            </a:r>
            <a:r>
              <a:rPr b="1" lang="en" sz="1100">
                <a:solidFill>
                  <a:srgbClr val="0000FF"/>
                </a:solidFill>
              </a:rPr>
              <a:t>socket</a:t>
            </a:r>
            <a:endParaRPr sz="1100">
              <a:solidFill>
                <a:schemeClr val="dk1"/>
              </a:solidFill>
            </a:endParaRPr>
          </a:p>
          <a:p>
            <a:pPr indent="0" lvl="0" marL="0" rtl="0" algn="l">
              <a:lnSpc>
                <a:spcPct val="10000"/>
              </a:lnSpc>
              <a:spcBef>
                <a:spcPts val="1600"/>
              </a:spcBef>
              <a:spcAft>
                <a:spcPts val="0"/>
              </a:spcAft>
              <a:buNone/>
            </a:pPr>
            <a:r>
              <a:rPr b="1" lang="en" sz="1100">
                <a:solidFill>
                  <a:srgbClr val="008000"/>
                </a:solidFill>
              </a:rPr>
              <a:t>import</a:t>
            </a:r>
            <a:r>
              <a:rPr lang="en" sz="1100">
                <a:solidFill>
                  <a:schemeClr val="dk1"/>
                </a:solidFill>
              </a:rPr>
              <a:t> </a:t>
            </a:r>
            <a:r>
              <a:rPr b="1" lang="en" sz="1100">
                <a:solidFill>
                  <a:srgbClr val="0000FF"/>
                </a:solidFill>
              </a:rPr>
              <a:t>sys</a:t>
            </a:r>
            <a:endParaRPr sz="1100">
              <a:solidFill>
                <a:schemeClr val="dk1"/>
              </a:solidFill>
            </a:endParaRPr>
          </a:p>
          <a:p>
            <a:pPr indent="0" lvl="0" marL="0" rtl="0" algn="l">
              <a:lnSpc>
                <a:spcPct val="10000"/>
              </a:lnSpc>
              <a:spcBef>
                <a:spcPts val="1600"/>
              </a:spcBef>
              <a:spcAft>
                <a:spcPts val="0"/>
              </a:spcAft>
              <a:buNone/>
            </a:pPr>
            <a:r>
              <a:rPr b="1" lang="en" sz="1100">
                <a:solidFill>
                  <a:srgbClr val="008000"/>
                </a:solidFill>
              </a:rPr>
              <a:t>import</a:t>
            </a:r>
            <a:r>
              <a:rPr lang="en" sz="1100">
                <a:solidFill>
                  <a:schemeClr val="dk1"/>
                </a:solidFill>
              </a:rPr>
              <a:t> </a:t>
            </a:r>
            <a:r>
              <a:rPr b="1" lang="en" sz="1100">
                <a:solidFill>
                  <a:srgbClr val="0000FF"/>
                </a:solidFill>
              </a:rPr>
              <a:t>time</a:t>
            </a:r>
            <a:endParaRPr sz="1100">
              <a:solidFill>
                <a:schemeClr val="dk1"/>
              </a:solidFill>
            </a:endParaRPr>
          </a:p>
          <a:p>
            <a:pPr indent="0" lvl="0" marL="0" rtl="0" algn="l">
              <a:lnSpc>
                <a:spcPct val="10000"/>
              </a:lnSpc>
              <a:spcBef>
                <a:spcPts val="1600"/>
              </a:spcBef>
              <a:spcAft>
                <a:spcPts val="0"/>
              </a:spcAft>
              <a:buNone/>
            </a:pPr>
            <a:r>
              <a:rPr i="1" lang="en" sz="1100">
                <a:solidFill>
                  <a:srgbClr val="408080"/>
                </a:solidFill>
              </a:rPr>
              <a:t>## end of imports ###</a:t>
            </a:r>
            <a:endParaRPr sz="1100">
              <a:solidFill>
                <a:schemeClr val="dk1"/>
              </a:solidFill>
            </a:endParaRPr>
          </a:p>
          <a:p>
            <a:pPr indent="0" lvl="0" marL="0" rtl="0" algn="l">
              <a:lnSpc>
                <a:spcPct val="10000"/>
              </a:lnSpc>
              <a:spcBef>
                <a:spcPts val="1600"/>
              </a:spcBef>
              <a:spcAft>
                <a:spcPts val="0"/>
              </a:spcAft>
              <a:buNone/>
            </a:pPr>
            <a:r>
              <a:rPr i="1" lang="en" sz="1100">
                <a:solidFill>
                  <a:srgbClr val="408080"/>
                </a:solidFill>
              </a:rPr>
              <a:t>### init ###</a:t>
            </a:r>
            <a:endParaRPr sz="1100">
              <a:solidFill>
                <a:schemeClr val="dk1"/>
              </a:solidFill>
            </a:endParaRPr>
          </a:p>
          <a:p>
            <a:pPr indent="0" lvl="0" marL="0" rtl="0" algn="l">
              <a:lnSpc>
                <a:spcPct val="10000"/>
              </a:lnSpc>
              <a:spcBef>
                <a:spcPts val="1600"/>
              </a:spcBef>
              <a:spcAft>
                <a:spcPts val="0"/>
              </a:spcAft>
              <a:buNone/>
            </a:pPr>
            <a:r>
              <a:rPr lang="en" sz="1100">
                <a:solidFill>
                  <a:schemeClr val="dk1"/>
                </a:solidFill>
              </a:rPr>
              <a:t>s </a:t>
            </a:r>
            <a:r>
              <a:rPr lang="en" sz="1100">
                <a:solidFill>
                  <a:srgbClr val="666666"/>
                </a:solidFill>
              </a:rPr>
              <a:t>=</a:t>
            </a:r>
            <a:r>
              <a:rPr lang="en" sz="1100">
                <a:solidFill>
                  <a:schemeClr val="dk1"/>
                </a:solidFill>
              </a:rPr>
              <a:t> socket</a:t>
            </a:r>
            <a:r>
              <a:rPr lang="en" sz="1100">
                <a:solidFill>
                  <a:srgbClr val="666666"/>
                </a:solidFill>
              </a:rPr>
              <a:t>.</a:t>
            </a:r>
            <a:r>
              <a:rPr lang="en" sz="1100">
                <a:solidFill>
                  <a:schemeClr val="dk1"/>
                </a:solidFill>
              </a:rPr>
              <a:t>socket()</a:t>
            </a:r>
            <a:endParaRPr sz="1100">
              <a:solidFill>
                <a:schemeClr val="dk1"/>
              </a:solidFill>
            </a:endParaRPr>
          </a:p>
          <a:p>
            <a:pPr indent="0" lvl="0" marL="0" rtl="0" algn="l">
              <a:lnSpc>
                <a:spcPct val="10000"/>
              </a:lnSpc>
              <a:spcBef>
                <a:spcPts val="1600"/>
              </a:spcBef>
              <a:spcAft>
                <a:spcPts val="0"/>
              </a:spcAft>
              <a:buNone/>
            </a:pPr>
            <a:r>
              <a:rPr lang="en" sz="1100">
                <a:solidFill>
                  <a:schemeClr val="dk1"/>
                </a:solidFill>
              </a:rPr>
              <a:t>host </a:t>
            </a:r>
            <a:r>
              <a:rPr lang="en" sz="1100">
                <a:solidFill>
                  <a:srgbClr val="666666"/>
                </a:solidFill>
              </a:rPr>
              <a:t>=</a:t>
            </a:r>
            <a:r>
              <a:rPr lang="en" sz="1100">
                <a:solidFill>
                  <a:schemeClr val="dk1"/>
                </a:solidFill>
              </a:rPr>
              <a:t> socket</a:t>
            </a:r>
            <a:r>
              <a:rPr lang="en" sz="1100">
                <a:solidFill>
                  <a:srgbClr val="666666"/>
                </a:solidFill>
              </a:rPr>
              <a:t>.</a:t>
            </a:r>
            <a:r>
              <a:rPr lang="en" sz="1100">
                <a:solidFill>
                  <a:schemeClr val="dk1"/>
                </a:solidFill>
              </a:rPr>
              <a:t>gethostname()</a:t>
            </a:r>
            <a:endParaRPr sz="1100">
              <a:solidFill>
                <a:schemeClr val="dk1"/>
              </a:solidFill>
            </a:endParaRPr>
          </a:p>
          <a:p>
            <a:pPr indent="0" lvl="0" marL="0" rtl="0" algn="l">
              <a:lnSpc>
                <a:spcPct val="10000"/>
              </a:lnSpc>
              <a:spcBef>
                <a:spcPts val="1600"/>
              </a:spcBef>
              <a:spcAft>
                <a:spcPts val="0"/>
              </a:spcAft>
              <a:buNone/>
            </a:pPr>
            <a:r>
              <a:rPr lang="en" sz="1100">
                <a:solidFill>
                  <a:srgbClr val="008000"/>
                </a:solidFill>
              </a:rPr>
              <a:t>print</a:t>
            </a:r>
            <a:r>
              <a:rPr lang="en" sz="1100">
                <a:solidFill>
                  <a:schemeClr val="dk1"/>
                </a:solidFill>
              </a:rPr>
              <a:t>(</a:t>
            </a:r>
            <a:r>
              <a:rPr lang="en" sz="1100">
                <a:solidFill>
                  <a:srgbClr val="BA2121"/>
                </a:solidFill>
              </a:rPr>
              <a:t>" server will start on host : "</a:t>
            </a:r>
            <a:r>
              <a:rPr lang="en" sz="1100">
                <a:solidFill>
                  <a:schemeClr val="dk1"/>
                </a:solidFill>
              </a:rPr>
              <a:t>, host)</a:t>
            </a:r>
            <a:endParaRPr sz="1100">
              <a:solidFill>
                <a:schemeClr val="dk1"/>
              </a:solidFill>
            </a:endParaRPr>
          </a:p>
          <a:p>
            <a:pPr indent="0" lvl="0" marL="0" rtl="0" algn="l">
              <a:lnSpc>
                <a:spcPct val="10000"/>
              </a:lnSpc>
              <a:spcBef>
                <a:spcPts val="1600"/>
              </a:spcBef>
              <a:spcAft>
                <a:spcPts val="0"/>
              </a:spcAft>
              <a:buNone/>
            </a:pPr>
            <a:r>
              <a:rPr lang="en" sz="1100">
                <a:solidFill>
                  <a:schemeClr val="dk1"/>
                </a:solidFill>
              </a:rPr>
              <a:t>port </a:t>
            </a:r>
            <a:r>
              <a:rPr lang="en" sz="1100">
                <a:solidFill>
                  <a:srgbClr val="666666"/>
                </a:solidFill>
              </a:rPr>
              <a:t>=</a:t>
            </a:r>
            <a:r>
              <a:rPr lang="en" sz="1100">
                <a:solidFill>
                  <a:schemeClr val="dk1"/>
                </a:solidFill>
              </a:rPr>
              <a:t> </a:t>
            </a:r>
            <a:r>
              <a:rPr lang="en" sz="1100">
                <a:solidFill>
                  <a:srgbClr val="666666"/>
                </a:solidFill>
              </a:rPr>
              <a:t>8080</a:t>
            </a:r>
            <a:endParaRPr sz="1100">
              <a:solidFill>
                <a:schemeClr val="dk1"/>
              </a:solidFill>
            </a:endParaRPr>
          </a:p>
          <a:p>
            <a:pPr indent="0" lvl="0" marL="0" rtl="0" algn="l">
              <a:lnSpc>
                <a:spcPct val="10000"/>
              </a:lnSpc>
              <a:spcBef>
                <a:spcPts val="1600"/>
              </a:spcBef>
              <a:spcAft>
                <a:spcPts val="0"/>
              </a:spcAft>
              <a:buNone/>
            </a:pPr>
            <a:r>
              <a:rPr lang="en" sz="1100">
                <a:solidFill>
                  <a:schemeClr val="dk1"/>
                </a:solidFill>
              </a:rPr>
              <a:t>s</a:t>
            </a:r>
            <a:r>
              <a:rPr lang="en" sz="1100">
                <a:solidFill>
                  <a:srgbClr val="666666"/>
                </a:solidFill>
              </a:rPr>
              <a:t>.</a:t>
            </a:r>
            <a:r>
              <a:rPr lang="en" sz="1100">
                <a:solidFill>
                  <a:schemeClr val="dk1"/>
                </a:solidFill>
              </a:rPr>
              <a:t>bind((host,port))</a:t>
            </a:r>
            <a:endParaRPr sz="1100">
              <a:solidFill>
                <a:schemeClr val="dk1"/>
              </a:solidFill>
            </a:endParaRPr>
          </a:p>
          <a:p>
            <a:pPr indent="0" lvl="0" marL="0" rtl="0" algn="l">
              <a:lnSpc>
                <a:spcPct val="10000"/>
              </a:lnSpc>
              <a:spcBef>
                <a:spcPts val="1600"/>
              </a:spcBef>
              <a:spcAft>
                <a:spcPts val="0"/>
              </a:spcAft>
              <a:buNone/>
            </a:pPr>
            <a:r>
              <a:rPr lang="en" sz="1100">
                <a:solidFill>
                  <a:srgbClr val="008000"/>
                </a:solidFill>
              </a:rPr>
              <a:t>print</a:t>
            </a:r>
            <a:r>
              <a:rPr lang="en" sz="1100">
                <a:solidFill>
                  <a:schemeClr val="dk1"/>
                </a:solidFill>
              </a:rPr>
              <a:t>(</a:t>
            </a:r>
            <a:r>
              <a:rPr lang="en" sz="1100">
                <a:solidFill>
                  <a:srgbClr val="BA2121"/>
                </a:solidFill>
              </a:rPr>
              <a:t>""</a:t>
            </a:r>
            <a:r>
              <a:rPr lang="en" sz="1100">
                <a:solidFill>
                  <a:schemeClr val="dk1"/>
                </a:solidFill>
              </a:rPr>
              <a:t>)</a:t>
            </a:r>
            <a:endParaRPr sz="1100">
              <a:solidFill>
                <a:schemeClr val="dk1"/>
              </a:solidFill>
            </a:endParaRPr>
          </a:p>
          <a:p>
            <a:pPr indent="0" lvl="0" marL="0" rtl="0" algn="l">
              <a:lnSpc>
                <a:spcPct val="10000"/>
              </a:lnSpc>
              <a:spcBef>
                <a:spcPts val="1600"/>
              </a:spcBef>
              <a:spcAft>
                <a:spcPts val="0"/>
              </a:spcAft>
              <a:buNone/>
            </a:pPr>
            <a:r>
              <a:rPr lang="en" sz="1100">
                <a:solidFill>
                  <a:srgbClr val="008000"/>
                </a:solidFill>
              </a:rPr>
              <a:t>print</a:t>
            </a:r>
            <a:r>
              <a:rPr lang="en" sz="1100">
                <a:solidFill>
                  <a:schemeClr val="dk1"/>
                </a:solidFill>
              </a:rPr>
              <a:t>(</a:t>
            </a:r>
            <a:r>
              <a:rPr lang="en" sz="1100">
                <a:solidFill>
                  <a:srgbClr val="BA2121"/>
                </a:solidFill>
              </a:rPr>
              <a:t>" Server done binding to host and port successfully"</a:t>
            </a:r>
            <a:r>
              <a:rPr lang="en" sz="1100">
                <a:solidFill>
                  <a:schemeClr val="dk1"/>
                </a:solidFill>
              </a:rPr>
              <a:t>)</a:t>
            </a:r>
            <a:endParaRPr sz="1100">
              <a:solidFill>
                <a:schemeClr val="dk1"/>
              </a:solidFill>
            </a:endParaRPr>
          </a:p>
          <a:p>
            <a:pPr indent="0" lvl="0" marL="0" rtl="0" algn="l">
              <a:lnSpc>
                <a:spcPct val="10000"/>
              </a:lnSpc>
              <a:spcBef>
                <a:spcPts val="1600"/>
              </a:spcBef>
              <a:spcAft>
                <a:spcPts val="0"/>
              </a:spcAft>
              <a:buNone/>
            </a:pPr>
            <a:r>
              <a:rPr lang="en" sz="1100">
                <a:solidFill>
                  <a:srgbClr val="008000"/>
                </a:solidFill>
              </a:rPr>
              <a:t>print</a:t>
            </a:r>
            <a:r>
              <a:rPr lang="en" sz="1100">
                <a:solidFill>
                  <a:schemeClr val="dk1"/>
                </a:solidFill>
              </a:rPr>
              <a:t>(</a:t>
            </a:r>
            <a:r>
              <a:rPr lang="en" sz="1100">
                <a:solidFill>
                  <a:srgbClr val="BA2121"/>
                </a:solidFill>
              </a:rPr>
              <a:t>""</a:t>
            </a:r>
            <a:r>
              <a:rPr lang="en" sz="1100">
                <a:solidFill>
                  <a:schemeClr val="dk1"/>
                </a:solidFill>
              </a:rPr>
              <a:t>)</a:t>
            </a:r>
            <a:endParaRPr sz="1100">
              <a:solidFill>
                <a:schemeClr val="dk1"/>
              </a:solidFill>
            </a:endParaRPr>
          </a:p>
          <a:p>
            <a:pPr indent="0" lvl="0" marL="0" rtl="0" algn="l">
              <a:lnSpc>
                <a:spcPct val="10000"/>
              </a:lnSpc>
              <a:spcBef>
                <a:spcPts val="1600"/>
              </a:spcBef>
              <a:spcAft>
                <a:spcPts val="0"/>
              </a:spcAft>
              <a:buNone/>
            </a:pPr>
            <a:r>
              <a:rPr lang="en" sz="1100">
                <a:solidFill>
                  <a:srgbClr val="008000"/>
                </a:solidFill>
              </a:rPr>
              <a:t>print</a:t>
            </a:r>
            <a:r>
              <a:rPr lang="en" sz="1100">
                <a:solidFill>
                  <a:schemeClr val="dk1"/>
                </a:solidFill>
              </a:rPr>
              <a:t>(</a:t>
            </a:r>
            <a:r>
              <a:rPr lang="en" sz="1100">
                <a:solidFill>
                  <a:srgbClr val="BA2121"/>
                </a:solidFill>
              </a:rPr>
              <a:t>"Server is waiting for incoming connections"</a:t>
            </a:r>
            <a:r>
              <a:rPr lang="en" sz="1100">
                <a:solidFill>
                  <a:schemeClr val="dk1"/>
                </a:solidFill>
              </a:rPr>
              <a:t>)</a:t>
            </a:r>
            <a:endParaRPr sz="1100">
              <a:solidFill>
                <a:schemeClr val="dk1"/>
              </a:solidFill>
            </a:endParaRPr>
          </a:p>
          <a:p>
            <a:pPr indent="0" lvl="0" marL="0" rtl="0" algn="l">
              <a:lnSpc>
                <a:spcPct val="10000"/>
              </a:lnSpc>
              <a:spcBef>
                <a:spcPts val="1600"/>
              </a:spcBef>
              <a:spcAft>
                <a:spcPts val="0"/>
              </a:spcAft>
              <a:buNone/>
            </a:pPr>
            <a:r>
              <a:rPr lang="en" sz="1100">
                <a:solidFill>
                  <a:srgbClr val="008000"/>
                </a:solidFill>
              </a:rPr>
              <a:t>print</a:t>
            </a:r>
            <a:r>
              <a:rPr lang="en" sz="1100">
                <a:solidFill>
                  <a:schemeClr val="dk1"/>
                </a:solidFill>
              </a:rPr>
              <a:t>(</a:t>
            </a:r>
            <a:r>
              <a:rPr lang="en" sz="1100">
                <a:solidFill>
                  <a:srgbClr val="BA2121"/>
                </a:solidFill>
              </a:rPr>
              <a:t>""</a:t>
            </a:r>
            <a:r>
              <a:rPr lang="en" sz="1100">
                <a:solidFill>
                  <a:schemeClr val="dk1"/>
                </a:solidFill>
              </a:rPr>
              <a:t>)</a:t>
            </a:r>
            <a:endParaRPr sz="1100">
              <a:solidFill>
                <a:schemeClr val="dk1"/>
              </a:solidFill>
            </a:endParaRPr>
          </a:p>
          <a:p>
            <a:pPr indent="0" lvl="0" marL="0" rtl="0" algn="l">
              <a:lnSpc>
                <a:spcPct val="10000"/>
              </a:lnSpc>
              <a:spcBef>
                <a:spcPts val="1600"/>
              </a:spcBef>
              <a:spcAft>
                <a:spcPts val="0"/>
              </a:spcAft>
              <a:buNone/>
            </a:pPr>
            <a:r>
              <a:rPr lang="en" sz="1100">
                <a:solidFill>
                  <a:schemeClr val="dk1"/>
                </a:solidFill>
              </a:rPr>
              <a:t>s</a:t>
            </a:r>
            <a:r>
              <a:rPr lang="en" sz="1100">
                <a:solidFill>
                  <a:srgbClr val="666666"/>
                </a:solidFill>
              </a:rPr>
              <a:t>.</a:t>
            </a:r>
            <a:r>
              <a:rPr lang="en" sz="1100">
                <a:solidFill>
                  <a:schemeClr val="dk1"/>
                </a:solidFill>
              </a:rPr>
              <a:t>listen(</a:t>
            </a:r>
            <a:r>
              <a:rPr lang="en" sz="1100">
                <a:solidFill>
                  <a:srgbClr val="666666"/>
                </a:solidFill>
              </a:rPr>
              <a:t>1</a:t>
            </a:r>
            <a:r>
              <a:rPr lang="en" sz="1100">
                <a:solidFill>
                  <a:schemeClr val="dk1"/>
                </a:solidFill>
              </a:rPr>
              <a:t>)</a:t>
            </a:r>
            <a:endParaRPr sz="1100">
              <a:solidFill>
                <a:schemeClr val="dk1"/>
              </a:solidFill>
            </a:endParaRPr>
          </a:p>
          <a:p>
            <a:pPr indent="0" lvl="0" marL="0" rtl="0" algn="l">
              <a:lnSpc>
                <a:spcPct val="10000"/>
              </a:lnSpc>
              <a:spcBef>
                <a:spcPts val="1600"/>
              </a:spcBef>
              <a:spcAft>
                <a:spcPts val="0"/>
              </a:spcAft>
              <a:buNone/>
            </a:pPr>
            <a:r>
              <a:rPr lang="en" sz="1100">
                <a:solidFill>
                  <a:schemeClr val="dk1"/>
                </a:solidFill>
              </a:rPr>
              <a:t>conn, addr </a:t>
            </a:r>
            <a:r>
              <a:rPr lang="en" sz="1100">
                <a:solidFill>
                  <a:srgbClr val="666666"/>
                </a:solidFill>
              </a:rPr>
              <a:t>=</a:t>
            </a:r>
            <a:r>
              <a:rPr lang="en" sz="1100">
                <a:solidFill>
                  <a:schemeClr val="dk1"/>
                </a:solidFill>
              </a:rPr>
              <a:t> s</a:t>
            </a:r>
            <a:r>
              <a:rPr lang="en" sz="1100">
                <a:solidFill>
                  <a:srgbClr val="666666"/>
                </a:solidFill>
              </a:rPr>
              <a:t>.</a:t>
            </a:r>
            <a:r>
              <a:rPr lang="en" sz="1100">
                <a:solidFill>
                  <a:schemeClr val="dk1"/>
                </a:solidFill>
              </a:rPr>
              <a:t>accept()</a:t>
            </a:r>
            <a:endParaRPr sz="1100">
              <a:solidFill>
                <a:schemeClr val="dk1"/>
              </a:solidFill>
            </a:endParaRPr>
          </a:p>
          <a:p>
            <a:pPr indent="0" lvl="0" marL="0" rtl="0" algn="l">
              <a:lnSpc>
                <a:spcPct val="10000"/>
              </a:lnSpc>
              <a:spcBef>
                <a:spcPts val="1600"/>
              </a:spcBef>
              <a:spcAft>
                <a:spcPts val="0"/>
              </a:spcAft>
              <a:buNone/>
            </a:pPr>
            <a:r>
              <a:rPr lang="en" sz="1100">
                <a:solidFill>
                  <a:srgbClr val="008000"/>
                </a:solidFill>
              </a:rPr>
              <a:t>print</a:t>
            </a:r>
            <a:r>
              <a:rPr lang="en" sz="1100">
                <a:solidFill>
                  <a:schemeClr val="dk1"/>
                </a:solidFill>
              </a:rPr>
              <a:t>(addr, </a:t>
            </a:r>
            <a:r>
              <a:rPr lang="en" sz="1100">
                <a:solidFill>
                  <a:srgbClr val="BA2121"/>
                </a:solidFill>
              </a:rPr>
              <a:t>" Has connected to the server and is now online ..."</a:t>
            </a:r>
            <a:r>
              <a:rPr lang="en" sz="1100">
                <a:solidFill>
                  <a:schemeClr val="dk1"/>
                </a:solidFill>
              </a:rPr>
              <a:t>)</a:t>
            </a:r>
            <a:endParaRPr sz="1100">
              <a:solidFill>
                <a:schemeClr val="dk1"/>
              </a:solidFill>
            </a:endParaRPr>
          </a:p>
          <a:p>
            <a:pPr indent="0" lvl="0" marL="0" rtl="0" algn="l">
              <a:lnSpc>
                <a:spcPct val="10000"/>
              </a:lnSpc>
              <a:spcBef>
                <a:spcPts val="1600"/>
              </a:spcBef>
              <a:spcAft>
                <a:spcPts val="0"/>
              </a:spcAft>
              <a:buClr>
                <a:schemeClr val="dk1"/>
              </a:buClr>
              <a:buSzPts val="1100"/>
              <a:buFont typeface="Arial"/>
              <a:buNone/>
            </a:pPr>
            <a:r>
              <a:rPr lang="en" sz="1100">
                <a:solidFill>
                  <a:srgbClr val="008000"/>
                </a:solidFill>
              </a:rPr>
              <a:t>print</a:t>
            </a:r>
            <a:r>
              <a:rPr lang="en" sz="1100">
                <a:solidFill>
                  <a:schemeClr val="dk1"/>
                </a:solidFill>
              </a:rPr>
              <a:t>(</a:t>
            </a:r>
            <a:r>
              <a:rPr lang="en" sz="1100">
                <a:solidFill>
                  <a:srgbClr val="BA2121"/>
                </a:solidFill>
              </a:rPr>
              <a:t>""</a:t>
            </a:r>
            <a:r>
              <a:rPr lang="en" sz="1100">
                <a:solidFill>
                  <a:schemeClr val="dk1"/>
                </a:solidFill>
              </a:rPr>
              <a:t>)</a:t>
            </a:r>
            <a:endParaRPr sz="1100">
              <a:solidFill>
                <a:schemeClr val="dk1"/>
              </a:solidFill>
            </a:endParaRPr>
          </a:p>
          <a:p>
            <a:pPr indent="0" lvl="0" marL="0" rtl="0" algn="l">
              <a:lnSpc>
                <a:spcPct val="10000"/>
              </a:lnSpc>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idx="1" type="body"/>
          </p:nvPr>
        </p:nvSpPr>
        <p:spPr>
          <a:xfrm>
            <a:off x="311700" y="113925"/>
            <a:ext cx="8520600" cy="4877100"/>
          </a:xfrm>
          <a:prstGeom prst="rect">
            <a:avLst/>
          </a:prstGeom>
        </p:spPr>
        <p:txBody>
          <a:bodyPr anchorCtr="0" anchor="t" bIns="91425" lIns="91425" spcFirstLastPara="1" rIns="91425" wrap="square" tIns="91425">
            <a:noAutofit/>
          </a:bodyPr>
          <a:lstStyle/>
          <a:p>
            <a:pPr indent="0" lvl="0" marL="0" rtl="0" algn="l">
              <a:lnSpc>
                <a:spcPct val="10000"/>
              </a:lnSpc>
              <a:spcBef>
                <a:spcPts val="0"/>
              </a:spcBef>
              <a:spcAft>
                <a:spcPts val="0"/>
              </a:spcAft>
              <a:buNone/>
            </a:pPr>
            <a:r>
              <a:rPr b="1" lang="en" sz="1100">
                <a:solidFill>
                  <a:srgbClr val="000000"/>
                </a:solidFill>
              </a:rPr>
              <a:t>(continued)</a:t>
            </a:r>
            <a:endParaRPr b="1" sz="1100">
              <a:solidFill>
                <a:srgbClr val="000000"/>
              </a:solidFill>
            </a:endParaRPr>
          </a:p>
          <a:p>
            <a:pPr indent="0" lvl="0" marL="0" rtl="0" algn="l">
              <a:lnSpc>
                <a:spcPct val="10000"/>
              </a:lnSpc>
              <a:spcBef>
                <a:spcPts val="1600"/>
              </a:spcBef>
              <a:spcAft>
                <a:spcPts val="0"/>
              </a:spcAft>
              <a:buNone/>
            </a:pPr>
            <a:r>
              <a:t/>
            </a:r>
            <a:endParaRPr b="1" sz="1100">
              <a:solidFill>
                <a:srgbClr val="008000"/>
              </a:solidFill>
            </a:endParaRPr>
          </a:p>
          <a:p>
            <a:pPr indent="0" lvl="0" marL="0" rtl="0" algn="l">
              <a:lnSpc>
                <a:spcPct val="10000"/>
              </a:lnSpc>
              <a:spcBef>
                <a:spcPts val="1600"/>
              </a:spcBef>
              <a:spcAft>
                <a:spcPts val="0"/>
              </a:spcAft>
              <a:buNone/>
            </a:pPr>
            <a:r>
              <a:rPr b="1" lang="en" sz="1100">
                <a:solidFill>
                  <a:srgbClr val="008000"/>
                </a:solidFill>
              </a:rPr>
              <a:t>while</a:t>
            </a:r>
            <a:r>
              <a:rPr lang="en" sz="1100">
                <a:solidFill>
                  <a:schemeClr val="dk1"/>
                </a:solidFill>
              </a:rPr>
              <a:t> </a:t>
            </a:r>
            <a:r>
              <a:rPr lang="en" sz="1100">
                <a:solidFill>
                  <a:srgbClr val="666666"/>
                </a:solidFill>
              </a:rPr>
              <a:t>1</a:t>
            </a:r>
            <a:r>
              <a:rPr lang="en" sz="1100">
                <a:solidFill>
                  <a:schemeClr val="dk1"/>
                </a:solidFill>
              </a:rPr>
              <a:t>:</a:t>
            </a:r>
            <a:endParaRPr sz="1100">
              <a:solidFill>
                <a:schemeClr val="dk1"/>
              </a:solidFill>
            </a:endParaRPr>
          </a:p>
          <a:p>
            <a:pPr indent="0" lvl="0" marL="0" rtl="0" algn="l">
              <a:lnSpc>
                <a:spcPct val="10000"/>
              </a:lnSpc>
              <a:spcBef>
                <a:spcPts val="1600"/>
              </a:spcBef>
              <a:spcAft>
                <a:spcPts val="0"/>
              </a:spcAft>
              <a:buNone/>
            </a:pPr>
            <a:r>
              <a:rPr lang="en" sz="1100">
                <a:solidFill>
                  <a:schemeClr val="dk1"/>
                </a:solidFill>
              </a:rPr>
              <a:t>            message </a:t>
            </a:r>
            <a:r>
              <a:rPr lang="en" sz="1100">
                <a:solidFill>
                  <a:srgbClr val="666666"/>
                </a:solidFill>
              </a:rPr>
              <a:t>=</a:t>
            </a:r>
            <a:r>
              <a:rPr lang="en" sz="1100">
                <a:solidFill>
                  <a:schemeClr val="dk1"/>
                </a:solidFill>
              </a:rPr>
              <a:t> </a:t>
            </a:r>
            <a:r>
              <a:rPr lang="en" sz="1100">
                <a:solidFill>
                  <a:srgbClr val="008000"/>
                </a:solidFill>
              </a:rPr>
              <a:t>input</a:t>
            </a:r>
            <a:r>
              <a:rPr lang="en" sz="1100">
                <a:solidFill>
                  <a:schemeClr val="dk1"/>
                </a:solidFill>
              </a:rPr>
              <a:t>(</a:t>
            </a:r>
            <a:r>
              <a:rPr lang="en" sz="1100">
                <a:solidFill>
                  <a:srgbClr val="008000"/>
                </a:solidFill>
              </a:rPr>
              <a:t>str</a:t>
            </a:r>
            <a:r>
              <a:rPr lang="en" sz="1100">
                <a:solidFill>
                  <a:schemeClr val="dk1"/>
                </a:solidFill>
              </a:rPr>
              <a:t>(</a:t>
            </a:r>
            <a:r>
              <a:rPr lang="en" sz="1100">
                <a:solidFill>
                  <a:srgbClr val="BA2121"/>
                </a:solidFill>
              </a:rPr>
              <a:t>"&gt;&gt; "</a:t>
            </a:r>
            <a:r>
              <a:rPr lang="en" sz="1100">
                <a:solidFill>
                  <a:schemeClr val="dk1"/>
                </a:solidFill>
              </a:rPr>
              <a:t>))</a:t>
            </a:r>
            <a:endParaRPr sz="1100">
              <a:solidFill>
                <a:schemeClr val="dk1"/>
              </a:solidFill>
            </a:endParaRPr>
          </a:p>
          <a:p>
            <a:pPr indent="0" lvl="0" marL="0" rtl="0" algn="l">
              <a:lnSpc>
                <a:spcPct val="10000"/>
              </a:lnSpc>
              <a:spcBef>
                <a:spcPts val="1600"/>
              </a:spcBef>
              <a:spcAft>
                <a:spcPts val="0"/>
              </a:spcAft>
              <a:buNone/>
            </a:pPr>
            <a:r>
              <a:rPr lang="en" sz="1100">
                <a:solidFill>
                  <a:schemeClr val="dk1"/>
                </a:solidFill>
              </a:rPr>
              <a:t>            message </a:t>
            </a:r>
            <a:r>
              <a:rPr lang="en" sz="1100">
                <a:solidFill>
                  <a:srgbClr val="666666"/>
                </a:solidFill>
              </a:rPr>
              <a:t>=</a:t>
            </a:r>
            <a:r>
              <a:rPr lang="en" sz="1100">
                <a:solidFill>
                  <a:schemeClr val="dk1"/>
                </a:solidFill>
              </a:rPr>
              <a:t> message</a:t>
            </a:r>
            <a:r>
              <a:rPr lang="en" sz="1100">
                <a:solidFill>
                  <a:srgbClr val="666666"/>
                </a:solidFill>
              </a:rPr>
              <a:t>.</a:t>
            </a:r>
            <a:r>
              <a:rPr lang="en" sz="1100">
                <a:solidFill>
                  <a:schemeClr val="dk1"/>
                </a:solidFill>
              </a:rPr>
              <a:t>encode()</a:t>
            </a:r>
            <a:endParaRPr sz="1100">
              <a:solidFill>
                <a:schemeClr val="dk1"/>
              </a:solidFill>
            </a:endParaRPr>
          </a:p>
          <a:p>
            <a:pPr indent="0" lvl="0" marL="0" rtl="0" algn="l">
              <a:lnSpc>
                <a:spcPct val="10000"/>
              </a:lnSpc>
              <a:spcBef>
                <a:spcPts val="1600"/>
              </a:spcBef>
              <a:spcAft>
                <a:spcPts val="0"/>
              </a:spcAft>
              <a:buNone/>
            </a:pPr>
            <a:r>
              <a:rPr lang="en" sz="1100">
                <a:solidFill>
                  <a:schemeClr val="dk1"/>
                </a:solidFill>
              </a:rPr>
              <a:t>            conn</a:t>
            </a:r>
            <a:r>
              <a:rPr lang="en" sz="1100">
                <a:solidFill>
                  <a:srgbClr val="666666"/>
                </a:solidFill>
              </a:rPr>
              <a:t>.</a:t>
            </a:r>
            <a:r>
              <a:rPr lang="en" sz="1100">
                <a:solidFill>
                  <a:schemeClr val="dk1"/>
                </a:solidFill>
              </a:rPr>
              <a:t>send(message)</a:t>
            </a:r>
            <a:endParaRPr sz="1100">
              <a:solidFill>
                <a:schemeClr val="dk1"/>
              </a:solidFill>
            </a:endParaRPr>
          </a:p>
          <a:p>
            <a:pPr indent="0" lvl="0" marL="0" rtl="0" algn="l">
              <a:lnSpc>
                <a:spcPct val="10000"/>
              </a:lnSpc>
              <a:spcBef>
                <a:spcPts val="1600"/>
              </a:spcBef>
              <a:spcAft>
                <a:spcPts val="0"/>
              </a:spcAft>
              <a:buNone/>
            </a:pPr>
            <a:r>
              <a:rPr lang="en" sz="1100">
                <a:solidFill>
                  <a:schemeClr val="dk1"/>
                </a:solidFill>
              </a:rPr>
              <a:t>            </a:t>
            </a:r>
            <a:r>
              <a:rPr lang="en" sz="1100">
                <a:solidFill>
                  <a:srgbClr val="008000"/>
                </a:solidFill>
              </a:rPr>
              <a:t>print</a:t>
            </a:r>
            <a:r>
              <a:rPr lang="en" sz="1100">
                <a:solidFill>
                  <a:schemeClr val="dk1"/>
                </a:solidFill>
              </a:rPr>
              <a:t>(</a:t>
            </a:r>
            <a:r>
              <a:rPr lang="en" sz="1100">
                <a:solidFill>
                  <a:srgbClr val="BA2121"/>
                </a:solidFill>
              </a:rPr>
              <a:t>"message has been sent..."</a:t>
            </a:r>
            <a:r>
              <a:rPr lang="en" sz="1100">
                <a:solidFill>
                  <a:schemeClr val="dk1"/>
                </a:solidFill>
              </a:rPr>
              <a:t>)</a:t>
            </a:r>
            <a:endParaRPr sz="1100">
              <a:solidFill>
                <a:schemeClr val="dk1"/>
              </a:solidFill>
            </a:endParaRPr>
          </a:p>
          <a:p>
            <a:pPr indent="0" lvl="0" marL="0" rtl="0" algn="l">
              <a:lnSpc>
                <a:spcPct val="10000"/>
              </a:lnSpc>
              <a:spcBef>
                <a:spcPts val="1600"/>
              </a:spcBef>
              <a:spcAft>
                <a:spcPts val="0"/>
              </a:spcAft>
              <a:buNone/>
            </a:pPr>
            <a:r>
              <a:rPr lang="en" sz="1100">
                <a:solidFill>
                  <a:schemeClr val="dk1"/>
                </a:solidFill>
              </a:rPr>
              <a:t>            </a:t>
            </a:r>
            <a:r>
              <a:rPr lang="en" sz="1100">
                <a:solidFill>
                  <a:srgbClr val="008000"/>
                </a:solidFill>
              </a:rPr>
              <a:t>print</a:t>
            </a:r>
            <a:r>
              <a:rPr lang="en" sz="1100">
                <a:solidFill>
                  <a:schemeClr val="dk1"/>
                </a:solidFill>
              </a:rPr>
              <a:t>(</a:t>
            </a:r>
            <a:r>
              <a:rPr lang="en" sz="1100">
                <a:solidFill>
                  <a:srgbClr val="BA2121"/>
                </a:solidFill>
              </a:rPr>
              <a:t>""</a:t>
            </a:r>
            <a:r>
              <a:rPr lang="en" sz="1100">
                <a:solidFill>
                  <a:schemeClr val="dk1"/>
                </a:solidFill>
              </a:rPr>
              <a:t>)</a:t>
            </a:r>
            <a:endParaRPr sz="1100">
              <a:solidFill>
                <a:schemeClr val="dk1"/>
              </a:solidFill>
            </a:endParaRPr>
          </a:p>
          <a:p>
            <a:pPr indent="0" lvl="0" marL="0" rtl="0" algn="l">
              <a:lnSpc>
                <a:spcPct val="10000"/>
              </a:lnSpc>
              <a:spcBef>
                <a:spcPts val="1600"/>
              </a:spcBef>
              <a:spcAft>
                <a:spcPts val="0"/>
              </a:spcAft>
              <a:buNone/>
            </a:pPr>
            <a:r>
              <a:rPr lang="en" sz="1100">
                <a:solidFill>
                  <a:schemeClr val="dk1"/>
                </a:solidFill>
              </a:rPr>
              <a:t>            incoming_message </a:t>
            </a:r>
            <a:r>
              <a:rPr lang="en" sz="1100">
                <a:solidFill>
                  <a:srgbClr val="666666"/>
                </a:solidFill>
              </a:rPr>
              <a:t>=</a:t>
            </a:r>
            <a:r>
              <a:rPr lang="en" sz="1100">
                <a:solidFill>
                  <a:schemeClr val="dk1"/>
                </a:solidFill>
              </a:rPr>
              <a:t> conn</a:t>
            </a:r>
            <a:r>
              <a:rPr lang="en" sz="1100">
                <a:solidFill>
                  <a:srgbClr val="666666"/>
                </a:solidFill>
              </a:rPr>
              <a:t>.</a:t>
            </a:r>
            <a:r>
              <a:rPr lang="en" sz="1100">
                <a:solidFill>
                  <a:schemeClr val="dk1"/>
                </a:solidFill>
              </a:rPr>
              <a:t>recv(</a:t>
            </a:r>
            <a:r>
              <a:rPr lang="en" sz="1100">
                <a:solidFill>
                  <a:srgbClr val="666666"/>
                </a:solidFill>
              </a:rPr>
              <a:t>1024</a:t>
            </a:r>
            <a:r>
              <a:rPr lang="en" sz="1100">
                <a:solidFill>
                  <a:schemeClr val="dk1"/>
                </a:solidFill>
              </a:rPr>
              <a:t>)</a:t>
            </a:r>
            <a:endParaRPr sz="1100">
              <a:solidFill>
                <a:schemeClr val="dk1"/>
              </a:solidFill>
            </a:endParaRPr>
          </a:p>
          <a:p>
            <a:pPr indent="0" lvl="0" marL="0" rtl="0" algn="l">
              <a:lnSpc>
                <a:spcPct val="10000"/>
              </a:lnSpc>
              <a:spcBef>
                <a:spcPts val="1600"/>
              </a:spcBef>
              <a:spcAft>
                <a:spcPts val="0"/>
              </a:spcAft>
              <a:buNone/>
            </a:pPr>
            <a:r>
              <a:rPr lang="en" sz="1100">
                <a:solidFill>
                  <a:schemeClr val="dk1"/>
                </a:solidFill>
              </a:rPr>
              <a:t>            incoming_message </a:t>
            </a:r>
            <a:r>
              <a:rPr lang="en" sz="1100">
                <a:solidFill>
                  <a:srgbClr val="666666"/>
                </a:solidFill>
              </a:rPr>
              <a:t>=</a:t>
            </a:r>
            <a:r>
              <a:rPr lang="en" sz="1100">
                <a:solidFill>
                  <a:schemeClr val="dk1"/>
                </a:solidFill>
              </a:rPr>
              <a:t> incoming_message</a:t>
            </a:r>
            <a:r>
              <a:rPr lang="en" sz="1100">
                <a:solidFill>
                  <a:srgbClr val="666666"/>
                </a:solidFill>
              </a:rPr>
              <a:t>.</a:t>
            </a:r>
            <a:r>
              <a:rPr lang="en" sz="1100">
                <a:solidFill>
                  <a:schemeClr val="dk1"/>
                </a:solidFill>
              </a:rPr>
              <a:t>decode()</a:t>
            </a:r>
            <a:endParaRPr sz="1100">
              <a:solidFill>
                <a:schemeClr val="dk1"/>
              </a:solidFill>
            </a:endParaRPr>
          </a:p>
          <a:p>
            <a:pPr indent="0" lvl="0" marL="0" rtl="0" algn="l">
              <a:lnSpc>
                <a:spcPct val="10000"/>
              </a:lnSpc>
              <a:spcBef>
                <a:spcPts val="1600"/>
              </a:spcBef>
              <a:spcAft>
                <a:spcPts val="0"/>
              </a:spcAft>
              <a:buNone/>
            </a:pPr>
            <a:r>
              <a:rPr lang="en" sz="1100">
                <a:solidFill>
                  <a:schemeClr val="dk1"/>
                </a:solidFill>
              </a:rPr>
              <a:t>            </a:t>
            </a:r>
            <a:r>
              <a:rPr lang="en" sz="1100">
                <a:solidFill>
                  <a:srgbClr val="008000"/>
                </a:solidFill>
              </a:rPr>
              <a:t>print</a:t>
            </a:r>
            <a:r>
              <a:rPr lang="en" sz="1100">
                <a:solidFill>
                  <a:schemeClr val="dk1"/>
                </a:solidFill>
              </a:rPr>
              <a:t>(</a:t>
            </a:r>
            <a:r>
              <a:rPr lang="en" sz="1100">
                <a:solidFill>
                  <a:srgbClr val="BA2121"/>
                </a:solidFill>
              </a:rPr>
              <a:t>" Client : "</a:t>
            </a:r>
            <a:r>
              <a:rPr lang="en" sz="1100">
                <a:solidFill>
                  <a:schemeClr val="dk1"/>
                </a:solidFill>
              </a:rPr>
              <a:t>, incoming_message)</a:t>
            </a:r>
            <a:endParaRPr sz="1100">
              <a:solidFill>
                <a:schemeClr val="dk1"/>
              </a:solidFill>
            </a:endParaRPr>
          </a:p>
          <a:p>
            <a:pPr indent="0" lvl="0" marL="0" rtl="0" algn="l">
              <a:lnSpc>
                <a:spcPct val="10000"/>
              </a:lnSpc>
              <a:spcBef>
                <a:spcPts val="1600"/>
              </a:spcBef>
              <a:spcAft>
                <a:spcPts val="0"/>
              </a:spcAft>
              <a:buClr>
                <a:schemeClr val="dk1"/>
              </a:buClr>
              <a:buSzPts val="1100"/>
              <a:buFont typeface="Arial"/>
              <a:buNone/>
            </a:pPr>
            <a:r>
              <a:rPr lang="en" sz="1100">
                <a:solidFill>
                  <a:schemeClr val="dk1"/>
                </a:solidFill>
              </a:rPr>
              <a:t>            </a:t>
            </a:r>
            <a:r>
              <a:rPr lang="en" sz="1100">
                <a:solidFill>
                  <a:srgbClr val="008000"/>
                </a:solidFill>
              </a:rPr>
              <a:t>print</a:t>
            </a:r>
            <a:r>
              <a:rPr lang="en" sz="1100">
                <a:solidFill>
                  <a:schemeClr val="dk1"/>
                </a:solidFill>
              </a:rPr>
              <a:t>(</a:t>
            </a:r>
            <a:r>
              <a:rPr lang="en" sz="1100">
                <a:solidFill>
                  <a:srgbClr val="BA2121"/>
                </a:solidFill>
              </a:rPr>
              <a:t>""</a:t>
            </a:r>
            <a:r>
              <a:rPr lang="en" sz="1100">
                <a:solidFill>
                  <a:schemeClr val="dk1"/>
                </a:solidFill>
              </a:rPr>
              <a:t>)</a:t>
            </a:r>
            <a:endParaRPr sz="1100">
              <a:solidFill>
                <a:schemeClr val="dk1"/>
              </a:solidFill>
            </a:endParaRPr>
          </a:p>
          <a:p>
            <a:pPr indent="0" lvl="0" marL="0" rtl="0" algn="l">
              <a:lnSpc>
                <a:spcPct val="10000"/>
              </a:lnSpc>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