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4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8fc7010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8fc7010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8fc70104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8fc7010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8fc70104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8fc70104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8fc70104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8fc70104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8fc70104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a8fc70104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8fc7010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8fc7010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8fc70104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8fc70104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Tour Guide and Management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Batch-01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Objectives:</a:t>
            </a:r>
            <a:endParaRPr b="1"/>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AutoNum type="arabicPeriod"/>
            </a:pPr>
            <a:r>
              <a:rPr lang="en">
                <a:solidFill>
                  <a:schemeClr val="dk1"/>
                </a:solidFill>
                <a:latin typeface="Calibri"/>
                <a:ea typeface="Calibri"/>
                <a:cs typeface="Calibri"/>
                <a:sym typeface="Calibri"/>
              </a:rPr>
              <a:t>To develop an interactive system that helps potential visitors get enough information about the various destinations that may ease their tour.</a:t>
            </a:r>
            <a:endParaRPr>
              <a:solidFill>
                <a:schemeClr val="dk1"/>
              </a:solidFill>
              <a:latin typeface="Calibri"/>
              <a:ea typeface="Calibri"/>
              <a:cs typeface="Calibri"/>
              <a:sym typeface="Calibri"/>
            </a:endParaRPr>
          </a:p>
          <a:p>
            <a:pPr marL="457200" lvl="0" indent="-342900" algn="l" rtl="0">
              <a:lnSpc>
                <a:spcPct val="100000"/>
              </a:lnSpc>
              <a:spcBef>
                <a:spcPts val="80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To explore the problems encountered in the management of the existing manual tourism system.</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To design a web based system that will make information more detailed, effective, and accurate, and ease the delay encountered with the existing manual system.</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800"/>
              </a:spcAft>
              <a:buClr>
                <a:schemeClr val="dk1"/>
              </a:buClr>
              <a:buSzPts val="1800"/>
              <a:buFont typeface="Calibri"/>
              <a:buAutoNum type="arabicPeriod"/>
            </a:pPr>
            <a:r>
              <a:rPr lang="en">
                <a:solidFill>
                  <a:schemeClr val="dk1"/>
                </a:solidFill>
                <a:latin typeface="Calibri"/>
                <a:ea typeface="Calibri"/>
                <a:cs typeface="Calibri"/>
                <a:sym typeface="Calibri"/>
              </a:rPr>
              <a:t>To implement a web based tourism system that will help people to appreciate the state’s natural endowment and also serve as a complementary tool for tourism management.</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07800"/>
            <a:ext cx="8520600" cy="53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Performance Needs:</a:t>
            </a:r>
            <a:endParaRPr sz="2400" b="1"/>
          </a:p>
        </p:txBody>
      </p:sp>
      <p:sp>
        <p:nvSpPr>
          <p:cNvPr id="67" name="Google Shape;67;p15"/>
          <p:cNvSpPr txBox="1">
            <a:spLocks noGrp="1"/>
          </p:cNvSpPr>
          <p:nvPr>
            <p:ph type="body" idx="1"/>
          </p:nvPr>
        </p:nvSpPr>
        <p:spPr>
          <a:xfrm>
            <a:off x="311700" y="840325"/>
            <a:ext cx="8520600" cy="4229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Font typeface="Noto Sans Symbols"/>
              <a:buAutoNum type="arabicPeriod"/>
            </a:pPr>
            <a:r>
              <a:rPr lang="en">
                <a:solidFill>
                  <a:schemeClr val="dk1"/>
                </a:solidFill>
                <a:latin typeface="Calibri"/>
                <a:ea typeface="Calibri"/>
                <a:cs typeface="Calibri"/>
                <a:sym typeface="Calibri"/>
              </a:rPr>
              <a:t>It should load in very less time (seconds).</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AutoNum type="arabicPeriod"/>
            </a:pPr>
            <a:r>
              <a:rPr lang="en">
                <a:solidFill>
                  <a:schemeClr val="dk1"/>
                </a:solidFill>
                <a:latin typeface="Calibri"/>
                <a:ea typeface="Calibri"/>
                <a:cs typeface="Calibri"/>
                <a:sym typeface="Calibri"/>
              </a:rPr>
              <a:t>User Interface should be intuitive.</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Calibri"/>
              <a:buAutoNum type="arabicPeriod"/>
            </a:pPr>
            <a:r>
              <a:rPr lang="en">
                <a:solidFill>
                  <a:schemeClr val="dk1"/>
                </a:solidFill>
                <a:latin typeface="Calibri"/>
                <a:ea typeface="Calibri"/>
                <a:cs typeface="Calibri"/>
                <a:sym typeface="Calibri"/>
              </a:rPr>
              <a:t>Should run most of the hardware devices and support multiple web browsers</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r>
              <a:rPr lang="en" sz="2400" b="1">
                <a:solidFill>
                  <a:schemeClr val="dk1"/>
                </a:solidFill>
              </a:rPr>
              <a:t>Functional Requirements:</a:t>
            </a:r>
            <a:endParaRPr sz="2400" b="1">
              <a:solidFill>
                <a:schemeClr val="dk1"/>
              </a:solidFill>
            </a:endParaRPr>
          </a:p>
          <a:p>
            <a:pPr marL="457200" lvl="0" indent="-342900" algn="l" rtl="0">
              <a:lnSpc>
                <a:spcPct val="100000"/>
              </a:lnSpc>
              <a:spcBef>
                <a:spcPts val="800"/>
              </a:spcBef>
              <a:spcAft>
                <a:spcPts val="0"/>
              </a:spcAft>
              <a:buClr>
                <a:schemeClr val="dk1"/>
              </a:buClr>
              <a:buSzPts val="1800"/>
              <a:buFont typeface="Calibri"/>
              <a:buAutoNum type="arabicPeriod"/>
            </a:pPr>
            <a:r>
              <a:rPr lang="en" b="1">
                <a:solidFill>
                  <a:schemeClr val="dk1"/>
                </a:solidFill>
                <a:latin typeface="Calibri"/>
                <a:ea typeface="Calibri"/>
                <a:cs typeface="Calibri"/>
                <a:sym typeface="Calibri"/>
              </a:rPr>
              <a:t>Administrative Module:</a:t>
            </a:r>
            <a:r>
              <a:rPr lang="en">
                <a:solidFill>
                  <a:schemeClr val="dk1"/>
                </a:solidFill>
                <a:latin typeface="Calibri"/>
                <a:ea typeface="Calibri"/>
                <a:cs typeface="Calibri"/>
                <a:sym typeface="Calibri"/>
              </a:rPr>
              <a:t>This module provides administrator related functionality. Administrator manages all information and has access rights to add, delete, edit and view the data related to places, travels, routes, bookings, restaurants etc.</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Calibri"/>
              <a:buAutoNum type="arabicPeriod"/>
            </a:pPr>
            <a:r>
              <a:rPr lang="en" b="1">
                <a:solidFill>
                  <a:schemeClr val="dk1"/>
                </a:solidFill>
                <a:latin typeface="Calibri"/>
                <a:ea typeface="Calibri"/>
                <a:cs typeface="Calibri"/>
                <a:sym typeface="Calibri"/>
              </a:rPr>
              <a:t>Travels Module:</a:t>
            </a:r>
            <a:r>
              <a:rPr lang="en">
                <a:solidFill>
                  <a:schemeClr val="dk1"/>
                </a:solidFill>
                <a:latin typeface="Calibri"/>
                <a:ea typeface="Calibri"/>
                <a:cs typeface="Calibri"/>
                <a:sym typeface="Calibri"/>
              </a:rPr>
              <a:t>This module provides the details of various travel agencies. A user can select the appropriate agency depending on convenience and accessibility.</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Calibri"/>
              <a:buAutoNum type="arabicPeriod"/>
            </a:pPr>
            <a:r>
              <a:rPr lang="en" b="1">
                <a:solidFill>
                  <a:schemeClr val="dk1"/>
                </a:solidFill>
                <a:latin typeface="Calibri"/>
                <a:ea typeface="Calibri"/>
                <a:cs typeface="Calibri"/>
                <a:sym typeface="Calibri"/>
              </a:rPr>
              <a:t>Routes Module:</a:t>
            </a:r>
            <a:r>
              <a:rPr lang="en">
                <a:solidFill>
                  <a:schemeClr val="dk1"/>
                </a:solidFill>
                <a:latin typeface="Calibri"/>
                <a:ea typeface="Calibri"/>
                <a:cs typeface="Calibri"/>
                <a:sym typeface="Calibri"/>
              </a:rPr>
              <a:t>This module provides information related to various routes connecting sources and destinations. For each route, information such as source, destination, fare, reservation details, pick up points etc are provides. Only administrator can add , delete, edit and manage the data. Users can only view the information.</a:t>
            </a:r>
            <a:endParaRPr>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endParaRPr>
              <a:solidFill>
                <a:schemeClr val="dk1"/>
              </a:solidFill>
              <a:latin typeface="Calibri"/>
              <a:ea typeface="Calibri"/>
              <a:cs typeface="Calibri"/>
              <a:sym typeface="Calibri"/>
            </a:endParaRPr>
          </a:p>
          <a:p>
            <a:pPr marL="0" lvl="0" indent="0" algn="l" rtl="0">
              <a:lnSpc>
                <a:spcPct val="100000"/>
              </a:lnSpc>
              <a:spcBef>
                <a:spcPts val="800"/>
              </a:spcBef>
              <a:spcAft>
                <a:spcPts val="0"/>
              </a:spcAft>
              <a:buNone/>
            </a:pPr>
            <a:endParaRPr>
              <a:solidFill>
                <a:schemeClr val="dk1"/>
              </a:solidFill>
              <a:latin typeface="Calibri"/>
              <a:ea typeface="Calibri"/>
              <a:cs typeface="Calibri"/>
              <a:sym typeface="Calibri"/>
            </a:endParaRPr>
          </a:p>
          <a:p>
            <a:pPr marL="0" lvl="0" indent="0" algn="l" rtl="0">
              <a:lnSpc>
                <a:spcPct val="100000"/>
              </a:lnSpc>
              <a:spcBef>
                <a:spcPts val="800"/>
              </a:spcBef>
              <a:spcAft>
                <a:spcPts val="800"/>
              </a:spcAft>
              <a:buNone/>
            </a:pP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265525" y="43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Calibri"/>
                <a:ea typeface="Calibri"/>
                <a:cs typeface="Calibri"/>
                <a:sym typeface="Calibri"/>
              </a:rPr>
              <a:t>4.   Reservations Module: </a:t>
            </a:r>
            <a:r>
              <a:rPr lang="en">
                <a:solidFill>
                  <a:srgbClr val="000000"/>
                </a:solidFill>
                <a:latin typeface="Calibri"/>
                <a:ea typeface="Calibri"/>
                <a:cs typeface="Calibri"/>
                <a:sym typeface="Calibri"/>
              </a:rPr>
              <a:t>This module provides functionalities that allow a user to book tickets or cancel previously booked tickets. The module maintains the details of all reservations made so far and allows administrator to either confirm or reject the bookings.</a:t>
            </a:r>
            <a:endParaRPr>
              <a:solidFill>
                <a:srgbClr val="000000"/>
              </a:solidFill>
              <a:latin typeface="Calibri"/>
              <a:ea typeface="Calibri"/>
              <a:cs typeface="Calibri"/>
              <a:sym typeface="Calibri"/>
            </a:endParaRPr>
          </a:p>
          <a:p>
            <a:pPr marL="0" lvl="0" indent="0" algn="l" rtl="0">
              <a:spcBef>
                <a:spcPts val="1600"/>
              </a:spcBef>
              <a:spcAft>
                <a:spcPts val="1600"/>
              </a:spcAft>
              <a:buNone/>
            </a:pPr>
            <a:r>
              <a:rPr lang="en" b="1">
                <a:solidFill>
                  <a:srgbClr val="000000"/>
                </a:solidFill>
                <a:latin typeface="Calibri"/>
                <a:ea typeface="Calibri"/>
                <a:cs typeface="Calibri"/>
                <a:sym typeface="Calibri"/>
              </a:rPr>
              <a:t>5.  Testimonials Module: </a:t>
            </a:r>
            <a:r>
              <a:rPr lang="en">
                <a:solidFill>
                  <a:srgbClr val="000000"/>
                </a:solidFill>
                <a:latin typeface="Calibri"/>
                <a:ea typeface="Calibri"/>
                <a:cs typeface="Calibri"/>
                <a:sym typeface="Calibri"/>
              </a:rPr>
              <a:t>Users of this application can post their opinions, complaints and suggestions regarding this portal and services to the administrator. Accordingly, the administrator can take various steps to act on the complaints and suggestions.</a:t>
            </a:r>
            <a:endParaRPr>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Non-Functional Requirements:</a:t>
            </a:r>
            <a:endParaRPr b="1"/>
          </a:p>
        </p:txBody>
      </p:sp>
      <p:sp>
        <p:nvSpPr>
          <p:cNvPr id="78" name="Google Shape;78;p17"/>
          <p:cNvSpPr txBox="1">
            <a:spLocks noGrp="1"/>
          </p:cNvSpPr>
          <p:nvPr>
            <p:ph type="body" idx="1"/>
          </p:nvPr>
        </p:nvSpPr>
        <p:spPr>
          <a:xfrm>
            <a:off x="311700" y="1152475"/>
            <a:ext cx="8520600" cy="36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Hardware Requirements:</a:t>
            </a:r>
            <a:endParaRPr b="1">
              <a:solidFill>
                <a:srgbClr val="000000"/>
              </a:solidFill>
            </a:endParaRPr>
          </a:p>
          <a:p>
            <a:pPr marL="457200" lvl="0" indent="-342900" algn="l" rtl="0">
              <a:lnSpc>
                <a:spcPct val="100000"/>
              </a:lnSpc>
              <a:spcBef>
                <a:spcPts val="1600"/>
              </a:spcBef>
              <a:spcAft>
                <a:spcPts val="0"/>
              </a:spcAft>
              <a:buClr>
                <a:srgbClr val="000000"/>
              </a:buClr>
              <a:buSzPts val="1800"/>
              <a:buFont typeface="Noto Sans Symbols"/>
              <a:buChar char="●"/>
            </a:pPr>
            <a:r>
              <a:rPr lang="en">
                <a:solidFill>
                  <a:srgbClr val="000000"/>
                </a:solidFill>
                <a:latin typeface="Calibri"/>
                <a:ea typeface="Calibri"/>
                <a:cs typeface="Calibri"/>
                <a:sym typeface="Calibri"/>
              </a:rPr>
              <a:t>Processor - At least 2.0 GHZ</a:t>
            </a:r>
            <a:endParaRPr>
              <a:solidFill>
                <a:srgbClr val="000000"/>
              </a:solidFill>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Noto Sans Symbols"/>
              <a:buChar char="●"/>
            </a:pPr>
            <a:r>
              <a:rPr lang="en">
                <a:solidFill>
                  <a:srgbClr val="000000"/>
                </a:solidFill>
                <a:latin typeface="Calibri"/>
                <a:ea typeface="Calibri"/>
                <a:cs typeface="Calibri"/>
                <a:sym typeface="Calibri"/>
              </a:rPr>
              <a:t>RAM - At least 2GB</a:t>
            </a:r>
            <a:endParaRPr>
              <a:solidFill>
                <a:srgbClr val="000000"/>
              </a:solidFill>
              <a:latin typeface="Calibri"/>
              <a:ea typeface="Calibri"/>
              <a:cs typeface="Calibri"/>
              <a:sym typeface="Calibri"/>
            </a:endParaRPr>
          </a:p>
          <a:p>
            <a:pPr marL="0" lvl="0" indent="0" algn="l" rtl="0">
              <a:spcBef>
                <a:spcPts val="800"/>
              </a:spcBef>
              <a:spcAft>
                <a:spcPts val="0"/>
              </a:spcAft>
              <a:buNone/>
            </a:pPr>
            <a:r>
              <a:rPr lang="en" b="1">
                <a:solidFill>
                  <a:srgbClr val="000000"/>
                </a:solidFill>
              </a:rPr>
              <a:t>Software Requirements:</a:t>
            </a:r>
            <a:endParaRPr b="1">
              <a:solidFill>
                <a:srgbClr val="000000"/>
              </a:solidFill>
            </a:endParaRPr>
          </a:p>
          <a:p>
            <a:pPr marL="457200" lvl="0" indent="-342900" algn="l" rtl="0">
              <a:lnSpc>
                <a:spcPct val="100000"/>
              </a:lnSpc>
              <a:spcBef>
                <a:spcPts val="160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Operating System - Windows.</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Frond End - PHP, HTML, CSS, JavaScript, Ajax.</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Back End - MySQL  </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Editor Tools - Atom, Notepad ++</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Other Graphics Tools - Adobe Photoshop.</a:t>
            </a:r>
            <a:endParaRPr>
              <a:solidFill>
                <a:schemeClr val="dk1"/>
              </a:solidFill>
              <a:latin typeface="Calibri"/>
              <a:ea typeface="Calibri"/>
              <a:cs typeface="Calibri"/>
              <a:sym typeface="Calibri"/>
            </a:endParaRPr>
          </a:p>
          <a:p>
            <a:pPr marL="457200" lvl="0" indent="-342900" algn="l" rtl="0">
              <a:lnSpc>
                <a:spcPct val="100000"/>
              </a:lnSpc>
              <a:spcBef>
                <a:spcPts val="0"/>
              </a:spcBef>
              <a:spcAft>
                <a:spcPts val="0"/>
              </a:spcAft>
              <a:buClr>
                <a:schemeClr val="dk1"/>
              </a:buClr>
              <a:buSzPts val="1800"/>
              <a:buFont typeface="Noto Sans Symbols"/>
              <a:buChar char="●"/>
            </a:pPr>
            <a:r>
              <a:rPr lang="en">
                <a:solidFill>
                  <a:schemeClr val="dk1"/>
                </a:solidFill>
                <a:latin typeface="Calibri"/>
                <a:ea typeface="Calibri"/>
                <a:cs typeface="Calibri"/>
                <a:sym typeface="Calibri"/>
              </a:rPr>
              <a:t>Web Browser - Google Chrome, Firefox, or any compatible update browsers</a:t>
            </a:r>
            <a:endParaRPr>
              <a:solidFill>
                <a:schemeClr val="dk1"/>
              </a:solidFill>
              <a:latin typeface="Calibri"/>
              <a:ea typeface="Calibri"/>
              <a:cs typeface="Calibri"/>
              <a:sym typeface="Calibri"/>
            </a:endParaRPr>
          </a:p>
          <a:p>
            <a:pPr marL="0" lvl="0" indent="0" algn="l" rtl="0">
              <a:spcBef>
                <a:spcPts val="800"/>
              </a:spcBef>
              <a:spcAft>
                <a:spcPts val="1600"/>
              </a:spcAft>
              <a:buNone/>
            </a:pPr>
            <a:endParaRPr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59175"/>
            <a:ext cx="8520600" cy="4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Use-Case Diagram</a:t>
            </a:r>
            <a:endParaRPr sz="2400" b="1"/>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5" name="Google Shape;85;p18"/>
          <p:cNvPicPr preferRelativeResize="0"/>
          <p:nvPr/>
        </p:nvPicPr>
        <p:blipFill>
          <a:blip r:embed="rId3">
            <a:alphaModFix/>
          </a:blip>
          <a:stretch>
            <a:fillRect/>
          </a:stretch>
        </p:blipFill>
        <p:spPr>
          <a:xfrm>
            <a:off x="311700" y="560975"/>
            <a:ext cx="7461301" cy="4461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0" y="68700"/>
            <a:ext cx="8754000" cy="4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Activity Diagram</a:t>
            </a:r>
            <a:endParaRPr sz="2400" b="1"/>
          </a:p>
        </p:txBody>
      </p:sp>
      <p:pic>
        <p:nvPicPr>
          <p:cNvPr id="91" name="Google Shape;91;p19"/>
          <p:cNvPicPr preferRelativeResize="0"/>
          <p:nvPr/>
        </p:nvPicPr>
        <p:blipFill rotWithShape="1">
          <a:blip r:embed="rId3">
            <a:alphaModFix/>
          </a:blip>
          <a:srcRect l="-735"/>
          <a:stretch/>
        </p:blipFill>
        <p:spPr>
          <a:xfrm>
            <a:off x="2658175" y="0"/>
            <a:ext cx="6485825" cy="48249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90525"/>
            <a:ext cx="85206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Sequence Diagram</a:t>
            </a:r>
            <a:endParaRPr sz="2400" b="1" dirty="0"/>
          </a:p>
        </p:txBody>
      </p:sp>
      <p:pic>
        <p:nvPicPr>
          <p:cNvPr id="3" name="Picture 2">
            <a:extLst>
              <a:ext uri="{FF2B5EF4-FFF2-40B4-BE49-F238E27FC236}">
                <a16:creationId xmlns:a16="http://schemas.microsoft.com/office/drawing/2014/main" id="{9368C725-593E-4350-BFBF-29C7BBE8E95D}"/>
              </a:ext>
            </a:extLst>
          </p:cNvPr>
          <p:cNvPicPr>
            <a:picLocks noChangeAspect="1"/>
          </p:cNvPicPr>
          <p:nvPr/>
        </p:nvPicPr>
        <p:blipFill>
          <a:blip r:embed="rId3"/>
          <a:stretch>
            <a:fillRect/>
          </a:stretch>
        </p:blipFill>
        <p:spPr>
          <a:xfrm>
            <a:off x="3702828" y="0"/>
            <a:ext cx="4047041" cy="48768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Noto Sans Symbols</vt:lpstr>
      <vt:lpstr>Simple Light</vt:lpstr>
      <vt:lpstr>Tour Guide and Management</vt:lpstr>
      <vt:lpstr>Objectives:</vt:lpstr>
      <vt:lpstr>Performance Needs:</vt:lpstr>
      <vt:lpstr>PowerPoint Presentation</vt:lpstr>
      <vt:lpstr>Non-Functional Requirements:</vt:lpstr>
      <vt:lpstr>Use-Case Diagram</vt:lpstr>
      <vt:lpstr>Activity Diagram</vt:lpstr>
      <vt:lpstr>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Guide and Management</dc:title>
  <cp:lastModifiedBy>Hemanth Tubachi</cp:lastModifiedBy>
  <cp:revision>1</cp:revision>
  <dcterms:modified xsi:type="dcterms:W3CDTF">2020-12-17T04:32:59Z</dcterms:modified>
</cp:coreProperties>
</file>