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A340A-F395-462F-8DD3-D8A7E01B49D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D4C9D-1F04-479A-95B6-5A77009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8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6C-E6D4-4E2A-8D29-EBDC34AC676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3411059-FAB2-4BAB-A78A-519BB3D625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6C-E6D4-4E2A-8D29-EBDC34AC676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059-FAB2-4BAB-A78A-519BB3D625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6C-E6D4-4E2A-8D29-EBDC34AC676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059-FAB2-4BAB-A78A-519BB3D625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6C-E6D4-4E2A-8D29-EBDC34AC676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059-FAB2-4BAB-A78A-519BB3D625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6C-E6D4-4E2A-8D29-EBDC34AC676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411059-FAB2-4BAB-A78A-519BB3D625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6C-E6D4-4E2A-8D29-EBDC34AC676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059-FAB2-4BAB-A78A-519BB3D625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6C-E6D4-4E2A-8D29-EBDC34AC676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059-FAB2-4BAB-A78A-519BB3D625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6C-E6D4-4E2A-8D29-EBDC34AC676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059-FAB2-4BAB-A78A-519BB3D625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6C-E6D4-4E2A-8D29-EBDC34AC676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059-FAB2-4BAB-A78A-519BB3D625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6C-E6D4-4E2A-8D29-EBDC34AC676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059-FAB2-4BAB-A78A-519BB3D625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6C-E6D4-4E2A-8D29-EBDC34AC676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411059-FAB2-4BAB-A78A-519BB3D625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71056C-E6D4-4E2A-8D29-EBDC34AC676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3411059-FAB2-4BAB-A78A-519BB3D625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ALGEBRAIC </a:t>
            </a:r>
            <a:r>
              <a:rPr lang="en-US" b="1" dirty="0" smtClean="0">
                <a:solidFill>
                  <a:schemeClr val="tx1"/>
                </a:solidFill>
              </a:rPr>
              <a:t> LAWS  FOR  REGULAR EXPRESSIONS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3810000"/>
            <a:ext cx="5562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34" charset="0"/>
              </a:rPr>
              <a:t>           By :-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34" charset="0"/>
              </a:rPr>
              <a:t>	Rachana Kampli                     	2GI18IS032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34" charset="0"/>
              </a:rPr>
              <a:t>	Laxmi   Nyamagoud 		2GI18IS020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34" charset="0"/>
              </a:rPr>
              <a:t>	Hemanth I T   		2GI18IS015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34" charset="0"/>
              </a:rPr>
              <a:t>	Rohan Kokatanur		2GI18IS066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228600"/>
            <a:ext cx="4191000" cy="609600"/>
          </a:xfrm>
        </p:spPr>
        <p:txBody>
          <a:bodyPr/>
          <a:lstStyle/>
          <a:p>
            <a:r>
              <a:rPr lang="en-US" sz="2400" dirty="0" smtClean="0">
                <a:latin typeface="Arial Narrow" pitchFamily="34" charset="0"/>
              </a:rPr>
              <a:t>Batch 01</a:t>
            </a:r>
            <a:endParaRPr lang="en-US" sz="2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200400"/>
          </a:xfrm>
        </p:spPr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0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1"/>
            <a:ext cx="7772400" cy="9906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Associativity and Commutativity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2971800"/>
            <a:ext cx="8763000" cy="35052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Commutativity is the property of an operator that says we can switch the </a:t>
            </a:r>
            <a:r>
              <a:rPr lang="en-US" dirty="0" smtClean="0">
                <a:solidFill>
                  <a:schemeClr val="tx1"/>
                </a:solidFill>
              </a:rPr>
              <a:t>order of </a:t>
            </a:r>
            <a:r>
              <a:rPr lang="en-US" dirty="0">
                <a:solidFill>
                  <a:schemeClr val="tx1"/>
                </a:solidFill>
              </a:rPr>
              <a:t>its operands and get the same </a:t>
            </a:r>
            <a:r>
              <a:rPr lang="en-US" dirty="0" smtClean="0">
                <a:solidFill>
                  <a:schemeClr val="tx1"/>
                </a:solidFill>
              </a:rPr>
              <a:t>result.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Example:</a:t>
            </a:r>
            <a:r>
              <a:rPr lang="en-US" b="1" dirty="0">
                <a:solidFill>
                  <a:schemeClr val="tx1"/>
                </a:solidFill>
                <a:latin typeface="Arial Narrow" pitchFamily="34" charset="0"/>
              </a:rPr>
              <a:t>x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+ </a:t>
            </a:r>
            <a:r>
              <a:rPr lang="en-US" b="1" dirty="0">
                <a:solidFill>
                  <a:schemeClr val="tx1"/>
                </a:solidFill>
                <a:latin typeface="Arial Narrow" pitchFamily="34" charset="0"/>
              </a:rPr>
              <a:t>y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Arial Narrow" pitchFamily="34" charset="0"/>
              </a:rPr>
              <a:t>y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+ </a:t>
            </a:r>
            <a:r>
              <a:rPr lang="en-US" b="1" dirty="0">
                <a:solidFill>
                  <a:schemeClr val="tx1"/>
                </a:solidFill>
                <a:latin typeface="Arial Narrow" pitchFamily="34" charset="0"/>
              </a:rPr>
              <a:t>x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/>
            </a:r>
          </a:p>
          <a:p>
            <a:pPr marL="342900" indent="-342900">
              <a:buFont typeface="Wingdings" pitchFamily="2" charset="2"/>
              <a:buChar char="Ø"/>
            </a:pPr>
            <a:endParaRPr lang="en-US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Associativity is the property of an operator that </a:t>
            </a:r>
            <a:r>
              <a:rPr lang="en-US" dirty="0" smtClean="0">
                <a:solidFill>
                  <a:schemeClr val="tx1"/>
                </a:solidFill>
              </a:rPr>
              <a:t>allows us </a:t>
            </a:r>
            <a:r>
              <a:rPr lang="en-US" dirty="0">
                <a:solidFill>
                  <a:schemeClr val="tx1"/>
                </a:solidFill>
              </a:rPr>
              <a:t>to regroup the operands when the operator is applied </a:t>
            </a:r>
            <a:r>
              <a:rPr lang="en-US" dirty="0" smtClean="0">
                <a:solidFill>
                  <a:schemeClr val="tx1"/>
                </a:solidFill>
              </a:rPr>
              <a:t>twice.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example, the </a:t>
            </a:r>
            <a:r>
              <a:rPr lang="en-US" dirty="0">
                <a:solidFill>
                  <a:schemeClr val="tx1"/>
                </a:solidFill>
              </a:rPr>
              <a:t>associative law of multiplication is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( x * y ) * z = x * ( y * z )</a:t>
            </a:r>
            <a:endParaRPr lang="en-US" b="1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tx1"/>
                </a:solidFill>
              </a:rPr>
              <a:t>Here are </a:t>
            </a:r>
            <a:r>
              <a:rPr lang="en-US" sz="2800" b="1" u="sng" dirty="0" smtClean="0">
                <a:solidFill>
                  <a:schemeClr val="tx1"/>
                </a:solidFill>
              </a:rPr>
              <a:t>three laws </a:t>
            </a:r>
            <a:r>
              <a:rPr lang="en-US" sz="2800" b="1" u="sng" dirty="0">
                <a:solidFill>
                  <a:schemeClr val="tx1"/>
                </a:solidFill>
              </a:rPr>
              <a:t>of these types that hold for regular </a:t>
            </a:r>
            <a:r>
              <a:rPr lang="en-US" sz="2800" b="1" u="sng" dirty="0" smtClean="0">
                <a:solidFill>
                  <a:schemeClr val="tx1"/>
                </a:solidFill>
              </a:rPr>
              <a:t>expressions: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86106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L+M = M+L</a:t>
            </a:r>
            <a:r>
              <a:rPr lang="en-US" sz="2400" dirty="0" smtClean="0"/>
              <a:t>, </a:t>
            </a:r>
            <a:r>
              <a:rPr lang="en-US" sz="2400" dirty="0"/>
              <a:t>This </a:t>
            </a:r>
            <a:r>
              <a:rPr lang="en-US" sz="2400" dirty="0" smtClean="0"/>
              <a:t>law, </a:t>
            </a:r>
            <a:r>
              <a:rPr lang="en-US" sz="2400" b="1" dirty="0" smtClean="0"/>
              <a:t>the </a:t>
            </a:r>
            <a:r>
              <a:rPr lang="en-US" sz="2400" b="1" dirty="0"/>
              <a:t>commutative law for </a:t>
            </a:r>
            <a:r>
              <a:rPr lang="en-US" sz="2400" b="1" dirty="0" smtClean="0"/>
              <a:t>union</a:t>
            </a:r>
            <a:r>
              <a:rPr lang="en-US" sz="2400" dirty="0" smtClean="0"/>
              <a:t>, says </a:t>
            </a:r>
            <a:r>
              <a:rPr lang="en-US" sz="2400" dirty="0"/>
              <a:t>that </a:t>
            </a:r>
            <a:r>
              <a:rPr lang="en-US" sz="2400" dirty="0" smtClean="0"/>
              <a:t>we may </a:t>
            </a:r>
            <a:r>
              <a:rPr lang="en-US" sz="2400" dirty="0"/>
              <a:t>take the union of two languages in either </a:t>
            </a:r>
            <a:r>
              <a:rPr lang="en-US" sz="2400" dirty="0" smtClean="0"/>
              <a:t>order.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(L+M)+N = L+(M+N) </a:t>
            </a:r>
            <a:r>
              <a:rPr lang="en-US" sz="2400" dirty="0" smtClean="0"/>
              <a:t>, This law, </a:t>
            </a:r>
            <a:r>
              <a:rPr lang="en-US" sz="2400" b="1" dirty="0"/>
              <a:t>the associative law for </a:t>
            </a:r>
            <a:r>
              <a:rPr lang="en-US" sz="2400" b="1" dirty="0" smtClean="0"/>
              <a:t>union</a:t>
            </a:r>
            <a:r>
              <a:rPr lang="en-US" sz="2400" dirty="0" smtClean="0"/>
              <a:t>, says </a:t>
            </a:r>
            <a:r>
              <a:rPr lang="en-US" sz="2400" dirty="0"/>
              <a:t>that we may take the union of three languages either by taking </a:t>
            </a:r>
            <a:r>
              <a:rPr lang="en-US" sz="2400" dirty="0" smtClean="0"/>
              <a:t>the union </a:t>
            </a:r>
            <a:r>
              <a:rPr lang="en-US" sz="2400" dirty="0"/>
              <a:t>of the </a:t>
            </a:r>
            <a:r>
              <a:rPr lang="en-US" sz="2400" dirty="0" smtClean="0"/>
              <a:t>first </a:t>
            </a:r>
            <a:r>
              <a:rPr lang="en-US" sz="2400" dirty="0"/>
              <a:t>two </a:t>
            </a:r>
            <a:r>
              <a:rPr lang="en-US" sz="2400" dirty="0" smtClean="0"/>
              <a:t>initially or </a:t>
            </a:r>
            <a:r>
              <a:rPr lang="en-US" sz="2400" dirty="0"/>
              <a:t>taking the union of the last two initially</a:t>
            </a:r>
            <a:r>
              <a:rPr lang="en-US" sz="2400" dirty="0" smtClean="0"/>
              <a:t/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(LM)N = L(MN)</a:t>
            </a:r>
            <a:r>
              <a:rPr lang="en-US" sz="2400" dirty="0" smtClean="0"/>
              <a:t>, </a:t>
            </a:r>
            <a:r>
              <a:rPr lang="en-US" sz="2400" dirty="0"/>
              <a:t>This </a:t>
            </a:r>
            <a:r>
              <a:rPr lang="en-US" sz="2400" dirty="0" smtClean="0"/>
              <a:t>law, </a:t>
            </a:r>
            <a:r>
              <a:rPr lang="en-US" sz="2400" b="1" dirty="0"/>
              <a:t>the associative law for </a:t>
            </a:r>
            <a:r>
              <a:rPr lang="en-US" sz="2400" b="1" dirty="0" smtClean="0"/>
              <a:t>concatenation</a:t>
            </a:r>
            <a:r>
              <a:rPr lang="en-US" sz="2400" dirty="0" smtClean="0"/>
              <a:t>, says that </a:t>
            </a:r>
            <a:r>
              <a:rPr lang="en-US" sz="2400" dirty="0"/>
              <a:t>we can concatenate three languages by concatenating either the </a:t>
            </a:r>
            <a:r>
              <a:rPr lang="en-US" sz="2400" dirty="0" smtClean="0"/>
              <a:t>first two </a:t>
            </a:r>
            <a:r>
              <a:rPr lang="en-US" sz="2400" dirty="0"/>
              <a:t>or the last two initially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57200"/>
            <a:ext cx="7772400" cy="1219199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Identities and Annihilators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819400"/>
            <a:ext cx="8534400" cy="36576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An identity for an operator is a value such that when the operator is applied </a:t>
            </a:r>
            <a:r>
              <a:rPr lang="en-US" dirty="0" smtClean="0">
                <a:solidFill>
                  <a:schemeClr val="tx1"/>
                </a:solidFill>
              </a:rPr>
              <a:t>to the </a:t>
            </a:r>
            <a:r>
              <a:rPr lang="en-US" dirty="0">
                <a:solidFill>
                  <a:schemeClr val="tx1"/>
                </a:solidFill>
              </a:rPr>
              <a:t>identity and some other </a:t>
            </a:r>
            <a:r>
              <a:rPr lang="en-US" dirty="0" smtClean="0">
                <a:solidFill>
                  <a:schemeClr val="tx1"/>
                </a:solidFill>
              </a:rPr>
              <a:t>value, </a:t>
            </a:r>
            <a:r>
              <a:rPr lang="en-US" dirty="0">
                <a:solidFill>
                  <a:schemeClr val="tx1"/>
                </a:solidFill>
              </a:rPr>
              <a:t>the result is the other </a:t>
            </a:r>
            <a:r>
              <a:rPr lang="en-US" dirty="0" smtClean="0">
                <a:solidFill>
                  <a:schemeClr val="tx1"/>
                </a:solidFill>
              </a:rPr>
              <a:t>value.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example,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is </a:t>
            </a:r>
            <a:r>
              <a:rPr lang="en-US" dirty="0">
                <a:solidFill>
                  <a:schemeClr val="tx1"/>
                </a:solidFill>
              </a:rPr>
              <a:t>the identity for </a:t>
            </a:r>
            <a:r>
              <a:rPr lang="en-US" dirty="0" smtClean="0">
                <a:solidFill>
                  <a:schemeClr val="tx1"/>
                </a:solidFill>
              </a:rPr>
              <a:t>addition, since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0+x = x+0 = x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the </a:t>
            </a:r>
            <a:r>
              <a:rPr lang="en-US" dirty="0" smtClean="0">
                <a:solidFill>
                  <a:schemeClr val="tx1"/>
                </a:solidFill>
              </a:rPr>
              <a:t>identity for multiplication, </a:t>
            </a:r>
            <a:r>
              <a:rPr lang="en-US" dirty="0">
                <a:solidFill>
                  <a:schemeClr val="tx1"/>
                </a:solidFill>
              </a:rPr>
              <a:t>since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x*1 = 1*x = x.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An annihilator for an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operator is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 value such that when the operator is applied to the annihilator and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some other value,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the result is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annihilator.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instance,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an annihilator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for multiplication, since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x*0=0*x=0</a:t>
            </a:r>
            <a:endParaRPr lang="en-US" b="1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9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chemeClr val="tx1"/>
                </a:solidFill>
              </a:rPr>
              <a:t>There are three laws for regular </a:t>
            </a:r>
            <a:r>
              <a:rPr lang="en-US" sz="2800" b="1" u="sng" dirty="0" smtClean="0">
                <a:solidFill>
                  <a:schemeClr val="tx1"/>
                </a:solidFill>
              </a:rPr>
              <a:t>expressions involving </a:t>
            </a:r>
            <a:r>
              <a:rPr lang="en-US" sz="2800" b="1" u="sng" dirty="0">
                <a:solidFill>
                  <a:schemeClr val="tx1"/>
                </a:solidFill>
              </a:rPr>
              <a:t>these concepts we </a:t>
            </a:r>
            <a:r>
              <a:rPr lang="en-US" sz="2800" b="1" u="sng" dirty="0" smtClean="0">
                <a:solidFill>
                  <a:schemeClr val="tx1"/>
                </a:solidFill>
              </a:rPr>
              <a:t>list them below</a:t>
            </a:r>
            <a:r>
              <a:rPr lang="en-US" sz="2800" b="1" u="sng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05000"/>
            <a:ext cx="83820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Arial Narrow" pitchFamily="34" charset="0"/>
              </a:rPr>
              <a:t>Ø+L = L+Ø = L</a:t>
            </a:r>
            <a:r>
              <a:rPr lang="en-US" sz="2400" dirty="0" smtClean="0"/>
              <a:t>, </a:t>
            </a:r>
            <a:r>
              <a:rPr lang="en-US" sz="2400" dirty="0"/>
              <a:t>This law asserts that </a:t>
            </a:r>
            <a:r>
              <a:rPr lang="en-US" sz="2400" b="1" dirty="0">
                <a:latin typeface="Arial Narrow" pitchFamily="34" charset="0"/>
              </a:rPr>
              <a:t>Ø</a:t>
            </a:r>
            <a:r>
              <a:rPr lang="en-US" sz="2400" dirty="0"/>
              <a:t> is the identity for </a:t>
            </a:r>
            <a:r>
              <a:rPr lang="en-US" sz="2400" dirty="0" smtClean="0"/>
              <a:t>union.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az-Cyrl-AZ" sz="2400" b="1" dirty="0" smtClean="0">
                <a:latin typeface="Arial Narrow" pitchFamily="34" charset="0"/>
              </a:rPr>
              <a:t>є</a:t>
            </a:r>
            <a:r>
              <a:rPr lang="en-US" sz="2400" b="1" dirty="0" smtClean="0">
                <a:latin typeface="Arial Narrow" pitchFamily="34" charset="0"/>
              </a:rPr>
              <a:t>L = L</a:t>
            </a:r>
            <a:r>
              <a:rPr lang="az-Cyrl-AZ" sz="2400" b="1" dirty="0" smtClean="0">
                <a:latin typeface="Arial Narrow" pitchFamily="34" charset="0"/>
              </a:rPr>
              <a:t>є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smtClean="0">
                <a:latin typeface="Arial Narrow" pitchFamily="34" charset="0"/>
              </a:rPr>
              <a:t>= L, </a:t>
            </a:r>
            <a:r>
              <a:rPr lang="en-US" sz="2400" dirty="0" smtClean="0"/>
              <a:t>This </a:t>
            </a:r>
            <a:r>
              <a:rPr lang="en-US" sz="2400" dirty="0"/>
              <a:t>law asserts that </a:t>
            </a:r>
            <a:r>
              <a:rPr lang="az-Cyrl-AZ" sz="2400" b="1" dirty="0" smtClean="0">
                <a:latin typeface="Arial Narrow" pitchFamily="34" charset="0"/>
              </a:rPr>
              <a:t>є</a:t>
            </a:r>
            <a:r>
              <a:rPr lang="en-US" sz="2400" b="1" dirty="0" smtClean="0">
                <a:latin typeface="Arial Narrow" pitchFamily="34" charset="0"/>
              </a:rPr>
              <a:t> </a:t>
            </a:r>
            <a:r>
              <a:rPr lang="en-US" sz="2400" dirty="0"/>
              <a:t>is the identity for </a:t>
            </a:r>
            <a:r>
              <a:rPr lang="en-US" sz="2400" dirty="0" smtClean="0"/>
              <a:t>concatenation.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Arial Narrow" pitchFamily="34" charset="0"/>
              </a:rPr>
              <a:t>ØL </a:t>
            </a:r>
            <a:r>
              <a:rPr lang="en-US" sz="2400" b="1" dirty="0">
                <a:latin typeface="Arial Narrow" pitchFamily="34" charset="0"/>
              </a:rPr>
              <a:t>= </a:t>
            </a:r>
            <a:r>
              <a:rPr lang="en-US" sz="2400" b="1" dirty="0" smtClean="0">
                <a:latin typeface="Arial Narrow" pitchFamily="34" charset="0"/>
              </a:rPr>
              <a:t>LØ </a:t>
            </a:r>
            <a:r>
              <a:rPr lang="en-US" sz="2400" b="1" dirty="0">
                <a:latin typeface="Arial Narrow" pitchFamily="34" charset="0"/>
              </a:rPr>
              <a:t>= </a:t>
            </a:r>
            <a:r>
              <a:rPr lang="en-US" sz="2400" b="1" dirty="0" smtClean="0">
                <a:latin typeface="Arial Narrow" pitchFamily="34" charset="0"/>
              </a:rPr>
              <a:t>Ø, </a:t>
            </a:r>
            <a:r>
              <a:rPr lang="en-US" sz="2400" dirty="0" smtClean="0"/>
              <a:t>This </a:t>
            </a:r>
            <a:r>
              <a:rPr lang="en-US" sz="2400" dirty="0"/>
              <a:t>law asserts that </a:t>
            </a:r>
            <a:r>
              <a:rPr lang="en-US" sz="2400" b="1" dirty="0">
                <a:latin typeface="Arial Narrow" pitchFamily="34" charset="0"/>
              </a:rPr>
              <a:t>Ø</a:t>
            </a:r>
            <a:r>
              <a:rPr lang="en-US" sz="2400" dirty="0" smtClean="0"/>
              <a:t> </a:t>
            </a:r>
            <a:r>
              <a:rPr lang="en-US" sz="2400" dirty="0"/>
              <a:t>is the annihilator for </a:t>
            </a:r>
            <a:r>
              <a:rPr lang="en-US" sz="2400" dirty="0" smtClean="0"/>
              <a:t>concatenation</a:t>
            </a:r>
            <a:r>
              <a:rPr lang="en-US" sz="2400" dirty="0"/>
              <a:t>.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These laws are powerful tools in </a:t>
            </a:r>
            <a:r>
              <a:rPr lang="en-US" sz="2400" dirty="0" smtClean="0"/>
              <a:t>simplifications.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30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800"/>
            <a:ext cx="7772400" cy="137160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Distributive Laws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7000"/>
            <a:ext cx="8229600" cy="39624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distributive law involves two </a:t>
            </a:r>
            <a:r>
              <a:rPr lang="en-US" dirty="0" smtClean="0">
                <a:solidFill>
                  <a:schemeClr val="tx1"/>
                </a:solidFill>
              </a:rPr>
              <a:t>operators, </a:t>
            </a:r>
            <a:r>
              <a:rPr lang="en-US" dirty="0">
                <a:solidFill>
                  <a:schemeClr val="tx1"/>
                </a:solidFill>
              </a:rPr>
              <a:t>and asserts that one operator can </a:t>
            </a:r>
            <a:r>
              <a:rPr lang="en-US" dirty="0" smtClean="0">
                <a:solidFill>
                  <a:schemeClr val="tx1"/>
                </a:solidFill>
              </a:rPr>
              <a:t>be pushed </a:t>
            </a:r>
            <a:r>
              <a:rPr lang="en-US" dirty="0">
                <a:solidFill>
                  <a:schemeClr val="tx1"/>
                </a:solidFill>
              </a:rPr>
              <a:t>down to be applied to each argument of the other operator </a:t>
            </a:r>
            <a:r>
              <a:rPr lang="en-US" dirty="0" smtClean="0">
                <a:solidFill>
                  <a:schemeClr val="tx1"/>
                </a:solidFill>
              </a:rPr>
              <a:t>individually.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most common example from arithmetic is the distributive law of </a:t>
            </a:r>
            <a:r>
              <a:rPr lang="en-US" dirty="0" smtClean="0">
                <a:solidFill>
                  <a:schemeClr val="tx1"/>
                </a:solidFill>
              </a:rPr>
              <a:t>multiplication </a:t>
            </a:r>
            <a:r>
              <a:rPr lang="en-US" dirty="0">
                <a:solidFill>
                  <a:schemeClr val="tx1"/>
                </a:solidFill>
              </a:rPr>
              <a:t>over </a:t>
            </a:r>
            <a:r>
              <a:rPr lang="en-US" dirty="0" smtClean="0">
                <a:solidFill>
                  <a:schemeClr val="tx1"/>
                </a:solidFill>
              </a:rPr>
              <a:t>addition, </a:t>
            </a:r>
            <a:r>
              <a:rPr lang="en-US" dirty="0">
                <a:solidFill>
                  <a:schemeClr val="tx1"/>
                </a:solidFill>
              </a:rPr>
              <a:t>that </a:t>
            </a:r>
            <a:r>
              <a:rPr lang="en-US" dirty="0" smtClean="0">
                <a:solidFill>
                  <a:schemeClr val="tx1"/>
                </a:solidFill>
              </a:rPr>
              <a:t>is, </a:t>
            </a:r>
          </a:p>
          <a:p>
            <a:r>
              <a:rPr lang="en-US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     x * ( y + z ) = x * z + x * z</a:t>
            </a:r>
            <a:endParaRPr lang="en-US" b="1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477962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chemeClr val="tx1"/>
                </a:solidFill>
              </a:rPr>
              <a:t>There </a:t>
            </a:r>
            <a:r>
              <a:rPr lang="en-US" sz="2800" b="1" u="sng" dirty="0">
                <a:solidFill>
                  <a:schemeClr val="tx1"/>
                </a:solidFill>
              </a:rPr>
              <a:t>is an analogous law </a:t>
            </a:r>
            <a:r>
              <a:rPr lang="en-US" sz="2800" b="1" u="sng" dirty="0" smtClean="0">
                <a:solidFill>
                  <a:schemeClr val="tx1"/>
                </a:solidFill>
              </a:rPr>
              <a:t>for regular expressions, that we must </a:t>
            </a:r>
            <a:r>
              <a:rPr lang="en-US" sz="2800" b="1" u="sng" dirty="0">
                <a:solidFill>
                  <a:schemeClr val="tx1"/>
                </a:solidFill>
              </a:rPr>
              <a:t>state in two </a:t>
            </a:r>
            <a:r>
              <a:rPr lang="en-US" sz="2800" b="1" u="sng" dirty="0" smtClean="0">
                <a:solidFill>
                  <a:schemeClr val="tx1"/>
                </a:solidFill>
              </a:rPr>
              <a:t>forms, since concatenation </a:t>
            </a:r>
            <a:r>
              <a:rPr lang="en-US" sz="2800" b="1" u="sng" dirty="0">
                <a:solidFill>
                  <a:schemeClr val="tx1"/>
                </a:solidFill>
              </a:rPr>
              <a:t>is not </a:t>
            </a:r>
            <a:r>
              <a:rPr lang="en-US" sz="2800" b="1" u="sng" dirty="0" smtClean="0">
                <a:solidFill>
                  <a:schemeClr val="tx1"/>
                </a:solidFill>
              </a:rPr>
              <a:t>commutative. These laws are: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209800"/>
            <a:ext cx="8153400" cy="3810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 Narrow" pitchFamily="34" charset="0"/>
              </a:rPr>
              <a:t>L (M + N) = </a:t>
            </a:r>
            <a:r>
              <a:rPr lang="en-US" b="1" dirty="0">
                <a:latin typeface="Arial Narrow" pitchFamily="34" charset="0"/>
              </a:rPr>
              <a:t>LM </a:t>
            </a:r>
            <a:r>
              <a:rPr lang="en-US" b="1" dirty="0" smtClean="0">
                <a:latin typeface="Arial Narrow" pitchFamily="34" charset="0"/>
              </a:rPr>
              <a:t>+ LN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This law, </a:t>
            </a:r>
            <a:r>
              <a:rPr lang="en-US" dirty="0"/>
              <a:t>is the </a:t>
            </a:r>
            <a:r>
              <a:rPr lang="en-US" b="1" dirty="0"/>
              <a:t>left distributive law of </a:t>
            </a:r>
            <a:r>
              <a:rPr lang="en-US" b="1" dirty="0" smtClean="0"/>
              <a:t>concatenation </a:t>
            </a:r>
            <a:r>
              <a:rPr lang="en-US" b="1" dirty="0"/>
              <a:t>over </a:t>
            </a:r>
            <a:r>
              <a:rPr lang="en-US" b="1" dirty="0" smtClean="0"/>
              <a:t>union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 Narrow" pitchFamily="34" charset="0"/>
              </a:rPr>
              <a:t>(M + N)L = </a:t>
            </a:r>
            <a:r>
              <a:rPr lang="en-US" b="1" dirty="0">
                <a:latin typeface="Arial Narrow" pitchFamily="34" charset="0"/>
              </a:rPr>
              <a:t>ML </a:t>
            </a:r>
            <a:r>
              <a:rPr lang="en-US" b="1" dirty="0" smtClean="0">
                <a:latin typeface="Arial Narrow" pitchFamily="34" charset="0"/>
              </a:rPr>
              <a:t>+ NL. </a:t>
            </a:r>
          </a:p>
          <a:p>
            <a:pPr marL="0" indent="0">
              <a:buNone/>
            </a:pPr>
            <a:r>
              <a:rPr lang="en-US" b="1" dirty="0">
                <a:latin typeface="Arial Narrow" pitchFamily="34" charset="0"/>
              </a:rPr>
              <a:t>	</a:t>
            </a:r>
            <a:r>
              <a:rPr lang="en-US" b="1" dirty="0" smtClean="0">
                <a:latin typeface="Arial Narrow" pitchFamily="34" charset="0"/>
              </a:rPr>
              <a:t>	</a:t>
            </a:r>
            <a:r>
              <a:rPr lang="en-US" dirty="0" smtClean="0"/>
              <a:t>This law, </a:t>
            </a:r>
            <a:r>
              <a:rPr lang="en-US" dirty="0"/>
              <a:t>is the </a:t>
            </a:r>
            <a:r>
              <a:rPr lang="en-US" b="1" dirty="0"/>
              <a:t>right distributive law of </a:t>
            </a:r>
            <a:r>
              <a:rPr lang="en-US" b="1" dirty="0" smtClean="0"/>
              <a:t>concatenation </a:t>
            </a:r>
            <a:r>
              <a:rPr lang="en-US" b="1" dirty="0"/>
              <a:t>over </a:t>
            </a:r>
            <a:r>
              <a:rPr lang="en-US" b="1" dirty="0" smtClean="0"/>
              <a:t>union.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98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09600"/>
            <a:ext cx="7772400" cy="99060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The Idempotent Law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9400"/>
            <a:ext cx="8229600" cy="38100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An operator is said to be idempotent if the result of applying it to two of </a:t>
            </a:r>
            <a:r>
              <a:rPr lang="en-US" dirty="0" smtClean="0">
                <a:solidFill>
                  <a:schemeClr val="tx1"/>
                </a:solidFill>
              </a:rPr>
              <a:t>the same </a:t>
            </a:r>
            <a:r>
              <a:rPr lang="en-US" dirty="0">
                <a:solidFill>
                  <a:schemeClr val="tx1"/>
                </a:solidFill>
              </a:rPr>
              <a:t>values as arguments is that </a:t>
            </a:r>
            <a:r>
              <a:rPr lang="en-US" dirty="0" smtClean="0">
                <a:solidFill>
                  <a:schemeClr val="tx1"/>
                </a:solidFill>
              </a:rPr>
              <a:t>value.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common arithmetic operators </a:t>
            </a:r>
            <a:r>
              <a:rPr lang="en-US" dirty="0" smtClean="0">
                <a:solidFill>
                  <a:schemeClr val="tx1"/>
                </a:solidFill>
              </a:rPr>
              <a:t>are not idempotent; </a:t>
            </a:r>
            <a:r>
              <a:rPr lang="en-US" b="1" dirty="0">
                <a:solidFill>
                  <a:schemeClr val="tx1"/>
                </a:solidFill>
                <a:latin typeface="Arial Narrow" pitchFamily="34" charset="0"/>
              </a:rPr>
              <a:t>x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+x </a:t>
            </a:r>
            <a:r>
              <a:rPr lang="en-US" b="1" dirty="0">
                <a:solidFill>
                  <a:schemeClr val="tx1"/>
                </a:solidFill>
                <a:latin typeface="Arial Narrow" pitchFamily="34" charset="0"/>
              </a:rPr>
              <a:t>≠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 Narrow" pitchFamily="34" charset="0"/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in general and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x*x </a:t>
            </a:r>
            <a:r>
              <a:rPr lang="en-US" b="1" dirty="0">
                <a:solidFill>
                  <a:schemeClr val="tx1"/>
                </a:solidFill>
                <a:latin typeface="Arial Narrow" pitchFamily="34" charset="0"/>
              </a:rPr>
              <a:t>≠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 Narrow" pitchFamily="34" charset="0"/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general.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However, union </a:t>
            </a:r>
            <a:r>
              <a:rPr lang="en-US" dirty="0">
                <a:solidFill>
                  <a:schemeClr val="tx1"/>
                </a:solidFill>
              </a:rPr>
              <a:t>and intersection are common examples of idempotent </a:t>
            </a:r>
            <a:r>
              <a:rPr lang="en-US" dirty="0" smtClean="0">
                <a:solidFill>
                  <a:schemeClr val="tx1"/>
                </a:solidFill>
              </a:rPr>
              <a:t>operators.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chemeClr val="tx1"/>
                </a:solidFill>
              </a:rPr>
              <a:t>Thus, for </a:t>
            </a:r>
            <a:r>
              <a:rPr lang="en-US" sz="2800" b="1" u="sng" dirty="0">
                <a:solidFill>
                  <a:schemeClr val="tx1"/>
                </a:solidFill>
              </a:rPr>
              <a:t>regular </a:t>
            </a:r>
            <a:r>
              <a:rPr lang="en-US" sz="2800" b="1" u="sng" dirty="0" smtClean="0">
                <a:solidFill>
                  <a:schemeClr val="tx1"/>
                </a:solidFill>
              </a:rPr>
              <a:t>expressions, </a:t>
            </a:r>
            <a:r>
              <a:rPr lang="en-US" sz="2800" b="1" u="sng" dirty="0">
                <a:solidFill>
                  <a:schemeClr val="tx1"/>
                </a:solidFill>
              </a:rPr>
              <a:t>we </a:t>
            </a:r>
            <a:r>
              <a:rPr lang="en-US" sz="2800" b="1" u="sng" dirty="0" smtClean="0">
                <a:solidFill>
                  <a:schemeClr val="tx1"/>
                </a:solidFill>
              </a:rPr>
              <a:t>have the </a:t>
            </a:r>
            <a:r>
              <a:rPr lang="en-US" sz="2800" b="1" u="sng" dirty="0">
                <a:solidFill>
                  <a:schemeClr val="tx1"/>
                </a:solidFill>
              </a:rPr>
              <a:t>following </a:t>
            </a:r>
            <a:r>
              <a:rPr lang="en-US" sz="2800" b="1" u="sng" dirty="0" smtClean="0">
                <a:solidFill>
                  <a:schemeClr val="tx1"/>
                </a:solidFill>
              </a:rPr>
              <a:t>Idempotent law: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438400"/>
            <a:ext cx="7772400" cy="3581400"/>
          </a:xfrm>
        </p:spPr>
        <p:txBody>
          <a:bodyPr/>
          <a:lstStyle/>
          <a:p>
            <a:r>
              <a:rPr lang="en-US" b="1" dirty="0">
                <a:latin typeface="Arial Narrow" pitchFamily="34" charset="0"/>
              </a:rPr>
              <a:t>L </a:t>
            </a:r>
            <a:r>
              <a:rPr lang="en-US" b="1" dirty="0" smtClean="0">
                <a:latin typeface="Arial Narrow" pitchFamily="34" charset="0"/>
              </a:rPr>
              <a:t>+ </a:t>
            </a:r>
            <a:r>
              <a:rPr lang="en-US" b="1" dirty="0">
                <a:latin typeface="Arial Narrow" pitchFamily="34" charset="0"/>
              </a:rPr>
              <a:t>L =</a:t>
            </a:r>
            <a:r>
              <a:rPr lang="en-US" b="1" dirty="0" smtClean="0">
                <a:latin typeface="Arial Narrow" pitchFamily="34" charset="0"/>
              </a:rPr>
              <a:t> L.</a:t>
            </a:r>
            <a:r>
              <a:rPr lang="en-US" dirty="0" smtClean="0"/>
              <a:t> </a:t>
            </a:r>
            <a:r>
              <a:rPr lang="en-US" dirty="0"/>
              <a:t>This </a:t>
            </a:r>
            <a:r>
              <a:rPr lang="en-US" dirty="0" smtClean="0"/>
              <a:t>law, </a:t>
            </a:r>
            <a:r>
              <a:rPr lang="en-US" b="1" dirty="0"/>
              <a:t>the idempotence law for </a:t>
            </a:r>
            <a:r>
              <a:rPr lang="en-US" b="1" dirty="0" smtClean="0"/>
              <a:t>union,</a:t>
            </a:r>
            <a:r>
              <a:rPr lang="en-US" dirty="0" smtClean="0"/>
              <a:t> </a:t>
            </a:r>
            <a:r>
              <a:rPr lang="en-US" dirty="0"/>
              <a:t>states that if </a:t>
            </a:r>
            <a:r>
              <a:rPr lang="en-US" dirty="0" smtClean="0"/>
              <a:t>we take </a:t>
            </a:r>
            <a:r>
              <a:rPr lang="en-US" dirty="0"/>
              <a:t>the union of two identical </a:t>
            </a:r>
            <a:r>
              <a:rPr lang="en-US" dirty="0" smtClean="0"/>
              <a:t>expressions, </a:t>
            </a:r>
            <a:r>
              <a:rPr lang="en-US" dirty="0"/>
              <a:t>we can replace them by </a:t>
            </a:r>
            <a:r>
              <a:rPr lang="en-US" dirty="0" smtClean="0"/>
              <a:t>one copy </a:t>
            </a:r>
            <a:r>
              <a:rPr lang="en-US" dirty="0"/>
              <a:t>of the </a:t>
            </a:r>
            <a:r>
              <a:rPr lang="en-US" dirty="0" smtClean="0"/>
              <a:t>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</TotalTime>
  <Words>620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ALGEBRAIC  LAWS  FOR  REGULAR EXPRESSIONS</vt:lpstr>
      <vt:lpstr>Associativity and Commutativity</vt:lpstr>
      <vt:lpstr>Here are three laws of these types that hold for regular expressions:</vt:lpstr>
      <vt:lpstr>Identities and Annihilators</vt:lpstr>
      <vt:lpstr>There are three laws for regular expressions involving these concepts we list them below:</vt:lpstr>
      <vt:lpstr>Distributive Laws</vt:lpstr>
      <vt:lpstr>There is an analogous law for regular expressions, that we must state in two forms, since concatenation is not commutative. These laws are:</vt:lpstr>
      <vt:lpstr>The Idempotent Law</vt:lpstr>
      <vt:lpstr>Thus, for regular expressions, we have the following Idempotent law: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Kokatanur</dc:creator>
  <cp:lastModifiedBy>Rohan Kokatanur</cp:lastModifiedBy>
  <cp:revision>11</cp:revision>
  <dcterms:created xsi:type="dcterms:W3CDTF">2020-12-22T17:13:10Z</dcterms:created>
  <dcterms:modified xsi:type="dcterms:W3CDTF">2020-12-22T18:43:26Z</dcterms:modified>
</cp:coreProperties>
</file>