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7" r:id="rId2"/>
    <p:sldId id="258" r:id="rId3"/>
    <p:sldId id="259" r:id="rId4"/>
    <p:sldId id="260" r:id="rId5"/>
    <p:sldId id="261" r:id="rId6"/>
    <p:sldId id="263" r:id="rId7"/>
    <p:sldId id="264" r:id="rId8"/>
    <p:sldId id="262"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22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5T05:34:45.44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15T05:34:51.682"/>
    </inkml:context>
    <inkml:brush xml:id="br0">
      <inkml:brushProperty name="width" value="0.05" units="cm"/>
      <inkml:brushProperty name="height" value="0.05" units="cm"/>
      <inkml:brushProperty name="ignorePressure" value="1"/>
    </inkml:brush>
  </inkml:definitions>
  <inkml:trace contextRef="#ctx0" brushRef="#br0">1 1,'0'0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8006DB-91E4-445A-B948-7B03392BD206}"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179289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006DB-91E4-445A-B948-7B03392BD206}"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70605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006DB-91E4-445A-B948-7B03392BD206}"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56BC-C34F-406E-AFB8-2E839161D5D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2567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006DB-91E4-445A-B948-7B03392BD206}"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2150727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006DB-91E4-445A-B948-7B03392BD206}"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56BC-C34F-406E-AFB8-2E839161D5D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6039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006DB-91E4-445A-B948-7B03392BD206}"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280078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006DB-91E4-445A-B948-7B03392BD206}"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1267511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006DB-91E4-445A-B948-7B03392BD206}"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367226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006DB-91E4-445A-B948-7B03392BD206}"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254258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8006DB-91E4-445A-B948-7B03392BD206}"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37151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8006DB-91E4-445A-B948-7B03392BD206}"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247702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8006DB-91E4-445A-B948-7B03392BD206}" type="datetimeFigureOut">
              <a:rPr lang="en-IN" smtClean="0"/>
              <a:t>21-12-2020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188881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8006DB-91E4-445A-B948-7B03392BD206}" type="datetimeFigureOut">
              <a:rPr lang="en-IN" smtClean="0"/>
              <a:t>21-12-2020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146082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006DB-91E4-445A-B948-7B03392BD206}" type="datetimeFigureOut">
              <a:rPr lang="en-IN" smtClean="0"/>
              <a:t>21-12-2020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1813017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8006DB-91E4-445A-B948-7B03392BD206}"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165131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8006DB-91E4-445A-B948-7B03392BD206}"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5B56BC-C34F-406E-AFB8-2E839161D5D8}" type="slidenum">
              <a:rPr lang="en-IN" smtClean="0"/>
              <a:t>‹#›</a:t>
            </a:fld>
            <a:endParaRPr lang="en-IN"/>
          </a:p>
        </p:txBody>
      </p:sp>
    </p:spTree>
    <p:extLst>
      <p:ext uri="{BB962C8B-B14F-4D97-AF65-F5344CB8AC3E}">
        <p14:creationId xmlns:p14="http://schemas.microsoft.com/office/powerpoint/2010/main" val="316628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8006DB-91E4-445A-B948-7B03392BD206}" type="datetimeFigureOut">
              <a:rPr lang="en-IN" smtClean="0"/>
              <a:t>21-12-2020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25B56BC-C34F-406E-AFB8-2E839161D5D8}" type="slidenum">
              <a:rPr lang="en-IN" smtClean="0"/>
              <a:t>‹#›</a:t>
            </a:fld>
            <a:endParaRPr lang="en-IN"/>
          </a:p>
        </p:txBody>
      </p:sp>
    </p:spTree>
    <p:extLst>
      <p:ext uri="{BB962C8B-B14F-4D97-AF65-F5344CB8AC3E}">
        <p14:creationId xmlns:p14="http://schemas.microsoft.com/office/powerpoint/2010/main" val="3502248184"/>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D1ED-7029-44F4-8C1E-1AA913A1C419}"/>
              </a:ext>
            </a:extLst>
          </p:cNvPr>
          <p:cNvSpPr>
            <a:spLocks noGrp="1"/>
          </p:cNvSpPr>
          <p:nvPr>
            <p:ph type="title"/>
          </p:nvPr>
        </p:nvSpPr>
        <p:spPr>
          <a:xfrm>
            <a:off x="838200" y="365125"/>
            <a:ext cx="10515600" cy="2010682"/>
          </a:xfrm>
        </p:spPr>
        <p:txBody>
          <a:bodyPr/>
          <a:lstStyle/>
          <a:p>
            <a:r>
              <a:rPr lang="en-US" dirty="0">
                <a:latin typeface="Times New Roman" panose="02020603050405020304" pitchFamily="18" charset="0"/>
                <a:cs typeface="Times New Roman" panose="02020603050405020304" pitchFamily="18" charset="0"/>
              </a:rPr>
              <a:t>		    Unix Shell Programming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Course Seminar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4A7209F-B18E-4B21-B829-9DBE2761303A}"/>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a:t>
            </a:r>
            <a:r>
              <a:rPr lang="en-US" sz="5400" u="sng" dirty="0">
                <a:latin typeface="Times New Roman" panose="02020603050405020304" pitchFamily="18" charset="0"/>
                <a:cs typeface="Times New Roman" panose="02020603050405020304" pitchFamily="18" charset="0"/>
              </a:rPr>
              <a:t>ZOMBIE</a:t>
            </a:r>
            <a:r>
              <a:rPr lang="en-US" sz="5400" dirty="0">
                <a:latin typeface="Times New Roman" panose="02020603050405020304" pitchFamily="18" charset="0"/>
                <a:cs typeface="Times New Roman" panose="02020603050405020304" pitchFamily="18" charset="0"/>
              </a:rPr>
              <a:t> </a:t>
            </a:r>
            <a:r>
              <a:rPr lang="en-US" sz="5400" u="sng" dirty="0">
                <a:latin typeface="Times New Roman" panose="02020603050405020304" pitchFamily="18" charset="0"/>
                <a:cs typeface="Times New Roman" panose="02020603050405020304" pitchFamily="18" charset="0"/>
              </a:rPr>
              <a:t>PROCESS</a:t>
            </a:r>
            <a:endParaRPr lang="en-IN" sz="1600" u="sng" dirty="0">
              <a:latin typeface="Times New Roman" panose="02020603050405020304" pitchFamily="18" charset="0"/>
              <a:cs typeface="Times New Roman" panose="02020603050405020304" pitchFamily="18" charset="0"/>
            </a:endParaRPr>
          </a:p>
          <a:p>
            <a:pPr marL="0" indent="0">
              <a:buNone/>
            </a:pPr>
            <a:r>
              <a:rPr lang="en-US" sz="54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Guided By: Prof.Pushpa Tamase</a:t>
            </a:r>
            <a:endParaRPr lang="en-US" sz="54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Presented By: Rachana Kampli 	 2GI18IS032</a:t>
            </a:r>
          </a:p>
          <a:p>
            <a:pPr marL="0" indent="0">
              <a:buNone/>
            </a:pPr>
            <a:r>
              <a:rPr lang="en-US" sz="2000" dirty="0">
                <a:latin typeface="Times New Roman" panose="02020603050405020304" pitchFamily="18" charset="0"/>
                <a:cs typeface="Times New Roman" panose="02020603050405020304" pitchFamily="18" charset="0"/>
              </a:rPr>
              <a:t>				        	  Laxmi Nyamgouda	 2GI18IS020		</a:t>
            </a:r>
          </a:p>
          <a:p>
            <a:pPr marL="0" indent="0">
              <a:buNone/>
            </a:pPr>
            <a:r>
              <a:rPr lang="en-US" sz="2000" dirty="0">
                <a:latin typeface="Times New Roman" panose="02020603050405020304" pitchFamily="18" charset="0"/>
                <a:cs typeface="Times New Roman" panose="02020603050405020304" pitchFamily="18" charset="0"/>
              </a:rPr>
              <a:t>			 	         	  Hemanth I T 	 	 2GI18IS015</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DBFBC0D-2BB0-43F8-AD43-61C7CE5C145C}"/>
                  </a:ext>
                </a:extLst>
              </p14:cNvPr>
              <p14:cNvContentPartPr/>
              <p14:nvPr/>
            </p14:nvContentPartPr>
            <p14:xfrm>
              <a:off x="9233319" y="3485803"/>
              <a:ext cx="360" cy="360"/>
            </p14:xfrm>
          </p:contentPart>
        </mc:Choice>
        <mc:Fallback xmlns="">
          <p:pic>
            <p:nvPicPr>
              <p:cNvPr id="4" name="Ink 3">
                <a:extLst>
                  <a:ext uri="{FF2B5EF4-FFF2-40B4-BE49-F238E27FC236}">
                    <a16:creationId xmlns:a16="http://schemas.microsoft.com/office/drawing/2014/main" id="{9DBFBC0D-2BB0-43F8-AD43-61C7CE5C145C}"/>
                  </a:ext>
                </a:extLst>
              </p:cNvPr>
              <p:cNvPicPr/>
              <p:nvPr/>
            </p:nvPicPr>
            <p:blipFill>
              <a:blip r:embed="rId3"/>
              <a:stretch>
                <a:fillRect/>
              </a:stretch>
            </p:blipFill>
            <p:spPr>
              <a:xfrm>
                <a:off x="9224679" y="347680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2EED76D-7A42-4E1D-BB29-D7CCD632552A}"/>
                  </a:ext>
                </a:extLst>
              </p14:cNvPr>
              <p14:cNvContentPartPr/>
              <p14:nvPr/>
            </p14:nvContentPartPr>
            <p14:xfrm>
              <a:off x="3249039" y="5281843"/>
              <a:ext cx="360" cy="360"/>
            </p14:xfrm>
          </p:contentPart>
        </mc:Choice>
        <mc:Fallback xmlns="">
          <p:pic>
            <p:nvPicPr>
              <p:cNvPr id="5" name="Ink 4">
                <a:extLst>
                  <a:ext uri="{FF2B5EF4-FFF2-40B4-BE49-F238E27FC236}">
                    <a16:creationId xmlns:a16="http://schemas.microsoft.com/office/drawing/2014/main" id="{02EED76D-7A42-4E1D-BB29-D7CCD632552A}"/>
                  </a:ext>
                </a:extLst>
              </p:cNvPr>
              <p:cNvPicPr/>
              <p:nvPr/>
            </p:nvPicPr>
            <p:blipFill>
              <a:blip r:embed="rId3"/>
              <a:stretch>
                <a:fillRect/>
              </a:stretch>
            </p:blipFill>
            <p:spPr>
              <a:xfrm>
                <a:off x="3240399" y="5273203"/>
                <a:ext cx="18000" cy="18000"/>
              </a:xfrm>
              <a:prstGeom prst="rect">
                <a:avLst/>
              </a:prstGeom>
            </p:spPr>
          </p:pic>
        </mc:Fallback>
      </mc:AlternateContent>
    </p:spTree>
    <p:extLst>
      <p:ext uri="{BB962C8B-B14F-4D97-AF65-F5344CB8AC3E}">
        <p14:creationId xmlns:p14="http://schemas.microsoft.com/office/powerpoint/2010/main" val="399217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CB4A6-9E38-41A2-9934-D96BD81D538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78EE54-FC08-4BFE-BAED-57669900B173}"/>
              </a:ext>
            </a:extLst>
          </p:cNvPr>
          <p:cNvSpPr>
            <a:spLocks noGrp="1"/>
          </p:cNvSpPr>
          <p:nvPr>
            <p:ph idx="1"/>
          </p:nvPr>
        </p:nvSpPr>
        <p:spPr/>
        <p:txBody>
          <a:bodyPr/>
          <a:lstStyle/>
          <a:p>
            <a:pPr marL="0" indent="0">
              <a:buNone/>
            </a:pPr>
            <a:r>
              <a:rPr lang="en-US" b="0" i="0" dirty="0">
                <a:solidFill>
                  <a:srgbClr val="222635"/>
                </a:solidFill>
                <a:effectLst/>
                <a:latin typeface="Times New Roman" panose="02020603050405020304" pitchFamily="18" charset="0"/>
                <a:cs typeface="Times New Roman" panose="02020603050405020304" pitchFamily="18" charset="0"/>
              </a:rPr>
              <a:t>Finding zombie processes and killing their parents seems easy, but in some cases that might not be the best solution.</a:t>
            </a:r>
            <a:r>
              <a:rPr lang="en-IN" b="0" i="0" dirty="0">
                <a:solidFill>
                  <a:srgbClr val="222635"/>
                </a:solidFill>
                <a:effectLst/>
                <a:latin typeface="Cambria" panose="02040503050406030204" pitchFamily="18" charset="0"/>
              </a:rPr>
              <a:t>The </a:t>
            </a:r>
            <a:r>
              <a:rPr lang="en-IN" b="0" i="0" dirty="0">
                <a:solidFill>
                  <a:srgbClr val="C7254E"/>
                </a:solidFill>
                <a:effectLst/>
                <a:latin typeface="Menlo"/>
              </a:rPr>
              <a:t>kill -9 </a:t>
            </a:r>
            <a:r>
              <a:rPr lang="en-IN" b="0" i="0" dirty="0">
                <a:solidFill>
                  <a:srgbClr val="222635"/>
                </a:solidFill>
                <a:effectLst/>
                <a:latin typeface="Cambria" panose="02040503050406030204" pitchFamily="18" charset="0"/>
              </a:rPr>
              <a:t>command (aka </a:t>
            </a:r>
            <a:r>
              <a:rPr lang="en-IN" b="0" i="0" dirty="0">
                <a:solidFill>
                  <a:srgbClr val="C7254E"/>
                </a:solidFill>
                <a:effectLst/>
                <a:latin typeface="Menlo"/>
              </a:rPr>
              <a:t>kill –SIGKILL </a:t>
            </a:r>
            <a:r>
              <a:rPr lang="en-IN" b="0" i="0" dirty="0">
                <a:effectLst/>
                <a:latin typeface="Menlo"/>
              </a:rPr>
              <a:t>) </a:t>
            </a:r>
            <a:r>
              <a:rPr lang="en-US" b="0" i="0" dirty="0">
                <a:solidFill>
                  <a:srgbClr val="222635"/>
                </a:solidFill>
                <a:effectLst/>
                <a:latin typeface="Cambria" panose="02040503050406030204" pitchFamily="18" charset="0"/>
              </a:rPr>
              <a:t>terminates a program immediately. It might work for some simple processes, however, most processes need to clean up temporary files and wrap up properly before being terminated. As a result of </a:t>
            </a:r>
            <a:r>
              <a:rPr lang="en-IN" b="0" i="0" dirty="0">
                <a:solidFill>
                  <a:srgbClr val="C7254E"/>
                </a:solidFill>
                <a:effectLst/>
                <a:latin typeface="Menlo"/>
              </a:rPr>
              <a:t>kill -9 </a:t>
            </a:r>
            <a:r>
              <a:rPr lang="en-US" b="0" i="0" dirty="0">
                <a:solidFill>
                  <a:srgbClr val="222635"/>
                </a:solidFill>
                <a:effectLst/>
                <a:latin typeface="Cambria" panose="02040503050406030204" pitchFamily="18" charset="0"/>
              </a:rPr>
              <a:t>there is a risk of unexpected problems, that are difficult to debug. That is why we highly recommend you only use </a:t>
            </a:r>
            <a:r>
              <a:rPr lang="en-IN" b="0" i="0" dirty="0">
                <a:solidFill>
                  <a:srgbClr val="C7254E"/>
                </a:solidFill>
                <a:effectLst/>
                <a:latin typeface="Menlo"/>
              </a:rPr>
              <a:t>kill -9 </a:t>
            </a:r>
            <a:r>
              <a:rPr lang="en-US" b="0" i="0" dirty="0">
                <a:solidFill>
                  <a:srgbClr val="222635"/>
                </a:solidFill>
                <a:effectLst/>
                <a:latin typeface="Cambria" panose="02040503050406030204" pitchFamily="18" charset="0"/>
              </a:rPr>
              <a:t>if you don’t see any other ways to solve this problem.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62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7BF45-8BE1-4A44-A73C-AD333AF421F8}"/>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BCB62317-E560-44AD-B822-33BCFEDDFC41}"/>
              </a:ext>
            </a:extLst>
          </p:cNvPr>
          <p:cNvSpPr>
            <a:spLocks noGrp="1"/>
          </p:cNvSpPr>
          <p:nvPr>
            <p:ph idx="1"/>
          </p:nvPr>
        </p:nvSpPr>
        <p:spPr>
          <a:xfrm>
            <a:off x="838200" y="1396093"/>
            <a:ext cx="8901793" cy="4780870"/>
          </a:xfrm>
        </p:spPr>
        <p:txBody>
          <a:bodyPr/>
          <a:lstStyle/>
          <a:p>
            <a:pPr marL="0" indent="0">
              <a:buNone/>
            </a:pPr>
            <a:endParaRPr lang="en-US" dirty="0">
              <a:solidFill>
                <a:srgbClr val="202124"/>
              </a:solidFill>
              <a:latin typeface="Roboto"/>
            </a:endParaRPr>
          </a:p>
          <a:p>
            <a:pPr marL="0" indent="0">
              <a:buNone/>
            </a:pPr>
            <a:endParaRPr lang="en-US" dirty="0">
              <a:solidFill>
                <a:srgbClr val="202124"/>
              </a:solidFill>
              <a:latin typeface="Roboto"/>
            </a:endParaRPr>
          </a:p>
          <a:p>
            <a:pPr marL="0" indent="0">
              <a:buNone/>
            </a:pPr>
            <a:r>
              <a:rPr lang="en-US" dirty="0">
                <a:solidFill>
                  <a:srgbClr val="202124"/>
                </a:solidFill>
                <a:latin typeface="Roboto"/>
              </a:rPr>
              <a:t>Z</a:t>
            </a:r>
            <a:r>
              <a:rPr lang="en-US" b="0" i="0" dirty="0">
                <a:solidFill>
                  <a:srgbClr val="202124"/>
                </a:solidFill>
                <a:effectLst/>
                <a:latin typeface="Roboto"/>
              </a:rPr>
              <a:t>ombie processes that are specific to Unix and Unix-like systems. Usually, they are not too dangerous, but in some cases, zombie processes can cause resource leakage and can be a sign of a bug in a program or an operating system</a:t>
            </a:r>
            <a:endParaRPr lang="en-IN" dirty="0"/>
          </a:p>
        </p:txBody>
      </p:sp>
    </p:spTree>
    <p:extLst>
      <p:ext uri="{BB962C8B-B14F-4D97-AF65-F5344CB8AC3E}">
        <p14:creationId xmlns:p14="http://schemas.microsoft.com/office/powerpoint/2010/main" val="270593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13CE5-B77F-438C-8FE6-B4AC002387E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Definition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B1FAA8-CE89-4200-83A3-C832D590A411}"/>
              </a:ext>
            </a:extLst>
          </p:cNvPr>
          <p:cNvSpPr>
            <a:spLocks noGrp="1"/>
          </p:cNvSpPr>
          <p:nvPr>
            <p:ph idx="1"/>
          </p:nvPr>
        </p:nvSpPr>
        <p:spPr>
          <a:xfrm>
            <a:off x="838200" y="1355271"/>
            <a:ext cx="8991600" cy="4821692"/>
          </a:xfrm>
        </p:spPr>
        <p:txBody>
          <a:bodyPr/>
          <a:lstStyle/>
          <a:p>
            <a:pPr marL="0" indent="0">
              <a:buNone/>
            </a:pPr>
            <a:r>
              <a:rPr lang="en-US" dirty="0">
                <a:latin typeface="Times New Roman" panose="02020603050405020304" pitchFamily="18" charset="0"/>
                <a:cs typeface="Times New Roman" panose="02020603050405020304" pitchFamily="18" charset="0"/>
              </a:rPr>
              <a:t>A zombie process is a process whose execution is completed but it still has an entry in the process table. Zombie processes usually occur for child processes, as the parent process still needs to read its child’s exit status.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C5DAFE-FBCB-4331-8A6D-916B2D42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8914" y="2928257"/>
            <a:ext cx="7353300" cy="3124200"/>
          </a:xfrm>
          <a:prstGeom prst="rect">
            <a:avLst/>
          </a:prstGeom>
        </p:spPr>
      </p:pic>
    </p:spTree>
    <p:extLst>
      <p:ext uri="{BB962C8B-B14F-4D97-AF65-F5344CB8AC3E}">
        <p14:creationId xmlns:p14="http://schemas.microsoft.com/office/powerpoint/2010/main" val="177554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33CA7-33D1-41E5-83D3-F104C608E1E9}"/>
              </a:ext>
            </a:extLst>
          </p:cNvPr>
          <p:cNvSpPr>
            <a:spLocks noGrp="1"/>
          </p:cNvSpPr>
          <p:nvPr>
            <p:ph type="title"/>
          </p:nvPr>
        </p:nvSpPr>
        <p:spPr/>
        <p:txBody>
          <a:bodyPr>
            <a:normAutofit/>
          </a:bodyPr>
          <a:lstStyle/>
          <a:p>
            <a:r>
              <a:rPr lang="fr-FR" sz="3000" i="0" dirty="0">
                <a:effectLst/>
                <a:latin typeface="Arial" panose="020B0604020202020204" pitchFamily="34" charset="0"/>
              </a:rPr>
              <a:t>Salient points of Zombie Processes</a:t>
            </a:r>
            <a:br>
              <a:rPr lang="fr-FR" sz="3000" i="0" dirty="0">
                <a:effectLst/>
                <a:latin typeface="Arial" panose="020B0604020202020204" pitchFamily="34"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93B5FB-818E-4C16-84A8-5E08C5D59808}"/>
              </a:ext>
            </a:extLst>
          </p:cNvPr>
          <p:cNvSpPr>
            <a:spLocks noGrp="1"/>
          </p:cNvSpPr>
          <p:nvPr>
            <p:ph idx="1"/>
          </p:nvPr>
        </p:nvSpPr>
        <p:spPr/>
        <p:txBody>
          <a:bodyPr>
            <a:normAutofit/>
          </a:bodyPr>
          <a:lstStyle/>
          <a:p>
            <a:r>
              <a:rPr lang="en-US" sz="2000" i="0" dirty="0">
                <a:solidFill>
                  <a:srgbClr val="000000"/>
                </a:solidFill>
                <a:effectLst/>
                <a:latin typeface="Times New Roman" panose="02020603050405020304" pitchFamily="18" charset="0"/>
                <a:cs typeface="Times New Roman" panose="02020603050405020304" pitchFamily="18" charset="0"/>
              </a:rPr>
              <a:t>The exit status of the zombie process can be read by the parent process using the wait() system call. After that, the zombie process is removed from the system. Then the process ID and the process table entry of the zombie process can be reused.</a:t>
            </a:r>
          </a:p>
          <a:p>
            <a:r>
              <a:rPr lang="en-US" sz="2000" b="0" i="0" dirty="0">
                <a:solidFill>
                  <a:srgbClr val="000000"/>
                </a:solidFill>
                <a:effectLst/>
                <a:latin typeface="Times New Roman" panose="02020603050405020304" pitchFamily="18" charset="0"/>
                <a:cs typeface="Times New Roman" panose="02020603050405020304" pitchFamily="18" charset="0"/>
              </a:rPr>
              <a:t>If the parent process does not use the wait() system call, the zombie process is left in the process table. This creates a resource leak.</a:t>
            </a:r>
          </a:p>
          <a:p>
            <a:r>
              <a:rPr lang="en-US" sz="2000" b="0" i="0" dirty="0">
                <a:solidFill>
                  <a:srgbClr val="000000"/>
                </a:solidFill>
                <a:effectLst/>
                <a:latin typeface="Times New Roman" panose="02020603050405020304" pitchFamily="18" charset="0"/>
                <a:cs typeface="Times New Roman" panose="02020603050405020304" pitchFamily="18" charset="0"/>
              </a:rPr>
              <a:t>The zombie processes can be removed from the system by sending the SIGCHLD signal to the parent, using the kill command.</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31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E186-7B9F-43E8-9170-B08F204894CC}"/>
              </a:ext>
            </a:extLst>
          </p:cNvPr>
          <p:cNvSpPr>
            <a:spLocks noGrp="1"/>
          </p:cNvSpPr>
          <p:nvPr>
            <p:ph type="title"/>
          </p:nvPr>
        </p:nvSpPr>
        <p:spPr>
          <a:xfrm flipV="1">
            <a:off x="838200" y="-408214"/>
            <a:ext cx="10515600" cy="773339"/>
          </a:xfrm>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CBA8B9-3547-42F9-8F41-BB72245F3B82}"/>
              </a:ext>
            </a:extLst>
          </p:cNvPr>
          <p:cNvSpPr>
            <a:spLocks noGrp="1"/>
          </p:cNvSpPr>
          <p:nvPr>
            <p:ph idx="1"/>
          </p:nvPr>
        </p:nvSpPr>
        <p:spPr>
          <a:xfrm>
            <a:off x="838199" y="2465614"/>
            <a:ext cx="9024257" cy="2775858"/>
          </a:xfrm>
        </p:spPr>
        <p:txBody>
          <a:bodyPr/>
          <a:lstStyle/>
          <a:p>
            <a:r>
              <a:rPr lang="en-US" sz="3200" u="sng" dirty="0"/>
              <a:t>Why Zombie Process Created</a:t>
            </a:r>
          </a:p>
          <a:p>
            <a:pPr marL="0" indent="0">
              <a:buNone/>
            </a:pPr>
            <a:r>
              <a:rPr lang="en-US" dirty="0"/>
              <a:t>	</a:t>
            </a:r>
            <a:r>
              <a:rPr lang="en-US" b="0" i="0" dirty="0">
                <a:solidFill>
                  <a:srgbClr val="202124"/>
                </a:solidFill>
                <a:effectLst/>
                <a:latin typeface="Roboto"/>
              </a:rPr>
              <a:t>When a process is created in UNIX using fork() system call, the address space of the Parent process is replicated. If the parent process calls wait() system call, then the execution of parent is suspended until the child is terminated. This state of the child process is known as the Zombie state</a:t>
            </a:r>
          </a:p>
          <a:p>
            <a:pPr marL="0" indent="0">
              <a:buNone/>
            </a:pPr>
            <a:endParaRPr lang="en-US" b="0" i="0" dirty="0">
              <a:solidFill>
                <a:srgbClr val="202124"/>
              </a:solidFill>
              <a:effectLst/>
              <a:latin typeface="Roboto"/>
            </a:endParaRPr>
          </a:p>
        </p:txBody>
      </p:sp>
      <p:sp>
        <p:nvSpPr>
          <p:cNvPr id="6" name="Rectangle 3">
            <a:extLst>
              <a:ext uri="{FF2B5EF4-FFF2-40B4-BE49-F238E27FC236}">
                <a16:creationId xmlns:a16="http://schemas.microsoft.com/office/drawing/2014/main" id="{F8935E2B-78F4-4E48-AC9F-50DF4CC44B88}"/>
              </a:ext>
            </a:extLst>
          </p:cNvPr>
          <p:cNvSpPr>
            <a:spLocks noChangeArrowheads="1"/>
          </p:cNvSpPr>
          <p:nvPr/>
        </p:nvSpPr>
        <p:spPr bwMode="auto">
          <a:xfrm>
            <a:off x="0" y="102945"/>
            <a:ext cx="22442" cy="2513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007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FFC0-93EB-4440-9653-1B03CBCAA4A8}"/>
              </a:ext>
            </a:extLst>
          </p:cNvPr>
          <p:cNvSpPr>
            <a:spLocks noGrp="1"/>
          </p:cNvSpPr>
          <p:nvPr>
            <p:ph type="title"/>
          </p:nvPr>
        </p:nvSpPr>
        <p:spPr>
          <a:xfrm>
            <a:off x="838200" y="-359229"/>
            <a:ext cx="10515600" cy="9797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1AF28BB-B844-4605-B24A-BD4F406A806C}"/>
              </a:ext>
            </a:extLst>
          </p:cNvPr>
          <p:cNvSpPr>
            <a:spLocks noGrp="1"/>
          </p:cNvSpPr>
          <p:nvPr>
            <p:ph idx="1"/>
          </p:nvPr>
        </p:nvSpPr>
        <p:spPr>
          <a:xfrm>
            <a:off x="838200" y="73479"/>
            <a:ext cx="10515600" cy="6103484"/>
          </a:xfrm>
        </p:spPr>
        <p:txBody>
          <a:bodyPr/>
          <a:lstStyle/>
          <a:p>
            <a:r>
              <a:rPr lang="en-US" sz="3200" u="sng" dirty="0">
                <a:solidFill>
                  <a:srgbClr val="202124"/>
                </a:solidFill>
                <a:latin typeface="Roboto"/>
              </a:rPr>
              <a:t>How to Spot a </a:t>
            </a:r>
            <a:r>
              <a:rPr lang="en-US" sz="3200" u="sng" dirty="0"/>
              <a:t>Zombie Process</a:t>
            </a:r>
          </a:p>
          <a:p>
            <a:pPr marL="0" indent="0">
              <a:buNone/>
            </a:pPr>
            <a:r>
              <a:rPr lang="en-US" dirty="0"/>
              <a:t>	</a:t>
            </a:r>
          </a:p>
          <a:p>
            <a:pPr marL="0" indent="0">
              <a:buNone/>
            </a:pPr>
            <a:r>
              <a:rPr lang="en-US" b="0" i="0" dirty="0">
                <a:solidFill>
                  <a:srgbClr val="0E0618"/>
                </a:solidFill>
                <a:effectLst/>
                <a:latin typeface="Times New Roman" panose="02020603050405020304" pitchFamily="18" charset="0"/>
                <a:cs typeface="Times New Roman" panose="02020603050405020304" pitchFamily="18" charset="0"/>
              </a:rPr>
              <a:t>			The first thing to do is to find the zombie process. Pipe the output of the </a:t>
            </a:r>
            <a:r>
              <a:rPr lang="en-US" b="0" i="0" dirty="0" err="1">
                <a:solidFill>
                  <a:srgbClr val="0E0618"/>
                </a:solidFill>
                <a:effectLst/>
                <a:latin typeface="Times New Roman" panose="02020603050405020304" pitchFamily="18" charset="0"/>
                <a:cs typeface="Times New Roman" panose="02020603050405020304" pitchFamily="18" charset="0"/>
              </a:rPr>
              <a:t>ps</a:t>
            </a:r>
            <a:r>
              <a:rPr lang="en-US" b="0" i="0" dirty="0">
                <a:solidFill>
                  <a:srgbClr val="0E0618"/>
                </a:solidFill>
                <a:effectLst/>
                <a:latin typeface="Times New Roman" panose="02020603050405020304" pitchFamily="18" charset="0"/>
                <a:cs typeface="Times New Roman" panose="02020603050405020304" pitchFamily="18" charset="0"/>
              </a:rPr>
              <a:t>                        command through grep to list out any process whose STAT is Z (for zombie). Open a terminal			 window and issue the following command:</a:t>
            </a:r>
            <a:endParaRPr kumimoji="0" lang="en-US" altLang="en-US" sz="2800" b="0" i="0" u="none" strike="noStrike" cap="none" normalizeH="0" baseline="0" dirty="0">
              <a:ln>
                <a:noFill/>
              </a:ln>
              <a:solidFill>
                <a:srgbClr val="778596"/>
              </a:solidFill>
              <a:effectLst/>
              <a:latin typeface="Times New Roman" panose="02020603050405020304" pitchFamily="18" charset="0"/>
              <a:cs typeface="Times New Roman" panose="02020603050405020304" pitchFamily="18" charset="0"/>
            </a:endParaRPr>
          </a:p>
          <a:p>
            <a:pPr marL="0" indent="0">
              <a:buNone/>
            </a:pPr>
            <a:r>
              <a:rPr lang="en-US" altLang="en-US" dirty="0">
                <a:solidFill>
                  <a:srgbClr val="778596"/>
                </a:solidFill>
                <a:latin typeface="Courier New" panose="02070309020205020404" pitchFamily="49" charset="0"/>
              </a:rPr>
              <a:t>				</a:t>
            </a:r>
            <a:r>
              <a:rPr kumimoji="0" lang="en-US" altLang="en-US" sz="2800" b="1" i="0" u="none" strike="noStrike" cap="none" normalizeH="0" baseline="0" dirty="0" err="1">
                <a:ln>
                  <a:noFill/>
                </a:ln>
                <a:solidFill>
                  <a:srgbClr val="778596"/>
                </a:solidFill>
                <a:effectLst/>
                <a:latin typeface="Courier New" panose="02070309020205020404" pitchFamily="49" charset="0"/>
              </a:rPr>
              <a:t>ps</a:t>
            </a:r>
            <a:r>
              <a:rPr kumimoji="0" lang="en-US" altLang="en-US" sz="2800" b="1" i="0" u="none" strike="noStrike" cap="none" normalizeH="0" baseline="0" dirty="0">
                <a:ln>
                  <a:noFill/>
                </a:ln>
                <a:solidFill>
                  <a:srgbClr val="778596"/>
                </a:solidFill>
                <a:effectLst/>
                <a:latin typeface="Courier New" panose="02070309020205020404" pitchFamily="49" charset="0"/>
              </a:rPr>
              <a:t> aux | grep 'Z’</a:t>
            </a:r>
          </a:p>
          <a:p>
            <a:pPr marL="0" indent="0">
              <a:buNone/>
            </a:pPr>
            <a:endParaRPr lang="en-IN" b="1" dirty="0"/>
          </a:p>
        </p:txBody>
      </p:sp>
      <p:pic>
        <p:nvPicPr>
          <p:cNvPr id="7" name="Picture 6">
            <a:extLst>
              <a:ext uri="{FF2B5EF4-FFF2-40B4-BE49-F238E27FC236}">
                <a16:creationId xmlns:a16="http://schemas.microsoft.com/office/drawing/2014/main" id="{F9A618B4-5019-4931-87CC-5571381CB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13" y="2930652"/>
            <a:ext cx="8090807" cy="2776184"/>
          </a:xfrm>
          <a:prstGeom prst="rect">
            <a:avLst/>
          </a:prstGeom>
        </p:spPr>
      </p:pic>
    </p:spTree>
    <p:extLst>
      <p:ext uri="{BB962C8B-B14F-4D97-AF65-F5344CB8AC3E}">
        <p14:creationId xmlns:p14="http://schemas.microsoft.com/office/powerpoint/2010/main" val="251760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C802-A304-4DBF-97D7-4D293DB813F5}"/>
              </a:ext>
            </a:extLst>
          </p:cNvPr>
          <p:cNvSpPr>
            <a:spLocks noGrp="1"/>
          </p:cNvSpPr>
          <p:nvPr>
            <p:ph type="title"/>
          </p:nvPr>
        </p:nvSpPr>
        <p:spPr>
          <a:xfrm flipV="1">
            <a:off x="838200" y="-45718"/>
            <a:ext cx="1051560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6CF8DCE-3F7F-4E48-818F-E8FA0CEC2B83}"/>
              </a:ext>
            </a:extLst>
          </p:cNvPr>
          <p:cNvSpPr>
            <a:spLocks noGrp="1"/>
          </p:cNvSpPr>
          <p:nvPr>
            <p:ph idx="1"/>
          </p:nvPr>
        </p:nvSpPr>
        <p:spPr>
          <a:xfrm>
            <a:off x="838200" y="302079"/>
            <a:ext cx="8934450" cy="5874884"/>
          </a:xfrm>
        </p:spPr>
        <p:txBody>
          <a:bodyPr/>
          <a:lstStyle/>
          <a:p>
            <a:endParaRPr lang="en-US" b="0" i="0" u="sng" dirty="0">
              <a:solidFill>
                <a:srgbClr val="0E0618"/>
              </a:solidFill>
              <a:effectLst/>
              <a:latin typeface="Times New Roman" panose="02020603050405020304" pitchFamily="18" charset="0"/>
              <a:cs typeface="Times New Roman" panose="02020603050405020304" pitchFamily="18" charset="0"/>
            </a:endParaRPr>
          </a:p>
          <a:p>
            <a:endParaRPr lang="en-US" u="sng" dirty="0">
              <a:solidFill>
                <a:srgbClr val="0E0618"/>
              </a:solidFill>
              <a:latin typeface="Times New Roman" panose="02020603050405020304" pitchFamily="18" charset="0"/>
              <a:cs typeface="Times New Roman" panose="02020603050405020304" pitchFamily="18" charset="0"/>
            </a:endParaRPr>
          </a:p>
          <a:p>
            <a:endParaRPr lang="en-US" b="0" i="0" u="sng" dirty="0">
              <a:solidFill>
                <a:srgbClr val="0E0618"/>
              </a:solidFill>
              <a:effectLst/>
              <a:latin typeface="Times New Roman" panose="02020603050405020304" pitchFamily="18" charset="0"/>
              <a:cs typeface="Times New Roman" panose="02020603050405020304" pitchFamily="18" charset="0"/>
            </a:endParaRPr>
          </a:p>
          <a:p>
            <a:r>
              <a:rPr lang="en-US" sz="2600" b="0" i="0" u="sng" dirty="0">
                <a:solidFill>
                  <a:srgbClr val="0E0618"/>
                </a:solidFill>
                <a:effectLst/>
                <a:latin typeface="Times New Roman" panose="02020603050405020304" pitchFamily="18" charset="0"/>
                <a:cs typeface="Times New Roman" panose="02020603050405020304" pitchFamily="18" charset="0"/>
              </a:rPr>
              <a:t>How to Kill Zombie Process</a:t>
            </a:r>
          </a:p>
          <a:p>
            <a:pPr marL="0" indent="0">
              <a:buNone/>
            </a:pPr>
            <a:r>
              <a:rPr lang="en-US" dirty="0">
                <a:solidFill>
                  <a:srgbClr val="0E0618"/>
                </a:solidFill>
                <a:latin typeface="Times New Roman" panose="02020603050405020304" pitchFamily="18" charset="0"/>
                <a:cs typeface="Times New Roman" panose="02020603050405020304" pitchFamily="18" charset="0"/>
              </a:rPr>
              <a:t>	</a:t>
            </a:r>
            <a:r>
              <a:rPr lang="en-US" b="0" i="0" dirty="0">
                <a:solidFill>
                  <a:srgbClr val="0E0618"/>
                </a:solidFill>
                <a:effectLst/>
                <a:latin typeface="Times New Roman" panose="02020603050405020304" pitchFamily="18" charset="0"/>
                <a:cs typeface="Times New Roman" panose="02020603050405020304" pitchFamily="18" charset="0"/>
              </a:rPr>
              <a:t>Instead of decapitating, burning, or completely dismembering the zombie, we want to use the kill command to end those zombies. The output of the first command will include the PID of all </a:t>
            </a:r>
            <a:r>
              <a:rPr lang="en-US" b="0" i="0" dirty="0" err="1">
                <a:solidFill>
                  <a:srgbClr val="0E0618"/>
                </a:solidFill>
                <a:effectLst/>
                <a:latin typeface="Times New Roman" panose="02020603050405020304" pitchFamily="18" charset="0"/>
                <a:cs typeface="Times New Roman" panose="02020603050405020304" pitchFamily="18" charset="0"/>
              </a:rPr>
              <a:t>zombied</a:t>
            </a:r>
            <a:r>
              <a:rPr lang="en-US" b="0" i="0" dirty="0">
                <a:solidFill>
                  <a:srgbClr val="0E0618"/>
                </a:solidFill>
                <a:effectLst/>
                <a:latin typeface="Times New Roman" panose="02020603050405020304" pitchFamily="18" charset="0"/>
                <a:cs typeface="Times New Roman" panose="02020603050405020304" pitchFamily="18" charset="0"/>
              </a:rPr>
              <a:t> processes, so to kill one of those, you issue the command:</a:t>
            </a:r>
          </a:p>
          <a:p>
            <a:pPr marL="0" indent="0">
              <a:buNone/>
            </a:pPr>
            <a:r>
              <a:rPr lang="en-US" dirty="0">
                <a:solidFill>
                  <a:srgbClr val="0E0618"/>
                </a:solidFill>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rgbClr val="778596"/>
                </a:solidFill>
                <a:effectLst/>
                <a:latin typeface="Courier New" panose="02070309020205020404" pitchFamily="49" charset="0"/>
                <a:cs typeface="Courier New" panose="02070309020205020404" pitchFamily="49" charset="0"/>
              </a:rPr>
              <a:t>kill PID</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008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C3CF7-9FDB-48F4-BE70-CA02E94A84C3}"/>
              </a:ext>
            </a:extLst>
          </p:cNvPr>
          <p:cNvSpPr>
            <a:spLocks noGrp="1"/>
          </p:cNvSpPr>
          <p:nvPr>
            <p:ph type="title"/>
          </p:nvPr>
        </p:nvSpPr>
        <p:spPr>
          <a:xfrm flipV="1">
            <a:off x="838200" y="318408"/>
            <a:ext cx="10515600" cy="46718"/>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FABFA60-56A5-48C3-93C8-349117501DAB}"/>
              </a:ext>
            </a:extLst>
          </p:cNvPr>
          <p:cNvSpPr>
            <a:spLocks noGrp="1"/>
          </p:cNvSpPr>
          <p:nvPr>
            <p:ph idx="1"/>
          </p:nvPr>
        </p:nvSpPr>
        <p:spPr>
          <a:xfrm>
            <a:off x="838200" y="538843"/>
            <a:ext cx="8738507" cy="5638120"/>
          </a:xfrm>
        </p:spPr>
        <p:txBody>
          <a:bodyPr>
            <a:normAutofit/>
          </a:bodyPr>
          <a:lstStyle/>
          <a:p>
            <a:pPr marL="0" indent="0">
              <a:buNone/>
            </a:pPr>
            <a:endParaRPr lang="en-US" b="0" i="0" u="sng" dirty="0">
              <a:solidFill>
                <a:srgbClr val="202124"/>
              </a:solidFill>
              <a:effectLst/>
              <a:latin typeface="Roboto"/>
            </a:endParaRPr>
          </a:p>
          <a:p>
            <a:pPr marL="0" indent="0">
              <a:buNone/>
            </a:pPr>
            <a:endParaRPr lang="en-US" u="sng" dirty="0">
              <a:solidFill>
                <a:srgbClr val="202124"/>
              </a:solidFill>
              <a:latin typeface="Roboto"/>
            </a:endParaRPr>
          </a:p>
          <a:p>
            <a:pPr marL="0" indent="0">
              <a:buNone/>
            </a:pPr>
            <a:endParaRPr lang="en-US" b="0" i="0" u="sng" dirty="0">
              <a:solidFill>
                <a:srgbClr val="202124"/>
              </a:solidFill>
              <a:effectLst/>
              <a:latin typeface="Roboto"/>
            </a:endParaRPr>
          </a:p>
          <a:p>
            <a:r>
              <a:rPr lang="en-US" sz="2600" b="0" i="0" u="sng" dirty="0">
                <a:solidFill>
                  <a:srgbClr val="202124"/>
                </a:solidFill>
                <a:effectLst/>
                <a:latin typeface="Roboto"/>
              </a:rPr>
              <a:t>Why do we need to prevent the creation of Zombie process</a:t>
            </a:r>
            <a:r>
              <a:rPr lang="en-US" sz="2600" b="0" i="0" dirty="0">
                <a:solidFill>
                  <a:srgbClr val="202124"/>
                </a:solidFill>
                <a:effectLst/>
                <a:latin typeface="Roboto"/>
              </a:rPr>
              <a:t>? </a:t>
            </a:r>
            <a:r>
              <a:rPr lang="en-US" b="0" i="0" dirty="0">
                <a:solidFill>
                  <a:srgbClr val="202124"/>
                </a:solidFill>
                <a:effectLst/>
                <a:latin typeface="Roboto"/>
              </a:rPr>
              <a:t>	</a:t>
            </a:r>
          </a:p>
          <a:p>
            <a:pPr marL="0" indent="0">
              <a:buNone/>
            </a:pPr>
            <a:r>
              <a:rPr lang="en-US" dirty="0">
                <a:solidFill>
                  <a:srgbClr val="202124"/>
                </a:solidFill>
                <a:latin typeface="Roboto"/>
              </a:rPr>
              <a:t>		</a:t>
            </a:r>
            <a:r>
              <a:rPr lang="en-US" b="0" i="0" dirty="0">
                <a:solidFill>
                  <a:srgbClr val="202124"/>
                </a:solidFill>
                <a:effectLst/>
                <a:latin typeface="Roboto"/>
              </a:rPr>
              <a:t>There is one process table per system. The size of the process table is finite. If too many zombie processes are generated, then the process table will be full. That is, the system will not be able to generate any new process, then the system will come to a standstill. Hence, we need to prevent the creation of zombie processes.</a:t>
            </a:r>
            <a:endParaRPr lang="en-IN" dirty="0"/>
          </a:p>
        </p:txBody>
      </p:sp>
    </p:spTree>
    <p:extLst>
      <p:ext uri="{BB962C8B-B14F-4D97-AF65-F5344CB8AC3E}">
        <p14:creationId xmlns:p14="http://schemas.microsoft.com/office/powerpoint/2010/main" val="350992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D5736B-8809-4C27-8F76-824AC0D31ACC}"/>
              </a:ext>
            </a:extLst>
          </p:cNvPr>
          <p:cNvSpPr txBox="1"/>
          <p:nvPr/>
        </p:nvSpPr>
        <p:spPr>
          <a:xfrm>
            <a:off x="489857" y="62929"/>
            <a:ext cx="8658224" cy="6463308"/>
          </a:xfrm>
          <a:prstGeom prst="rect">
            <a:avLst/>
          </a:prstGeom>
          <a:noFill/>
        </p:spPr>
        <p:txBody>
          <a:bodyPr wrap="square">
            <a:spAutoFit/>
          </a:bodyPr>
          <a:lstStyle/>
          <a:p>
            <a:r>
              <a:rPr lang="en-IN" dirty="0"/>
              <a:t>// A C program to demonstrate working of </a:t>
            </a:r>
          </a:p>
          <a:p>
            <a:r>
              <a:rPr lang="en-IN" dirty="0"/>
              <a:t>// fork()/wait() and Zombie processes </a:t>
            </a:r>
          </a:p>
          <a:p>
            <a:r>
              <a:rPr lang="en-IN" dirty="0"/>
              <a:t>#include&lt;stdio.h&gt; </a:t>
            </a:r>
          </a:p>
          <a:p>
            <a:r>
              <a:rPr lang="en-IN" dirty="0"/>
              <a:t>#include&lt;unistd.h&gt; </a:t>
            </a:r>
          </a:p>
          <a:p>
            <a:r>
              <a:rPr lang="en-IN" dirty="0"/>
              <a:t>#include&lt;sys/wait.h&gt; </a:t>
            </a:r>
          </a:p>
          <a:p>
            <a:r>
              <a:rPr lang="en-IN" dirty="0"/>
              <a:t>#include&lt;sys/types.h&gt; </a:t>
            </a:r>
          </a:p>
          <a:p>
            <a:endParaRPr lang="en-IN" dirty="0"/>
          </a:p>
          <a:p>
            <a:r>
              <a:rPr lang="en-IN" dirty="0"/>
              <a:t>int main() </a:t>
            </a:r>
          </a:p>
          <a:p>
            <a:r>
              <a:rPr lang="en-IN" dirty="0"/>
              <a:t>{ </a:t>
            </a:r>
          </a:p>
          <a:p>
            <a:r>
              <a:rPr lang="en-IN" dirty="0"/>
              <a:t>  int </a:t>
            </a:r>
            <a:r>
              <a:rPr lang="en-IN" dirty="0" err="1"/>
              <a:t>i</a:t>
            </a:r>
            <a:r>
              <a:rPr lang="en-IN" dirty="0"/>
              <a:t>; </a:t>
            </a:r>
          </a:p>
          <a:p>
            <a:r>
              <a:rPr lang="en-IN" dirty="0"/>
              <a:t>  int </a:t>
            </a:r>
            <a:r>
              <a:rPr lang="en-IN" dirty="0" err="1"/>
              <a:t>pid</a:t>
            </a:r>
            <a:r>
              <a:rPr lang="en-IN" dirty="0"/>
              <a:t> = fork(); </a:t>
            </a:r>
          </a:p>
          <a:p>
            <a:r>
              <a:rPr lang="en-IN" dirty="0"/>
              <a:t>  if (</a:t>
            </a:r>
            <a:r>
              <a:rPr lang="en-IN" dirty="0" err="1"/>
              <a:t>pid</a:t>
            </a:r>
            <a:r>
              <a:rPr lang="en-IN" dirty="0"/>
              <a:t>==0) </a:t>
            </a:r>
          </a:p>
          <a:p>
            <a:r>
              <a:rPr lang="en-IN" dirty="0"/>
              <a:t>  { </a:t>
            </a:r>
          </a:p>
          <a:p>
            <a:r>
              <a:rPr lang="en-IN" dirty="0"/>
              <a:t>    for (</a:t>
            </a:r>
            <a:r>
              <a:rPr lang="en-IN" dirty="0" err="1"/>
              <a:t>i</a:t>
            </a:r>
            <a:r>
              <a:rPr lang="en-IN" dirty="0"/>
              <a:t>=0; </a:t>
            </a:r>
            <a:r>
              <a:rPr lang="en-IN" dirty="0" err="1"/>
              <a:t>i</a:t>
            </a:r>
            <a:r>
              <a:rPr lang="en-IN" dirty="0"/>
              <a:t>&lt;20; </a:t>
            </a:r>
            <a:r>
              <a:rPr lang="en-IN" dirty="0" err="1"/>
              <a:t>i</a:t>
            </a:r>
            <a:r>
              <a:rPr lang="en-IN" dirty="0"/>
              <a:t>++) </a:t>
            </a:r>
          </a:p>
          <a:p>
            <a:r>
              <a:rPr lang="en-IN" dirty="0"/>
              <a:t>      </a:t>
            </a:r>
            <a:r>
              <a:rPr lang="en-IN" dirty="0" err="1"/>
              <a:t>printf</a:t>
            </a:r>
            <a:r>
              <a:rPr lang="en-IN" dirty="0"/>
              <a:t>("I am Child\n"); </a:t>
            </a:r>
          </a:p>
          <a:p>
            <a:r>
              <a:rPr lang="en-IN" dirty="0"/>
              <a:t>  } </a:t>
            </a:r>
          </a:p>
          <a:p>
            <a:r>
              <a:rPr lang="en-IN" dirty="0"/>
              <a:t>  else</a:t>
            </a:r>
          </a:p>
          <a:p>
            <a:r>
              <a:rPr lang="en-IN" dirty="0"/>
              <a:t>  { </a:t>
            </a:r>
          </a:p>
          <a:p>
            <a:r>
              <a:rPr lang="en-IN" dirty="0"/>
              <a:t>    wait(NULL); </a:t>
            </a:r>
          </a:p>
          <a:p>
            <a:r>
              <a:rPr lang="en-IN" dirty="0"/>
              <a:t>    </a:t>
            </a:r>
            <a:r>
              <a:rPr lang="en-IN" dirty="0" err="1"/>
              <a:t>printf</a:t>
            </a:r>
            <a:r>
              <a:rPr lang="en-IN" dirty="0"/>
              <a:t>("I am Parent\n"); </a:t>
            </a:r>
          </a:p>
          <a:p>
            <a:r>
              <a:rPr lang="en-IN" dirty="0"/>
              <a:t>    while(1); </a:t>
            </a:r>
          </a:p>
          <a:p>
            <a:r>
              <a:rPr lang="en-IN" dirty="0"/>
              <a:t>  } </a:t>
            </a:r>
          </a:p>
          <a:p>
            <a:r>
              <a:rPr lang="en-IN" dirty="0"/>
              <a:t>}</a:t>
            </a:r>
          </a:p>
        </p:txBody>
      </p:sp>
    </p:spTree>
    <p:extLst>
      <p:ext uri="{BB962C8B-B14F-4D97-AF65-F5344CB8AC3E}">
        <p14:creationId xmlns:p14="http://schemas.microsoft.com/office/powerpoint/2010/main" val="8630785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217</TotalTime>
  <Words>783</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Cambria</vt:lpstr>
      <vt:lpstr>Courier New</vt:lpstr>
      <vt:lpstr>Menlo</vt:lpstr>
      <vt:lpstr>Roboto</vt:lpstr>
      <vt:lpstr>Times New Roman</vt:lpstr>
      <vt:lpstr>Trebuchet MS</vt:lpstr>
      <vt:lpstr>Wingdings 3</vt:lpstr>
      <vt:lpstr>Facet</vt:lpstr>
      <vt:lpstr>      Unix Shell Programming         Course Seminar</vt:lpstr>
      <vt:lpstr>Abstract </vt:lpstr>
      <vt:lpstr>Definition</vt:lpstr>
      <vt:lpstr>Salient points of Zombie Processes </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Shell Programming      Course Seminar</dc:title>
  <dc:creator>Hemanth Tubachi</dc:creator>
  <cp:lastModifiedBy>Hemanth Tubachi</cp:lastModifiedBy>
  <cp:revision>21</cp:revision>
  <dcterms:created xsi:type="dcterms:W3CDTF">2020-12-11T10:15:01Z</dcterms:created>
  <dcterms:modified xsi:type="dcterms:W3CDTF">2020-12-21T06:45:08Z</dcterms:modified>
</cp:coreProperties>
</file>