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87" r:id="rId2"/>
    <p:sldId id="262" r:id="rId3"/>
    <p:sldId id="263" r:id="rId4"/>
    <p:sldId id="282" r:id="rId5"/>
    <p:sldId id="283" r:id="rId6"/>
    <p:sldId id="284" r:id="rId7"/>
    <p:sldId id="285" r:id="rId8"/>
    <p:sldId id="286" r:id="rId9"/>
    <p:sldId id="266" r:id="rId10"/>
    <p:sldId id="268" r:id="rId11"/>
    <p:sldId id="279" r:id="rId12"/>
    <p:sldId id="280" r:id="rId13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76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FE7C4-054E-436D-8378-445FBF9A62F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0714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763" y="9370714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6EEA2-4F36-401D-B74B-D5A8960E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07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3700" y="393699"/>
            <a:ext cx="8356599" cy="61213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8646" y="537718"/>
            <a:ext cx="6642100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8646" y="1534629"/>
            <a:ext cx="4744720" cy="403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646" y="1828800"/>
            <a:ext cx="6642100" cy="677108"/>
          </a:xfrm>
        </p:spPr>
        <p:txBody>
          <a:bodyPr/>
          <a:lstStyle/>
          <a:p>
            <a:r>
              <a:rPr lang="en-IN" sz="4400" u="sng" dirty="0" smtClean="0"/>
              <a:t>Applications of Derivatives</a:t>
            </a:r>
            <a:endParaRPr lang="en-IN" sz="4400" u="sng" dirty="0"/>
          </a:p>
        </p:txBody>
      </p:sp>
    </p:spTree>
    <p:extLst>
      <p:ext uri="{BB962C8B-B14F-4D97-AF65-F5344CB8AC3E}">
        <p14:creationId xmlns:p14="http://schemas.microsoft.com/office/powerpoint/2010/main" val="234582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646" y="749249"/>
            <a:ext cx="1703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Business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58646" y="1622805"/>
            <a:ext cx="6896734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3218815" algn="l"/>
              </a:tabLst>
            </a:pP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business </a:t>
            </a:r>
            <a:r>
              <a:rPr sz="2400" dirty="0">
                <a:latin typeface="Times New Roman"/>
                <a:cs typeface="Times New Roman"/>
              </a:rPr>
              <a:t>world there are </a:t>
            </a:r>
            <a:r>
              <a:rPr sz="2400" spc="-5" dirty="0">
                <a:latin typeface="Times New Roman"/>
                <a:cs typeface="Times New Roman"/>
              </a:rPr>
              <a:t>many applications </a:t>
            </a:r>
            <a:r>
              <a:rPr sz="2400" dirty="0">
                <a:latin typeface="Times New Roman"/>
                <a:cs typeface="Times New Roman"/>
              </a:rPr>
              <a:t>for  </a:t>
            </a:r>
            <a:r>
              <a:rPr sz="2400" spc="-5" dirty="0">
                <a:latin typeface="Times New Roman"/>
                <a:cs typeface="Times New Roman"/>
              </a:rPr>
              <a:t>derivatives. One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spc="-5" dirty="0">
                <a:latin typeface="Times New Roman"/>
                <a:cs typeface="Times New Roman"/>
              </a:rPr>
              <a:t>important </a:t>
            </a:r>
            <a:r>
              <a:rPr sz="2400" dirty="0">
                <a:latin typeface="Times New Roman"/>
                <a:cs typeface="Times New Roman"/>
              </a:rPr>
              <a:t>application </a:t>
            </a:r>
            <a:r>
              <a:rPr sz="2400" spc="-5" dirty="0">
                <a:latin typeface="Times New Roman"/>
                <a:cs typeface="Times New Roman"/>
              </a:rPr>
              <a:t>is  when the data has been </a:t>
            </a:r>
            <a:r>
              <a:rPr sz="2400" dirty="0">
                <a:latin typeface="Times New Roman"/>
                <a:cs typeface="Times New Roman"/>
              </a:rPr>
              <a:t>charted </a:t>
            </a:r>
            <a:r>
              <a:rPr sz="2400" spc="-5" dirty="0">
                <a:latin typeface="Times New Roman"/>
                <a:cs typeface="Times New Roman"/>
              </a:rPr>
              <a:t>on graph or data </a:t>
            </a:r>
            <a:r>
              <a:rPr sz="2400" dirty="0">
                <a:latin typeface="Times New Roman"/>
                <a:cs typeface="Times New Roman"/>
              </a:rPr>
              <a:t>table  </a:t>
            </a:r>
            <a:r>
              <a:rPr sz="2400" spc="-5" dirty="0">
                <a:latin typeface="Times New Roman"/>
                <a:cs typeface="Times New Roman"/>
              </a:rPr>
              <a:t>such </a:t>
            </a:r>
            <a:r>
              <a:rPr sz="2400" dirty="0">
                <a:latin typeface="Times New Roman"/>
                <a:cs typeface="Times New Roman"/>
              </a:rPr>
              <a:t>as excel. Once it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been input, the data can be  graphed and with the applications of </a:t>
            </a:r>
            <a:r>
              <a:rPr sz="2400" spc="-5" dirty="0">
                <a:latin typeface="Times New Roman"/>
                <a:cs typeface="Times New Roman"/>
              </a:rPr>
              <a:t>derivatives </a:t>
            </a:r>
            <a:r>
              <a:rPr sz="2400" dirty="0">
                <a:latin typeface="Times New Roman"/>
                <a:cs typeface="Times New Roman"/>
              </a:rPr>
              <a:t>you  can </a:t>
            </a:r>
            <a:r>
              <a:rPr sz="2400" spc="-5" dirty="0">
                <a:latin typeface="Times New Roman"/>
                <a:cs typeface="Times New Roman"/>
              </a:rPr>
              <a:t>estimate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profit	and loss point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lang="en-IN" sz="2400" spc="-5" dirty="0">
                <a:latin typeface="Times New Roman"/>
                <a:cs typeface="Times New Roman"/>
              </a:rPr>
              <a:t> </a:t>
            </a:r>
            <a:r>
              <a:rPr lang="en-IN" sz="2400" spc="-5" dirty="0" smtClean="0">
                <a:latin typeface="Times New Roman"/>
                <a:cs typeface="Times New Roman"/>
              </a:rPr>
              <a:t>         </a:t>
            </a:r>
            <a:r>
              <a:rPr sz="2400" dirty="0" smtClean="0">
                <a:latin typeface="Times New Roman"/>
                <a:cs typeface="Times New Roman"/>
              </a:rPr>
              <a:t>certain  </a:t>
            </a:r>
            <a:r>
              <a:rPr sz="2400" dirty="0">
                <a:latin typeface="Times New Roman"/>
                <a:cs typeface="Times New Roman"/>
              </a:rPr>
              <a:t>ventures.</a:t>
            </a:r>
          </a:p>
        </p:txBody>
      </p:sp>
      <p:sp>
        <p:nvSpPr>
          <p:cNvPr id="4" name="object 4"/>
          <p:cNvSpPr/>
          <p:nvPr/>
        </p:nvSpPr>
        <p:spPr>
          <a:xfrm>
            <a:off x="1371600" y="4267200"/>
            <a:ext cx="6214872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646" y="749249"/>
            <a:ext cx="2364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Conclusion: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58646" y="1622805"/>
            <a:ext cx="503936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Derivatives are constantly used in  everyday life to help </a:t>
            </a:r>
            <a:r>
              <a:rPr sz="2400" spc="-5" dirty="0">
                <a:latin typeface="Times New Roman"/>
                <a:cs typeface="Times New Roman"/>
              </a:rPr>
              <a:t>measure </a:t>
            </a:r>
            <a:r>
              <a:rPr sz="2400" dirty="0">
                <a:latin typeface="Times New Roman"/>
                <a:cs typeface="Times New Roman"/>
              </a:rPr>
              <a:t>how  </a:t>
            </a:r>
            <a:r>
              <a:rPr sz="2400" spc="-5" dirty="0">
                <a:latin typeface="Times New Roman"/>
                <a:cs typeface="Times New Roman"/>
              </a:rPr>
              <a:t>much something is </a:t>
            </a:r>
            <a:r>
              <a:rPr sz="2400" dirty="0">
                <a:latin typeface="Times New Roman"/>
                <a:cs typeface="Times New Roman"/>
              </a:rPr>
              <a:t>changing. </a:t>
            </a:r>
            <a:r>
              <a:rPr sz="2400" spc="-5" dirty="0">
                <a:latin typeface="Times New Roman"/>
                <a:cs typeface="Times New Roman"/>
              </a:rPr>
              <a:t>They're  </a:t>
            </a:r>
            <a:r>
              <a:rPr sz="2400" dirty="0">
                <a:latin typeface="Times New Roman"/>
                <a:cs typeface="Times New Roman"/>
              </a:rPr>
              <a:t>used by the </a:t>
            </a:r>
            <a:r>
              <a:rPr sz="2400" spc="-5" dirty="0">
                <a:latin typeface="Times New Roman"/>
                <a:cs typeface="Times New Roman"/>
              </a:rPr>
              <a:t>government </a:t>
            </a:r>
            <a:r>
              <a:rPr sz="2400" dirty="0">
                <a:latin typeface="Times New Roman"/>
                <a:cs typeface="Times New Roman"/>
              </a:rPr>
              <a:t>in population  </a:t>
            </a:r>
            <a:r>
              <a:rPr sz="2400" dirty="0" smtClean="0">
                <a:latin typeface="Times New Roman"/>
                <a:cs typeface="Times New Roman"/>
              </a:rPr>
              <a:t>census, </a:t>
            </a:r>
            <a:r>
              <a:rPr sz="2400" dirty="0">
                <a:latin typeface="Times New Roman"/>
                <a:cs typeface="Times New Roman"/>
              </a:rPr>
              <a:t>various types of sciences,  and even in </a:t>
            </a:r>
            <a:r>
              <a:rPr sz="2400" spc="-5" dirty="0">
                <a:latin typeface="Times New Roman"/>
                <a:cs typeface="Times New Roman"/>
              </a:rPr>
              <a:t>economics. Knowing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  to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derivatives, when to </a:t>
            </a:r>
            <a:r>
              <a:rPr sz="2400" spc="-5" dirty="0">
                <a:latin typeface="Times New Roman"/>
                <a:cs typeface="Times New Roman"/>
              </a:rPr>
              <a:t>use them,  </a:t>
            </a:r>
            <a:r>
              <a:rPr sz="2400" dirty="0">
                <a:latin typeface="Times New Roman"/>
                <a:cs typeface="Times New Roman"/>
              </a:rPr>
              <a:t>and how to apply them in everyday  life can be a crucial part of any  profession, so learning early is </a:t>
            </a:r>
            <a:r>
              <a:rPr sz="2400" spc="-5" dirty="0">
                <a:latin typeface="Times New Roman"/>
                <a:cs typeface="Times New Roman"/>
              </a:rPr>
              <a:t>always  </a:t>
            </a:r>
            <a:r>
              <a:rPr sz="2400" dirty="0">
                <a:latin typeface="Times New Roman"/>
                <a:cs typeface="Times New Roman"/>
              </a:rPr>
              <a:t>a good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828800"/>
            <a:ext cx="3738372" cy="2851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740534"/>
            <a:ext cx="193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Content</a:t>
            </a:r>
            <a:r>
              <a:rPr sz="3600" spc="5" dirty="0"/>
              <a:t>s</a:t>
            </a:r>
            <a:r>
              <a:rPr sz="3600" dirty="0"/>
              <a:t>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1600" y="2819400"/>
            <a:ext cx="4724400" cy="317138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Definition 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Derivative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Mean Value Theorem</a:t>
            </a: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Rate of Change of Quantities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Real </a:t>
            </a:r>
            <a:r>
              <a:rPr sz="2800" spc="-5" dirty="0">
                <a:latin typeface="Times New Roman"/>
                <a:cs typeface="Times New Roman"/>
              </a:rPr>
              <a:t>life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Applications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12701">
              <a:lnSpc>
                <a:spcPct val="100000"/>
              </a:lnSpc>
              <a:spcBef>
                <a:spcPts val="675"/>
              </a:spcBef>
              <a:tabLst>
                <a:tab pos="527685" algn="l"/>
                <a:tab pos="5283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5.   Conclusion</a:t>
            </a:r>
          </a:p>
          <a:p>
            <a:pPr marL="12701">
              <a:lnSpc>
                <a:spcPct val="100000"/>
              </a:lnSpc>
              <a:spcBef>
                <a:spcPts val="675"/>
              </a:spcBef>
              <a:tabLst>
                <a:tab pos="527685" algn="l"/>
                <a:tab pos="528320" algn="l"/>
              </a:tabLst>
            </a:pP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646" y="781253"/>
            <a:ext cx="4249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Definition of</a:t>
            </a:r>
            <a:r>
              <a:rPr spc="-90" dirty="0"/>
              <a:t> </a:t>
            </a:r>
            <a:r>
              <a:rPr dirty="0"/>
              <a:t>Derivative: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646" y="1624329"/>
            <a:ext cx="5075555" cy="3928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498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  <a:tab pos="3675379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Derivative is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exact	rate at  which </a:t>
            </a:r>
            <a:r>
              <a:rPr sz="2200" dirty="0">
                <a:latin typeface="Times New Roman"/>
                <a:cs typeface="Times New Roman"/>
              </a:rPr>
              <a:t>one quantity </a:t>
            </a:r>
            <a:r>
              <a:rPr sz="2200" spc="-5" dirty="0">
                <a:latin typeface="Times New Roman"/>
                <a:cs typeface="Times New Roman"/>
              </a:rPr>
              <a:t>changes with respect  to another.</a:t>
            </a:r>
            <a:endParaRPr sz="2200" dirty="0">
              <a:latin typeface="Times New Roman"/>
              <a:cs typeface="Times New Roman"/>
            </a:endParaRPr>
          </a:p>
          <a:p>
            <a:pPr marL="527685" marR="112395" indent="-51498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200" spc="-5" dirty="0">
                <a:latin typeface="Times New Roman"/>
                <a:cs typeface="Times New Roman"/>
              </a:rPr>
              <a:t>Geometrically, the derivative is the  slope of curve at the point on 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curve.</a:t>
            </a:r>
            <a:endParaRPr sz="2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derivative is often called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endParaRPr sz="2200" dirty="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“instantaneous “ rate of</a:t>
            </a:r>
            <a:r>
              <a:rPr sz="2200" dirty="0">
                <a:latin typeface="Times New Roman"/>
                <a:cs typeface="Times New Roman"/>
              </a:rPr>
              <a:t> change</a:t>
            </a:r>
            <a:r>
              <a:rPr sz="2200" b="1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527685" marR="167005" indent="-514984" algn="just">
              <a:lnSpc>
                <a:spcPct val="100000"/>
              </a:lnSpc>
              <a:spcBef>
                <a:spcPts val="530"/>
              </a:spcBef>
              <a:buAutoNum type="arabicPeriod" startAt="4"/>
              <a:tabLst>
                <a:tab pos="5283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derivative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function represents  an infinitely </a:t>
            </a:r>
            <a:r>
              <a:rPr sz="2200" spc="-10" dirty="0">
                <a:latin typeface="Times New Roman"/>
                <a:cs typeface="Times New Roman"/>
              </a:rPr>
              <a:t>small </a:t>
            </a:r>
            <a:r>
              <a:rPr sz="2200" spc="-5" dirty="0">
                <a:latin typeface="Times New Roman"/>
                <a:cs typeface="Times New Roman"/>
              </a:rPr>
              <a:t>change </a:t>
            </a:r>
            <a:r>
              <a:rPr lang="en-IN" sz="2200" spc="-5" dirty="0" smtClean="0">
                <a:latin typeface="Times New Roman"/>
                <a:cs typeface="Times New Roman"/>
              </a:rPr>
              <a:t>in </a:t>
            </a:r>
            <a:r>
              <a:rPr sz="2200" spc="-5" dirty="0" smtClean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function  with respect to </a:t>
            </a:r>
            <a:r>
              <a:rPr sz="2200" dirty="0">
                <a:latin typeface="Times New Roman"/>
                <a:cs typeface="Times New Roman"/>
              </a:rPr>
              <a:t>one </a:t>
            </a:r>
            <a:r>
              <a:rPr sz="2200" spc="-5" dirty="0">
                <a:latin typeface="Times New Roman"/>
                <a:cs typeface="Times New Roman"/>
              </a:rPr>
              <a:t>of its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variables.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8745" y="5225034"/>
            <a:ext cx="88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•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5655317"/>
            <a:ext cx="3457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The Process of finding the derivative is</a:t>
            </a:r>
            <a:r>
              <a:rPr sz="1400" b="1" spc="-1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called  </a:t>
            </a:r>
            <a:r>
              <a:rPr sz="1400" b="1" spc="-5" dirty="0">
                <a:latin typeface="Times New Roman"/>
                <a:cs typeface="Times New Roman"/>
              </a:rPr>
              <a:t>“differentiation.”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CF350-68CD-46CF-A27F-B8D99202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646" y="537718"/>
            <a:ext cx="6642100" cy="492443"/>
          </a:xfrm>
        </p:spPr>
        <p:txBody>
          <a:bodyPr/>
          <a:lstStyle/>
          <a:p>
            <a:r>
              <a:rPr lang="en-US" dirty="0" smtClean="0"/>
              <a:t>Definition </a:t>
            </a:r>
            <a:r>
              <a:rPr lang="en-US" dirty="0"/>
              <a:t>of Mean Value Theorem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2A6C59BE-232D-4D34-9AD1-CD176A1DDDF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58646" y="1534629"/>
                <a:ext cx="7175754" cy="3890104"/>
              </a:xfrm>
            </p:spPr>
            <p:txBody>
              <a:bodyPr/>
              <a:lstStyle/>
              <a:p>
                <a:r>
                  <a:rPr lang="en-US" sz="2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Mean Value Theorem states, roughly, that </a:t>
                </a:r>
                <a:r>
                  <a:rPr lang="en-US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planar arc between two end points, there is atleast one point at which the tangent to the arc is parallel to the secant through its end points</a:t>
                </a:r>
              </a:p>
              <a:p>
                <a:endParaRPr lang="en-US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sz="22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 </a:t>
                </a:r>
                <a:r>
                  <a:rPr lang="en-IN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continuous function on the </a:t>
                </a:r>
                <a:r>
                  <a:rPr lang="en-IN" sz="2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</a:t>
                </a:r>
              </a:p>
              <a:p>
                <a:r>
                  <a:rPr lang="en-IN" sz="2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 </a:t>
                </a:r>
                <a:r>
                  <a:rPr lang="en-IN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IN" sz="22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IN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and </a:t>
                </a:r>
                <a:r>
                  <a:rPr lang="en-IN" sz="2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differentiable </a:t>
                </a:r>
                <a:r>
                  <a:rPr lang="en-IN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</a:t>
                </a:r>
                <a:r>
                  <a:rPr lang="en-IN" sz="2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</a:t>
                </a:r>
              </a:p>
              <a:p>
                <a:r>
                  <a:rPr lang="en-IN" sz="2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 </a:t>
                </a:r>
                <a:r>
                  <a:rPr lang="en-IN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22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,</a:t>
                </a:r>
                <a:r>
                  <a:rPr lang="en-IN" sz="22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N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then there exists a point </a:t>
                </a:r>
                <a:r>
                  <a:rPr lang="en-IN" sz="22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IN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endParaRPr lang="en-IN" sz="2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22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IN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such that:</a:t>
                </a:r>
              </a:p>
              <a:p>
                <a:r>
                  <a:rPr lang="en-IN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IN" sz="22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f’(c)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A6C59BE-232D-4D34-9AD1-CD176A1DD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8646" y="1534629"/>
                <a:ext cx="7175754" cy="3890104"/>
              </a:xfrm>
              <a:blipFill rotWithShape="0">
                <a:blip r:embed="rId2"/>
                <a:stretch>
                  <a:fillRect l="-2379" t="-2351" r="-850" b="-15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0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1B9FB1E3-943E-4ACC-BC2B-07E8C217D6F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66800" y="685800"/>
                <a:ext cx="7467600" cy="5847755"/>
              </a:xfrm>
            </p:spPr>
            <p:txBody>
              <a:bodyPr/>
              <a:lstStyle/>
              <a:p>
                <a:r>
                  <a:rPr lang="en-US" dirty="0"/>
                  <a:t>Problem 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en-US" sz="2000" b="0" dirty="0"/>
                  <a:t>Find a value of </a:t>
                </a:r>
                <a:r>
                  <a:rPr lang="en-IN" sz="2000" i="1" dirty="0"/>
                  <a:t>c</a:t>
                </a:r>
                <a:r>
                  <a:rPr lang="en-IN" sz="2000" b="0" dirty="0"/>
                  <a:t> such that the conclusion of the mean value theorem is satisfied </a:t>
                </a:r>
                <a:r>
                  <a:rPr lang="en-IN" sz="2000" b="0" dirty="0" smtClean="0"/>
                  <a:t>for</a:t>
                </a:r>
                <a:r>
                  <a:rPr lang="en-IN" sz="2000" b="0" dirty="0"/>
                  <a:t> </a:t>
                </a:r>
                <a:r>
                  <a:rPr lang="en-IN" sz="2000" b="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IN" sz="2000" b="0" dirty="0" smtClean="0"/>
                  <a:t>    on </a:t>
                </a:r>
                <a:r>
                  <a:rPr lang="en-IN" sz="2000" b="0" dirty="0"/>
                  <a:t>the interval of [-2, 2].</a:t>
                </a:r>
                <a:endParaRPr lang="en-IN" sz="2000" dirty="0"/>
              </a:p>
              <a:p>
                <a:endParaRPr lang="en-IN" dirty="0" smtClean="0"/>
              </a:p>
              <a:p>
                <a:r>
                  <a:rPr lang="en-IN" dirty="0" smtClean="0"/>
                  <a:t>Solution</a:t>
                </a:r>
                <a:r>
                  <a:rPr lang="en-IN" dirty="0"/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000" b="0" i="1" dirty="0"/>
                  <a:t>f(x) </a:t>
                </a:r>
                <a:r>
                  <a:rPr lang="en-IN" sz="2000" b="0" dirty="0"/>
                  <a:t>is a polynomial function and is continuous and differentiable for all real numbers.</a:t>
                </a:r>
              </a:p>
              <a:p>
                <a:r>
                  <a:rPr lang="en-IN" sz="2000" b="0" dirty="0"/>
                  <a:t>     Let us evaluate f(x) at x=-2 and x=2</a:t>
                </a:r>
              </a:p>
              <a:p>
                <a:endParaRPr lang="en-IN" sz="2000" b="0" dirty="0"/>
              </a:p>
              <a:p>
                <a:r>
                  <a:rPr lang="en-IN" sz="2000" b="0" dirty="0"/>
                  <a:t>       f(-2)=-2(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+6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−2=2</m:t>
                    </m:r>
                  </m:oMath>
                </a14:m>
                <a:endParaRPr lang="en-US" sz="2000" b="0" dirty="0"/>
              </a:p>
              <a:p>
                <a:r>
                  <a:rPr lang="en-IN" sz="2000" b="0" dirty="0"/>
                  <a:t>       f(2)=-2(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+6</m:t>
                    </m:r>
                    <m:d>
                      <m:dPr>
                        <m:ctrlPr>
                          <a:rPr lang="en-US" sz="2000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−2=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Evaluate [f(b)-f(a)]/(b-a)</a:t>
                </a:r>
              </a:p>
              <a:p>
                <a:r>
                  <a:rPr lang="en-US" sz="2000" b="0" dirty="0"/>
                  <a:t>      [f(b)-f(a)]/(b-a)=[-6-2]/[2-(-2)]=-2</a:t>
                </a:r>
              </a:p>
              <a:p>
                <a:endParaRPr lang="en-US" sz="2000" b="0" dirty="0"/>
              </a:p>
              <a:p>
                <a:endParaRPr lang="en-IN" b="0" dirty="0"/>
              </a:p>
              <a:p>
                <a:r>
                  <a:rPr lang="en-IN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9FB1E3-943E-4ACC-BC2B-07E8C217D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6800" y="685800"/>
                <a:ext cx="7467600" cy="5847755"/>
              </a:xfrm>
              <a:blipFill rotWithShape="0">
                <a:blip r:embed="rId2"/>
                <a:stretch>
                  <a:fillRect l="-2857" t="-1877" r="-19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9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3000" y="685800"/>
                <a:ext cx="7467600" cy="370409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b="0" dirty="0" smtClean="0"/>
                  <a:t>Let us now find f’(x)</a:t>
                </a:r>
              </a:p>
              <a:p>
                <a:r>
                  <a:rPr lang="en-IN" sz="2000" b="0" dirty="0"/>
                  <a:t>	</a:t>
                </a:r>
                <a:r>
                  <a:rPr lang="en-IN" sz="2000" b="0" dirty="0" smtClean="0"/>
                  <a:t>f’(x)= -6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en-IN" sz="20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b="0" dirty="0" smtClean="0"/>
                  <a:t>We now construct an equation based on f ’(c)=</a:t>
                </a:r>
                <a:r>
                  <a:rPr lang="en-US" sz="2000" b="0" dirty="0"/>
                  <a:t>[f(b)-f(a)]/(b-a</a:t>
                </a:r>
                <a:r>
                  <a:rPr lang="en-US" sz="2000" b="0" dirty="0" smtClean="0"/>
                  <a:t>)</a:t>
                </a:r>
              </a:p>
              <a:p>
                <a:r>
                  <a:rPr lang="en-US" sz="2000" b="0" dirty="0"/>
                  <a:t>	</a:t>
                </a:r>
                <a:r>
                  <a:rPr lang="en-IN" sz="2000" b="0" dirty="0"/>
                  <a:t>-6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000" b="0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IN" sz="2000" b="0" dirty="0" smtClean="0"/>
                  <a:t>=-2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b="0" dirty="0" smtClean="0"/>
                  <a:t>Solve for c to obtain 2 solutions</a:t>
                </a:r>
              </a:p>
              <a:p>
                <a:r>
                  <a:rPr lang="en-IN" sz="2000" b="0" dirty="0" smtClean="0"/>
                  <a:t>	c=2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IN" sz="2000" b="0" dirty="0"/>
                  <a:t>             c</a:t>
                </a:r>
                <a:r>
                  <a:rPr lang="en-IN" sz="2000" b="0" dirty="0" smtClean="0"/>
                  <a:t>= -2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IN" sz="2000" b="0" dirty="0"/>
              </a:p>
              <a:p>
                <a:endParaRPr lang="en-US" sz="2000" b="0" dirty="0"/>
              </a:p>
              <a:p>
                <a:endParaRPr lang="en-IN" sz="20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b="0" dirty="0" smtClean="0"/>
              </a:p>
              <a:p>
                <a:endParaRPr lang="en-IN" sz="2000" b="0" dirty="0"/>
              </a:p>
              <a:p>
                <a:endParaRPr lang="en-IN" sz="2000" b="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685800"/>
                <a:ext cx="7467600" cy="3704091"/>
              </a:xfrm>
              <a:blipFill rotWithShape="0">
                <a:blip r:embed="rId2"/>
                <a:stretch>
                  <a:fillRect l="-1959" t="-21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752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3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646" y="685800"/>
            <a:ext cx="6642100" cy="430887"/>
          </a:xfrm>
        </p:spPr>
        <p:txBody>
          <a:bodyPr/>
          <a:lstStyle/>
          <a:p>
            <a:r>
              <a:rPr lang="en-IN" sz="2800" dirty="0" smtClean="0"/>
              <a:t>Definition of Rate of Change of Quantities 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19200" y="1905000"/>
                <a:ext cx="7620001" cy="3269741"/>
              </a:xfrm>
            </p:spPr>
            <p:txBody>
              <a:bodyPr/>
              <a:lstStyle/>
              <a:p>
                <a:r>
                  <a:rPr lang="en-IN" sz="2200" b="0" dirty="0" smtClean="0"/>
                  <a:t>If a quantity ‘y’ changes with a change in some other</a:t>
                </a:r>
              </a:p>
              <a:p>
                <a:r>
                  <a:rPr lang="en-IN" sz="2200" b="0" dirty="0" smtClean="0"/>
                  <a:t>quantity ‘x’ given the fact that an equation of the form y=f(x) is always satisfied i.e. ‘y’ is a function of ‘x’; then the rate of change of ‘y’ with respect to ‘x’ is given by</a:t>
                </a:r>
              </a:p>
              <a:p>
                <a:r>
                  <a:rPr lang="en-IN" sz="2200" b="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IN" sz="2200" b="0" dirty="0" smtClean="0"/>
              </a:p>
              <a:p>
                <a:r>
                  <a:rPr lang="en-IN" sz="2200" b="0" dirty="0" smtClean="0"/>
                  <a:t>This is also sometimes simply known as the </a:t>
                </a:r>
              </a:p>
              <a:p>
                <a:r>
                  <a:rPr lang="en-IN" sz="2200" b="0" dirty="0" smtClean="0"/>
                  <a:t>Average Rate of Change</a:t>
                </a:r>
                <a:r>
                  <a:rPr lang="en-IN" sz="2400" b="0" dirty="0" smtClean="0"/>
                  <a:t>.</a:t>
                </a:r>
              </a:p>
              <a:p>
                <a:endParaRPr lang="en-IN" sz="2000" b="0" dirty="0" smtClean="0"/>
              </a:p>
              <a:p>
                <a:endParaRPr lang="en-IN" sz="2400" b="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19200" y="1905000"/>
                <a:ext cx="7620001" cy="3269741"/>
              </a:xfrm>
              <a:blipFill rotWithShape="0">
                <a:blip r:embed="rId2"/>
                <a:stretch>
                  <a:fillRect l="-2240" t="-2799" r="-6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10474"/>
            <a:ext cx="9144000" cy="0"/>
          </a:xfrm>
          <a:prstGeom prst="rect">
            <a:avLst/>
          </a:prstGeom>
          <a:solidFill>
            <a:srgbClr val="AAA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=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th"/>
              </a:rPr>
              <a:t>y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2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–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th"/>
              </a:rPr>
              <a:t>y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1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th"/>
              </a:rPr>
              <a:t>x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2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–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th"/>
              </a:rPr>
              <a:t>x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41926"/>
            <a:ext cx="9144000" cy="0"/>
          </a:xfrm>
          <a:prstGeom prst="rect">
            <a:avLst/>
          </a:prstGeom>
          <a:solidFill>
            <a:srgbClr val="AAA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=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th"/>
              </a:rPr>
              <a:t>y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2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–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th"/>
              </a:rPr>
              <a:t>y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1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th"/>
              </a:rPr>
              <a:t>x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2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–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th"/>
              </a:rPr>
              <a:t>x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AAA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=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th"/>
              </a:rPr>
              <a:t>y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2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–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th"/>
              </a:rPr>
              <a:t>y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1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th"/>
              </a:rPr>
              <a:t>x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2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–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th"/>
              </a:rPr>
              <a:t>x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thJax_Main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66800" y="685800"/>
                <a:ext cx="7543800" cy="6094104"/>
              </a:xfrm>
            </p:spPr>
            <p:txBody>
              <a:bodyPr/>
              <a:lstStyle/>
              <a:p>
                <a:r>
                  <a:rPr lang="en-IN" dirty="0" smtClean="0"/>
                  <a:t>Problem:</a:t>
                </a:r>
              </a:p>
              <a:p>
                <a:r>
                  <a:rPr lang="en-IN" sz="2000" b="0" dirty="0" smtClean="0"/>
                  <a:t>A train moves along the railway track in such a way that the distance it covers, starting from the station from the station A, is given by the equation x= 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 smtClean="0"/>
                  <a:t>where x is in meters and t is in seconds.What would be the velocity and the velocity and the acceleration of the train at time       t =25 seconds ?</a:t>
                </a:r>
              </a:p>
              <a:p>
                <a:r>
                  <a:rPr lang="en-IN" dirty="0" smtClean="0"/>
                  <a:t>Solution:</a:t>
                </a:r>
              </a:p>
              <a:p>
                <a:r>
                  <a:rPr lang="en-IN" sz="2000" b="0" dirty="0" smtClean="0"/>
                  <a:t>Given x(t) =5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sz="2000" b="0" dirty="0" smtClean="0"/>
              </a:p>
              <a:p>
                <a:r>
                  <a:rPr lang="en-IN" sz="2000" b="0" dirty="0" smtClean="0"/>
                  <a:t>To find : v(t = 25 sec) and a(t =25 sec)</a:t>
                </a:r>
              </a:p>
              <a:p>
                <a:r>
                  <a:rPr lang="en-IN" sz="2000" b="0" dirty="0" smtClean="0"/>
                  <a:t>From the definition of velocity and accerleration ,we </a:t>
                </a:r>
              </a:p>
              <a:p>
                <a:r>
                  <a:rPr lang="en-IN" sz="2000" b="0" dirty="0" smtClean="0"/>
                  <a:t>have</a:t>
                </a:r>
              </a:p>
              <a:p>
                <a:r>
                  <a:rPr lang="en-IN" sz="2000" b="0" dirty="0"/>
                  <a:t>	</a:t>
                </a:r>
                <a:r>
                  <a:rPr lang="en-IN" sz="2000" b="0" dirty="0" smtClean="0"/>
                  <a:t>	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N" sz="2000" b="0" dirty="0" smtClean="0"/>
              </a:p>
              <a:p>
                <a:r>
                  <a:rPr lang="en-IN" sz="2000" b="0" dirty="0" smtClean="0"/>
                  <a:t>    		</a:t>
                </a:r>
              </a:p>
              <a:p>
                <a:r>
                  <a:rPr lang="en-IN" sz="2000" b="0" dirty="0"/>
                  <a:t>	</a:t>
                </a:r>
                <a:r>
                  <a:rPr lang="en-IN" sz="2000" b="0" dirty="0" smtClean="0"/>
                  <a:t>	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IN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IN" sz="2000" b="0" dirty="0" smtClean="0"/>
              </a:p>
              <a:p>
                <a:r>
                  <a:rPr lang="en-IN" sz="2000" b="0" dirty="0" smtClean="0"/>
                  <a:t>In this problem ,the acceleration is said to be uniformly </a:t>
                </a:r>
              </a:p>
              <a:p>
                <a:r>
                  <a:rPr lang="en-IN" sz="2000" b="0" dirty="0" smtClean="0"/>
                  <a:t>accelerated motion.This concludes the discussion on the </a:t>
                </a:r>
              </a:p>
              <a:p>
                <a:r>
                  <a:rPr lang="en-IN" sz="2000" b="0" dirty="0" smtClean="0"/>
                  <a:t>Rate of Change of quantities.</a:t>
                </a:r>
                <a:endParaRPr lang="en-IN" sz="2000" b="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6800" y="685800"/>
                <a:ext cx="7543800" cy="6094104"/>
              </a:xfrm>
              <a:blipFill rotWithShape="0">
                <a:blip r:embed="rId2"/>
                <a:stretch>
                  <a:fillRect l="-2827" t="-1802" r="-33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445" y="1345288"/>
            <a:ext cx="24898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Automobiles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036182"/>
            <a:ext cx="6825615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3511550" algn="l"/>
                <a:tab pos="5338445" algn="l"/>
              </a:tabLst>
            </a:pPr>
            <a:r>
              <a:rPr sz="2200" dirty="0">
                <a:latin typeface="Times New Roman"/>
                <a:cs typeface="Times New Roman"/>
              </a:rPr>
              <a:t>In an </a:t>
            </a:r>
            <a:r>
              <a:rPr sz="2200" spc="-5" dirty="0">
                <a:latin typeface="Times New Roman"/>
                <a:cs typeface="Times New Roman"/>
              </a:rPr>
              <a:t>automobile </a:t>
            </a:r>
            <a:r>
              <a:rPr sz="2200" dirty="0">
                <a:latin typeface="Times New Roman"/>
                <a:cs typeface="Times New Roman"/>
              </a:rPr>
              <a:t>there </a:t>
            </a:r>
            <a:r>
              <a:rPr sz="2200" spc="-5" dirty="0">
                <a:latin typeface="Times New Roman"/>
                <a:cs typeface="Times New Roman"/>
              </a:rPr>
              <a:t>is always </a:t>
            </a:r>
            <a:r>
              <a:rPr sz="2200" dirty="0">
                <a:latin typeface="Times New Roman"/>
                <a:cs typeface="Times New Roman"/>
              </a:rPr>
              <a:t>an </a:t>
            </a:r>
            <a:r>
              <a:rPr sz="2200" spc="-5" dirty="0">
                <a:latin typeface="Times New Roman"/>
                <a:cs typeface="Times New Roman"/>
              </a:rPr>
              <a:t>odometer </a:t>
            </a:r>
            <a:r>
              <a:rPr sz="2200" dirty="0">
                <a:latin typeface="Times New Roman"/>
                <a:cs typeface="Times New Roman"/>
              </a:rPr>
              <a:t>and a  </a:t>
            </a:r>
            <a:r>
              <a:rPr sz="2200" spc="-5" dirty="0">
                <a:latin typeface="Times New Roman"/>
                <a:cs typeface="Times New Roman"/>
              </a:rPr>
              <a:t>speedometer. </a:t>
            </a:r>
            <a:r>
              <a:rPr sz="2200" dirty="0">
                <a:latin typeface="Times New Roman"/>
                <a:cs typeface="Times New Roman"/>
              </a:rPr>
              <a:t>These </a:t>
            </a:r>
            <a:r>
              <a:rPr sz="2200" spc="-5" dirty="0">
                <a:latin typeface="Times New Roman"/>
                <a:cs typeface="Times New Roman"/>
              </a:rPr>
              <a:t>two </a:t>
            </a:r>
            <a:r>
              <a:rPr sz="2200" dirty="0">
                <a:latin typeface="Times New Roman"/>
                <a:cs typeface="Times New Roman"/>
              </a:rPr>
              <a:t>gauges work in tandem and  allow the driver to </a:t>
            </a:r>
            <a:r>
              <a:rPr sz="2200" spc="-5" dirty="0">
                <a:latin typeface="Times New Roman"/>
                <a:cs typeface="Times New Roman"/>
              </a:rPr>
              <a:t>determine his </a:t>
            </a:r>
            <a:r>
              <a:rPr sz="2200" dirty="0">
                <a:latin typeface="Times New Roman"/>
                <a:cs typeface="Times New Roman"/>
              </a:rPr>
              <a:t>speed and </a:t>
            </a:r>
            <a:r>
              <a:rPr sz="2200" spc="-5" dirty="0">
                <a:latin typeface="Times New Roman"/>
                <a:cs typeface="Times New Roman"/>
              </a:rPr>
              <a:t>his  </a:t>
            </a:r>
            <a:r>
              <a:rPr sz="2200" dirty="0">
                <a:latin typeface="Times New Roman"/>
                <a:cs typeface="Times New Roman"/>
              </a:rPr>
              <a:t>distance that he </a:t>
            </a:r>
            <a:r>
              <a:rPr sz="2200" spc="-5" dirty="0">
                <a:latin typeface="Times New Roman"/>
                <a:cs typeface="Times New Roman"/>
              </a:rPr>
              <a:t>has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travel</a:t>
            </a:r>
            <a:r>
              <a:rPr lang="en-IN" sz="2200" dirty="0" smtClean="0">
                <a:latin typeface="Times New Roman"/>
                <a:cs typeface="Times New Roman"/>
              </a:rPr>
              <a:t>l</a:t>
            </a:r>
            <a:r>
              <a:rPr sz="2200" dirty="0" smtClean="0">
                <a:latin typeface="Times New Roman"/>
                <a:cs typeface="Times New Roman"/>
              </a:rPr>
              <a:t>ed</a:t>
            </a:r>
            <a:r>
              <a:rPr sz="2200" dirty="0">
                <a:latin typeface="Times New Roman"/>
                <a:cs typeface="Times New Roman"/>
              </a:rPr>
              <a:t>.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Electronic	</a:t>
            </a:r>
            <a:r>
              <a:rPr sz="2200" spc="-5" dirty="0">
                <a:latin typeface="Times New Roman"/>
                <a:cs typeface="Times New Roman"/>
              </a:rPr>
              <a:t>versions </a:t>
            </a:r>
            <a:r>
              <a:rPr sz="2200" dirty="0">
                <a:latin typeface="Times New Roman"/>
                <a:cs typeface="Times New Roman"/>
              </a:rPr>
              <a:t>of  these gauges </a:t>
            </a:r>
            <a:r>
              <a:rPr sz="2200" spc="-5" dirty="0">
                <a:latin typeface="Times New Roman"/>
                <a:cs typeface="Times New Roman"/>
              </a:rPr>
              <a:t>simply use </a:t>
            </a:r>
            <a:r>
              <a:rPr sz="2200" dirty="0">
                <a:latin typeface="Times New Roman"/>
                <a:cs typeface="Times New Roman"/>
              </a:rPr>
              <a:t>derivatives to transform the  data sent to the electronic </a:t>
            </a:r>
            <a:r>
              <a:rPr sz="2200" spc="-5" dirty="0">
                <a:latin typeface="Times New Roman"/>
                <a:cs typeface="Times New Roman"/>
              </a:rPr>
              <a:t>motherboard from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tires  to </a:t>
            </a:r>
            <a:r>
              <a:rPr sz="2200" spc="-5" dirty="0">
                <a:latin typeface="Times New Roman"/>
                <a:cs typeface="Times New Roman"/>
              </a:rPr>
              <a:t>miles </a:t>
            </a:r>
            <a:r>
              <a:rPr sz="2200" dirty="0">
                <a:latin typeface="Times New Roman"/>
                <a:cs typeface="Times New Roman"/>
              </a:rPr>
              <a:t>per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Hour(MPH)	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distance(KM).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4738757"/>
            <a:ext cx="48006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371600" y="599257"/>
            <a:ext cx="7162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51585" marR="5080" indent="-1239520">
              <a:spcBef>
                <a:spcPts val="100"/>
              </a:spcBef>
            </a:pPr>
            <a:r>
              <a:rPr lang="en-US" sz="3600" u="sng" kern="0" dirty="0" smtClean="0"/>
              <a:t>Real </a:t>
            </a:r>
            <a:r>
              <a:rPr lang="en-US" sz="3600" u="sng" kern="0" spc="-5" dirty="0" smtClean="0"/>
              <a:t>life </a:t>
            </a:r>
            <a:r>
              <a:rPr lang="en-US" sz="3600" u="sng" kern="0" dirty="0" smtClean="0"/>
              <a:t>Applications</a:t>
            </a:r>
            <a:r>
              <a:rPr lang="en-US" sz="3600" u="sng" kern="0" spc="-80" dirty="0" smtClean="0"/>
              <a:t> </a:t>
            </a:r>
            <a:r>
              <a:rPr lang="en-US" sz="3600" u="sng" kern="0" dirty="0" smtClean="0"/>
              <a:t>of </a:t>
            </a:r>
            <a:r>
              <a:rPr lang="en-US" sz="3600" u="sng" kern="0" spc="-5" dirty="0" smtClean="0"/>
              <a:t>Derivatives</a:t>
            </a:r>
            <a:endParaRPr lang="en-US" sz="3600" u="sng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623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Applications of Derivatives</vt:lpstr>
      <vt:lpstr>Contents:</vt:lpstr>
      <vt:lpstr>Definition of Derivative:</vt:lpstr>
      <vt:lpstr>Definition of Mean Value Theorem</vt:lpstr>
      <vt:lpstr>PowerPoint Presentation</vt:lpstr>
      <vt:lpstr>PowerPoint Presentation</vt:lpstr>
      <vt:lpstr>Definition of Rate of Change of Quantities </vt:lpstr>
      <vt:lpstr>PowerPoint Presentation</vt:lpstr>
      <vt:lpstr>Automobiles</vt:lpstr>
      <vt:lpstr>Business</vt:lpstr>
      <vt:lpstr>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</dc:creator>
  <cp:lastModifiedBy>Windows User</cp:lastModifiedBy>
  <cp:revision>42</cp:revision>
  <cp:lastPrinted>2019-11-11T07:32:25Z</cp:lastPrinted>
  <dcterms:created xsi:type="dcterms:W3CDTF">2019-11-07T09:14:12Z</dcterms:created>
  <dcterms:modified xsi:type="dcterms:W3CDTF">2019-11-11T07:32:29Z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2019-11-07T00:00:00Z</vt:filetime>
  </property>
</Properties>
</file>