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DC880-D3BD-4389-BD42-D5C2766CE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99713-0F97-4D93-B89A-DF21808092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2257C-713A-4059-98E1-5DCF3C7A5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2452-D9B9-4392-91A6-AF1138144FC4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8F9E9-ADD8-432F-BE37-3E8B357BA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F4F89-B1E2-42BF-8AF4-1C1EFB02E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7A78-DAE7-44C6-95DE-9B5EBDB435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371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37A8B-AC17-4529-A5DA-96DA99D41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9E9D2F-DA22-47C4-9CE1-8657CFCB7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B3D24-68E7-4CF4-8CDD-97FFCC3E0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2452-D9B9-4392-91A6-AF1138144FC4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6C3D8-A35C-43C9-A33F-4E602FDBF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2860-4984-494E-8F14-F3F0A5241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7A78-DAE7-44C6-95DE-9B5EBDB435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604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3DBBC5-88CC-4D13-96C7-D0B599365D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DCF94-A883-410A-BE05-05B5132CD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788B8-1D19-4005-A426-82DA2BD76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2452-D9B9-4392-91A6-AF1138144FC4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88DE0-5B32-462D-B756-7D3CC5C09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D0813-682A-4555-A9F3-27FB895B7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7A78-DAE7-44C6-95DE-9B5EBDB435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706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29CDA-D6F8-4CC1-B760-35EF0E5FA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3FCFB-B534-4F64-B5F5-42836F62B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D1AF7-233D-4418-A562-302256331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2452-D9B9-4392-91A6-AF1138144FC4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0845-0D81-49F5-B7B1-6F83056CB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9B3F1-AAC8-404F-AC66-2B5F454A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7A78-DAE7-44C6-95DE-9B5EBDB435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139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D7EDE-5576-4247-A6F4-772EF4EF8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B876B-9584-4567-AA69-A4ADDD8E8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C8A90-AACB-456B-99E3-BBED4D76B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2452-D9B9-4392-91A6-AF1138144FC4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698F0-6BC2-4BFA-B872-076740BBB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0E0D3-6AB9-4601-988C-300372A37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7A78-DAE7-44C6-95DE-9B5EBDB435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07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315A3-D1F3-4843-BB7C-B3D60CF84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51415-AA1F-4B63-9BE9-FEF6CD08E1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5EB6A4-D4A7-406F-B977-685666B8E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2E0DB-47AA-4CB1-BB6B-3F47FB105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2452-D9B9-4392-91A6-AF1138144FC4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101C3-6ED3-40EB-B71C-3F1158680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5249E9-77DD-4BCA-834D-D0DA90A10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7A78-DAE7-44C6-95DE-9B5EBDB435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258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69A5-EA63-4AA2-881E-CB4A38C3B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47348-3770-4888-8EB5-D49C941C5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515F29-1526-491A-8BF0-AA24A725F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F45535-ED9F-4CC3-94A7-1994D24D1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140F9F-D716-455D-AED0-FBD35CA8DB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76348F-ECB7-4F7A-8798-DFCDC16F6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2452-D9B9-4392-91A6-AF1138144FC4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59A4B6-33C2-43A6-A9DA-8BB0FB090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22F462-73C4-4947-978F-382746D68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7A78-DAE7-44C6-95DE-9B5EBDB435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364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D1113-3FAA-4D7D-BDD4-F83E17275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6C64EA-17AC-461B-B00C-74E9EDF76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2452-D9B9-4392-91A6-AF1138144FC4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843D53-0952-4078-A1B4-DC2D08B29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D7EE9B-590A-4A85-9887-10EFB376F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7A78-DAE7-44C6-95DE-9B5EBDB435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264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20A7BA-4070-4902-97B1-CF5EABC50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2452-D9B9-4392-91A6-AF1138144FC4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082612-8A68-46A4-B723-B226A720D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0CD58-E91C-486B-BDE5-30807D100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7A78-DAE7-44C6-95DE-9B5EBDB435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50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3F01A-DB2F-4B3E-8B2B-95DAA125B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5BF99-5989-401A-BDC5-EE8B38854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10C38-4750-4D9B-8A17-0113D1DA4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9D188-7EC1-4625-9D25-BE9C22E39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2452-D9B9-4392-91A6-AF1138144FC4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02CFA-EE9F-40EE-B6D3-5F9DA58D9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839CF-047A-4149-936B-B308DC3B0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7A78-DAE7-44C6-95DE-9B5EBDB435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12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DEDF9-D886-4C24-B931-A04614165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B64DBE-4C93-48BB-BE63-05C5DBB326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8480C-3FA5-4636-BF36-AD3074D0C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FCA39-FF85-4EF0-9AA4-8678B485C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2452-D9B9-4392-91A6-AF1138144FC4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930828-B98C-4962-B7F3-51AB20FCD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B5F7A7-4E5D-4494-8DF0-2F688E08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7A78-DAE7-44C6-95DE-9B5EBDB435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3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6E8DC-AE3A-42EB-A816-FED3D437A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16095-470B-4ECF-8279-D2955E6CD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0DB06-A9DF-475E-B481-5D68606015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02452-D9B9-4392-91A6-AF1138144FC4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AEA5D-482C-4667-BCD3-7BFB24BD64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59D49-1937-4810-80F5-0CBE72222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97A78-DAE7-44C6-95DE-9B5EBDB435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541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D0A9EC9-5521-4873-A155-843D99811B19}"/>
              </a:ext>
            </a:extLst>
          </p:cNvPr>
          <p:cNvSpPr/>
          <p:nvPr/>
        </p:nvSpPr>
        <p:spPr>
          <a:xfrm>
            <a:off x="835008" y="1452860"/>
            <a:ext cx="105219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PREDICTION OF FRAUDULENT FIRM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A39844-66A3-4FD6-B9AC-B0E1FC145A15}"/>
              </a:ext>
            </a:extLst>
          </p:cNvPr>
          <p:cNvSpPr/>
          <p:nvPr/>
        </p:nvSpPr>
        <p:spPr>
          <a:xfrm>
            <a:off x="3974398" y="2967335"/>
            <a:ext cx="4243213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cap="none" spc="0" dirty="0">
                <a:ln/>
                <a:solidFill>
                  <a:schemeClr val="accent3"/>
                </a:solidFill>
                <a:effectLst/>
              </a:rPr>
              <a:t>BY</a:t>
            </a:r>
          </a:p>
          <a:p>
            <a:pPr algn="ctr"/>
            <a:r>
              <a:rPr lang="en-US" sz="2800" b="1" cap="none" spc="0" dirty="0">
                <a:ln/>
                <a:solidFill>
                  <a:schemeClr val="accent3"/>
                </a:solidFill>
                <a:effectLst/>
              </a:rPr>
              <a:t>LAXMI SUPRIYA KETIREDDY</a:t>
            </a:r>
          </a:p>
        </p:txBody>
      </p:sp>
    </p:spTree>
    <p:extLst>
      <p:ext uri="{BB962C8B-B14F-4D97-AF65-F5344CB8AC3E}">
        <p14:creationId xmlns:p14="http://schemas.microsoft.com/office/powerpoint/2010/main" val="4109266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0F442-FBB3-4D6F-AB49-FA14463BB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Applied all the regression models. Used Grid Search to find the best scaling parameter. Used plots and graphs to help get a better glimpse of the results. 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IN" sz="2000" dirty="0"/>
              <a:t>Used cross validation to find average training and testing score. 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IN" sz="2000" dirty="0"/>
              <a:t>Found the best regressor for this dataset and train your model on the entire dataset using the best parameters and predict buzz for the </a:t>
            </a:r>
            <a:r>
              <a:rPr lang="en-IN" sz="2000" dirty="0" err="1"/>
              <a:t>test_set</a:t>
            </a:r>
            <a:r>
              <a:rPr lang="en-IN" sz="2000" dirty="0"/>
              <a:t>.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IN" sz="2000" dirty="0"/>
              <a:t>Performed evaluation for the regression models.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56C105-9F9A-439C-A76F-8F6C8737D7E5}"/>
              </a:ext>
            </a:extLst>
          </p:cNvPr>
          <p:cNvSpPr/>
          <p:nvPr/>
        </p:nvSpPr>
        <p:spPr>
          <a:xfrm>
            <a:off x="611317" y="296316"/>
            <a:ext cx="529247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400" b="1" cap="none" spc="0" dirty="0">
                <a:ln/>
                <a:solidFill>
                  <a:schemeClr val="accent3"/>
                </a:solidFill>
                <a:effectLst/>
              </a:rPr>
              <a:t>REGRESSION MODELS</a:t>
            </a:r>
          </a:p>
        </p:txBody>
      </p:sp>
    </p:spTree>
    <p:extLst>
      <p:ext uri="{BB962C8B-B14F-4D97-AF65-F5344CB8AC3E}">
        <p14:creationId xmlns:p14="http://schemas.microsoft.com/office/powerpoint/2010/main" val="3225478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0BB9D-CADD-4E8C-91CC-CC3447802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Found the best parameters for following classification models: KNN </a:t>
            </a:r>
            <a:r>
              <a:rPr lang="en-IN" sz="2000" dirty="0" err="1"/>
              <a:t>classifcation</a:t>
            </a:r>
            <a:r>
              <a:rPr lang="en-IN" sz="2000" dirty="0"/>
              <a:t>, Logistic   Regression, Linear Support Vector Machine, </a:t>
            </a:r>
            <a:r>
              <a:rPr lang="en-IN" sz="2000" dirty="0" err="1"/>
              <a:t>Kerenilzed</a:t>
            </a:r>
            <a:r>
              <a:rPr lang="en-IN" sz="2000" dirty="0"/>
              <a:t> Support Vector Machine, Decision Tree. </a:t>
            </a:r>
          </a:p>
          <a:p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r>
              <a:rPr lang="en-IN" sz="2000" dirty="0"/>
              <a:t>Performed evaluation for the classification models.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1B977C-790F-4D91-8AE6-F714F7F332BF}"/>
              </a:ext>
            </a:extLst>
          </p:cNvPr>
          <p:cNvSpPr/>
          <p:nvPr/>
        </p:nvSpPr>
        <p:spPr>
          <a:xfrm>
            <a:off x="639221" y="296316"/>
            <a:ext cx="607486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400" b="1" cap="none" spc="0" dirty="0">
                <a:ln/>
                <a:solidFill>
                  <a:schemeClr val="accent3"/>
                </a:solidFill>
                <a:effectLst/>
              </a:rPr>
              <a:t>CLASSIFICATION MODELS</a:t>
            </a:r>
          </a:p>
        </p:txBody>
      </p:sp>
    </p:spTree>
    <p:extLst>
      <p:ext uri="{BB962C8B-B14F-4D97-AF65-F5344CB8AC3E}">
        <p14:creationId xmlns:p14="http://schemas.microsoft.com/office/powerpoint/2010/main" val="3350537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2CAC0-4854-4B96-A262-811DB5910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06675"/>
            <a:ext cx="10515600" cy="4351338"/>
          </a:xfrm>
        </p:spPr>
        <p:txBody>
          <a:bodyPr/>
          <a:lstStyle/>
          <a:p>
            <a:r>
              <a:rPr lang="en-IN" sz="2000" dirty="0"/>
              <a:t>After performing the regression and classification models , the polynomial regression gave the best results with the minimal error of 1.15. 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IN" sz="2000" dirty="0"/>
              <a:t>The classification models also predicted well with an accuracy of 100%.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C2EEEF-6BC7-4329-BDF1-4E6D7D753CD7}"/>
              </a:ext>
            </a:extLst>
          </p:cNvPr>
          <p:cNvSpPr/>
          <p:nvPr/>
        </p:nvSpPr>
        <p:spPr>
          <a:xfrm>
            <a:off x="755399" y="367010"/>
            <a:ext cx="214680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400" b="1" cap="none" spc="0" dirty="0">
                <a:ln/>
                <a:solidFill>
                  <a:schemeClr val="accent3"/>
                </a:solidFill>
                <a:effectLst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313367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D02EE-7C07-42EC-95C2-04172C2E0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After performing all the regression models it is observed that polynomial is giving the best results as the mean square error is less and the scores are optimal.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IN" sz="2000" dirty="0"/>
              <a:t>It shows the best results against the other models.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IN" sz="2000" dirty="0"/>
              <a:t>And according to the classification, all the models are giving an accuracy of 100% with very-less or no miss-classification.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IN" sz="2000" dirty="0"/>
              <a:t>According to the Feature Importance found by the Random Forest, the SCORE and INHERENT_RISK are the most important features which effect the audit risk.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613AB5-2D72-42E5-9D7E-15C2ACAA7B92}"/>
              </a:ext>
            </a:extLst>
          </p:cNvPr>
          <p:cNvSpPr/>
          <p:nvPr/>
        </p:nvSpPr>
        <p:spPr>
          <a:xfrm>
            <a:off x="676986" y="296316"/>
            <a:ext cx="329423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400" b="1" cap="none" spc="0" dirty="0">
                <a:ln/>
                <a:solidFill>
                  <a:schemeClr val="accent3"/>
                </a:solidFill>
                <a:effectLst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280470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4F91CD-5DD8-403B-B4CA-1C621DB8F3BC}"/>
              </a:ext>
            </a:extLst>
          </p:cNvPr>
          <p:cNvSpPr/>
          <p:nvPr/>
        </p:nvSpPr>
        <p:spPr>
          <a:xfrm>
            <a:off x="3822213" y="2413337"/>
            <a:ext cx="401417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6000" b="1" cap="none" spc="0" dirty="0">
                <a:ln/>
                <a:solidFill>
                  <a:schemeClr val="accent3"/>
                </a:solidFill>
                <a:effectLst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35847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A3069-1FE4-4919-AD65-78E88D97C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This is based on the case study of visiting an </a:t>
            </a:r>
            <a:r>
              <a:rPr lang="en-IN" sz="2000" dirty="0" err="1"/>
              <a:t>externl</a:t>
            </a:r>
            <a:r>
              <a:rPr lang="en-IN" sz="2000" dirty="0"/>
              <a:t> audit company and knowing how Machine        Learning would help in improving the audit quality.</a:t>
            </a:r>
          </a:p>
          <a:p>
            <a:endParaRPr lang="en-IN" dirty="0"/>
          </a:p>
          <a:p>
            <a:r>
              <a:rPr lang="en-IN" sz="2000" dirty="0"/>
              <a:t>Audit is an official inspection of an individual’s or organization’s accounts, typically by an independent body. 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IN" sz="2000" dirty="0"/>
              <a:t>763 firms have been targeted in this project. 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3CB1E1-830D-4A59-B4BA-D60367D46B5E}"/>
              </a:ext>
            </a:extLst>
          </p:cNvPr>
          <p:cNvSpPr/>
          <p:nvPr/>
        </p:nvSpPr>
        <p:spPr>
          <a:xfrm>
            <a:off x="713452" y="424160"/>
            <a:ext cx="388805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400" b="1" cap="none" spc="0" dirty="0">
                <a:ln/>
                <a:solidFill>
                  <a:schemeClr val="accent3"/>
                </a:solidFill>
                <a:effectLst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946665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EC362-5EBE-4E47-A955-EF6576B69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70175"/>
          </a:xfrm>
        </p:spPr>
        <p:txBody>
          <a:bodyPr>
            <a:normAutofit/>
          </a:bodyPr>
          <a:lstStyle/>
          <a:p>
            <a:r>
              <a:rPr lang="en-IN" sz="2000" dirty="0"/>
              <a:t>I found the data from the UCI Machine Learning Repository</a:t>
            </a:r>
          </a:p>
          <a:p>
            <a:endParaRPr lang="en-IN" sz="2000" dirty="0"/>
          </a:p>
          <a:p>
            <a:r>
              <a:rPr lang="en-IN" sz="2000" dirty="0"/>
              <a:t>The goal of the research is to help the auditors by building a classification model that can    predict the fraudulent firm on the basis the present and historical risk factors.</a:t>
            </a:r>
          </a:p>
          <a:p>
            <a:endParaRPr lang="en-IN" sz="2000" dirty="0"/>
          </a:p>
          <a:p>
            <a:r>
              <a:rPr lang="en-IN" sz="2000" dirty="0"/>
              <a:t>Considered ``</a:t>
            </a:r>
            <a:r>
              <a:rPr lang="en-IN" sz="2000" dirty="0" err="1"/>
              <a:t>Audit_Risk</a:t>
            </a:r>
            <a:r>
              <a:rPr lang="en-IN" sz="2000" dirty="0"/>
              <a:t>`` as target columns for regression tasks, and ``Risk`` as the target column for classification tasks. 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F6EA8D-D69D-44D3-8D5D-99A442D47C50}"/>
              </a:ext>
            </a:extLst>
          </p:cNvPr>
          <p:cNvSpPr/>
          <p:nvPr/>
        </p:nvSpPr>
        <p:spPr>
          <a:xfrm>
            <a:off x="633450" y="296316"/>
            <a:ext cx="820096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400" b="1" cap="none" spc="0" dirty="0">
                <a:ln/>
                <a:solidFill>
                  <a:schemeClr val="accent3"/>
                </a:solidFill>
                <a:effectLst/>
              </a:rPr>
              <a:t>DATA ACQUISITION AND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C8643A-AF93-4B6B-B3C4-04360B05C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95800"/>
            <a:ext cx="9997043" cy="220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024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4911D-5107-4FD1-8BC9-EA012D5DB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37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IN" b="1" dirty="0"/>
              <a:t>Merging of the two dataframes</a:t>
            </a:r>
          </a:p>
          <a:p>
            <a:r>
              <a:rPr lang="en-IN" sz="2000" dirty="0"/>
              <a:t>I merged the two dataframes using the inner merge on the common columns between the two dataframes while not considering the “risk” column.</a:t>
            </a:r>
          </a:p>
          <a:p>
            <a:endParaRPr lang="en-IN" sz="2000" dirty="0"/>
          </a:p>
          <a:p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b="1" dirty="0"/>
              <a:t>2. Central Imputation</a:t>
            </a:r>
          </a:p>
          <a:p>
            <a:r>
              <a:rPr lang="en-IN" sz="2000" dirty="0"/>
              <a:t>There was only one null value present in the dataframe in the feature MONEY_VALUE. This null value was replaced by the mean of MONEY_VALUE.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5B528B-005B-4C59-A9A2-B7A277B388C9}"/>
              </a:ext>
            </a:extLst>
          </p:cNvPr>
          <p:cNvSpPr/>
          <p:nvPr/>
        </p:nvSpPr>
        <p:spPr>
          <a:xfrm>
            <a:off x="714394" y="296316"/>
            <a:ext cx="39623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400" b="1" cap="none" spc="0" dirty="0">
                <a:ln/>
                <a:solidFill>
                  <a:schemeClr val="accent3"/>
                </a:solidFill>
                <a:effectLst/>
              </a:rPr>
              <a:t>METHODOLOGY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1A237A-54E6-458F-A2CB-F03ED65C555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87295" y="3257709"/>
            <a:ext cx="5731510" cy="89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469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318AF-CA63-42F2-AA77-601AAF416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253330"/>
            <a:ext cx="10515600" cy="5308353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3. Type Conversion</a:t>
            </a:r>
          </a:p>
          <a:p>
            <a:r>
              <a:rPr lang="en-IN" sz="2000" dirty="0"/>
              <a:t>Some of the observations for the feature LOCATION_ID were in strings. I have assigned and converted it into the categorical variable.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b="1" dirty="0"/>
              <a:t>4</a:t>
            </a:r>
            <a:r>
              <a:rPr lang="en-IN" dirty="0"/>
              <a:t>. </a:t>
            </a:r>
            <a:r>
              <a:rPr lang="en-IN" b="1" dirty="0"/>
              <a:t>Dealing with the Outliers:</a:t>
            </a:r>
            <a:endParaRPr lang="en-IN" sz="1800" dirty="0"/>
          </a:p>
          <a:p>
            <a:r>
              <a:rPr lang="en-IN" sz="2000" dirty="0"/>
              <a:t>I have used describe() function to observe the statistics of the dataframe. The I observed the outliers by plotting the boxplot  and removed some of the outliers.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AC4AAD-1DF6-4D7C-91DC-D3AD26C3E66A}"/>
              </a:ext>
            </a:extLst>
          </p:cNvPr>
          <p:cNvSpPr/>
          <p:nvPr/>
        </p:nvSpPr>
        <p:spPr>
          <a:xfrm>
            <a:off x="600091" y="296316"/>
            <a:ext cx="39623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400" b="1" dirty="0">
                <a:ln/>
                <a:solidFill>
                  <a:schemeClr val="accent3"/>
                </a:solidFill>
              </a:rPr>
              <a:t>METHODOLOGY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C8D610-4D6A-4E89-8B42-76299326B5F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13049" y="4064000"/>
            <a:ext cx="5997576" cy="268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565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33BD0-8DB5-47F9-BF8B-A0566AD84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275"/>
            <a:ext cx="10515600" cy="4738688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5</a:t>
            </a:r>
            <a:r>
              <a:rPr lang="en-IN" dirty="0"/>
              <a:t>. </a:t>
            </a:r>
            <a:r>
              <a:rPr lang="en-IN" b="1" dirty="0"/>
              <a:t>Dealing with the data leakage:</a:t>
            </a:r>
          </a:p>
          <a:p>
            <a:pPr marL="0" indent="0">
              <a:buNone/>
            </a:pPr>
            <a:endParaRPr lang="en-IN" b="1" dirty="0"/>
          </a:p>
          <a:p>
            <a:r>
              <a:rPr lang="en-IN" sz="2000" dirty="0"/>
              <a:t>It is observed that District loss and district have the same values and same effect on the target so dropping one of the two attributes (which is DISTRICT) is done.</a:t>
            </a:r>
          </a:p>
          <a:p>
            <a:endParaRPr lang="en-IN" sz="2000" dirty="0"/>
          </a:p>
          <a:p>
            <a:r>
              <a:rPr lang="en-IN" sz="2000" dirty="0"/>
              <a:t>It is also observed that </a:t>
            </a:r>
            <a:r>
              <a:rPr lang="en-IN" sz="2000" dirty="0" err="1"/>
              <a:t>MONEY_Marks</a:t>
            </a:r>
            <a:r>
              <a:rPr lang="en-IN" sz="2000" dirty="0"/>
              <a:t> and </a:t>
            </a:r>
            <a:r>
              <a:rPr lang="en-IN" sz="2000" dirty="0" err="1"/>
              <a:t>Score_MV</a:t>
            </a:r>
            <a:r>
              <a:rPr lang="en-IN" sz="2000" dirty="0"/>
              <a:t> differ by a constant factor which is the multiplication of 10 (i.e., SCORE_MV*10 is \MONEY_MARKS), so dropping the MONEY_MARKS attribute.  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134D15-F324-4C00-8B74-CE1EB2F2B9E5}"/>
              </a:ext>
            </a:extLst>
          </p:cNvPr>
          <p:cNvSpPr/>
          <p:nvPr/>
        </p:nvSpPr>
        <p:spPr>
          <a:xfrm>
            <a:off x="676294" y="296316"/>
            <a:ext cx="39623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400" b="1" cap="none" spc="0" dirty="0">
                <a:ln/>
                <a:solidFill>
                  <a:schemeClr val="accent3"/>
                </a:solidFill>
                <a:effectLst/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4150224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AEC1F-7CFD-4CC6-AC85-08BC42BB0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550"/>
            <a:ext cx="10515600" cy="5119390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/>
              <a:t>With the help of visualisations I could observe some of the following:</a:t>
            </a:r>
          </a:p>
          <a:p>
            <a:r>
              <a:rPr lang="en-IN" sz="2000" dirty="0"/>
              <a:t>There was risk that the firm is a fraudulent firm for </a:t>
            </a:r>
            <a:r>
              <a:rPr lang="en-IN" sz="2000" dirty="0" err="1"/>
              <a:t>sector_score</a:t>
            </a:r>
            <a:r>
              <a:rPr lang="en-IN" sz="2000" dirty="0"/>
              <a:t> between 2.72 and 3.89.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sz="2000" dirty="0"/>
              <a:t>It was observed that district loss = 2 had less fraudulent firms.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1485E4-91BE-4373-B857-86EC4CFEF89E}"/>
              </a:ext>
            </a:extLst>
          </p:cNvPr>
          <p:cNvSpPr/>
          <p:nvPr/>
        </p:nvSpPr>
        <p:spPr>
          <a:xfrm>
            <a:off x="698980" y="386060"/>
            <a:ext cx="403129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400" b="1" cap="none" spc="0" dirty="0">
                <a:ln/>
                <a:solidFill>
                  <a:schemeClr val="accent3"/>
                </a:solidFill>
                <a:effectLst/>
              </a:rPr>
              <a:t>VISUALIZATIONS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B0AB70-47AC-462F-8272-6B646E83DAD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14675" y="2255520"/>
            <a:ext cx="3838575" cy="23469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E068DE-0211-4A53-9394-051F7331054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353425" y="3870227"/>
            <a:ext cx="3119437" cy="279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369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FF02F-4B07-4256-AFEC-25CB6E5D2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3950"/>
            <a:ext cx="10515600" cy="5053013"/>
          </a:xfrm>
        </p:spPr>
        <p:txBody>
          <a:bodyPr/>
          <a:lstStyle/>
          <a:p>
            <a:r>
              <a:rPr lang="en-IN" sz="2000" dirty="0"/>
              <a:t>Number of Fraudulent (i.e., risk) and Number of </a:t>
            </a:r>
            <a:r>
              <a:rPr lang="en-IN" sz="2000" dirty="0" err="1"/>
              <a:t>non_fraudulent</a:t>
            </a:r>
            <a:r>
              <a:rPr lang="en-IN" sz="2000" dirty="0"/>
              <a:t> firms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2000" dirty="0"/>
              <a:t>With the help of scatter plot it is also observed that there is a good linear relationship between INHERENT_RISK and AUDIT_RISK when the RISK =1 .</a:t>
            </a:r>
          </a:p>
          <a:p>
            <a:pPr marL="0" indent="0">
              <a:buNone/>
            </a:pPr>
            <a:endParaRPr lang="en-IN" sz="2000" dirty="0"/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FCA535-F159-4095-B091-66C4A0E71A03}"/>
              </a:ext>
            </a:extLst>
          </p:cNvPr>
          <p:cNvSpPr/>
          <p:nvPr/>
        </p:nvSpPr>
        <p:spPr>
          <a:xfrm>
            <a:off x="737080" y="280849"/>
            <a:ext cx="403129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400" b="1" cap="none" spc="0" dirty="0">
                <a:ln/>
                <a:solidFill>
                  <a:schemeClr val="accent3"/>
                </a:solidFill>
                <a:effectLst/>
              </a:rPr>
              <a:t>VISUALIZATIONS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DECB79-55CE-4D3E-8839-D5BAE8AFA06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467725" y="1097459"/>
            <a:ext cx="3365499" cy="32459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DD1948-518A-41A9-BD6B-B93078BB99E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248525" y="5008066"/>
            <a:ext cx="29718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556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4704F-61A7-4E2A-9505-3BC407863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6350"/>
            <a:ext cx="10515600" cy="4900613"/>
          </a:xfrm>
        </p:spPr>
        <p:txBody>
          <a:bodyPr/>
          <a:lstStyle/>
          <a:p>
            <a:r>
              <a:rPr lang="en-IN" sz="2000" dirty="0"/>
              <a:t>I also analysed the data and the correlations using the correlation matrix.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AF133C-7051-4212-B0DE-0B7FF8A60438}"/>
              </a:ext>
            </a:extLst>
          </p:cNvPr>
          <p:cNvSpPr/>
          <p:nvPr/>
        </p:nvSpPr>
        <p:spPr>
          <a:xfrm>
            <a:off x="628798" y="296316"/>
            <a:ext cx="546720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400" b="1" cap="none" spc="0" dirty="0">
                <a:ln/>
                <a:solidFill>
                  <a:schemeClr val="accent3"/>
                </a:solidFill>
                <a:effectLst/>
              </a:rPr>
              <a:t>CORRELATION MATRIX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B292FA-31D7-4215-A09F-E2B482C0031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04185" y="1960474"/>
            <a:ext cx="5745480" cy="460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274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706</Words>
  <Application>Microsoft Office PowerPoint</Application>
  <PresentationFormat>Widescreen</PresentationFormat>
  <Paragraphs>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Supriya Reddy</dc:creator>
  <cp:lastModifiedBy>Supriya Reddy</cp:lastModifiedBy>
  <cp:revision>26</cp:revision>
  <dcterms:created xsi:type="dcterms:W3CDTF">2019-06-10T23:44:02Z</dcterms:created>
  <dcterms:modified xsi:type="dcterms:W3CDTF">2019-06-11T00:17:23Z</dcterms:modified>
</cp:coreProperties>
</file>