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3" r:id="rId7"/>
    <p:sldId id="300" r:id="rId8"/>
    <p:sldId id="301" r:id="rId9"/>
    <p:sldId id="302" r:id="rId10"/>
    <p:sldId id="303" r:id="rId11"/>
    <p:sldId id="304" r:id="rId12"/>
    <p:sldId id="298" r:id="rId13"/>
    <p:sldId id="299" r:id="rId14"/>
    <p:sldId id="294" r:id="rId15"/>
    <p:sldId id="305" r:id="rId16"/>
    <p:sldId id="306" r:id="rId17"/>
    <p:sldId id="296" r:id="rId18"/>
    <p:sldId id="308" r:id="rId19"/>
    <p:sldId id="309" r:id="rId20"/>
    <p:sldId id="307" r:id="rId21"/>
    <p:sldId id="278" r:id="rId22"/>
  </p:sldIdLst>
  <p:sldSz cx="9144000" cy="5143500" type="screen16x9"/>
  <p:notesSz cx="6858000" cy="9144000"/>
  <p:embeddedFontLst>
    <p:embeddedFont>
      <p:font typeface="Titillium Web" charset="0"/>
      <p:regular r:id="rId24"/>
      <p:bold r:id="rId25"/>
      <p:italic r:id="rId26"/>
      <p:boldItalic r:id="rId27"/>
    </p:embeddedFont>
    <p:embeddedFont>
      <p:font typeface="Titillium Web Light" charset="0"/>
      <p:regular r:id="rId28"/>
      <p:bold r:id="rId29"/>
      <p:italic r:id="rId30"/>
      <p:boldItalic r:id="rId31"/>
    </p:embeddedFont>
    <p:embeddedFont>
      <p:font typeface="Bahnschrift SemiBold SemiConden" pitchFamily="34" charset="0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nput.readthedocs.io/" TargetMode="External"/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815026" cy="16135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Advanced </a:t>
            </a:r>
            <a:r>
              <a:rPr lang="en-US" sz="4800" dirty="0" err="1" smtClean="0"/>
              <a:t>KeyLogger</a:t>
            </a: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393826" y="2643758"/>
            <a:ext cx="2380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Chitrala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Laxmidevi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8850" name="AutoShape 2" descr="Keylogger: como alguns sites pegam seu e-mail antes mesmo de apertar  &quot;enviar&quot; - Giz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38045A-A841-8272-2EB5-A744994C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95486"/>
            <a:ext cx="6025500" cy="857400"/>
          </a:xfrm>
        </p:spPr>
        <p:txBody>
          <a:bodyPr/>
          <a:lstStyle/>
          <a:p>
            <a:r>
              <a:rPr lang="en-IN" dirty="0" smtClean="0"/>
              <a:t>System Flow Diagram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AE76445-4D04-7370-EF27-92E2D82E0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4C1217B3-0F83-F86A-D1AC-47C10F963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79654"/>
            <a:ext cx="6556603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Data Processing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The files are attached to an email.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Email Sending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Email is sent with the collected data.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Cleanup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Temporary files are deleted after sending the email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596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48921E-4FC9-4A98-91AC-F4DC50BD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Titillium Web" panose="00000500000000000000" pitchFamily="2" charset="0"/>
                <a:ea typeface="Times New Roman" panose="02020603050405020304" pitchFamily="18" charset="0"/>
              </a:rPr>
              <a:t>SYSTEM</a:t>
            </a:r>
            <a:r>
              <a:rPr lang="en-US" sz="2400" b="1" spc="-30" dirty="0">
                <a:effectLst/>
                <a:latin typeface="Titillium Web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tillium Web" panose="00000500000000000000" pitchFamily="2" charset="0"/>
                <a:ea typeface="Times New Roman" panose="02020603050405020304" pitchFamily="18" charset="0"/>
              </a:rPr>
              <a:t>FLOW</a:t>
            </a:r>
            <a:r>
              <a:rPr lang="en-US" sz="2400" b="1" spc="-15" dirty="0">
                <a:effectLst/>
                <a:latin typeface="Titillium Web" panose="00000500000000000000" pitchFamily="2" charset="0"/>
                <a:ea typeface="Times New Roman" panose="02020603050405020304" pitchFamily="18" charset="0"/>
              </a:rPr>
              <a:t> D</a:t>
            </a:r>
            <a:r>
              <a:rPr lang="en-US" sz="2400" b="1" dirty="0">
                <a:effectLst/>
                <a:latin typeface="Titillium Web" panose="00000500000000000000" pitchFamily="2" charset="0"/>
                <a:ea typeface="Times New Roman" panose="02020603050405020304" pitchFamily="18" charset="0"/>
              </a:rPr>
              <a:t>IAGRAM</a:t>
            </a:r>
            <a:endParaRPr lang="en-IN" sz="2400" dirty="0">
              <a:latin typeface="Titillium Web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327AC6-4F74-8735-7061-88C1020A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186766" cy="321470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40630F2-19C1-4488-3CCF-04537776A5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714348" y="1500180"/>
            <a:ext cx="142876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2143108" y="1680364"/>
            <a:ext cx="1071570" cy="34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14678" y="1500180"/>
            <a:ext cx="178595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72198" y="1500180"/>
            <a:ext cx="142876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 err="1" smtClean="0">
                <a:solidFill>
                  <a:schemeClr val="tx1"/>
                </a:solidFill>
              </a:rPr>
              <a:t>Keylogging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  <a:endCxn id="15" idx="1"/>
          </p:cNvCxnSpPr>
          <p:nvPr/>
        </p:nvCxnSpPr>
        <p:spPr>
          <a:xfrm>
            <a:off x="5000628" y="1678775"/>
            <a:ext cx="1071570" cy="1588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15074" y="2643188"/>
            <a:ext cx="128588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webcam Capturing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5" idx="2"/>
          </p:cNvCxnSpPr>
          <p:nvPr/>
        </p:nvCxnSpPr>
        <p:spPr>
          <a:xfrm rot="5400000">
            <a:off x="6429388" y="2214560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43372" y="2643188"/>
            <a:ext cx="128588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collection complete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1"/>
            <a:endCxn id="21" idx="3"/>
          </p:cNvCxnSpPr>
          <p:nvPr/>
        </p:nvCxnSpPr>
        <p:spPr>
          <a:xfrm rot="10800000" flipV="1">
            <a:off x="5429256" y="2821782"/>
            <a:ext cx="785818" cy="3571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14480" y="2643188"/>
            <a:ext cx="121444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Prepare Email</a:t>
            </a:r>
          </a:p>
        </p:txBody>
      </p:sp>
      <p:cxnSp>
        <p:nvCxnSpPr>
          <p:cNvPr id="26" name="Straight Arrow Connector 25"/>
          <p:cNvCxnSpPr>
            <a:stCxn id="21" idx="1"/>
            <a:endCxn id="24" idx="3"/>
          </p:cNvCxnSpPr>
          <p:nvPr/>
        </p:nvCxnSpPr>
        <p:spPr>
          <a:xfrm rot="10800000" flipV="1">
            <a:off x="2928926" y="2857501"/>
            <a:ext cx="1214446" cy="357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43042" y="4071948"/>
            <a:ext cx="1285884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43372" y="4071948"/>
            <a:ext cx="157163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Clean 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4" idx="2"/>
            <a:endCxn id="27" idx="0"/>
          </p:cNvCxnSpPr>
          <p:nvPr/>
        </p:nvCxnSpPr>
        <p:spPr>
          <a:xfrm rot="5400000">
            <a:off x="1839497" y="3589742"/>
            <a:ext cx="928694" cy="357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28" idx="1"/>
          </p:cNvCxnSpPr>
          <p:nvPr/>
        </p:nvCxnSpPr>
        <p:spPr>
          <a:xfrm>
            <a:off x="2928926" y="4321981"/>
            <a:ext cx="121444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8683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11408"/>
            <a:ext cx="8572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tillium Web" charset="0"/>
              </a:rPr>
              <a:t>Implementation and Results</a:t>
            </a:r>
          </a:p>
          <a:p>
            <a:pPr fontAlgn="base">
              <a:buNone/>
            </a:pPr>
            <a:endParaRPr lang="en-US" sz="2800" dirty="0">
              <a:solidFill>
                <a:schemeClr val="bg1"/>
              </a:solidFill>
              <a:latin typeface="Titillium Web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Code Structure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The code consists of several functions for each task:</a:t>
            </a:r>
          </a:p>
          <a:p>
            <a:pPr lvl="1"/>
            <a:r>
              <a:rPr lang="en-US" sz="2400" b="1" dirty="0" err="1" smtClean="0">
                <a:solidFill>
                  <a:schemeClr val="bg1"/>
                </a:solidFill>
              </a:rPr>
              <a:t>Keylogging</a:t>
            </a:r>
            <a:r>
              <a:rPr lang="en-US" sz="2400" dirty="0" smtClean="0">
                <a:solidFill>
                  <a:schemeClr val="bg1"/>
                </a:solidFill>
              </a:rPr>
              <a:t>: Logs </a:t>
            </a:r>
            <a:r>
              <a:rPr lang="en-US" sz="2400" dirty="0" err="1" smtClean="0">
                <a:solidFill>
                  <a:schemeClr val="bg1"/>
                </a:solidFill>
              </a:rPr>
              <a:t>keypresses</a:t>
            </a:r>
            <a:r>
              <a:rPr lang="en-US" sz="2400" dirty="0" smtClean="0">
                <a:solidFill>
                  <a:schemeClr val="bg1"/>
                </a:solidFill>
              </a:rPr>
              <a:t> to a text file using </a:t>
            </a:r>
            <a:r>
              <a:rPr lang="en-US" sz="2400" dirty="0" err="1" smtClean="0">
                <a:solidFill>
                  <a:schemeClr val="bg1"/>
                </a:solidFill>
              </a:rPr>
              <a:t>Pynput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Screenshot Capture</a:t>
            </a:r>
            <a:r>
              <a:rPr lang="en-US" sz="2400" dirty="0" smtClean="0">
                <a:solidFill>
                  <a:schemeClr val="bg1"/>
                </a:solidFill>
              </a:rPr>
              <a:t>: Captures the desktop every 5 seconds.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Audio Recording</a:t>
            </a:r>
            <a:r>
              <a:rPr lang="en-US" sz="2400" dirty="0" smtClean="0">
                <a:solidFill>
                  <a:schemeClr val="bg1"/>
                </a:solidFill>
              </a:rPr>
              <a:t>: Records audio for 10 seconds every iteration.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Webcam Capture</a:t>
            </a:r>
            <a:r>
              <a:rPr lang="en-US" sz="2400" dirty="0" smtClean="0">
                <a:solidFill>
                  <a:schemeClr val="bg1"/>
                </a:solidFill>
              </a:rPr>
              <a:t>: Captures an image every 5 seconds using </a:t>
            </a:r>
            <a:r>
              <a:rPr lang="en-US" sz="2400" dirty="0" err="1" smtClean="0">
                <a:solidFill>
                  <a:schemeClr val="bg1"/>
                </a:solidFill>
              </a:rPr>
              <a:t>OpenCV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sz="1600" dirty="0">
              <a:solidFill>
                <a:schemeClr val="bg1"/>
              </a:solidFill>
              <a:latin typeface="Titillium Web" charset="0"/>
            </a:endParaRPr>
          </a:p>
          <a:p>
            <a:pPr fontAlgn="base"/>
            <a:endParaRPr lang="en-US" dirty="0">
              <a:solidFill>
                <a:schemeClr val="bg1"/>
              </a:solidFill>
              <a:latin typeface="Titillium Web" charset="0"/>
            </a:endParaRPr>
          </a:p>
          <a:p>
            <a:pPr fontAlgn="base"/>
            <a:endParaRPr lang="en-US" dirty="0">
              <a:solidFill>
                <a:schemeClr val="bg1"/>
              </a:solidFill>
              <a:latin typeface="Titillium Web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52479"/>
            <a:ext cx="85011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Sample Results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Keylogs</a:t>
            </a:r>
            <a:r>
              <a:rPr lang="en-US" sz="2800" dirty="0" smtClean="0">
                <a:solidFill>
                  <a:schemeClr val="bg1"/>
                </a:solidFill>
              </a:rPr>
              <a:t>: A text file containing the recorded keystrokes.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Screenshots</a:t>
            </a:r>
            <a:r>
              <a:rPr lang="en-US" sz="2800" dirty="0" smtClean="0">
                <a:solidFill>
                  <a:schemeClr val="bg1"/>
                </a:solidFill>
              </a:rPr>
              <a:t>: Images stored as PNG files.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Audio Files</a:t>
            </a:r>
            <a:r>
              <a:rPr lang="en-US" sz="2800" dirty="0" smtClean="0">
                <a:solidFill>
                  <a:schemeClr val="bg1"/>
                </a:solidFill>
              </a:rPr>
              <a:t>: Recorded WAV files.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Webcam Pictures</a:t>
            </a:r>
            <a:r>
              <a:rPr lang="en-US" sz="2800" dirty="0" smtClean="0">
                <a:solidFill>
                  <a:schemeClr val="bg1"/>
                </a:solidFill>
              </a:rPr>
              <a:t>: JPG files showing captured images from the webcam</a:t>
            </a:r>
            <a:r>
              <a:rPr lang="en-US" dirty="0" smtClean="0"/>
              <a:t>.</a:t>
            </a:r>
          </a:p>
          <a:p>
            <a:pPr fontAlgn="base"/>
            <a:endParaRPr lang="en-US" dirty="0">
              <a:solidFill>
                <a:schemeClr val="bg1"/>
              </a:solidFill>
              <a:latin typeface="Titillium Web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57793"/>
            <a:ext cx="19720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tillium Web" charset="0"/>
              </a:rPr>
              <a:t>Results</a:t>
            </a:r>
          </a:p>
          <a:p>
            <a:endParaRPr lang="en-US" sz="4400" dirty="0">
              <a:solidFill>
                <a:schemeClr val="bg1"/>
              </a:solidFill>
              <a:latin typeface="Titillium Web" charset="0"/>
            </a:endParaRPr>
          </a:p>
          <a:p>
            <a:endParaRPr lang="en-US" sz="4400" dirty="0">
              <a:solidFill>
                <a:schemeClr val="bg1"/>
              </a:solidFill>
              <a:latin typeface="Titillium Web" charset="0"/>
            </a:endParaRPr>
          </a:p>
        </p:txBody>
      </p:sp>
      <p:pic>
        <p:nvPicPr>
          <p:cNvPr id="4" name="Picture 3" descr="pic_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357304"/>
            <a:ext cx="7199978" cy="34099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DEE26B-C6D9-6072-DB91-25D342D9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2182"/>
            <a:ext cx="6025500" cy="857400"/>
          </a:xfrm>
        </p:spPr>
        <p:txBody>
          <a:bodyPr/>
          <a:lstStyle/>
          <a:p>
            <a:r>
              <a:rPr lang="en-US" dirty="0" smtClean="0"/>
              <a:t>Challenges in Internship</a:t>
            </a:r>
            <a:endParaRPr lang="en-I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2AACE7-79E4-7B96-2E71-BB9A595E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131590"/>
            <a:ext cx="8136904" cy="3445958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Bahnschrift SemiBold SemiConden" pitchFamily="34" charset="0"/>
              </a:rPr>
              <a:t>Technical Challenges</a:t>
            </a:r>
            <a:r>
              <a:rPr lang="en-US" sz="2000" dirty="0" smtClean="0">
                <a:latin typeface="Bahnschrift SemiBold SemiConden" pitchFamily="34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Bahnschrift SemiBold SemiConden" pitchFamily="34" charset="0"/>
              </a:rPr>
              <a:t>Integrating various sensors (keyboard, microphone, camera) into a single program.</a:t>
            </a:r>
          </a:p>
          <a:p>
            <a:pPr>
              <a:buNone/>
            </a:pPr>
            <a:r>
              <a:rPr lang="en-US" sz="2000" dirty="0" smtClean="0">
                <a:latin typeface="Bahnschrift SemiBold SemiConden" pitchFamily="34" charset="0"/>
              </a:rPr>
              <a:t>Dealing with OS-level restrictions on accessing the webcam and microphone.</a:t>
            </a:r>
          </a:p>
          <a:p>
            <a:pPr algn="just">
              <a:buNone/>
            </a:pPr>
            <a:r>
              <a:rPr lang="en-US" sz="2000" dirty="0" smtClean="0">
                <a:latin typeface="Bahnschrift SemiBold SemiConden" pitchFamily="34" charset="0"/>
              </a:rPr>
              <a:t>Debugging synchronization issues between multiple processes running in parallel.</a:t>
            </a:r>
          </a:p>
          <a:p>
            <a:pPr>
              <a:buNone/>
            </a:pPr>
            <a:r>
              <a:rPr lang="en-US" sz="2000" b="1" dirty="0" smtClean="0">
                <a:latin typeface="Bahnschrift SemiBold SemiConden" pitchFamily="34" charset="0"/>
              </a:rPr>
              <a:t>Security and Ethical Issues</a:t>
            </a:r>
            <a:r>
              <a:rPr lang="en-US" sz="2000" dirty="0" smtClean="0">
                <a:latin typeface="Bahnschrift SemiBold SemiConden" pitchFamily="34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Bahnschrift SemiBold SemiConden" pitchFamily="34" charset="0"/>
              </a:rPr>
              <a:t>Ensuring data privacy while implementing </a:t>
            </a:r>
            <a:r>
              <a:rPr lang="en-US" sz="2000" dirty="0" err="1" smtClean="0">
                <a:latin typeface="Bahnschrift SemiBold SemiConden" pitchFamily="34" charset="0"/>
              </a:rPr>
              <a:t>keylogging</a:t>
            </a:r>
            <a:r>
              <a:rPr lang="en-US" sz="2000" dirty="0" smtClean="0">
                <a:latin typeface="Bahnschrift SemiBold SemiConden" pitchFamily="34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Bahnschrift SemiBold SemiConden" pitchFamily="34" charset="0"/>
              </a:rPr>
              <a:t>Adhering to ethical guidelines for data collection, especially on sensitive devices.</a:t>
            </a:r>
          </a:p>
          <a:p>
            <a:endParaRPr lang="en-IN" sz="2000" dirty="0">
              <a:solidFill>
                <a:schemeClr val="bg1"/>
              </a:solidFill>
              <a:latin typeface="Bahnschrift SemiBold SemiConden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AF17F42-95A8-C7BC-B084-37BE45055F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217923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591CCA-DC49-02A8-EAFC-149A300A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6025500" cy="857400"/>
          </a:xfrm>
        </p:spPr>
        <p:txBody>
          <a:bodyPr/>
          <a:lstStyle/>
          <a:p>
            <a:r>
              <a:rPr lang="en-US" b="0" dirty="0"/>
              <a:t>Outcomes of Internship</a:t>
            </a:r>
            <a:endParaRPr lang="en-I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6F76B9-82D3-6B99-C769-803E4FCA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3598"/>
            <a:ext cx="8075240" cy="388843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Bahnschrift SemiBold SemiConden" pitchFamily="34" charset="0"/>
              </a:rPr>
              <a:t>Skills </a:t>
            </a:r>
            <a:r>
              <a:rPr lang="en-US" b="1" dirty="0" err="1" smtClean="0">
                <a:latin typeface="Bahnschrift SemiBold SemiConden" pitchFamily="34" charset="0"/>
              </a:rPr>
              <a:t>Gained</a:t>
            </a:r>
            <a:r>
              <a:rPr lang="en-US" dirty="0" err="1" smtClean="0">
                <a:latin typeface="Bahnschrift SemiBold SemiConden" pitchFamily="34" charset="0"/>
              </a:rPr>
              <a:t>:Technical</a:t>
            </a:r>
            <a:r>
              <a:rPr lang="en-US" dirty="0" smtClean="0">
                <a:latin typeface="Bahnschrift SemiBold SemiConden" pitchFamily="34" charset="0"/>
              </a:rPr>
              <a:t> skills in Python programming.</a:t>
            </a:r>
          </a:p>
          <a:p>
            <a:pPr>
              <a:buNone/>
            </a:pPr>
            <a:r>
              <a:rPr lang="en-US" dirty="0" smtClean="0">
                <a:latin typeface="Bahnschrift SemiBold SemiConden" pitchFamily="34" charset="0"/>
              </a:rPr>
              <a:t>Experience working with various Python libraries for system monitoring.</a:t>
            </a:r>
          </a:p>
          <a:p>
            <a:pPr>
              <a:buNone/>
            </a:pPr>
            <a:r>
              <a:rPr lang="en-US" dirty="0" smtClean="0">
                <a:latin typeface="Bahnschrift SemiBold SemiConden" pitchFamily="34" charset="0"/>
              </a:rPr>
              <a:t>Understanding the intricacies of real-time data collection and processing.</a:t>
            </a:r>
          </a:p>
          <a:p>
            <a:pPr>
              <a:buNone/>
            </a:pPr>
            <a:r>
              <a:rPr lang="en-US" b="1" dirty="0" smtClean="0">
                <a:latin typeface="Bahnschrift SemiBold SemiConden" pitchFamily="34" charset="0"/>
              </a:rPr>
              <a:t>Personal </a:t>
            </a:r>
            <a:r>
              <a:rPr lang="en-US" b="1" dirty="0" err="1" smtClean="0">
                <a:latin typeface="Bahnschrift SemiBold SemiConden" pitchFamily="34" charset="0"/>
              </a:rPr>
              <a:t>Growth</a:t>
            </a:r>
            <a:r>
              <a:rPr lang="en-US" dirty="0" err="1" smtClean="0">
                <a:latin typeface="Bahnschrift SemiBold SemiConden" pitchFamily="34" charset="0"/>
              </a:rPr>
              <a:t>:Improved</a:t>
            </a:r>
            <a:r>
              <a:rPr lang="en-US" dirty="0" smtClean="0">
                <a:latin typeface="Bahnschrift SemiBold SemiConden" pitchFamily="34" charset="0"/>
              </a:rPr>
              <a:t> problem-solving skills through debugging and testing.</a:t>
            </a:r>
          </a:p>
          <a:p>
            <a:pPr>
              <a:buNone/>
            </a:pPr>
            <a:r>
              <a:rPr lang="en-US" dirty="0" smtClean="0">
                <a:latin typeface="Bahnschrift SemiBold SemiConden" pitchFamily="34" charset="0"/>
              </a:rPr>
              <a:t>Enhanced knowledge in ethical hacking and understanding of data privacy.</a:t>
            </a:r>
          </a:p>
          <a:p>
            <a:endParaRPr lang="en-IN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9566A1-66EC-38D1-287A-DDB4C3564B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305790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24"/>
            <a:ext cx="81764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Learning </a:t>
            </a:r>
            <a:r>
              <a:rPr lang="en-US" sz="2400" b="1" dirty="0" err="1" smtClean="0">
                <a:solidFill>
                  <a:schemeClr val="bg1"/>
                </a:solidFill>
              </a:rPr>
              <a:t>Outcomes</a:t>
            </a:r>
            <a:r>
              <a:rPr lang="en-US" sz="2400" dirty="0" err="1" smtClean="0">
                <a:solidFill>
                  <a:schemeClr val="bg1"/>
                </a:solidFill>
              </a:rPr>
              <a:t>:Practical</a:t>
            </a:r>
            <a:r>
              <a:rPr lang="en-US" sz="2400" dirty="0" smtClean="0">
                <a:solidFill>
                  <a:schemeClr val="bg1"/>
                </a:solidFill>
              </a:rPr>
              <a:t> exposure to working with real-time data from hardware devices.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Developed a system that balances system security with functionality.</a:t>
            </a:r>
          </a:p>
          <a:p>
            <a:endParaRPr lang="en-US" dirty="0">
              <a:latin typeface="Titillium Web" panose="00000500000000000000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3850"/>
            <a:ext cx="6529406" cy="4042478"/>
          </a:xfrm>
        </p:spPr>
        <p:txBody>
          <a:bodyPr/>
          <a:lstStyle/>
          <a:p>
            <a:r>
              <a:rPr lang="en-US" sz="3600" dirty="0" smtClean="0"/>
              <a:t>Conclusion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1600" dirty="0" smtClean="0">
                <a:latin typeface="Bahnschrift SemiBold SemiConden" pitchFamily="34" charset="0"/>
              </a:rPr>
              <a:t>Summary of Work: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The internship project involved developing a system that can collect data from multiple sources on a device (keyboard, webcam, microphone, and screenshots).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The collected data is processed and sent via email automatically.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Significance: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This project demonstrates the integration of various technologies and libraries to create a functional data collection system.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The system can be useful for legitimate purposes (e.g., security monitoring) if implemented ethically.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Achievements: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Successfully built and implemented a system to collect data from multiple sources.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Ensured data was securely transmitted to a specified email address.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428610"/>
            <a:ext cx="8286808" cy="4429156"/>
          </a:xfrm>
        </p:spPr>
        <p:txBody>
          <a:bodyPr/>
          <a:lstStyle/>
          <a:p>
            <a:r>
              <a:rPr lang="en-US" sz="2400" dirty="0" smtClean="0"/>
              <a:t>Future Scope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000" dirty="0" smtClean="0">
                <a:latin typeface="Bahnschrift SemiBold SemiConden" pitchFamily="34" charset="0"/>
              </a:rPr>
              <a:t>Improvements: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Adding more sophisticated data encryption for security during transmission.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Implementing AI-based image recognition for webcam captures.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/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New Features: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Real-time alerts (e.g., email notifications when specific keywords are typed).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Cloud-based storage for better management and scalability of the collected data.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/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Expanding the System: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Adding support for additional sensors (e.g., motion detectors, GPS tracking for mobile devices).</a:t>
            </a:r>
            <a:br>
              <a:rPr lang="en-US" sz="2000" dirty="0" smtClean="0">
                <a:latin typeface="Bahnschrift SemiBold SemiConden" pitchFamily="34" charset="0"/>
              </a:rPr>
            </a:br>
            <a:endParaRPr lang="en-US" sz="2000" dirty="0">
              <a:latin typeface="Bahnschrift SemiBold SemiConden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360500" cy="7632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Agenda</a:t>
            </a:r>
            <a:endParaRPr sz="60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714348" y="1347614"/>
            <a:ext cx="6161908" cy="3795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 smtClean="0"/>
              <a:t>1.Introduction</a:t>
            </a:r>
            <a:endParaRPr lang="en-US" sz="20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/>
              <a:t>2</a:t>
            </a:r>
            <a:r>
              <a:rPr lang="en-US" sz="2000" b="1" dirty="0" smtClean="0"/>
              <a:t>.Technologies </a:t>
            </a:r>
            <a:r>
              <a:rPr lang="en-US" sz="2000" b="1" dirty="0"/>
              <a:t>and Methodologies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/>
              <a:t>3</a:t>
            </a:r>
            <a:r>
              <a:rPr lang="en-US" sz="2000" b="1" dirty="0" smtClean="0"/>
              <a:t>.System </a:t>
            </a:r>
            <a:r>
              <a:rPr lang="en-US" sz="2000" b="1" dirty="0"/>
              <a:t>flow Diagram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/>
              <a:t>4</a:t>
            </a:r>
            <a:r>
              <a:rPr lang="en-US" sz="2000" b="1" dirty="0" smtClean="0"/>
              <a:t>.Implementation </a:t>
            </a:r>
            <a:r>
              <a:rPr lang="en-US" sz="2000" b="1" dirty="0"/>
              <a:t>and Results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 smtClean="0"/>
              <a:t>5.Challenges </a:t>
            </a:r>
            <a:r>
              <a:rPr lang="en-US" sz="2000" b="1" dirty="0"/>
              <a:t>In Internship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 smtClean="0"/>
              <a:t>6.Outcome </a:t>
            </a:r>
            <a:r>
              <a:rPr lang="en-US" sz="2000" b="1" dirty="0"/>
              <a:t>of the Internship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/>
              <a:t>7.Conclusion and Future scope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/>
              <a:t>8.Biblography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F3B7B6-FE36-9C31-9DA7-670BB806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46378"/>
            <a:ext cx="6241524" cy="857400"/>
          </a:xfrm>
        </p:spPr>
        <p:txBody>
          <a:bodyPr/>
          <a:lstStyle/>
          <a:p>
            <a:r>
              <a:rPr lang="en-US" sz="2800" b="0" spc="-10" dirty="0">
                <a:effectLst/>
                <a:latin typeface="Titillium Web" panose="00000500000000000000" pitchFamily="2" charset="0"/>
                <a:ea typeface="Times New Roman" panose="02020603050405020304" pitchFamily="18" charset="0"/>
              </a:rPr>
              <a:t>Bibliography</a:t>
            </a:r>
            <a:endParaRPr lang="en-IN" sz="2800" b="0" dirty="0">
              <a:latin typeface="Titillium Web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3C42BA-9761-4AF3-1203-25B1F6E4F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568" y="1131590"/>
            <a:ext cx="8345716" cy="3436832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Bahnschrift SemiBold SemiConden" pitchFamily="34" charset="0"/>
                <a:cs typeface="Times New Roman" pitchFamily="18" charset="0"/>
              </a:rPr>
              <a:t>Books/Articles</a:t>
            </a:r>
            <a:r>
              <a:rPr lang="en-US" sz="2000" dirty="0" smtClean="0">
                <a:latin typeface="Bahnschrift SemiBold SemiConden" pitchFamily="34" charset="0"/>
                <a:cs typeface="Times New Roman" pitchFamily="18" charset="0"/>
              </a:rPr>
              <a:t>:"Python for Data Science Handbook" by Jake </a:t>
            </a:r>
            <a:r>
              <a:rPr lang="en-US" sz="2000" dirty="0" err="1" smtClean="0">
                <a:latin typeface="Bahnschrift SemiBold SemiConden" pitchFamily="34" charset="0"/>
                <a:cs typeface="Times New Roman" pitchFamily="18" charset="0"/>
              </a:rPr>
              <a:t>VanderPlas</a:t>
            </a:r>
            <a:endParaRPr lang="en-US" sz="2000" dirty="0" smtClean="0">
              <a:latin typeface="Bahnschrift SemiBold SemiConden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ahnschrift SemiBold SemiConden" pitchFamily="34" charset="0"/>
                <a:cs typeface="Times New Roman" pitchFamily="18" charset="0"/>
              </a:rPr>
              <a:t>"Automate the Boring Stuff with Python" by Al </a:t>
            </a:r>
            <a:r>
              <a:rPr lang="en-US" sz="2000" dirty="0" err="1" smtClean="0">
                <a:latin typeface="Bahnschrift SemiBold SemiConden" pitchFamily="34" charset="0"/>
                <a:cs typeface="Times New Roman" pitchFamily="18" charset="0"/>
              </a:rPr>
              <a:t>Sweigart</a:t>
            </a:r>
            <a:endParaRPr lang="en-US" sz="2000" dirty="0" smtClean="0">
              <a:latin typeface="Bahnschrift SemiBold SemiConden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Bahnschrift SemiBold SemiConden" pitchFamily="34" charset="0"/>
                <a:cs typeface="Times New Roman" pitchFamily="18" charset="0"/>
              </a:rPr>
              <a:t>Online </a:t>
            </a:r>
            <a:r>
              <a:rPr lang="en-US" sz="2000" b="1" dirty="0" err="1" smtClean="0">
                <a:latin typeface="Bahnschrift SemiBold SemiConden" pitchFamily="34" charset="0"/>
                <a:cs typeface="Times New Roman" pitchFamily="18" charset="0"/>
              </a:rPr>
              <a:t>Resources</a:t>
            </a:r>
            <a:r>
              <a:rPr lang="en-US" sz="2000" dirty="0" err="1" smtClean="0">
                <a:latin typeface="Bahnschrift SemiBold SemiConden" pitchFamily="34" charset="0"/>
                <a:cs typeface="Times New Roman" pitchFamily="18" charset="0"/>
              </a:rPr>
              <a:t>:</a:t>
            </a:r>
            <a:r>
              <a:rPr lang="en-US" sz="2000" dirty="0" err="1" smtClean="0">
                <a:latin typeface="Bahnschrift SemiBold SemiConden" pitchFamily="34" charset="0"/>
                <a:cs typeface="Times New Roman" pitchFamily="18" charset="0"/>
                <a:hlinkClick r:id="rId2"/>
              </a:rPr>
              <a:t>Python</a:t>
            </a:r>
            <a:r>
              <a:rPr lang="en-US" sz="2000" dirty="0" smtClean="0">
                <a:latin typeface="Bahnschrift SemiBold SemiConden" pitchFamily="34" charset="0"/>
                <a:cs typeface="Times New Roman" pitchFamily="18" charset="0"/>
                <a:hlinkClick r:id="rId2"/>
              </a:rPr>
              <a:t> Documentation</a:t>
            </a:r>
            <a:endParaRPr lang="en-US" sz="2000" dirty="0" smtClean="0">
              <a:latin typeface="Bahnschrift SemiBold SemiConden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Bahnschrift SemiBold SemiConden" pitchFamily="34" charset="0"/>
                <a:cs typeface="Times New Roman" pitchFamily="18" charset="0"/>
                <a:hlinkClick r:id="rId3"/>
              </a:rPr>
              <a:t>Pynput</a:t>
            </a:r>
            <a:r>
              <a:rPr lang="en-US" sz="2000" dirty="0" smtClean="0">
                <a:latin typeface="Bahnschrift SemiBold SemiConden" pitchFamily="34" charset="0"/>
                <a:cs typeface="Times New Roman" pitchFamily="18" charset="0"/>
                <a:hlinkClick r:id="rId3"/>
              </a:rPr>
              <a:t> Documentation</a:t>
            </a:r>
            <a:endParaRPr lang="en-US" sz="2000" dirty="0" smtClean="0">
              <a:latin typeface="Bahnschrift SemiBold SemiConden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Bahnschrift SemiBold SemiConden" pitchFamily="34" charset="0"/>
                <a:cs typeface="Times New Roman" pitchFamily="18" charset="0"/>
              </a:rPr>
              <a:t>OpenCV</a:t>
            </a:r>
            <a:r>
              <a:rPr lang="en-US" sz="2000" dirty="0" smtClean="0">
                <a:latin typeface="Bahnschrift SemiBold SemiConden" pitchFamily="34" charset="0"/>
                <a:cs typeface="Times New Roman" pitchFamily="18" charset="0"/>
              </a:rPr>
              <a:t> Documentation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81D967-C8AD-59AC-FCDE-A2D3D6FC17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359785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2428860" y="1500180"/>
            <a:ext cx="442915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    THANKS!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9" name="Picture 8" descr="What is Keylogg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500034" y="785800"/>
            <a:ext cx="7929618" cy="135732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600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28596" y="1857370"/>
            <a:ext cx="8072494" cy="19462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 smtClean="0"/>
              <a:t>P</a:t>
            </a:r>
            <a:r>
              <a:rPr lang="en-US" sz="2000" b="1" dirty="0" smtClean="0"/>
              <a:t>urpose</a:t>
            </a:r>
            <a:r>
              <a:rPr lang="en-US" sz="2000" dirty="0" smtClean="0"/>
              <a:t>: This project focuses on creating an automated data collection system using various sensors like a keyboard (</a:t>
            </a:r>
            <a:r>
              <a:rPr lang="en-US" sz="2000" dirty="0" err="1" smtClean="0"/>
              <a:t>keylogging</a:t>
            </a:r>
            <a:r>
              <a:rPr lang="en-US" sz="2000" dirty="0" smtClean="0"/>
              <a:t>), webcam, microphone, and screenshots. The data collected is automatically processed and sent via email.</a:t>
            </a:r>
          </a:p>
          <a:p>
            <a:r>
              <a:rPr lang="en-US" sz="2000" b="1" dirty="0" smtClean="0"/>
              <a:t>Objective</a:t>
            </a:r>
            <a:r>
              <a:rPr lang="en-US" sz="2000" dirty="0" smtClean="0"/>
              <a:t>: To collect information from a target system (such as keystrokes, webcam images, audio, and screenshots) and securely send the data to a predefined email address for analysis or monitoring.</a:t>
            </a:r>
          </a:p>
          <a:p>
            <a:r>
              <a:rPr lang="en-US" sz="2000" b="1" dirty="0" smtClean="0"/>
              <a:t>Outcome</a:t>
            </a:r>
            <a:r>
              <a:rPr lang="en-US" sz="2000" dirty="0" smtClean="0"/>
              <a:t>: This system can be utilized for security purposes (e.g., parental controls, corporate monitoring) or for legitimate research purposes with consent</a:t>
            </a:r>
            <a:r>
              <a:rPr lang="en-US" dirty="0" smtClean="0"/>
              <a:t>.</a:t>
            </a:r>
          </a:p>
          <a:p>
            <a:pPr marL="0" lvl="0" indent="0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mtClean="0"/>
              <a:t>2. Technologies </a:t>
            </a:r>
            <a:r>
              <a:rPr lang="en-US" dirty="0" smtClean="0"/>
              <a:t>Used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14282" y="1428742"/>
            <a:ext cx="86868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sz="1800" b="1" dirty="0" smtClean="0"/>
              <a:t>Programming Language</a:t>
            </a:r>
            <a:r>
              <a:rPr lang="en-US" sz="1800" dirty="0" smtClean="0"/>
              <a:t>: Python (due to simplicity, extensive libraries, and community support).</a:t>
            </a:r>
          </a:p>
          <a:p>
            <a:pPr>
              <a:buNone/>
            </a:pPr>
            <a:r>
              <a:rPr lang="en-US" sz="1800" b="1" dirty="0" smtClean="0"/>
              <a:t>Libraries/</a:t>
            </a:r>
            <a:r>
              <a:rPr lang="en-US" sz="1800" b="1" dirty="0" err="1" smtClean="0"/>
              <a:t>Modules</a:t>
            </a:r>
            <a:r>
              <a:rPr lang="en-US" sz="1800" dirty="0" err="1" smtClean="0"/>
              <a:t>:</a:t>
            </a:r>
            <a:r>
              <a:rPr lang="en-US" sz="1800" b="1" dirty="0" err="1" smtClean="0"/>
              <a:t>Pynput</a:t>
            </a:r>
            <a:r>
              <a:rPr lang="en-US" sz="1800" dirty="0" smtClean="0"/>
              <a:t>: For capturing keystrokes in real time (</a:t>
            </a:r>
            <a:r>
              <a:rPr lang="en-US" sz="1800" dirty="0" err="1" smtClean="0"/>
              <a:t>keylogger</a:t>
            </a:r>
            <a:r>
              <a:rPr lang="en-US" sz="1800" dirty="0" smtClean="0"/>
              <a:t>).</a:t>
            </a:r>
          </a:p>
          <a:p>
            <a:pPr>
              <a:buNone/>
            </a:pPr>
            <a:r>
              <a:rPr lang="en-US" sz="1800" b="1" dirty="0" smtClean="0"/>
              <a:t>Pillow (PIL)</a:t>
            </a:r>
            <a:r>
              <a:rPr lang="en-US" sz="1800" dirty="0" smtClean="0"/>
              <a:t>: For capturing screenshots.</a:t>
            </a:r>
          </a:p>
          <a:p>
            <a:pPr>
              <a:buNone/>
            </a:pPr>
            <a:r>
              <a:rPr lang="en-US" sz="1800" b="1" dirty="0" err="1" smtClean="0"/>
              <a:t>OpenCV</a:t>
            </a:r>
            <a:r>
              <a:rPr lang="en-US" sz="1800" dirty="0" smtClean="0"/>
              <a:t>: For webcam image capture.</a:t>
            </a:r>
          </a:p>
          <a:p>
            <a:pPr>
              <a:buNone/>
            </a:pPr>
            <a:r>
              <a:rPr lang="en-US" sz="1800" b="1" dirty="0" err="1" smtClean="0"/>
              <a:t>Sounddevice</a:t>
            </a:r>
            <a:r>
              <a:rPr lang="en-US" sz="1800" dirty="0" smtClean="0"/>
              <a:t>: For microphone recording.</a:t>
            </a:r>
          </a:p>
          <a:p>
            <a:pPr>
              <a:buNone/>
            </a:pPr>
            <a:r>
              <a:rPr lang="en-US" sz="1800" b="1" dirty="0" smtClean="0"/>
              <a:t>SMTP (Gmail API)</a:t>
            </a:r>
            <a:r>
              <a:rPr lang="en-US" sz="1800" dirty="0" smtClean="0"/>
              <a:t>: For email integration to send collected data.</a:t>
            </a:r>
          </a:p>
          <a:p>
            <a:pPr>
              <a:buNone/>
            </a:pPr>
            <a:r>
              <a:rPr lang="en-US" sz="1800" b="1" dirty="0" smtClean="0"/>
              <a:t>Logging</a:t>
            </a:r>
            <a:r>
              <a:rPr lang="en-US" sz="1800" dirty="0" smtClean="0"/>
              <a:t>: For maintaining </a:t>
            </a:r>
            <a:r>
              <a:rPr lang="en-US" sz="1800" dirty="0" err="1" smtClean="0"/>
              <a:t>keylogs</a:t>
            </a:r>
            <a:r>
              <a:rPr lang="en-US" sz="1800" dirty="0" smtClean="0"/>
              <a:t> securely and efficiently.</a:t>
            </a:r>
          </a:p>
          <a:p>
            <a:pPr>
              <a:buNone/>
            </a:pPr>
            <a:r>
              <a:rPr lang="en-US" sz="1800" b="1" dirty="0" smtClean="0"/>
              <a:t>Platform</a:t>
            </a:r>
            <a:r>
              <a:rPr lang="en-US" sz="1800" dirty="0" smtClean="0"/>
              <a:t>: Primarily developed on Windows (can be modified for other OS).</a:t>
            </a:r>
            <a:r>
              <a:rPr lang="en-US" sz="1800" b="1" dirty="0" smtClean="0"/>
              <a:t>External Tools</a:t>
            </a:r>
            <a:r>
              <a:rPr lang="en-US" sz="1800" dirty="0" smtClean="0"/>
              <a:t>: Gmail for email service.</a:t>
            </a:r>
            <a:endParaRPr lang="en-US" sz="18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329642" cy="35004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800" b="1" dirty="0" smtClean="0"/>
              <a:t>Data Collection</a:t>
            </a:r>
            <a:r>
              <a:rPr lang="en-US" sz="1800" dirty="0" smtClean="0"/>
              <a:t>: Keyboard events are logged through </a:t>
            </a:r>
            <a:r>
              <a:rPr lang="en-US" sz="1800" dirty="0" err="1" smtClean="0"/>
              <a:t>Pynput</a:t>
            </a:r>
            <a:r>
              <a:rPr lang="en-US" sz="1800" dirty="0" smtClean="0"/>
              <a:t> (</a:t>
            </a:r>
            <a:r>
              <a:rPr lang="en-US" sz="1800" dirty="0" err="1" smtClean="0"/>
              <a:t>Keylogger</a:t>
            </a:r>
            <a:r>
              <a:rPr lang="en-US" sz="1800" dirty="0" smtClean="0"/>
              <a:t>).</a:t>
            </a:r>
          </a:p>
          <a:p>
            <a:pPr>
              <a:buNone/>
            </a:pPr>
            <a:r>
              <a:rPr lang="en-US" sz="1800" dirty="0" smtClean="0"/>
              <a:t>Webcam images are captured using </a:t>
            </a:r>
            <a:r>
              <a:rPr lang="en-US" sz="1800" dirty="0" err="1" smtClean="0"/>
              <a:t>OpenCV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Microphone audio is recorded using </a:t>
            </a:r>
            <a:r>
              <a:rPr lang="en-US" sz="1800" dirty="0" err="1" smtClean="0"/>
              <a:t>Sounddevice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Screenshots are periodically captured using PIL.</a:t>
            </a:r>
          </a:p>
          <a:p>
            <a:pPr>
              <a:buNone/>
            </a:pPr>
            <a:r>
              <a:rPr lang="en-US" sz="1800" b="1" dirty="0" smtClean="0"/>
              <a:t>Data Processing</a:t>
            </a:r>
            <a:r>
              <a:rPr lang="en-US" sz="1800" dirty="0" smtClean="0"/>
              <a:t>: All collected data (keystrokes, images, audio files) is stored temporarily on the system.</a:t>
            </a:r>
          </a:p>
          <a:p>
            <a:pPr>
              <a:buNone/>
            </a:pPr>
            <a:r>
              <a:rPr lang="en-US" sz="1800" b="1" dirty="0" smtClean="0"/>
              <a:t>Data Transfer</a:t>
            </a:r>
            <a:r>
              <a:rPr lang="en-US" sz="1800" dirty="0" smtClean="0"/>
              <a:t>: Once data is collected, it is bundled into an email and sent to the predefined Gmail address using SMTP.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28596" y="428610"/>
            <a:ext cx="5715040" cy="64308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 </a:t>
            </a:r>
            <a:r>
              <a:rPr lang="en-US" dirty="0" smtClean="0"/>
              <a:t>System Architecture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C482A0-61AD-C1F4-EAEE-243C9E25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6BF10E-F417-387A-568F-658C71F70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435280" cy="366328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Data </a:t>
            </a:r>
            <a:r>
              <a:rPr lang="en-US" b="1" dirty="0" err="1" smtClean="0"/>
              <a:t>Collection</a:t>
            </a:r>
            <a:r>
              <a:rPr lang="en-US" dirty="0" err="1" smtClean="0"/>
              <a:t>:</a:t>
            </a:r>
            <a:r>
              <a:rPr lang="en-US" b="1" dirty="0" err="1" smtClean="0"/>
              <a:t>Keylogging</a:t>
            </a:r>
            <a:r>
              <a:rPr lang="en-US" dirty="0" smtClean="0"/>
              <a:t>: Each </a:t>
            </a:r>
            <a:r>
              <a:rPr lang="en-US" dirty="0" err="1" smtClean="0"/>
              <a:t>keypress</a:t>
            </a:r>
            <a:r>
              <a:rPr lang="en-US" dirty="0" smtClean="0"/>
              <a:t> is logged in a text file using the </a:t>
            </a:r>
            <a:r>
              <a:rPr lang="en-US" dirty="0" err="1" smtClean="0"/>
              <a:t>Pynput</a:t>
            </a:r>
            <a:r>
              <a:rPr lang="en-US" dirty="0" smtClean="0"/>
              <a:t> library.</a:t>
            </a:r>
          </a:p>
          <a:p>
            <a:pPr>
              <a:buNone/>
            </a:pPr>
            <a:r>
              <a:rPr lang="en-US" b="1" dirty="0" smtClean="0"/>
              <a:t>Screenshot Capturing</a:t>
            </a:r>
            <a:r>
              <a:rPr lang="en-US" dirty="0" smtClean="0"/>
              <a:t>: Screenshots of the desktop screen are captured every 5 seconds using PIL (Python Imaging Library).</a:t>
            </a:r>
          </a:p>
          <a:p>
            <a:pPr>
              <a:buNone/>
            </a:pPr>
            <a:r>
              <a:rPr lang="en-US" b="1" dirty="0" smtClean="0"/>
              <a:t>Webcam Images</a:t>
            </a:r>
            <a:r>
              <a:rPr lang="en-US" dirty="0" smtClean="0"/>
              <a:t>: Webcam images are captured periodically using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70A158F-4666-5945-CF5B-C875188EB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142076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462DE4-7A46-0194-07A7-692812B5E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596" y="339502"/>
            <a:ext cx="6878592" cy="732050"/>
          </a:xfrm>
        </p:spPr>
        <p:txBody>
          <a:bodyPr/>
          <a:lstStyle/>
          <a:p>
            <a:r>
              <a:rPr lang="en-IN" sz="3600" dirty="0" smtClean="0"/>
              <a:t>Methodology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330276-7909-132A-3C9D-9A60FF3882E5}"/>
              </a:ext>
            </a:extLst>
          </p:cNvPr>
          <p:cNvSpPr txBox="1"/>
          <p:nvPr/>
        </p:nvSpPr>
        <p:spPr>
          <a:xfrm>
            <a:off x="251520" y="1419622"/>
            <a:ext cx="85689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Audio Recording</a:t>
            </a:r>
            <a:r>
              <a:rPr lang="en-US" sz="2800" dirty="0" smtClean="0">
                <a:solidFill>
                  <a:schemeClr val="bg1"/>
                </a:solidFill>
              </a:rPr>
              <a:t>: Audio is recorded in chunks of 10 seconds using </a:t>
            </a:r>
            <a:r>
              <a:rPr lang="en-US" sz="2800" dirty="0" err="1" smtClean="0">
                <a:solidFill>
                  <a:schemeClr val="bg1"/>
                </a:solidFill>
              </a:rPr>
              <a:t>Sounddevice</a:t>
            </a:r>
            <a:r>
              <a:rPr lang="en-US" sz="2800" dirty="0" smtClean="0">
                <a:solidFill>
                  <a:schemeClr val="bg1"/>
                </a:solidFill>
              </a:rPr>
              <a:t> and saved in WAV format.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Data </a:t>
            </a:r>
            <a:r>
              <a:rPr lang="en-US" sz="2800" b="1" dirty="0" err="1" smtClean="0">
                <a:solidFill>
                  <a:schemeClr val="bg1"/>
                </a:solidFill>
              </a:rPr>
              <a:t>Handling</a:t>
            </a:r>
            <a:r>
              <a:rPr lang="en-US" sz="2800" dirty="0" err="1" smtClean="0">
                <a:solidFill>
                  <a:schemeClr val="bg1"/>
                </a:solidFill>
              </a:rPr>
              <a:t>:The</a:t>
            </a:r>
            <a:r>
              <a:rPr lang="en-US" sz="2800" dirty="0" smtClean="0">
                <a:solidFill>
                  <a:schemeClr val="bg1"/>
                </a:solidFill>
              </a:rPr>
              <a:t> collected data is stored locally in designated folders (e.g., "</a:t>
            </a:r>
            <a:r>
              <a:rPr lang="en-US" sz="2800" dirty="0" err="1" smtClean="0">
                <a:solidFill>
                  <a:schemeClr val="bg1"/>
                </a:solidFill>
              </a:rPr>
              <a:t>Keylogs</a:t>
            </a:r>
            <a:r>
              <a:rPr lang="en-US" sz="2800" dirty="0" smtClean="0">
                <a:solidFill>
                  <a:schemeClr val="bg1"/>
                </a:solidFill>
              </a:rPr>
              <a:t>", "Screenshots").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Email </a:t>
            </a:r>
            <a:r>
              <a:rPr lang="en-US" sz="2800" b="1" dirty="0" err="1" smtClean="0">
                <a:solidFill>
                  <a:schemeClr val="bg1"/>
                </a:solidFill>
              </a:rPr>
              <a:t>Sending</a:t>
            </a:r>
            <a:r>
              <a:rPr lang="en-US" sz="2800" dirty="0" err="1" smtClean="0">
                <a:solidFill>
                  <a:schemeClr val="bg1"/>
                </a:solidFill>
              </a:rPr>
              <a:t>:Once</a:t>
            </a:r>
            <a:r>
              <a:rPr lang="en-US" sz="2800" dirty="0" smtClean="0">
                <a:solidFill>
                  <a:schemeClr val="bg1"/>
                </a:solidFill>
              </a:rPr>
              <a:t> all data is collected, the program compiles all files into a single email and sends it to a Gmail address.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007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4D66505-C62E-C097-F95E-9A4B90EB9A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93179641-7398-10B7-59F3-3C7A3824A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08535"/>
            <a:ext cx="84352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System Flow Diagram</a:t>
            </a:r>
            <a:endParaRPr kumimoji="0" lang="en-US" altLang="en-US" sz="36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1643055"/>
            <a:ext cx="83582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FFFF"/>
                </a:solidFill>
              </a:rPr>
              <a:t>Step-by-Step </a:t>
            </a:r>
            <a:r>
              <a:rPr lang="en-US" sz="2000" b="1" dirty="0" err="1" smtClean="0">
                <a:solidFill>
                  <a:srgbClr val="FFFFFF"/>
                </a:solidFill>
              </a:rPr>
              <a:t>Flow</a:t>
            </a:r>
            <a:r>
              <a:rPr lang="en-US" sz="2000" dirty="0" err="1" smtClean="0">
                <a:solidFill>
                  <a:srgbClr val="FFFFFF"/>
                </a:solidFill>
              </a:rPr>
              <a:t>:</a:t>
            </a:r>
            <a:r>
              <a:rPr lang="en-US" sz="2000" b="1" dirty="0" err="1" smtClean="0">
                <a:solidFill>
                  <a:srgbClr val="FFFFFF"/>
                </a:solidFill>
              </a:rPr>
              <a:t>Data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</a:p>
          <a:p>
            <a:pPr lvl="0"/>
            <a:r>
              <a:rPr lang="en-US" sz="2000" b="1" dirty="0" smtClean="0">
                <a:solidFill>
                  <a:srgbClr val="FFFFFF"/>
                </a:solidFill>
              </a:rPr>
              <a:t>Collection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2000" dirty="0" err="1" smtClean="0">
                <a:solidFill>
                  <a:srgbClr val="FFFFFF"/>
                </a:solidFill>
              </a:rPr>
              <a:t>Keylogger</a:t>
            </a:r>
            <a:r>
              <a:rPr lang="en-US" sz="2000" dirty="0" smtClean="0">
                <a:solidFill>
                  <a:srgbClr val="FFFFFF"/>
                </a:solidFill>
              </a:rPr>
              <a:t> captures keystrokes.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Webcam captures images.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Microphone records audio.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Screenshots are taken periodically.</a:t>
            </a:r>
          </a:p>
          <a:p>
            <a:pPr lvl="0"/>
            <a:r>
              <a:rPr lang="en-US" sz="2000" b="1" dirty="0" smtClean="0">
                <a:solidFill>
                  <a:srgbClr val="FFFFFF"/>
                </a:solidFill>
              </a:rPr>
              <a:t>Data Storage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All collected files are stored in a temporary directory.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503538447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806</Words>
  <Application>Microsoft Office PowerPoint</Application>
  <PresentationFormat>On-screen Show (16:9)</PresentationFormat>
  <Paragraphs>122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Titillium Web</vt:lpstr>
      <vt:lpstr>Titillium Web Light</vt:lpstr>
      <vt:lpstr>Times New Roman</vt:lpstr>
      <vt:lpstr>Bahnschrift SemiBold SemiConden</vt:lpstr>
      <vt:lpstr>Ninacor template</vt:lpstr>
      <vt:lpstr>Advanced KeyLogger</vt:lpstr>
      <vt:lpstr>Agenda</vt:lpstr>
      <vt:lpstr>Slide 3</vt:lpstr>
      <vt:lpstr>Introduction </vt:lpstr>
      <vt:lpstr>2. Technologies Used</vt:lpstr>
      <vt:lpstr> System Architecture</vt:lpstr>
      <vt:lpstr>Methodology</vt:lpstr>
      <vt:lpstr>Methodology</vt:lpstr>
      <vt:lpstr>Slide 9</vt:lpstr>
      <vt:lpstr>System Flow Diagram</vt:lpstr>
      <vt:lpstr>SYSTEM FLOW DIAGRAM</vt:lpstr>
      <vt:lpstr>Slide 12</vt:lpstr>
      <vt:lpstr>Slide 13</vt:lpstr>
      <vt:lpstr>Slide 14</vt:lpstr>
      <vt:lpstr>Challenges in Internship</vt:lpstr>
      <vt:lpstr>Outcomes of Internship</vt:lpstr>
      <vt:lpstr>Slide 17</vt:lpstr>
      <vt:lpstr>Conclusion  Summary of Work: The internship project involved developing a system that can collect data from multiple sources on a device (keyboard, webcam, microphone, and screenshots). The collected data is processed and sent via email automatically. Significance: This project demonstrates the integration of various technologies and libraries to create a functional data collection system. The system can be useful for legitimate purposes (e.g., security monitoring) if implemented ethically. Achievements: Successfully built and implemented a system to collect data from multiple sources. Ensured data was securely transmitted to a specified email address. </vt:lpstr>
      <vt:lpstr>Future Scope  Improvements: Adding more sophisticated data encryption for security during transmission. Implementing AI-based image recognition for webcam captures.  New Features: Real-time alerts (e.g., email notifications when specific keywords are typed). Cloud-based storage for better management and scalability of the collected data.  Expanding the System: Adding support for additional sensors (e.g., motion detectors, GPS tracking for mobile devices). </vt:lpstr>
      <vt:lpstr>Bibliography</vt:lpstr>
      <vt:lpstr>    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Madhumitha</dc:creator>
  <cp:lastModifiedBy>Madhumitha</cp:lastModifiedBy>
  <cp:revision>31</cp:revision>
  <dcterms:modified xsi:type="dcterms:W3CDTF">2025-02-18T12:33:19Z</dcterms:modified>
</cp:coreProperties>
</file>