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56" r:id="rId5"/>
    <p:sldId id="257" r:id="rId6"/>
    <p:sldId id="258" r:id="rId7"/>
    <p:sldId id="259" r:id="rId8"/>
    <p:sldId id="273" r:id="rId9"/>
    <p:sldId id="276" r:id="rId10"/>
    <p:sldId id="279" r:id="rId11"/>
    <p:sldId id="277" r:id="rId12"/>
    <p:sldId id="265" r:id="rId13"/>
    <p:sldId id="266"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p:scale>
          <a:sx n="58" d="100"/>
          <a:sy n="58" d="100"/>
        </p:scale>
        <p:origin x="988" y="76"/>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2/16/2024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2/16/2024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2/16/2024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2/16/2024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2/16/2024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2/16/2024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2/16/2024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2/16/2024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2/16/2024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2/16/2024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2/16/2024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High Cloud Airlines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Group - 1</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Suggestions</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Predictive Analytics:</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Incorporate predictive models to anticipate flight delays, crew availability, and resource bottlenecks. Use historical data to forecast demand and optimize flight schedules.</a:t>
            </a:r>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Enhanced Customer Insights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707982"/>
            <a:ext cx="3173279" cy="2646949"/>
          </a:xfrm>
        </p:spPr>
        <p:txBody>
          <a:bodyPr vert="horz" lIns="91440" tIns="45720" rIns="91440" bIns="45720" rtlCol="0" anchor="t">
            <a:normAutofit/>
          </a:bodyPr>
          <a:lstStyle/>
          <a:p>
            <a:r>
              <a:rPr lang="en-US" dirty="0"/>
              <a:t>Dive deeper into passenger feedback and sentiment analysis. Understand pain points (e.g., lost baggage, in-flight services) and address them promptly.</a:t>
            </a:r>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Route Optimization:</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Explore route optimization algorithms to minimize fuel costs and enhance passenger convenience. Consider seasonal variations and demand fluctuations.</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Business Problem</a:t>
            </a:r>
          </a:p>
          <a:p>
            <a:r>
              <a:rPr lang="en-US" dirty="0"/>
              <a:t>Data Model</a:t>
            </a:r>
          </a:p>
          <a:p>
            <a:r>
              <a:rPr lang="en-US" dirty="0"/>
              <a:t>Visualization</a:t>
            </a:r>
          </a:p>
          <a:p>
            <a:r>
              <a:rPr lang="en-US" dirty="0"/>
              <a:t>Conclusion &amp; Suggestions</a:t>
            </a:r>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b="0" i="0" dirty="0">
                <a:effectLst/>
                <a:latin typeface="SegoeUIVariable"/>
              </a:rPr>
              <a:t>The HighCloud Airlines data set is a collection of data about the operations of airlines in the US and abroad. It contains information such as flight delays, cancellations, destinations, distances, and load factors. The data set can be used for various data analysis and visualization purposes, such as finding the best and worst performing airlines, identifying the causes of delays, and exploring the trends and patterns of air travel.</a:t>
            </a:r>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Business Problem</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fontScale="85000" lnSpcReduction="10000"/>
          </a:bodyPr>
          <a:lstStyle/>
          <a:p>
            <a:pPr marL="514350" indent="-514350">
              <a:buFont typeface="Arial" panose="020B0604020202020204" pitchFamily="34" charset="0"/>
              <a:buChar char="•"/>
            </a:pPr>
            <a:r>
              <a:rPr lang="en-US" dirty="0"/>
              <a:t>How can airlines provide best service to their customers </a:t>
            </a:r>
          </a:p>
          <a:p>
            <a:pPr marL="514350" indent="-514350">
              <a:buFont typeface="Arial" panose="020B0604020202020204" pitchFamily="34" charset="0"/>
              <a:buChar char="•"/>
            </a:pPr>
            <a:r>
              <a:rPr lang="en-US" dirty="0"/>
              <a:t>How to reduce load factor on flights</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5</a:t>
            </a:fld>
            <a:endParaRPr lang="en-US" dirty="0"/>
          </a:p>
        </p:txBody>
      </p:sp>
      <p:pic>
        <p:nvPicPr>
          <p:cNvPr id="8" name="Picture 7" descr="A screenshot of a computer">
            <a:extLst>
              <a:ext uri="{FF2B5EF4-FFF2-40B4-BE49-F238E27FC236}">
                <a16:creationId xmlns:a16="http://schemas.microsoft.com/office/drawing/2014/main" id="{7FF19C6B-A061-8914-F885-9EBC8E28E019}"/>
              </a:ext>
            </a:extLst>
          </p:cNvPr>
          <p:cNvPicPr>
            <a:picLocks noChangeAspect="1"/>
          </p:cNvPicPr>
          <p:nvPr/>
        </p:nvPicPr>
        <p:blipFill>
          <a:blip r:embed="rId2"/>
          <a:stretch>
            <a:fillRect/>
          </a:stretch>
        </p:blipFill>
        <p:spPr>
          <a:xfrm>
            <a:off x="0" y="0"/>
            <a:ext cx="12191999" cy="6823420"/>
          </a:xfrm>
          <a:prstGeom prst="rect">
            <a:avLst/>
          </a:prstGeom>
        </p:spPr>
      </p:pic>
    </p:spTree>
    <p:extLst>
      <p:ext uri="{BB962C8B-B14F-4D97-AF65-F5344CB8AC3E}">
        <p14:creationId xmlns:p14="http://schemas.microsoft.com/office/powerpoint/2010/main" val="2639983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AFB67-4B9E-B1AF-87BD-B5B6252C774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0B271B5-4F3C-E01F-94A3-AA42BF2425E8}"/>
              </a:ext>
            </a:extLst>
          </p:cNvPr>
          <p:cNvSpPr>
            <a:spLocks noGrp="1"/>
          </p:cNvSpPr>
          <p:nvPr>
            <p:ph type="body" sz="quarter" idx="13"/>
          </p:nvPr>
        </p:nvSpPr>
        <p:spPr/>
        <p:txBody>
          <a:bodyPr/>
          <a:lstStyle/>
          <a:p>
            <a:endParaRPr lang="en-IN"/>
          </a:p>
        </p:txBody>
      </p:sp>
      <p:sp>
        <p:nvSpPr>
          <p:cNvPr id="4" name="Text Placeholder 3">
            <a:extLst>
              <a:ext uri="{FF2B5EF4-FFF2-40B4-BE49-F238E27FC236}">
                <a16:creationId xmlns:a16="http://schemas.microsoft.com/office/drawing/2014/main" id="{8D86EB6A-1627-A82B-1E66-7DF3DCD50C28}"/>
              </a:ext>
            </a:extLst>
          </p:cNvPr>
          <p:cNvSpPr>
            <a:spLocks noGrp="1"/>
          </p:cNvSpPr>
          <p:nvPr>
            <p:ph type="body" sz="quarter" idx="14"/>
          </p:nvPr>
        </p:nvSpPr>
        <p:spPr/>
        <p:txBody>
          <a:bodyPr/>
          <a:lstStyle/>
          <a:p>
            <a:endParaRPr lang="en-IN"/>
          </a:p>
        </p:txBody>
      </p:sp>
      <p:sp>
        <p:nvSpPr>
          <p:cNvPr id="5" name="Text Placeholder 4">
            <a:extLst>
              <a:ext uri="{FF2B5EF4-FFF2-40B4-BE49-F238E27FC236}">
                <a16:creationId xmlns:a16="http://schemas.microsoft.com/office/drawing/2014/main" id="{2BE3BB61-9CBB-21A0-9974-7EE9506AF6D8}"/>
              </a:ext>
            </a:extLst>
          </p:cNvPr>
          <p:cNvSpPr>
            <a:spLocks noGrp="1"/>
          </p:cNvSpPr>
          <p:nvPr>
            <p:ph type="body" sz="quarter" idx="15"/>
          </p:nvPr>
        </p:nvSpPr>
        <p:spPr/>
        <p:txBody>
          <a:bodyPr/>
          <a:lstStyle/>
          <a:p>
            <a:endParaRPr lang="en-IN"/>
          </a:p>
        </p:txBody>
      </p:sp>
      <p:sp>
        <p:nvSpPr>
          <p:cNvPr id="6" name="Footer Placeholder 5">
            <a:extLst>
              <a:ext uri="{FF2B5EF4-FFF2-40B4-BE49-F238E27FC236}">
                <a16:creationId xmlns:a16="http://schemas.microsoft.com/office/drawing/2014/main" id="{27314AE0-7580-935B-08D8-233E9F9CDC04}"/>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63410BDC-DF69-5220-EB40-9EE20D753E37}"/>
              </a:ext>
            </a:extLst>
          </p:cNvPr>
          <p:cNvSpPr>
            <a:spLocks noGrp="1"/>
          </p:cNvSpPr>
          <p:nvPr>
            <p:ph type="sldNum" sz="quarter" idx="12"/>
          </p:nvPr>
        </p:nvSpPr>
        <p:spPr/>
        <p:txBody>
          <a:bodyPr/>
          <a:lstStyle/>
          <a:p>
            <a:fld id="{294A09A9-5501-47C1-A89A-A340965A2BE2}" type="slidenum">
              <a:rPr lang="en-US" smtClean="0"/>
              <a:pPr/>
              <a:t>6</a:t>
            </a:fld>
            <a:endParaRPr lang="en-US" dirty="0"/>
          </a:p>
        </p:txBody>
      </p:sp>
      <p:pic>
        <p:nvPicPr>
          <p:cNvPr id="9" name="Picture 8" descr="A screenshot of a computer screen&#10;&#10;Description automatically generated">
            <a:extLst>
              <a:ext uri="{FF2B5EF4-FFF2-40B4-BE49-F238E27FC236}">
                <a16:creationId xmlns:a16="http://schemas.microsoft.com/office/drawing/2014/main" id="{2820D7F9-A338-B75A-2AF3-6688A2900E20}"/>
              </a:ext>
            </a:extLst>
          </p:cNvPr>
          <p:cNvPicPr>
            <a:picLocks noChangeAspect="1"/>
          </p:cNvPicPr>
          <p:nvPr/>
        </p:nvPicPr>
        <p:blipFill>
          <a:blip r:embed="rId2"/>
          <a:stretch>
            <a:fillRect/>
          </a:stretch>
        </p:blipFill>
        <p:spPr>
          <a:xfrm>
            <a:off x="0" y="-34176"/>
            <a:ext cx="12191999" cy="6926351"/>
          </a:xfrm>
          <a:prstGeom prst="rect">
            <a:avLst/>
          </a:prstGeom>
        </p:spPr>
      </p:pic>
    </p:spTree>
    <p:extLst>
      <p:ext uri="{BB962C8B-B14F-4D97-AF65-F5344CB8AC3E}">
        <p14:creationId xmlns:p14="http://schemas.microsoft.com/office/powerpoint/2010/main" val="91071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A4F9-181C-B92E-6D38-165DE65AF30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B38E166-1E04-AD96-D113-4ED922C5AD14}"/>
              </a:ext>
            </a:extLst>
          </p:cNvPr>
          <p:cNvSpPr>
            <a:spLocks noGrp="1"/>
          </p:cNvSpPr>
          <p:nvPr>
            <p:ph type="body" sz="quarter" idx="13"/>
          </p:nvPr>
        </p:nvSpPr>
        <p:spPr/>
        <p:txBody>
          <a:bodyPr/>
          <a:lstStyle/>
          <a:p>
            <a:endParaRPr lang="en-IN"/>
          </a:p>
        </p:txBody>
      </p:sp>
      <p:sp>
        <p:nvSpPr>
          <p:cNvPr id="4" name="Text Placeholder 3">
            <a:extLst>
              <a:ext uri="{FF2B5EF4-FFF2-40B4-BE49-F238E27FC236}">
                <a16:creationId xmlns:a16="http://schemas.microsoft.com/office/drawing/2014/main" id="{BB6D9F78-1D7C-AF4B-7F7B-8CEF2E782750}"/>
              </a:ext>
            </a:extLst>
          </p:cNvPr>
          <p:cNvSpPr>
            <a:spLocks noGrp="1"/>
          </p:cNvSpPr>
          <p:nvPr>
            <p:ph type="body" sz="quarter" idx="14"/>
          </p:nvPr>
        </p:nvSpPr>
        <p:spPr/>
        <p:txBody>
          <a:bodyPr/>
          <a:lstStyle/>
          <a:p>
            <a:endParaRPr lang="en-IN"/>
          </a:p>
        </p:txBody>
      </p:sp>
      <p:sp>
        <p:nvSpPr>
          <p:cNvPr id="5" name="Text Placeholder 4">
            <a:extLst>
              <a:ext uri="{FF2B5EF4-FFF2-40B4-BE49-F238E27FC236}">
                <a16:creationId xmlns:a16="http://schemas.microsoft.com/office/drawing/2014/main" id="{7316863F-22FE-2C1A-F96A-CF663B2655DA}"/>
              </a:ext>
            </a:extLst>
          </p:cNvPr>
          <p:cNvSpPr>
            <a:spLocks noGrp="1"/>
          </p:cNvSpPr>
          <p:nvPr>
            <p:ph type="body" sz="quarter" idx="15"/>
          </p:nvPr>
        </p:nvSpPr>
        <p:spPr/>
        <p:txBody>
          <a:bodyPr/>
          <a:lstStyle/>
          <a:p>
            <a:endParaRPr lang="en-IN"/>
          </a:p>
        </p:txBody>
      </p:sp>
      <p:sp>
        <p:nvSpPr>
          <p:cNvPr id="6" name="Footer Placeholder 5">
            <a:extLst>
              <a:ext uri="{FF2B5EF4-FFF2-40B4-BE49-F238E27FC236}">
                <a16:creationId xmlns:a16="http://schemas.microsoft.com/office/drawing/2014/main" id="{D87D5577-5955-4FA8-A792-0B8C1A1D5899}"/>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D7B6E68-8E3E-FBAA-FE1B-938A19749843}"/>
              </a:ext>
            </a:extLst>
          </p:cNvPr>
          <p:cNvSpPr>
            <a:spLocks noGrp="1"/>
          </p:cNvSpPr>
          <p:nvPr>
            <p:ph type="sldNum" sz="quarter" idx="12"/>
          </p:nvPr>
        </p:nvSpPr>
        <p:spPr/>
        <p:txBody>
          <a:bodyPr/>
          <a:lstStyle/>
          <a:p>
            <a:fld id="{294A09A9-5501-47C1-A89A-A340965A2BE2}" type="slidenum">
              <a:rPr lang="en-US" smtClean="0"/>
              <a:pPr/>
              <a:t>7</a:t>
            </a:fld>
            <a:endParaRPr lang="en-US" dirty="0"/>
          </a:p>
        </p:txBody>
      </p:sp>
      <p:pic>
        <p:nvPicPr>
          <p:cNvPr id="10" name="Picture 9" descr="A screenshot of a computer&#10;&#10;Description automatically generated">
            <a:extLst>
              <a:ext uri="{FF2B5EF4-FFF2-40B4-BE49-F238E27FC236}">
                <a16:creationId xmlns:a16="http://schemas.microsoft.com/office/drawing/2014/main" id="{7E46FB0E-F584-157F-D440-B4E4B9529B4C}"/>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760297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5CF6-0D82-BA03-A29F-2BC06D87F99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4B50BEF-E0FF-ABB5-9528-615EC7315F95}"/>
              </a:ext>
            </a:extLst>
          </p:cNvPr>
          <p:cNvSpPr>
            <a:spLocks noGrp="1"/>
          </p:cNvSpPr>
          <p:nvPr>
            <p:ph type="body" sz="quarter" idx="13"/>
          </p:nvPr>
        </p:nvSpPr>
        <p:spPr/>
        <p:txBody>
          <a:bodyPr/>
          <a:lstStyle/>
          <a:p>
            <a:endParaRPr lang="en-IN"/>
          </a:p>
        </p:txBody>
      </p:sp>
      <p:sp>
        <p:nvSpPr>
          <p:cNvPr id="4" name="Text Placeholder 3">
            <a:extLst>
              <a:ext uri="{FF2B5EF4-FFF2-40B4-BE49-F238E27FC236}">
                <a16:creationId xmlns:a16="http://schemas.microsoft.com/office/drawing/2014/main" id="{22E682D9-B307-F979-6816-25CE7DD0EEC8}"/>
              </a:ext>
            </a:extLst>
          </p:cNvPr>
          <p:cNvSpPr>
            <a:spLocks noGrp="1"/>
          </p:cNvSpPr>
          <p:nvPr>
            <p:ph type="body" sz="quarter" idx="14"/>
          </p:nvPr>
        </p:nvSpPr>
        <p:spPr/>
        <p:txBody>
          <a:bodyPr/>
          <a:lstStyle/>
          <a:p>
            <a:endParaRPr lang="en-IN"/>
          </a:p>
        </p:txBody>
      </p:sp>
      <p:sp>
        <p:nvSpPr>
          <p:cNvPr id="5" name="Text Placeholder 4">
            <a:extLst>
              <a:ext uri="{FF2B5EF4-FFF2-40B4-BE49-F238E27FC236}">
                <a16:creationId xmlns:a16="http://schemas.microsoft.com/office/drawing/2014/main" id="{06BCEEF6-C0F6-60CD-14CA-6F2F1B959836}"/>
              </a:ext>
            </a:extLst>
          </p:cNvPr>
          <p:cNvSpPr>
            <a:spLocks noGrp="1"/>
          </p:cNvSpPr>
          <p:nvPr>
            <p:ph type="body" sz="quarter" idx="15"/>
          </p:nvPr>
        </p:nvSpPr>
        <p:spPr/>
        <p:txBody>
          <a:bodyPr/>
          <a:lstStyle/>
          <a:p>
            <a:endParaRPr lang="en-IN"/>
          </a:p>
        </p:txBody>
      </p:sp>
      <p:sp>
        <p:nvSpPr>
          <p:cNvPr id="6" name="Footer Placeholder 5">
            <a:extLst>
              <a:ext uri="{FF2B5EF4-FFF2-40B4-BE49-F238E27FC236}">
                <a16:creationId xmlns:a16="http://schemas.microsoft.com/office/drawing/2014/main" id="{71AE54DE-1826-4801-CDF4-7EC541402638}"/>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336DE45-F5B5-D497-E6E2-16B6E4E22C93}"/>
              </a:ext>
            </a:extLst>
          </p:cNvPr>
          <p:cNvSpPr>
            <a:spLocks noGrp="1"/>
          </p:cNvSpPr>
          <p:nvPr>
            <p:ph type="sldNum" sz="quarter" idx="12"/>
          </p:nvPr>
        </p:nvSpPr>
        <p:spPr/>
        <p:txBody>
          <a:bodyPr/>
          <a:lstStyle/>
          <a:p>
            <a:fld id="{294A09A9-5501-47C1-A89A-A340965A2BE2}" type="slidenum">
              <a:rPr lang="en-US" smtClean="0"/>
              <a:pPr/>
              <a:t>8</a:t>
            </a:fld>
            <a:endParaRPr lang="en-US" dirty="0"/>
          </a:p>
        </p:txBody>
      </p:sp>
      <p:pic>
        <p:nvPicPr>
          <p:cNvPr id="10" name="Picture 9" descr="A screenshot of a computer&#10;&#10;Description automatically generated">
            <a:extLst>
              <a:ext uri="{FF2B5EF4-FFF2-40B4-BE49-F238E27FC236}">
                <a16:creationId xmlns:a16="http://schemas.microsoft.com/office/drawing/2014/main" id="{5193B362-C343-A363-0CB9-3E770CDFEA86}"/>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798804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Conclusion</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Operational Insights: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The dashboard provides real-time insights into flight operations, crew management, and passenger experiences. It enables data-driven decision-making across departments.</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Cross-Functional Collaboration:</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The dashboard encourages collaboration between flight operations, crew scheduling, and customer service teams. It facilitates proactive responses to operational challenges.</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56311961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1710</TotalTime>
  <Words>294</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SegoeUIVariable</vt:lpstr>
      <vt:lpstr>Tenorite</vt:lpstr>
      <vt:lpstr>Office Theme</vt:lpstr>
      <vt:lpstr>High Cloud Airlines</vt:lpstr>
      <vt:lpstr>Agenda</vt:lpstr>
      <vt:lpstr>Introduction</vt:lpstr>
      <vt:lpstr>Business Problem</vt:lpstr>
      <vt:lpstr>Business opportunities are like buses. There's always another one coming.</vt:lpstr>
      <vt:lpstr>PowerPoint Presentation</vt:lpstr>
      <vt:lpstr>PowerPoint Presentation</vt:lpstr>
      <vt:lpstr>PowerPoint Presentation</vt:lpstr>
      <vt:lpstr>Conclusion</vt:lpstr>
      <vt:lpstr>Suggestions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Cloud Airlines</dc:title>
  <dc:creator>Fardeen Khatri</dc:creator>
  <cp:lastModifiedBy>Fardeen Khatri</cp:lastModifiedBy>
  <cp:revision>1</cp:revision>
  <dcterms:created xsi:type="dcterms:W3CDTF">2024-02-16T14:41:48Z</dcterms:created>
  <dcterms:modified xsi:type="dcterms:W3CDTF">2024-02-17T19:12:01Z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