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72" r:id="rId2"/>
    <p:sldId id="273" r:id="rId3"/>
    <p:sldId id="274" r:id="rId4"/>
    <p:sldId id="308" r:id="rId5"/>
    <p:sldId id="301" r:id="rId6"/>
    <p:sldId id="302" r:id="rId7"/>
    <p:sldId id="311" r:id="rId8"/>
    <p:sldId id="312" r:id="rId9"/>
    <p:sldId id="306" r:id="rId10"/>
    <p:sldId id="309" r:id="rId11"/>
    <p:sldId id="304" r:id="rId12"/>
    <p:sldId id="305" r:id="rId13"/>
    <p:sldId id="314" r:id="rId14"/>
    <p:sldId id="313" r:id="rId15"/>
    <p:sldId id="307" r:id="rId16"/>
    <p:sldId id="281" r:id="rId17"/>
    <p:sldId id="282" r:id="rId18"/>
    <p:sldId id="285" r:id="rId19"/>
    <p:sldId id="280" r:id="rId20"/>
    <p:sldId id="283" r:id="rId21"/>
    <p:sldId id="298" r:id="rId22"/>
    <p:sldId id="284" r:id="rId23"/>
    <p:sldId id="30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48" y="17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3E61A-C1CB-4506-B8F3-7BEC76CFEAD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FF1A56D-3087-4CB1-A90D-21C89B67726E}">
      <dgm:prSet/>
      <dgm:spPr/>
      <dgm:t>
        <a:bodyPr/>
        <a:lstStyle/>
        <a:p>
          <a:r>
            <a:rPr lang="en-US" b="1" dirty="0"/>
            <a:t>Age &amp; Life Stage:</a:t>
          </a:r>
          <a:endParaRPr lang="en-IN" dirty="0"/>
        </a:p>
      </dgm:t>
    </dgm:pt>
    <dgm:pt modelId="{6BF602CB-B8B7-49A2-8D50-BA3503DD6C4F}" type="parTrans" cxnId="{0056F4C2-3332-473E-8F26-450DA6FCAFA3}">
      <dgm:prSet/>
      <dgm:spPr/>
      <dgm:t>
        <a:bodyPr/>
        <a:lstStyle/>
        <a:p>
          <a:endParaRPr lang="en-IN"/>
        </a:p>
      </dgm:t>
    </dgm:pt>
    <dgm:pt modelId="{124D28F0-7294-478B-8CD4-53DBBE8848D0}" type="sibTrans" cxnId="{0056F4C2-3332-473E-8F26-450DA6FCAFA3}">
      <dgm:prSet/>
      <dgm:spPr/>
      <dgm:t>
        <a:bodyPr/>
        <a:lstStyle/>
        <a:p>
          <a:endParaRPr lang="en-IN"/>
        </a:p>
      </dgm:t>
    </dgm:pt>
    <dgm:pt modelId="{55A54EE1-0C94-4F56-8E97-B683F5D4E067}">
      <dgm:prSet/>
      <dgm:spPr/>
      <dgm:t>
        <a:bodyPr/>
        <a:lstStyle/>
        <a:p>
          <a:r>
            <a:rPr lang="en-US"/>
            <a:t>Strongest presence among adults aged </a:t>
          </a:r>
          <a:r>
            <a:rPr lang="en-US" b="1"/>
            <a:t>35-44 (23.2%)</a:t>
          </a:r>
          <a:r>
            <a:rPr lang="en-US"/>
            <a:t> and </a:t>
          </a:r>
          <a:r>
            <a:rPr lang="en-US" b="1"/>
            <a:t>25-34 (19.9%)</a:t>
          </a:r>
          <a:r>
            <a:rPr lang="en-US"/>
            <a:t>.</a:t>
          </a:r>
          <a:endParaRPr lang="en-IN"/>
        </a:p>
      </dgm:t>
    </dgm:pt>
    <dgm:pt modelId="{46F5E25A-ACBC-4C61-AB62-AA3B060BAD97}" type="parTrans" cxnId="{2533C5DC-4B4C-49C4-A9BF-CE3E5B0635A2}">
      <dgm:prSet/>
      <dgm:spPr/>
      <dgm:t>
        <a:bodyPr/>
        <a:lstStyle/>
        <a:p>
          <a:endParaRPr lang="en-IN"/>
        </a:p>
      </dgm:t>
    </dgm:pt>
    <dgm:pt modelId="{72BAD205-3B48-41EC-99DF-F4D7635C14AA}" type="sibTrans" cxnId="{2533C5DC-4B4C-49C4-A9BF-CE3E5B0635A2}">
      <dgm:prSet/>
      <dgm:spPr/>
      <dgm:t>
        <a:bodyPr/>
        <a:lstStyle/>
        <a:p>
          <a:endParaRPr lang="en-IN"/>
        </a:p>
      </dgm:t>
    </dgm:pt>
    <dgm:pt modelId="{333290AF-98D6-4DBA-AA44-024623B1319E}">
      <dgm:prSet/>
      <dgm:spPr/>
      <dgm:t>
        <a:bodyPr/>
        <a:lstStyle/>
        <a:p>
          <a:r>
            <a:rPr lang="en-US"/>
            <a:t>Under-indexed in the 65+ group, indicating a </a:t>
          </a:r>
          <a:r>
            <a:rPr lang="en-US" b="1"/>
            <a:t>younger to mid-aged</a:t>
          </a:r>
          <a:r>
            <a:rPr lang="en-US"/>
            <a:t> target audience.</a:t>
          </a:r>
          <a:endParaRPr lang="en-IN"/>
        </a:p>
      </dgm:t>
    </dgm:pt>
    <dgm:pt modelId="{BD5A587A-C0B0-4536-A28D-E505447C5A87}" type="parTrans" cxnId="{9F3CE568-CA3B-410B-813E-07A12947FAEB}">
      <dgm:prSet/>
      <dgm:spPr/>
      <dgm:t>
        <a:bodyPr/>
        <a:lstStyle/>
        <a:p>
          <a:endParaRPr lang="en-IN"/>
        </a:p>
      </dgm:t>
    </dgm:pt>
    <dgm:pt modelId="{2C88113F-607F-4026-85E5-311A7CA0193E}" type="sibTrans" cxnId="{9F3CE568-CA3B-410B-813E-07A12947FAEB}">
      <dgm:prSet/>
      <dgm:spPr/>
      <dgm:t>
        <a:bodyPr/>
        <a:lstStyle/>
        <a:p>
          <a:endParaRPr lang="en-IN"/>
        </a:p>
      </dgm:t>
    </dgm:pt>
    <dgm:pt modelId="{46551862-E6A7-4DA1-BFB0-3612CCF621C8}">
      <dgm:prSet/>
      <dgm:spPr/>
      <dgm:t>
        <a:bodyPr/>
        <a:lstStyle/>
        <a:p>
          <a:r>
            <a:rPr lang="en-US"/>
            <a:t>Dominated by </a:t>
          </a:r>
          <a:r>
            <a:rPr lang="en-US" b="1"/>
            <a:t>adult singles (18.6%)</a:t>
          </a:r>
          <a:r>
            <a:rPr lang="en-US"/>
            <a:t> and </a:t>
          </a:r>
          <a:r>
            <a:rPr lang="en-US" b="1"/>
            <a:t>adult couples (16.2%)</a:t>
          </a:r>
          <a:r>
            <a:rPr lang="en-US"/>
            <a:t>, highlighting a mature but independent lifestyle preference.</a:t>
          </a:r>
          <a:endParaRPr lang="en-IN"/>
        </a:p>
      </dgm:t>
    </dgm:pt>
    <dgm:pt modelId="{98ECE40B-6691-4671-80E4-50B16BBD9C3A}" type="parTrans" cxnId="{F1EF88B3-ED20-4CEF-BEF9-DA2DC5052208}">
      <dgm:prSet/>
      <dgm:spPr/>
      <dgm:t>
        <a:bodyPr/>
        <a:lstStyle/>
        <a:p>
          <a:endParaRPr lang="en-IN"/>
        </a:p>
      </dgm:t>
    </dgm:pt>
    <dgm:pt modelId="{AC4711F2-43B2-4AEB-A684-862761CE105B}" type="sibTrans" cxnId="{F1EF88B3-ED20-4CEF-BEF9-DA2DC5052208}">
      <dgm:prSet/>
      <dgm:spPr/>
      <dgm:t>
        <a:bodyPr/>
        <a:lstStyle/>
        <a:p>
          <a:endParaRPr lang="en-IN"/>
        </a:p>
      </dgm:t>
    </dgm:pt>
    <dgm:pt modelId="{57A3DF33-3FE8-41E9-94AA-B145219F9FF7}">
      <dgm:prSet/>
      <dgm:spPr/>
      <dgm:t>
        <a:bodyPr/>
        <a:lstStyle/>
        <a:p>
          <a:r>
            <a:rPr lang="en-US" b="1" dirty="0"/>
            <a:t>Marital &amp; Family Size:</a:t>
          </a:r>
          <a:endParaRPr lang="en-IN" dirty="0"/>
        </a:p>
      </dgm:t>
    </dgm:pt>
    <dgm:pt modelId="{AB6A3D62-59E7-4A94-9B61-766CD51FA7BD}" type="parTrans" cxnId="{F477EF05-DF8C-48E8-B02F-1D063A8192EC}">
      <dgm:prSet/>
      <dgm:spPr/>
      <dgm:t>
        <a:bodyPr/>
        <a:lstStyle/>
        <a:p>
          <a:endParaRPr lang="en-IN"/>
        </a:p>
      </dgm:t>
    </dgm:pt>
    <dgm:pt modelId="{96FD7300-3FCB-465F-BA10-E8FD320A0E1C}" type="sibTrans" cxnId="{F477EF05-DF8C-48E8-B02F-1D063A8192EC}">
      <dgm:prSet/>
      <dgm:spPr/>
      <dgm:t>
        <a:bodyPr/>
        <a:lstStyle/>
        <a:p>
          <a:endParaRPr lang="en-IN"/>
        </a:p>
      </dgm:t>
    </dgm:pt>
    <dgm:pt modelId="{4737D241-2DF0-4F05-8658-1E55D0F4475F}">
      <dgm:prSet/>
      <dgm:spPr/>
      <dgm:t>
        <a:bodyPr/>
        <a:lstStyle/>
        <a:p>
          <a:r>
            <a:rPr lang="en-US" b="1"/>
            <a:t>Married (47.8%)</a:t>
          </a:r>
          <a:r>
            <a:rPr lang="en-US"/>
            <a:t> and </a:t>
          </a:r>
          <a:r>
            <a:rPr lang="en-US" b="1"/>
            <a:t>never married (25.3%)</a:t>
          </a:r>
          <a:r>
            <a:rPr lang="en-US"/>
            <a:t> form the core.</a:t>
          </a:r>
          <a:endParaRPr lang="en-IN"/>
        </a:p>
      </dgm:t>
    </dgm:pt>
    <dgm:pt modelId="{E4B1C660-9F30-43F9-8009-ED56099D5472}" type="parTrans" cxnId="{61F79611-FAB8-4350-8757-B41AC7C93B18}">
      <dgm:prSet/>
      <dgm:spPr/>
      <dgm:t>
        <a:bodyPr/>
        <a:lstStyle/>
        <a:p>
          <a:endParaRPr lang="en-IN"/>
        </a:p>
      </dgm:t>
    </dgm:pt>
    <dgm:pt modelId="{95DA6DE4-DE84-4D56-AA23-6DD37BADEC6E}" type="sibTrans" cxnId="{61F79611-FAB8-4350-8757-B41AC7C93B18}">
      <dgm:prSet/>
      <dgm:spPr/>
      <dgm:t>
        <a:bodyPr/>
        <a:lstStyle/>
        <a:p>
          <a:endParaRPr lang="en-IN"/>
        </a:p>
      </dgm:t>
    </dgm:pt>
    <dgm:pt modelId="{5115C4C2-C99D-41C5-AE0E-DCEE314D7E9E}">
      <dgm:prSet/>
      <dgm:spPr/>
      <dgm:t>
        <a:bodyPr/>
        <a:lstStyle/>
        <a:p>
          <a:r>
            <a:rPr lang="en-US"/>
            <a:t>Low presence of widowers and separated individuals.</a:t>
          </a:r>
          <a:endParaRPr lang="en-IN"/>
        </a:p>
      </dgm:t>
    </dgm:pt>
    <dgm:pt modelId="{E2F31A06-23FB-447A-B389-90ACF8150733}" type="parTrans" cxnId="{33D2EF9E-A333-4986-9E77-3609D975CD07}">
      <dgm:prSet/>
      <dgm:spPr/>
      <dgm:t>
        <a:bodyPr/>
        <a:lstStyle/>
        <a:p>
          <a:endParaRPr lang="en-IN"/>
        </a:p>
      </dgm:t>
    </dgm:pt>
    <dgm:pt modelId="{38907B7C-0456-46B3-8AA0-39F78C2F5BDA}" type="sibTrans" cxnId="{33D2EF9E-A333-4986-9E77-3609D975CD07}">
      <dgm:prSet/>
      <dgm:spPr/>
      <dgm:t>
        <a:bodyPr/>
        <a:lstStyle/>
        <a:p>
          <a:endParaRPr lang="en-IN"/>
        </a:p>
      </dgm:t>
    </dgm:pt>
    <dgm:pt modelId="{5DA2753C-9BF0-4C7C-AA88-8112BC28FE48}">
      <dgm:prSet/>
      <dgm:spPr/>
      <dgm:t>
        <a:bodyPr/>
        <a:lstStyle/>
        <a:p>
          <a:r>
            <a:rPr lang="en-US" b="1"/>
            <a:t>Large families</a:t>
          </a:r>
          <a:r>
            <a:rPr lang="en-US"/>
            <a:t>, both younger and older, form a notable portion of the shopper base, indicating family-oriented value purchase behavior.</a:t>
          </a:r>
          <a:endParaRPr lang="en-IN"/>
        </a:p>
      </dgm:t>
    </dgm:pt>
    <dgm:pt modelId="{D321AC2D-1E82-4A9A-9D2C-59B42444CCB5}" type="parTrans" cxnId="{99B44A83-F234-4DDA-B2ED-9FFDD79CFC31}">
      <dgm:prSet/>
      <dgm:spPr/>
      <dgm:t>
        <a:bodyPr/>
        <a:lstStyle/>
        <a:p>
          <a:endParaRPr lang="en-IN"/>
        </a:p>
      </dgm:t>
    </dgm:pt>
    <dgm:pt modelId="{D88CB640-B663-451F-BB7D-D318734E500C}" type="sibTrans" cxnId="{99B44A83-F234-4DDA-B2ED-9FFDD79CFC31}">
      <dgm:prSet/>
      <dgm:spPr/>
      <dgm:t>
        <a:bodyPr/>
        <a:lstStyle/>
        <a:p>
          <a:endParaRPr lang="en-IN"/>
        </a:p>
      </dgm:t>
    </dgm:pt>
    <dgm:pt modelId="{8AD3ECC1-25D5-4656-B511-85B06F69D9D8}">
      <dgm:prSet/>
      <dgm:spPr/>
      <dgm:t>
        <a:bodyPr/>
        <a:lstStyle/>
        <a:p>
          <a:r>
            <a:rPr lang="en-US" b="1" dirty="0"/>
            <a:t>Education &amp; Employment:</a:t>
          </a:r>
          <a:endParaRPr lang="en-IN" dirty="0"/>
        </a:p>
      </dgm:t>
    </dgm:pt>
    <dgm:pt modelId="{E6A739C8-83F7-4B55-8601-332EB1A964A9}" type="parTrans" cxnId="{FA5E9E81-C06C-46DB-ADEC-0C91E2B85709}">
      <dgm:prSet/>
      <dgm:spPr/>
      <dgm:t>
        <a:bodyPr/>
        <a:lstStyle/>
        <a:p>
          <a:endParaRPr lang="en-IN"/>
        </a:p>
      </dgm:t>
    </dgm:pt>
    <dgm:pt modelId="{2D6D5946-1EE0-44A6-AD25-3B0DED3C7156}" type="sibTrans" cxnId="{FA5E9E81-C06C-46DB-ADEC-0C91E2B85709}">
      <dgm:prSet/>
      <dgm:spPr/>
      <dgm:t>
        <a:bodyPr/>
        <a:lstStyle/>
        <a:p>
          <a:endParaRPr lang="en-IN"/>
        </a:p>
      </dgm:t>
    </dgm:pt>
    <dgm:pt modelId="{DA4181AC-586C-4BD3-BD91-546CB3F69AD0}">
      <dgm:prSet/>
      <dgm:spPr/>
      <dgm:t>
        <a:bodyPr/>
        <a:lstStyle/>
        <a:p>
          <a:r>
            <a:rPr lang="en-US"/>
            <a:t>Well-represented across educational levels, with a tilt toward </a:t>
          </a:r>
          <a:r>
            <a:rPr lang="en-US" b="1"/>
            <a:t>some college (21.3%)</a:t>
          </a:r>
          <a:r>
            <a:rPr lang="en-US"/>
            <a:t> and </a:t>
          </a:r>
          <a:r>
            <a:rPr lang="en-US" b="1"/>
            <a:t>high school/GED (22.5%)</a:t>
          </a:r>
          <a:r>
            <a:rPr lang="en-US"/>
            <a:t>.</a:t>
          </a:r>
          <a:endParaRPr lang="en-IN"/>
        </a:p>
      </dgm:t>
    </dgm:pt>
    <dgm:pt modelId="{7FFFB95A-26AC-428D-A399-152FD25D4031}" type="parTrans" cxnId="{4DF3280F-F4CC-418C-8A6D-D60DABA0FDF2}">
      <dgm:prSet/>
      <dgm:spPr/>
      <dgm:t>
        <a:bodyPr/>
        <a:lstStyle/>
        <a:p>
          <a:endParaRPr lang="en-IN"/>
        </a:p>
      </dgm:t>
    </dgm:pt>
    <dgm:pt modelId="{42F36CBF-6ED5-4467-98E0-5B18D80CF1E5}" type="sibTrans" cxnId="{4DF3280F-F4CC-418C-8A6D-D60DABA0FDF2}">
      <dgm:prSet/>
      <dgm:spPr/>
      <dgm:t>
        <a:bodyPr/>
        <a:lstStyle/>
        <a:p>
          <a:endParaRPr lang="en-IN"/>
        </a:p>
      </dgm:t>
    </dgm:pt>
    <dgm:pt modelId="{33165277-C566-4542-8C18-05E6FA00546B}">
      <dgm:prSet/>
      <dgm:spPr/>
      <dgm:t>
        <a:bodyPr/>
        <a:lstStyle/>
        <a:p>
          <a:r>
            <a:rPr lang="en-US"/>
            <a:t>Nearly </a:t>
          </a:r>
          <a:r>
            <a:rPr lang="en-US" b="1"/>
            <a:t>half are employed full-time (49.1%)</a:t>
          </a:r>
          <a:r>
            <a:rPr lang="en-US"/>
            <a:t>, complemented by retired (12.0%) and part-time workers (10.1%).</a:t>
          </a:r>
          <a:endParaRPr lang="en-IN"/>
        </a:p>
      </dgm:t>
    </dgm:pt>
    <dgm:pt modelId="{5C41FE5A-B737-44E0-8C70-CC18A0A5F75E}" type="parTrans" cxnId="{E89761D8-1F75-4D9C-A595-8B25C865B193}">
      <dgm:prSet/>
      <dgm:spPr/>
      <dgm:t>
        <a:bodyPr/>
        <a:lstStyle/>
        <a:p>
          <a:endParaRPr lang="en-IN"/>
        </a:p>
      </dgm:t>
    </dgm:pt>
    <dgm:pt modelId="{5CB0B488-DD7D-486B-9D42-90BD0EA4837C}" type="sibTrans" cxnId="{E89761D8-1F75-4D9C-A595-8B25C865B193}">
      <dgm:prSet/>
      <dgm:spPr/>
      <dgm:t>
        <a:bodyPr/>
        <a:lstStyle/>
        <a:p>
          <a:endParaRPr lang="en-IN"/>
        </a:p>
      </dgm:t>
    </dgm:pt>
    <dgm:pt modelId="{9F018905-E86C-4BB5-A058-BAD0CDB547B4}" type="pres">
      <dgm:prSet presAssocID="{CF93E61A-C1CB-4506-B8F3-7BEC76CFEAD9}" presName="Name0" presStyleCnt="0">
        <dgm:presLayoutVars>
          <dgm:dir/>
          <dgm:animLvl val="lvl"/>
          <dgm:resizeHandles val="exact"/>
        </dgm:presLayoutVars>
      </dgm:prSet>
      <dgm:spPr/>
    </dgm:pt>
    <dgm:pt modelId="{F42D2FB5-16A3-4D09-BC0A-B56DC5FF1F66}" type="pres">
      <dgm:prSet presAssocID="{8FF1A56D-3087-4CB1-A90D-21C89B67726E}" presName="linNode" presStyleCnt="0"/>
      <dgm:spPr/>
    </dgm:pt>
    <dgm:pt modelId="{99248BB6-C00C-42B2-B370-D5AA50E2F0C9}" type="pres">
      <dgm:prSet presAssocID="{8FF1A56D-3087-4CB1-A90D-21C89B67726E}" presName="parentText" presStyleLbl="node1" presStyleIdx="0" presStyleCnt="3">
        <dgm:presLayoutVars>
          <dgm:chMax val="1"/>
          <dgm:bulletEnabled val="1"/>
        </dgm:presLayoutVars>
      </dgm:prSet>
      <dgm:spPr/>
    </dgm:pt>
    <dgm:pt modelId="{24603BC2-A52C-4232-8706-BFA8DD25573A}" type="pres">
      <dgm:prSet presAssocID="{8FF1A56D-3087-4CB1-A90D-21C89B67726E}" presName="descendantText" presStyleLbl="alignAccFollowNode1" presStyleIdx="0" presStyleCnt="3">
        <dgm:presLayoutVars>
          <dgm:bulletEnabled val="1"/>
        </dgm:presLayoutVars>
      </dgm:prSet>
      <dgm:spPr/>
    </dgm:pt>
    <dgm:pt modelId="{E9C89B2F-5317-4CB8-8F3D-2661C85B6AD4}" type="pres">
      <dgm:prSet presAssocID="{124D28F0-7294-478B-8CD4-53DBBE8848D0}" presName="sp" presStyleCnt="0"/>
      <dgm:spPr/>
    </dgm:pt>
    <dgm:pt modelId="{B4A12209-2625-4075-BE6E-717333D8F370}" type="pres">
      <dgm:prSet presAssocID="{57A3DF33-3FE8-41E9-94AA-B145219F9FF7}" presName="linNode" presStyleCnt="0"/>
      <dgm:spPr/>
    </dgm:pt>
    <dgm:pt modelId="{96E65E24-6D12-4BCC-83F9-999E94A8454B}" type="pres">
      <dgm:prSet presAssocID="{57A3DF33-3FE8-41E9-94AA-B145219F9FF7}" presName="parentText" presStyleLbl="node1" presStyleIdx="1" presStyleCnt="3">
        <dgm:presLayoutVars>
          <dgm:chMax val="1"/>
          <dgm:bulletEnabled val="1"/>
        </dgm:presLayoutVars>
      </dgm:prSet>
      <dgm:spPr/>
    </dgm:pt>
    <dgm:pt modelId="{A43368E7-C0D5-4D88-B681-C1B3A1E42939}" type="pres">
      <dgm:prSet presAssocID="{57A3DF33-3FE8-41E9-94AA-B145219F9FF7}" presName="descendantText" presStyleLbl="alignAccFollowNode1" presStyleIdx="1" presStyleCnt="3">
        <dgm:presLayoutVars>
          <dgm:bulletEnabled val="1"/>
        </dgm:presLayoutVars>
      </dgm:prSet>
      <dgm:spPr/>
    </dgm:pt>
    <dgm:pt modelId="{E069F5D2-3912-4680-801D-1356DBD3BC38}" type="pres">
      <dgm:prSet presAssocID="{96FD7300-3FCB-465F-BA10-E8FD320A0E1C}" presName="sp" presStyleCnt="0"/>
      <dgm:spPr/>
    </dgm:pt>
    <dgm:pt modelId="{8B3CDA14-4A0D-4413-963C-764E68D4DE4C}" type="pres">
      <dgm:prSet presAssocID="{8AD3ECC1-25D5-4656-B511-85B06F69D9D8}" presName="linNode" presStyleCnt="0"/>
      <dgm:spPr/>
    </dgm:pt>
    <dgm:pt modelId="{8D205681-32A4-4ECC-9C94-F8D67EA2BA6F}" type="pres">
      <dgm:prSet presAssocID="{8AD3ECC1-25D5-4656-B511-85B06F69D9D8}" presName="parentText" presStyleLbl="node1" presStyleIdx="2" presStyleCnt="3">
        <dgm:presLayoutVars>
          <dgm:chMax val="1"/>
          <dgm:bulletEnabled val="1"/>
        </dgm:presLayoutVars>
      </dgm:prSet>
      <dgm:spPr/>
    </dgm:pt>
    <dgm:pt modelId="{77902AE9-0DBB-464D-BCB4-BAC85CE7D38B}" type="pres">
      <dgm:prSet presAssocID="{8AD3ECC1-25D5-4656-B511-85B06F69D9D8}" presName="descendantText" presStyleLbl="alignAccFollowNode1" presStyleIdx="2" presStyleCnt="3">
        <dgm:presLayoutVars>
          <dgm:bulletEnabled val="1"/>
        </dgm:presLayoutVars>
      </dgm:prSet>
      <dgm:spPr/>
    </dgm:pt>
  </dgm:ptLst>
  <dgm:cxnLst>
    <dgm:cxn modelId="{F477EF05-DF8C-48E8-B02F-1D063A8192EC}" srcId="{CF93E61A-C1CB-4506-B8F3-7BEC76CFEAD9}" destId="{57A3DF33-3FE8-41E9-94AA-B145219F9FF7}" srcOrd="1" destOrd="0" parTransId="{AB6A3D62-59E7-4A94-9B61-766CD51FA7BD}" sibTransId="{96FD7300-3FCB-465F-BA10-E8FD320A0E1C}"/>
    <dgm:cxn modelId="{4DF3280F-F4CC-418C-8A6D-D60DABA0FDF2}" srcId="{8AD3ECC1-25D5-4656-B511-85B06F69D9D8}" destId="{DA4181AC-586C-4BD3-BD91-546CB3F69AD0}" srcOrd="0" destOrd="0" parTransId="{7FFFB95A-26AC-428D-A399-152FD25D4031}" sibTransId="{42F36CBF-6ED5-4467-98E0-5B18D80CF1E5}"/>
    <dgm:cxn modelId="{21A9F00F-A8C8-421B-8BF0-C78BFF68D589}" type="presOf" srcId="{5115C4C2-C99D-41C5-AE0E-DCEE314D7E9E}" destId="{A43368E7-C0D5-4D88-B681-C1B3A1E42939}" srcOrd="0" destOrd="1" presId="urn:microsoft.com/office/officeart/2005/8/layout/vList5"/>
    <dgm:cxn modelId="{61F79611-FAB8-4350-8757-B41AC7C93B18}" srcId="{57A3DF33-3FE8-41E9-94AA-B145219F9FF7}" destId="{4737D241-2DF0-4F05-8658-1E55D0F4475F}" srcOrd="0" destOrd="0" parTransId="{E4B1C660-9F30-43F9-8009-ED56099D5472}" sibTransId="{95DA6DE4-DE84-4D56-AA23-6DD37BADEC6E}"/>
    <dgm:cxn modelId="{6B98D819-5C37-4150-86ED-95F68FD027DB}" type="presOf" srcId="{4737D241-2DF0-4F05-8658-1E55D0F4475F}" destId="{A43368E7-C0D5-4D88-B681-C1B3A1E42939}" srcOrd="0" destOrd="0" presId="urn:microsoft.com/office/officeart/2005/8/layout/vList5"/>
    <dgm:cxn modelId="{8E3C401E-2F43-44FF-BC51-FB42E0061FFE}" type="presOf" srcId="{57A3DF33-3FE8-41E9-94AA-B145219F9FF7}" destId="{96E65E24-6D12-4BCC-83F9-999E94A8454B}" srcOrd="0" destOrd="0" presId="urn:microsoft.com/office/officeart/2005/8/layout/vList5"/>
    <dgm:cxn modelId="{D75C2033-F0A0-4BA9-8F32-9E25FA9F01C4}" type="presOf" srcId="{46551862-E6A7-4DA1-BFB0-3612CCF621C8}" destId="{24603BC2-A52C-4232-8706-BFA8DD25573A}" srcOrd="0" destOrd="2" presId="urn:microsoft.com/office/officeart/2005/8/layout/vList5"/>
    <dgm:cxn modelId="{3AE70460-FF63-4DBA-BD3E-DC88E38BC678}" type="presOf" srcId="{33165277-C566-4542-8C18-05E6FA00546B}" destId="{77902AE9-0DBB-464D-BCB4-BAC85CE7D38B}" srcOrd="0" destOrd="1" presId="urn:microsoft.com/office/officeart/2005/8/layout/vList5"/>
    <dgm:cxn modelId="{0A7A4F60-4447-4173-9FA6-9755F51D8911}" type="presOf" srcId="{55A54EE1-0C94-4F56-8E97-B683F5D4E067}" destId="{24603BC2-A52C-4232-8706-BFA8DD25573A}" srcOrd="0" destOrd="0" presId="urn:microsoft.com/office/officeart/2005/8/layout/vList5"/>
    <dgm:cxn modelId="{9F3CE568-CA3B-410B-813E-07A12947FAEB}" srcId="{8FF1A56D-3087-4CB1-A90D-21C89B67726E}" destId="{333290AF-98D6-4DBA-AA44-024623B1319E}" srcOrd="1" destOrd="0" parTransId="{BD5A587A-C0B0-4536-A28D-E505447C5A87}" sibTransId="{2C88113F-607F-4026-85E5-311A7CA0193E}"/>
    <dgm:cxn modelId="{6F064B52-6194-46D1-8E06-3A56B61236FD}" type="presOf" srcId="{8AD3ECC1-25D5-4656-B511-85B06F69D9D8}" destId="{8D205681-32A4-4ECC-9C94-F8D67EA2BA6F}" srcOrd="0" destOrd="0" presId="urn:microsoft.com/office/officeart/2005/8/layout/vList5"/>
    <dgm:cxn modelId="{ACF9C97D-C7BC-4926-904A-3C6E47FAC136}" type="presOf" srcId="{8FF1A56D-3087-4CB1-A90D-21C89B67726E}" destId="{99248BB6-C00C-42B2-B370-D5AA50E2F0C9}" srcOrd="0" destOrd="0" presId="urn:microsoft.com/office/officeart/2005/8/layout/vList5"/>
    <dgm:cxn modelId="{FA5E9E81-C06C-46DB-ADEC-0C91E2B85709}" srcId="{CF93E61A-C1CB-4506-B8F3-7BEC76CFEAD9}" destId="{8AD3ECC1-25D5-4656-B511-85B06F69D9D8}" srcOrd="2" destOrd="0" parTransId="{E6A739C8-83F7-4B55-8601-332EB1A964A9}" sibTransId="{2D6D5946-1EE0-44A6-AD25-3B0DED3C7156}"/>
    <dgm:cxn modelId="{99B44A83-F234-4DDA-B2ED-9FFDD79CFC31}" srcId="{57A3DF33-3FE8-41E9-94AA-B145219F9FF7}" destId="{5DA2753C-9BF0-4C7C-AA88-8112BC28FE48}" srcOrd="2" destOrd="0" parTransId="{D321AC2D-1E82-4A9A-9D2C-59B42444CCB5}" sibTransId="{D88CB640-B663-451F-BB7D-D318734E500C}"/>
    <dgm:cxn modelId="{33D2EF9E-A333-4986-9E77-3609D975CD07}" srcId="{57A3DF33-3FE8-41E9-94AA-B145219F9FF7}" destId="{5115C4C2-C99D-41C5-AE0E-DCEE314D7E9E}" srcOrd="1" destOrd="0" parTransId="{E2F31A06-23FB-447A-B389-90ACF8150733}" sibTransId="{38907B7C-0456-46B3-8AA0-39F78C2F5BDA}"/>
    <dgm:cxn modelId="{F1EF88B3-ED20-4CEF-BEF9-DA2DC5052208}" srcId="{8FF1A56D-3087-4CB1-A90D-21C89B67726E}" destId="{46551862-E6A7-4DA1-BFB0-3612CCF621C8}" srcOrd="2" destOrd="0" parTransId="{98ECE40B-6691-4671-80E4-50B16BBD9C3A}" sibTransId="{AC4711F2-43B2-4AEB-A684-862761CE105B}"/>
    <dgm:cxn modelId="{0056F4C2-3332-473E-8F26-450DA6FCAFA3}" srcId="{CF93E61A-C1CB-4506-B8F3-7BEC76CFEAD9}" destId="{8FF1A56D-3087-4CB1-A90D-21C89B67726E}" srcOrd="0" destOrd="0" parTransId="{6BF602CB-B8B7-49A2-8D50-BA3503DD6C4F}" sibTransId="{124D28F0-7294-478B-8CD4-53DBBE8848D0}"/>
    <dgm:cxn modelId="{044A4ECE-63E0-4043-8E3E-DF7D2E6E0866}" type="presOf" srcId="{5DA2753C-9BF0-4C7C-AA88-8112BC28FE48}" destId="{A43368E7-C0D5-4D88-B681-C1B3A1E42939}" srcOrd="0" destOrd="2" presId="urn:microsoft.com/office/officeart/2005/8/layout/vList5"/>
    <dgm:cxn modelId="{E89761D8-1F75-4D9C-A595-8B25C865B193}" srcId="{8AD3ECC1-25D5-4656-B511-85B06F69D9D8}" destId="{33165277-C566-4542-8C18-05E6FA00546B}" srcOrd="1" destOrd="0" parTransId="{5C41FE5A-B737-44E0-8C70-CC18A0A5F75E}" sibTransId="{5CB0B488-DD7D-486B-9D42-90BD0EA4837C}"/>
    <dgm:cxn modelId="{2533C5DC-4B4C-49C4-A9BF-CE3E5B0635A2}" srcId="{8FF1A56D-3087-4CB1-A90D-21C89B67726E}" destId="{55A54EE1-0C94-4F56-8E97-B683F5D4E067}" srcOrd="0" destOrd="0" parTransId="{46F5E25A-ACBC-4C61-AB62-AA3B060BAD97}" sibTransId="{72BAD205-3B48-41EC-99DF-F4D7635C14AA}"/>
    <dgm:cxn modelId="{BDB517ED-C20A-48B4-A734-1D81A6589EA8}" type="presOf" srcId="{DA4181AC-586C-4BD3-BD91-546CB3F69AD0}" destId="{77902AE9-0DBB-464D-BCB4-BAC85CE7D38B}" srcOrd="0" destOrd="0" presId="urn:microsoft.com/office/officeart/2005/8/layout/vList5"/>
    <dgm:cxn modelId="{F8788FEF-EE61-4FE2-99C8-20CC9D642377}" type="presOf" srcId="{333290AF-98D6-4DBA-AA44-024623B1319E}" destId="{24603BC2-A52C-4232-8706-BFA8DD25573A}" srcOrd="0" destOrd="1" presId="urn:microsoft.com/office/officeart/2005/8/layout/vList5"/>
    <dgm:cxn modelId="{682D2BFB-30CA-433D-BE63-E8F8B8FE5846}" type="presOf" srcId="{CF93E61A-C1CB-4506-B8F3-7BEC76CFEAD9}" destId="{9F018905-E86C-4BB5-A058-BAD0CDB547B4}" srcOrd="0" destOrd="0" presId="urn:microsoft.com/office/officeart/2005/8/layout/vList5"/>
    <dgm:cxn modelId="{67E31169-73CF-4BA7-BD81-A625C3E9E7CC}" type="presParOf" srcId="{9F018905-E86C-4BB5-A058-BAD0CDB547B4}" destId="{F42D2FB5-16A3-4D09-BC0A-B56DC5FF1F66}" srcOrd="0" destOrd="0" presId="urn:microsoft.com/office/officeart/2005/8/layout/vList5"/>
    <dgm:cxn modelId="{1C918397-B6C3-403C-95D4-8038777B4252}" type="presParOf" srcId="{F42D2FB5-16A3-4D09-BC0A-B56DC5FF1F66}" destId="{99248BB6-C00C-42B2-B370-D5AA50E2F0C9}" srcOrd="0" destOrd="0" presId="urn:microsoft.com/office/officeart/2005/8/layout/vList5"/>
    <dgm:cxn modelId="{B2572CDC-DE28-4C1A-B7C6-F3A4BDCB0CD7}" type="presParOf" srcId="{F42D2FB5-16A3-4D09-BC0A-B56DC5FF1F66}" destId="{24603BC2-A52C-4232-8706-BFA8DD25573A}" srcOrd="1" destOrd="0" presId="urn:microsoft.com/office/officeart/2005/8/layout/vList5"/>
    <dgm:cxn modelId="{3F6A1D8F-3F1F-46F6-954A-7DFAF58E53C7}" type="presParOf" srcId="{9F018905-E86C-4BB5-A058-BAD0CDB547B4}" destId="{E9C89B2F-5317-4CB8-8F3D-2661C85B6AD4}" srcOrd="1" destOrd="0" presId="urn:microsoft.com/office/officeart/2005/8/layout/vList5"/>
    <dgm:cxn modelId="{1DFB8CA9-3EAA-48D2-BF66-C645C769BB34}" type="presParOf" srcId="{9F018905-E86C-4BB5-A058-BAD0CDB547B4}" destId="{B4A12209-2625-4075-BE6E-717333D8F370}" srcOrd="2" destOrd="0" presId="urn:microsoft.com/office/officeart/2005/8/layout/vList5"/>
    <dgm:cxn modelId="{5991B882-0FC2-4A6D-9A2B-675D3733965E}" type="presParOf" srcId="{B4A12209-2625-4075-BE6E-717333D8F370}" destId="{96E65E24-6D12-4BCC-83F9-999E94A8454B}" srcOrd="0" destOrd="0" presId="urn:microsoft.com/office/officeart/2005/8/layout/vList5"/>
    <dgm:cxn modelId="{518EB5EF-D1EB-484E-9DB8-721091265148}" type="presParOf" srcId="{B4A12209-2625-4075-BE6E-717333D8F370}" destId="{A43368E7-C0D5-4D88-B681-C1B3A1E42939}" srcOrd="1" destOrd="0" presId="urn:microsoft.com/office/officeart/2005/8/layout/vList5"/>
    <dgm:cxn modelId="{C6BD5894-B973-4DB6-8F26-19C17283185E}" type="presParOf" srcId="{9F018905-E86C-4BB5-A058-BAD0CDB547B4}" destId="{E069F5D2-3912-4680-801D-1356DBD3BC38}" srcOrd="3" destOrd="0" presId="urn:microsoft.com/office/officeart/2005/8/layout/vList5"/>
    <dgm:cxn modelId="{0963B58D-AE82-4648-BB83-1807948BA1E8}" type="presParOf" srcId="{9F018905-E86C-4BB5-A058-BAD0CDB547B4}" destId="{8B3CDA14-4A0D-4413-963C-764E68D4DE4C}" srcOrd="4" destOrd="0" presId="urn:microsoft.com/office/officeart/2005/8/layout/vList5"/>
    <dgm:cxn modelId="{113123C9-3DA7-43CA-AF6B-7CD82EE39FC4}" type="presParOf" srcId="{8B3CDA14-4A0D-4413-963C-764E68D4DE4C}" destId="{8D205681-32A4-4ECC-9C94-F8D67EA2BA6F}" srcOrd="0" destOrd="0" presId="urn:microsoft.com/office/officeart/2005/8/layout/vList5"/>
    <dgm:cxn modelId="{4AF057BF-6EC0-4E0A-8EF3-8FB60CA17CD3}" type="presParOf" srcId="{8B3CDA14-4A0D-4413-963C-764E68D4DE4C}" destId="{77902AE9-0DBB-464D-BCB4-BAC85CE7D38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08831B6-3B05-440B-9017-21E8E0836EA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DB5AC232-126A-4A7B-BE50-D3E114DFD1B8}">
      <dgm:prSet custT="1"/>
      <dgm:spPr/>
      <dgm:t>
        <a:bodyPr/>
        <a:lstStyle/>
        <a:p>
          <a:r>
            <a:rPr lang="en-US" sz="1800" b="1" i="0" baseline="0" dirty="0">
              <a:latin typeface="Times New Roman" panose="02020603050405020304" pitchFamily="18" charset="0"/>
              <a:cs typeface="Times New Roman" panose="02020603050405020304" pitchFamily="18" charset="0"/>
            </a:rPr>
            <a:t>Lifestyle &amp; hobbies</a:t>
          </a:r>
          <a:endParaRPr lang="en-IN" sz="1800" dirty="0">
            <a:latin typeface="Times New Roman" panose="02020603050405020304" pitchFamily="18" charset="0"/>
            <a:cs typeface="Times New Roman" panose="02020603050405020304" pitchFamily="18" charset="0"/>
          </a:endParaRPr>
        </a:p>
      </dgm:t>
    </dgm:pt>
    <dgm:pt modelId="{D027C669-ABED-46A8-8E8E-1AAE85B7C658}" type="parTrans" cxnId="{35BB78C8-8485-4083-892D-702F655EAE93}">
      <dgm:prSet/>
      <dgm:spPr/>
      <dgm:t>
        <a:bodyPr/>
        <a:lstStyle/>
        <a:p>
          <a:endParaRPr lang="en-IN"/>
        </a:p>
      </dgm:t>
    </dgm:pt>
    <dgm:pt modelId="{03BE9A88-67D3-4560-A5C0-5C3F0B9ABBA8}" type="sibTrans" cxnId="{35BB78C8-8485-4083-892D-702F655EAE93}">
      <dgm:prSet/>
      <dgm:spPr/>
      <dgm:t>
        <a:bodyPr/>
        <a:lstStyle/>
        <a:p>
          <a:endParaRPr lang="en-IN"/>
        </a:p>
      </dgm:t>
    </dgm:pt>
    <dgm:pt modelId="{246255D4-35BF-46B2-8156-6D2295421778}">
      <dgm:prSet custT="1"/>
      <dgm:spPr/>
      <dgm:t>
        <a:bodyPr/>
        <a:lstStyle/>
        <a:p>
          <a:r>
            <a:rPr lang="en-US" sz="1600" b="0" i="0" baseline="0">
              <a:latin typeface="Times New Roman" panose="02020603050405020304" pitchFamily="18" charset="0"/>
              <a:cs typeface="Times New Roman" panose="02020603050405020304" pitchFamily="18" charset="0"/>
            </a:rPr>
            <a:t>Baking (</a:t>
          </a:r>
          <a:r>
            <a:rPr lang="en-US" sz="1600" b="1" i="0" baseline="0">
              <a:latin typeface="Times New Roman" panose="02020603050405020304" pitchFamily="18" charset="0"/>
              <a:cs typeface="Times New Roman" panose="02020603050405020304" pitchFamily="18" charset="0"/>
            </a:rPr>
            <a:t>33.5%</a:t>
          </a:r>
          <a:r>
            <a:rPr lang="en-US" sz="1600" b="0" i="0" baseline="0">
              <a:latin typeface="Times New Roman" panose="02020603050405020304" pitchFamily="18" charset="0"/>
              <a:cs typeface="Times New Roman" panose="02020603050405020304" pitchFamily="18" charset="0"/>
            </a:rPr>
            <a:t>), cooking (</a:t>
          </a:r>
          <a:r>
            <a:rPr lang="en-US" sz="1600" b="1" i="0" baseline="0">
              <a:latin typeface="Times New Roman" panose="02020603050405020304" pitchFamily="18" charset="0"/>
              <a:cs typeface="Times New Roman" panose="02020603050405020304" pitchFamily="18" charset="0"/>
            </a:rPr>
            <a:t>38.7%</a:t>
          </a:r>
          <a:r>
            <a:rPr lang="en-US" sz="1600" b="0" i="0" baseline="0">
              <a:latin typeface="Times New Roman" panose="02020603050405020304" pitchFamily="18" charset="0"/>
              <a:cs typeface="Times New Roman" panose="02020603050405020304" pitchFamily="18" charset="0"/>
            </a:rPr>
            <a:t>), music (</a:t>
          </a:r>
          <a:r>
            <a:rPr lang="en-US" sz="1600" b="1" i="0" baseline="0">
              <a:latin typeface="Times New Roman" panose="02020603050405020304" pitchFamily="18" charset="0"/>
              <a:cs typeface="Times New Roman" panose="02020603050405020304" pitchFamily="18" charset="0"/>
            </a:rPr>
            <a:t>45.1%</a:t>
          </a:r>
          <a:r>
            <a:rPr lang="en-US" sz="1600" b="0" i="0" baseline="0">
              <a:latin typeface="Times New Roman" panose="02020603050405020304" pitchFamily="18" charset="0"/>
              <a:cs typeface="Times New Roman" panose="02020603050405020304" pitchFamily="18" charset="0"/>
            </a:rPr>
            <a:t>)</a:t>
          </a:r>
          <a:endParaRPr lang="en-IN" sz="1600">
            <a:latin typeface="Times New Roman" panose="02020603050405020304" pitchFamily="18" charset="0"/>
            <a:cs typeface="Times New Roman" panose="02020603050405020304" pitchFamily="18" charset="0"/>
          </a:endParaRPr>
        </a:p>
      </dgm:t>
    </dgm:pt>
    <dgm:pt modelId="{49D63B0D-82E5-4009-B913-D23EABC8BA93}" type="parTrans" cxnId="{3F13C996-4C5E-4234-B0E5-DF2D8CCE80C2}">
      <dgm:prSet/>
      <dgm:spPr/>
      <dgm:t>
        <a:bodyPr/>
        <a:lstStyle/>
        <a:p>
          <a:endParaRPr lang="en-IN"/>
        </a:p>
      </dgm:t>
    </dgm:pt>
    <dgm:pt modelId="{EF07FBFC-B59F-48E5-9208-49FB72452172}" type="sibTrans" cxnId="{3F13C996-4C5E-4234-B0E5-DF2D8CCE80C2}">
      <dgm:prSet/>
      <dgm:spPr/>
      <dgm:t>
        <a:bodyPr/>
        <a:lstStyle/>
        <a:p>
          <a:endParaRPr lang="en-IN"/>
        </a:p>
      </dgm:t>
    </dgm:pt>
    <dgm:pt modelId="{A4A131D7-9A1D-4668-8870-90F6F2903E31}">
      <dgm:prSet custT="1"/>
      <dgm:spPr/>
      <dgm:t>
        <a:bodyPr/>
        <a:lstStyle/>
        <a:p>
          <a:r>
            <a:rPr lang="en-US" sz="1600" b="0" i="0" baseline="0" dirty="0">
              <a:latin typeface="Times New Roman" panose="02020603050405020304" pitchFamily="18" charset="0"/>
              <a:cs typeface="Times New Roman" panose="02020603050405020304" pitchFamily="18" charset="0"/>
            </a:rPr>
            <a:t>Group fitness: Yoga (</a:t>
          </a:r>
          <a:r>
            <a:rPr lang="en-US" sz="1600" b="1" i="0" baseline="0" dirty="0">
              <a:latin typeface="Times New Roman" panose="02020603050405020304" pitchFamily="18" charset="0"/>
              <a:cs typeface="Times New Roman" panose="02020603050405020304" pitchFamily="18" charset="0"/>
            </a:rPr>
            <a:t>11.3%, Index 111</a:t>
          </a:r>
          <a:r>
            <a:rPr lang="en-US" sz="1600" b="0" i="0" baseline="0" dirty="0">
              <a:latin typeface="Times New Roman" panose="02020603050405020304" pitchFamily="18" charset="0"/>
              <a:cs typeface="Times New Roman" panose="02020603050405020304" pitchFamily="18" charset="0"/>
            </a:rPr>
            <a:t>), dancing (</a:t>
          </a:r>
          <a:r>
            <a:rPr lang="en-US" sz="1600" b="1" i="0" baseline="0" dirty="0">
              <a:latin typeface="Times New Roman" panose="02020603050405020304" pitchFamily="18" charset="0"/>
              <a:cs typeface="Times New Roman" panose="02020603050405020304" pitchFamily="18" charset="0"/>
            </a:rPr>
            <a:t>16%</a:t>
          </a:r>
          <a:r>
            <a:rPr lang="en-US" sz="1600" b="0" i="0" baseline="0" dirty="0">
              <a:latin typeface="Times New Roman" panose="02020603050405020304" pitchFamily="18" charset="0"/>
              <a:cs typeface="Times New Roman" panose="02020603050405020304" pitchFamily="18" charset="0"/>
            </a:rPr>
            <a:t>), biking (</a:t>
          </a:r>
          <a:r>
            <a:rPr lang="en-US" sz="1600" b="1" i="0" baseline="0" dirty="0">
              <a:latin typeface="Times New Roman" panose="02020603050405020304" pitchFamily="18" charset="0"/>
              <a:cs typeface="Times New Roman" panose="02020603050405020304" pitchFamily="18" charset="0"/>
            </a:rPr>
            <a:t>12.6%, Index 109</a:t>
          </a:r>
          <a:r>
            <a:rPr lang="en-US" sz="1600" b="0" i="0" baseline="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dgm:t>
    </dgm:pt>
    <dgm:pt modelId="{F2B83B1A-20D1-44E9-8B2E-F02C2AFF4517}" type="parTrans" cxnId="{BDE867B0-33EE-48A5-95F2-19EEC68A35B0}">
      <dgm:prSet/>
      <dgm:spPr/>
      <dgm:t>
        <a:bodyPr/>
        <a:lstStyle/>
        <a:p>
          <a:endParaRPr lang="en-IN"/>
        </a:p>
      </dgm:t>
    </dgm:pt>
    <dgm:pt modelId="{67AAB938-668C-4A29-9FCD-CCF8C2FDC39F}" type="sibTrans" cxnId="{BDE867B0-33EE-48A5-95F2-19EEC68A35B0}">
      <dgm:prSet/>
      <dgm:spPr/>
      <dgm:t>
        <a:bodyPr/>
        <a:lstStyle/>
        <a:p>
          <a:endParaRPr lang="en-IN"/>
        </a:p>
      </dgm:t>
    </dgm:pt>
    <dgm:pt modelId="{2B9BFE7B-4070-471D-ADAD-DCDE3BCCA960}">
      <dgm:prSet custT="1"/>
      <dgm:spPr/>
      <dgm:t>
        <a:bodyPr/>
        <a:lstStyle/>
        <a:p>
          <a:r>
            <a:rPr lang="en-US" sz="1800" b="1" i="0" baseline="0" dirty="0">
              <a:latin typeface="Times New Roman" panose="02020603050405020304" pitchFamily="18" charset="0"/>
              <a:cs typeface="Times New Roman" panose="02020603050405020304" pitchFamily="18" charset="0"/>
            </a:rPr>
            <a:t>Private label view</a:t>
          </a:r>
          <a:endParaRPr lang="en-IN" sz="1800" dirty="0">
            <a:latin typeface="Times New Roman" panose="02020603050405020304" pitchFamily="18" charset="0"/>
            <a:cs typeface="Times New Roman" panose="02020603050405020304" pitchFamily="18" charset="0"/>
          </a:endParaRPr>
        </a:p>
      </dgm:t>
    </dgm:pt>
    <dgm:pt modelId="{02E4F371-9E26-4FED-992D-F17A5A0DAED8}" type="parTrans" cxnId="{5E95CA8A-CB27-4C76-B471-3FEB1FC4968F}">
      <dgm:prSet/>
      <dgm:spPr/>
      <dgm:t>
        <a:bodyPr/>
        <a:lstStyle/>
        <a:p>
          <a:endParaRPr lang="en-IN"/>
        </a:p>
      </dgm:t>
    </dgm:pt>
    <dgm:pt modelId="{EF83ED0C-1F89-47EA-99ED-BDEB46C94637}" type="sibTrans" cxnId="{5E95CA8A-CB27-4C76-B471-3FEB1FC4968F}">
      <dgm:prSet/>
      <dgm:spPr/>
      <dgm:t>
        <a:bodyPr/>
        <a:lstStyle/>
        <a:p>
          <a:endParaRPr lang="en-IN"/>
        </a:p>
      </dgm:t>
    </dgm:pt>
    <dgm:pt modelId="{F0BCE58A-1F28-4DAE-9FFF-68BE95C93A73}">
      <dgm:prSet custT="1"/>
      <dgm:spPr/>
      <dgm:t>
        <a:bodyPr/>
        <a:lstStyle/>
        <a:p>
          <a:r>
            <a:rPr lang="en-US" sz="1600" b="0" i="0" baseline="0">
              <a:latin typeface="Times New Roman" panose="02020603050405020304" pitchFamily="18" charset="0"/>
              <a:cs typeface="Times New Roman" panose="02020603050405020304" pitchFamily="18" charset="0"/>
            </a:rPr>
            <a:t>45.4% say PL quality has improved (</a:t>
          </a:r>
          <a:r>
            <a:rPr lang="en-US" sz="1600" b="1" i="0" baseline="0">
              <a:latin typeface="Times New Roman" panose="02020603050405020304" pitchFamily="18" charset="0"/>
              <a:cs typeface="Times New Roman" panose="02020603050405020304" pitchFamily="18" charset="0"/>
            </a:rPr>
            <a:t>Index 101</a:t>
          </a:r>
          <a:r>
            <a:rPr lang="en-US" sz="1600" b="0" i="0" baseline="0">
              <a:latin typeface="Times New Roman" panose="02020603050405020304" pitchFamily="18" charset="0"/>
              <a:cs typeface="Times New Roman" panose="02020603050405020304" pitchFamily="18" charset="0"/>
            </a:rPr>
            <a:t>)</a:t>
          </a:r>
          <a:endParaRPr lang="en-IN" sz="1600">
            <a:latin typeface="Times New Roman" panose="02020603050405020304" pitchFamily="18" charset="0"/>
            <a:cs typeface="Times New Roman" panose="02020603050405020304" pitchFamily="18" charset="0"/>
          </a:endParaRPr>
        </a:p>
      </dgm:t>
    </dgm:pt>
    <dgm:pt modelId="{878204AC-5396-4D05-91DD-888EB7AEB478}" type="parTrans" cxnId="{3C920D49-87DA-4924-950C-0C2602F35C2F}">
      <dgm:prSet/>
      <dgm:spPr/>
      <dgm:t>
        <a:bodyPr/>
        <a:lstStyle/>
        <a:p>
          <a:endParaRPr lang="en-IN"/>
        </a:p>
      </dgm:t>
    </dgm:pt>
    <dgm:pt modelId="{C5720CB1-3A78-45AD-9CC7-CB6AA5F3D3C7}" type="sibTrans" cxnId="{3C920D49-87DA-4924-950C-0C2602F35C2F}">
      <dgm:prSet/>
      <dgm:spPr/>
      <dgm:t>
        <a:bodyPr/>
        <a:lstStyle/>
        <a:p>
          <a:endParaRPr lang="en-IN"/>
        </a:p>
      </dgm:t>
    </dgm:pt>
    <dgm:pt modelId="{D071C247-35F5-4F2C-9491-8E01F0F620BC}">
      <dgm:prSet custT="1"/>
      <dgm:spPr/>
      <dgm:t>
        <a:bodyPr/>
        <a:lstStyle/>
        <a:p>
          <a:r>
            <a:rPr lang="en-US" sz="1600" b="0" i="0" baseline="0">
              <a:latin typeface="Times New Roman" panose="02020603050405020304" pitchFamily="18" charset="0"/>
              <a:cs typeface="Times New Roman" panose="02020603050405020304" pitchFamily="18" charset="0"/>
            </a:rPr>
            <a:t>26.7% would switch if PL is on sale</a:t>
          </a:r>
          <a:endParaRPr lang="en-IN" sz="1600">
            <a:latin typeface="Times New Roman" panose="02020603050405020304" pitchFamily="18" charset="0"/>
            <a:cs typeface="Times New Roman" panose="02020603050405020304" pitchFamily="18" charset="0"/>
          </a:endParaRPr>
        </a:p>
      </dgm:t>
    </dgm:pt>
    <dgm:pt modelId="{491D6132-43CE-404B-A442-6CEB4941C044}" type="parTrans" cxnId="{4237E646-CD07-43E9-B118-63FC5FD22780}">
      <dgm:prSet/>
      <dgm:spPr/>
      <dgm:t>
        <a:bodyPr/>
        <a:lstStyle/>
        <a:p>
          <a:endParaRPr lang="en-IN"/>
        </a:p>
      </dgm:t>
    </dgm:pt>
    <dgm:pt modelId="{8D04E722-45FB-447C-989B-AEAC8CD68E7A}" type="sibTrans" cxnId="{4237E646-CD07-43E9-B118-63FC5FD22780}">
      <dgm:prSet/>
      <dgm:spPr/>
      <dgm:t>
        <a:bodyPr/>
        <a:lstStyle/>
        <a:p>
          <a:endParaRPr lang="en-IN"/>
        </a:p>
      </dgm:t>
    </dgm:pt>
    <dgm:pt modelId="{287324B8-2A50-47EE-9734-25F58BB965B1}">
      <dgm:prSet custT="1"/>
      <dgm:spPr/>
      <dgm:t>
        <a:bodyPr/>
        <a:lstStyle/>
        <a:p>
          <a:r>
            <a:rPr lang="en-US" sz="1800" b="1" i="0" baseline="0" dirty="0">
              <a:latin typeface="Times New Roman" panose="02020603050405020304" pitchFamily="18" charset="0"/>
              <a:cs typeface="Times New Roman" panose="02020603050405020304" pitchFamily="18" charset="0"/>
            </a:rPr>
            <a:t>Balanced shopping habits</a:t>
          </a:r>
          <a:endParaRPr lang="en-IN" sz="1800" dirty="0">
            <a:latin typeface="Times New Roman" panose="02020603050405020304" pitchFamily="18" charset="0"/>
            <a:cs typeface="Times New Roman" panose="02020603050405020304" pitchFamily="18" charset="0"/>
          </a:endParaRPr>
        </a:p>
      </dgm:t>
    </dgm:pt>
    <dgm:pt modelId="{C51B3693-F26B-4085-89E3-EE2C214F35AF}" type="parTrans" cxnId="{11BD8BD8-D877-4502-83C5-1983FB872FDE}">
      <dgm:prSet/>
      <dgm:spPr/>
      <dgm:t>
        <a:bodyPr/>
        <a:lstStyle/>
        <a:p>
          <a:endParaRPr lang="en-IN"/>
        </a:p>
      </dgm:t>
    </dgm:pt>
    <dgm:pt modelId="{C620175B-6E51-44E9-82A9-AF28AF9EC37C}" type="sibTrans" cxnId="{11BD8BD8-D877-4502-83C5-1983FB872FDE}">
      <dgm:prSet/>
      <dgm:spPr/>
      <dgm:t>
        <a:bodyPr/>
        <a:lstStyle/>
        <a:p>
          <a:endParaRPr lang="en-IN"/>
        </a:p>
      </dgm:t>
    </dgm:pt>
    <dgm:pt modelId="{975ABEAA-AFA1-483A-B830-D18237622C63}">
      <dgm:prSet custT="1"/>
      <dgm:spPr/>
      <dgm:t>
        <a:bodyPr/>
        <a:lstStyle/>
        <a:p>
          <a:r>
            <a:rPr lang="en-US" sz="1600" b="0" i="0" baseline="0">
              <a:latin typeface="Times New Roman" panose="02020603050405020304" pitchFamily="18" charset="0"/>
              <a:cs typeface="Times New Roman" panose="02020603050405020304" pitchFamily="18" charset="0"/>
            </a:rPr>
            <a:t>58.6% are list makers, 36.8% use coupons (</a:t>
          </a:r>
          <a:r>
            <a:rPr lang="en-US" sz="1600" b="1" i="0" baseline="0">
              <a:latin typeface="Times New Roman" panose="02020603050405020304" pitchFamily="18" charset="0"/>
              <a:cs typeface="Times New Roman" panose="02020603050405020304" pitchFamily="18" charset="0"/>
            </a:rPr>
            <a:t>Index 105</a:t>
          </a:r>
          <a:r>
            <a:rPr lang="en-US" sz="1600" b="0" i="0" baseline="0">
              <a:latin typeface="Times New Roman" panose="02020603050405020304" pitchFamily="18" charset="0"/>
              <a:cs typeface="Times New Roman" panose="02020603050405020304" pitchFamily="18" charset="0"/>
            </a:rPr>
            <a:t>)</a:t>
          </a:r>
          <a:endParaRPr lang="en-IN" sz="1600">
            <a:latin typeface="Times New Roman" panose="02020603050405020304" pitchFamily="18" charset="0"/>
            <a:cs typeface="Times New Roman" panose="02020603050405020304" pitchFamily="18" charset="0"/>
          </a:endParaRPr>
        </a:p>
      </dgm:t>
    </dgm:pt>
    <dgm:pt modelId="{7609AA19-657E-4B5F-ABE1-3E534FE3E6B0}" type="parTrans" cxnId="{877318A2-00B9-4B9E-B854-8AB6E53DD87E}">
      <dgm:prSet/>
      <dgm:spPr/>
      <dgm:t>
        <a:bodyPr/>
        <a:lstStyle/>
        <a:p>
          <a:endParaRPr lang="en-IN"/>
        </a:p>
      </dgm:t>
    </dgm:pt>
    <dgm:pt modelId="{E1849EFF-19AA-43CB-8611-B38AAD2D2F16}" type="sibTrans" cxnId="{877318A2-00B9-4B9E-B854-8AB6E53DD87E}">
      <dgm:prSet/>
      <dgm:spPr/>
      <dgm:t>
        <a:bodyPr/>
        <a:lstStyle/>
        <a:p>
          <a:endParaRPr lang="en-IN"/>
        </a:p>
      </dgm:t>
    </dgm:pt>
    <dgm:pt modelId="{E6649EF1-03C1-4376-91C9-E6DDE5FD16D8}">
      <dgm:prSet custT="1"/>
      <dgm:spPr/>
      <dgm:t>
        <a:bodyPr/>
        <a:lstStyle/>
        <a:p>
          <a:r>
            <a:rPr lang="en-US" sz="1800" b="1" i="0" baseline="0" dirty="0">
              <a:latin typeface="Times New Roman" panose="02020603050405020304" pitchFamily="18" charset="0"/>
              <a:cs typeface="Times New Roman" panose="02020603050405020304" pitchFamily="18" charset="0"/>
            </a:rPr>
            <a:t>Financial outlook</a:t>
          </a:r>
          <a:endParaRPr lang="en-IN" sz="1800" dirty="0">
            <a:latin typeface="Times New Roman" panose="02020603050405020304" pitchFamily="18" charset="0"/>
            <a:cs typeface="Times New Roman" panose="02020603050405020304" pitchFamily="18" charset="0"/>
          </a:endParaRPr>
        </a:p>
      </dgm:t>
    </dgm:pt>
    <dgm:pt modelId="{21133C17-637C-4D8D-8A4C-DBBA0C4D5485}" type="parTrans" cxnId="{F7F20CCD-5553-4C61-83B3-B9A650354381}">
      <dgm:prSet/>
      <dgm:spPr/>
      <dgm:t>
        <a:bodyPr/>
        <a:lstStyle/>
        <a:p>
          <a:endParaRPr lang="en-IN"/>
        </a:p>
      </dgm:t>
    </dgm:pt>
    <dgm:pt modelId="{B29F0FA5-42D6-4CDD-958C-3C96FD541067}" type="sibTrans" cxnId="{F7F20CCD-5553-4C61-83B3-B9A650354381}">
      <dgm:prSet/>
      <dgm:spPr/>
      <dgm:t>
        <a:bodyPr/>
        <a:lstStyle/>
        <a:p>
          <a:endParaRPr lang="en-IN"/>
        </a:p>
      </dgm:t>
    </dgm:pt>
    <dgm:pt modelId="{949882B8-BAE4-4345-B5C6-91CFFBD9D8F7}">
      <dgm:prSet custT="1"/>
      <dgm:spPr/>
      <dgm:t>
        <a:bodyPr/>
        <a:lstStyle/>
        <a:p>
          <a:r>
            <a:rPr lang="en-US" sz="1600" b="0" i="0" baseline="0">
              <a:latin typeface="Times New Roman" panose="02020603050405020304" pitchFamily="18" charset="0"/>
              <a:cs typeface="Times New Roman" panose="02020603050405020304" pitchFamily="18" charset="0"/>
            </a:rPr>
            <a:t>15.6% spenders (</a:t>
          </a:r>
          <a:r>
            <a:rPr lang="en-US" sz="1600" b="1" i="0" baseline="0">
              <a:latin typeface="Times New Roman" panose="02020603050405020304" pitchFamily="18" charset="0"/>
              <a:cs typeface="Times New Roman" panose="02020603050405020304" pitchFamily="18" charset="0"/>
            </a:rPr>
            <a:t>Index 107</a:t>
          </a:r>
          <a:r>
            <a:rPr lang="en-US" sz="1600" b="0" i="0" baseline="0">
              <a:latin typeface="Times New Roman" panose="02020603050405020304" pitchFamily="18" charset="0"/>
              <a:cs typeface="Times New Roman" panose="02020603050405020304" pitchFamily="18" charset="0"/>
            </a:rPr>
            <a:t>), 1.6% delay savings (</a:t>
          </a:r>
          <a:r>
            <a:rPr lang="en-US" sz="1600" b="1" i="0" baseline="0">
              <a:latin typeface="Times New Roman" panose="02020603050405020304" pitchFamily="18" charset="0"/>
              <a:cs typeface="Times New Roman" panose="02020603050405020304" pitchFamily="18" charset="0"/>
            </a:rPr>
            <a:t>Index 117</a:t>
          </a:r>
          <a:r>
            <a:rPr lang="en-US" sz="1600" b="0" i="0" baseline="0">
              <a:latin typeface="Times New Roman" panose="02020603050405020304" pitchFamily="18" charset="0"/>
              <a:cs typeface="Times New Roman" panose="02020603050405020304" pitchFamily="18" charset="0"/>
            </a:rPr>
            <a:t>)</a:t>
          </a:r>
          <a:endParaRPr lang="en-IN" sz="1600">
            <a:latin typeface="Times New Roman" panose="02020603050405020304" pitchFamily="18" charset="0"/>
            <a:cs typeface="Times New Roman" panose="02020603050405020304" pitchFamily="18" charset="0"/>
          </a:endParaRPr>
        </a:p>
      </dgm:t>
    </dgm:pt>
    <dgm:pt modelId="{8C1CA3AF-FDD1-4B6B-B992-100AF3ACD355}" type="parTrans" cxnId="{9D61A8B8-3745-475C-9D78-40577E7E6D6D}">
      <dgm:prSet/>
      <dgm:spPr/>
      <dgm:t>
        <a:bodyPr/>
        <a:lstStyle/>
        <a:p>
          <a:endParaRPr lang="en-IN"/>
        </a:p>
      </dgm:t>
    </dgm:pt>
    <dgm:pt modelId="{3DDAAA45-631A-4471-9649-5A325E55C6BD}" type="sibTrans" cxnId="{9D61A8B8-3745-475C-9D78-40577E7E6D6D}">
      <dgm:prSet/>
      <dgm:spPr/>
      <dgm:t>
        <a:bodyPr/>
        <a:lstStyle/>
        <a:p>
          <a:endParaRPr lang="en-IN"/>
        </a:p>
      </dgm:t>
    </dgm:pt>
    <dgm:pt modelId="{0850E970-CBE4-45F8-8800-E3EE45CA2E9F}">
      <dgm:prSet custT="1"/>
      <dgm:spPr/>
      <dgm:t>
        <a:bodyPr/>
        <a:lstStyle/>
        <a:p>
          <a:r>
            <a:rPr lang="en-US" sz="1600" b="0" i="0" baseline="0" dirty="0">
              <a:latin typeface="Times New Roman" panose="02020603050405020304" pitchFamily="18" charset="0"/>
              <a:cs typeface="Times New Roman" panose="02020603050405020304" pitchFamily="18" charset="0"/>
            </a:rPr>
            <a:t>35% regularly save (</a:t>
          </a:r>
          <a:r>
            <a:rPr lang="en-US" sz="1600" b="1" i="0" baseline="0" dirty="0">
              <a:latin typeface="Times New Roman" panose="02020603050405020304" pitchFamily="18" charset="0"/>
              <a:cs typeface="Times New Roman" panose="02020603050405020304" pitchFamily="18" charset="0"/>
            </a:rPr>
            <a:t>Index 100</a:t>
          </a:r>
          <a:r>
            <a:rPr lang="en-US" sz="1600" b="0" i="0" baseline="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dgm:t>
    </dgm:pt>
    <dgm:pt modelId="{22E0575E-1ECB-4095-BECE-C1AF675337F6}" type="parTrans" cxnId="{5331E68D-0486-4366-B19A-05FC1B0E1DD8}">
      <dgm:prSet/>
      <dgm:spPr/>
      <dgm:t>
        <a:bodyPr/>
        <a:lstStyle/>
        <a:p>
          <a:endParaRPr lang="en-IN"/>
        </a:p>
      </dgm:t>
    </dgm:pt>
    <dgm:pt modelId="{E01C1228-5211-44E1-999F-2BFFC7AC754E}" type="sibTrans" cxnId="{5331E68D-0486-4366-B19A-05FC1B0E1DD8}">
      <dgm:prSet/>
      <dgm:spPr/>
      <dgm:t>
        <a:bodyPr/>
        <a:lstStyle/>
        <a:p>
          <a:endParaRPr lang="en-IN"/>
        </a:p>
      </dgm:t>
    </dgm:pt>
    <dgm:pt modelId="{9F2E81B1-0EBF-4B1D-9812-00AAE3187FC0}" type="pres">
      <dgm:prSet presAssocID="{508831B6-3B05-440B-9017-21E8E0836EAD}" presName="Name0" presStyleCnt="0">
        <dgm:presLayoutVars>
          <dgm:dir/>
          <dgm:animLvl val="lvl"/>
          <dgm:resizeHandles val="exact"/>
        </dgm:presLayoutVars>
      </dgm:prSet>
      <dgm:spPr/>
    </dgm:pt>
    <dgm:pt modelId="{5F124288-A5F5-4ABE-A8EF-542B405B2B8C}" type="pres">
      <dgm:prSet presAssocID="{DB5AC232-126A-4A7B-BE50-D3E114DFD1B8}" presName="composite" presStyleCnt="0"/>
      <dgm:spPr/>
    </dgm:pt>
    <dgm:pt modelId="{B8BEA0E6-FE21-440C-920A-F45F8DDD0AA9}" type="pres">
      <dgm:prSet presAssocID="{DB5AC232-126A-4A7B-BE50-D3E114DFD1B8}" presName="parTx" presStyleLbl="alignNode1" presStyleIdx="0" presStyleCnt="4">
        <dgm:presLayoutVars>
          <dgm:chMax val="0"/>
          <dgm:chPref val="0"/>
          <dgm:bulletEnabled val="1"/>
        </dgm:presLayoutVars>
      </dgm:prSet>
      <dgm:spPr/>
    </dgm:pt>
    <dgm:pt modelId="{E0BFAFEA-52AA-4CC5-B359-C501AA7D2BE5}" type="pres">
      <dgm:prSet presAssocID="{DB5AC232-126A-4A7B-BE50-D3E114DFD1B8}" presName="desTx" presStyleLbl="alignAccFollowNode1" presStyleIdx="0" presStyleCnt="4">
        <dgm:presLayoutVars>
          <dgm:bulletEnabled val="1"/>
        </dgm:presLayoutVars>
      </dgm:prSet>
      <dgm:spPr/>
    </dgm:pt>
    <dgm:pt modelId="{06788DCF-1AA2-4F3C-A468-DFF97C35EFC1}" type="pres">
      <dgm:prSet presAssocID="{03BE9A88-67D3-4560-A5C0-5C3F0B9ABBA8}" presName="space" presStyleCnt="0"/>
      <dgm:spPr/>
    </dgm:pt>
    <dgm:pt modelId="{9ED37578-CC6E-467E-8483-4459A7639674}" type="pres">
      <dgm:prSet presAssocID="{2B9BFE7B-4070-471D-ADAD-DCDE3BCCA960}" presName="composite" presStyleCnt="0"/>
      <dgm:spPr/>
    </dgm:pt>
    <dgm:pt modelId="{EC15A5EB-C5BF-4AAB-BFD7-45472B38A23F}" type="pres">
      <dgm:prSet presAssocID="{2B9BFE7B-4070-471D-ADAD-DCDE3BCCA960}" presName="parTx" presStyleLbl="alignNode1" presStyleIdx="1" presStyleCnt="4">
        <dgm:presLayoutVars>
          <dgm:chMax val="0"/>
          <dgm:chPref val="0"/>
          <dgm:bulletEnabled val="1"/>
        </dgm:presLayoutVars>
      </dgm:prSet>
      <dgm:spPr/>
    </dgm:pt>
    <dgm:pt modelId="{979C7C7C-F5B0-4702-B61D-1DFA06FAC652}" type="pres">
      <dgm:prSet presAssocID="{2B9BFE7B-4070-471D-ADAD-DCDE3BCCA960}" presName="desTx" presStyleLbl="alignAccFollowNode1" presStyleIdx="1" presStyleCnt="4">
        <dgm:presLayoutVars>
          <dgm:bulletEnabled val="1"/>
        </dgm:presLayoutVars>
      </dgm:prSet>
      <dgm:spPr/>
    </dgm:pt>
    <dgm:pt modelId="{81A9B8AE-6DFC-4C7F-8986-699C307F847E}" type="pres">
      <dgm:prSet presAssocID="{EF83ED0C-1F89-47EA-99ED-BDEB46C94637}" presName="space" presStyleCnt="0"/>
      <dgm:spPr/>
    </dgm:pt>
    <dgm:pt modelId="{A482B07C-C592-41F3-88B9-047534BD5E0E}" type="pres">
      <dgm:prSet presAssocID="{287324B8-2A50-47EE-9734-25F58BB965B1}" presName="composite" presStyleCnt="0"/>
      <dgm:spPr/>
    </dgm:pt>
    <dgm:pt modelId="{7BAD2EB0-E983-4073-9001-7F905173A463}" type="pres">
      <dgm:prSet presAssocID="{287324B8-2A50-47EE-9734-25F58BB965B1}" presName="parTx" presStyleLbl="alignNode1" presStyleIdx="2" presStyleCnt="4">
        <dgm:presLayoutVars>
          <dgm:chMax val="0"/>
          <dgm:chPref val="0"/>
          <dgm:bulletEnabled val="1"/>
        </dgm:presLayoutVars>
      </dgm:prSet>
      <dgm:spPr/>
    </dgm:pt>
    <dgm:pt modelId="{8088C330-C0D6-49CC-A0B2-4AFF9B6C9080}" type="pres">
      <dgm:prSet presAssocID="{287324B8-2A50-47EE-9734-25F58BB965B1}" presName="desTx" presStyleLbl="alignAccFollowNode1" presStyleIdx="2" presStyleCnt="4">
        <dgm:presLayoutVars>
          <dgm:bulletEnabled val="1"/>
        </dgm:presLayoutVars>
      </dgm:prSet>
      <dgm:spPr/>
    </dgm:pt>
    <dgm:pt modelId="{90860D98-5A66-42EC-9A10-C39017831E6A}" type="pres">
      <dgm:prSet presAssocID="{C620175B-6E51-44E9-82A9-AF28AF9EC37C}" presName="space" presStyleCnt="0"/>
      <dgm:spPr/>
    </dgm:pt>
    <dgm:pt modelId="{937D8A94-B018-4554-8952-7D234FBA9232}" type="pres">
      <dgm:prSet presAssocID="{E6649EF1-03C1-4376-91C9-E6DDE5FD16D8}" presName="composite" presStyleCnt="0"/>
      <dgm:spPr/>
    </dgm:pt>
    <dgm:pt modelId="{044BD029-2A44-4C3C-9F22-49CDDE7DDB0A}" type="pres">
      <dgm:prSet presAssocID="{E6649EF1-03C1-4376-91C9-E6DDE5FD16D8}" presName="parTx" presStyleLbl="alignNode1" presStyleIdx="3" presStyleCnt="4">
        <dgm:presLayoutVars>
          <dgm:chMax val="0"/>
          <dgm:chPref val="0"/>
          <dgm:bulletEnabled val="1"/>
        </dgm:presLayoutVars>
      </dgm:prSet>
      <dgm:spPr/>
    </dgm:pt>
    <dgm:pt modelId="{163E4EB4-DB56-4D6D-BAFC-FD95F88E286D}" type="pres">
      <dgm:prSet presAssocID="{E6649EF1-03C1-4376-91C9-E6DDE5FD16D8}" presName="desTx" presStyleLbl="alignAccFollowNode1" presStyleIdx="3" presStyleCnt="4">
        <dgm:presLayoutVars>
          <dgm:bulletEnabled val="1"/>
        </dgm:presLayoutVars>
      </dgm:prSet>
      <dgm:spPr/>
    </dgm:pt>
  </dgm:ptLst>
  <dgm:cxnLst>
    <dgm:cxn modelId="{B6268834-EDCD-4350-A17F-603B5FEE5EC2}" type="presOf" srcId="{508831B6-3B05-440B-9017-21E8E0836EAD}" destId="{9F2E81B1-0EBF-4B1D-9812-00AAE3187FC0}" srcOrd="0" destOrd="0" presId="urn:microsoft.com/office/officeart/2005/8/layout/hList1"/>
    <dgm:cxn modelId="{BDB27763-0940-41AE-AAB1-DDE249F4E2DF}" type="presOf" srcId="{D071C247-35F5-4F2C-9491-8E01F0F620BC}" destId="{979C7C7C-F5B0-4702-B61D-1DFA06FAC652}" srcOrd="0" destOrd="1" presId="urn:microsoft.com/office/officeart/2005/8/layout/hList1"/>
    <dgm:cxn modelId="{4237E646-CD07-43E9-B118-63FC5FD22780}" srcId="{2B9BFE7B-4070-471D-ADAD-DCDE3BCCA960}" destId="{D071C247-35F5-4F2C-9491-8E01F0F620BC}" srcOrd="1" destOrd="0" parTransId="{491D6132-43CE-404B-A442-6CEB4941C044}" sibTransId="{8D04E722-45FB-447C-989B-AEAC8CD68E7A}"/>
    <dgm:cxn modelId="{39CED368-719E-426E-AD87-BDE84741CB0F}" type="presOf" srcId="{246255D4-35BF-46B2-8156-6D2295421778}" destId="{E0BFAFEA-52AA-4CC5-B359-C501AA7D2BE5}" srcOrd="0" destOrd="0" presId="urn:microsoft.com/office/officeart/2005/8/layout/hList1"/>
    <dgm:cxn modelId="{3C920D49-87DA-4924-950C-0C2602F35C2F}" srcId="{2B9BFE7B-4070-471D-ADAD-DCDE3BCCA960}" destId="{F0BCE58A-1F28-4DAE-9FFF-68BE95C93A73}" srcOrd="0" destOrd="0" parTransId="{878204AC-5396-4D05-91DD-888EB7AEB478}" sibTransId="{C5720CB1-3A78-45AD-9CC7-CB6AA5F3D3C7}"/>
    <dgm:cxn modelId="{A5968455-4F9D-481F-B537-8E6482481C3E}" type="presOf" srcId="{975ABEAA-AFA1-483A-B830-D18237622C63}" destId="{8088C330-C0D6-49CC-A0B2-4AFF9B6C9080}" srcOrd="0" destOrd="0" presId="urn:microsoft.com/office/officeart/2005/8/layout/hList1"/>
    <dgm:cxn modelId="{98F0B787-F8F7-485D-BDE9-A813857AF7DF}" type="presOf" srcId="{949882B8-BAE4-4345-B5C6-91CFFBD9D8F7}" destId="{163E4EB4-DB56-4D6D-BAFC-FD95F88E286D}" srcOrd="0" destOrd="0" presId="urn:microsoft.com/office/officeart/2005/8/layout/hList1"/>
    <dgm:cxn modelId="{FB338589-6446-4881-9EA9-50CF1E964C95}" type="presOf" srcId="{E6649EF1-03C1-4376-91C9-E6DDE5FD16D8}" destId="{044BD029-2A44-4C3C-9F22-49CDDE7DDB0A}" srcOrd="0" destOrd="0" presId="urn:microsoft.com/office/officeart/2005/8/layout/hList1"/>
    <dgm:cxn modelId="{4D25C68A-9934-4617-8055-89EA5C7FD7AC}" type="presOf" srcId="{DB5AC232-126A-4A7B-BE50-D3E114DFD1B8}" destId="{B8BEA0E6-FE21-440C-920A-F45F8DDD0AA9}" srcOrd="0" destOrd="0" presId="urn:microsoft.com/office/officeart/2005/8/layout/hList1"/>
    <dgm:cxn modelId="{5E95CA8A-CB27-4C76-B471-3FEB1FC4968F}" srcId="{508831B6-3B05-440B-9017-21E8E0836EAD}" destId="{2B9BFE7B-4070-471D-ADAD-DCDE3BCCA960}" srcOrd="1" destOrd="0" parTransId="{02E4F371-9E26-4FED-992D-F17A5A0DAED8}" sibTransId="{EF83ED0C-1F89-47EA-99ED-BDEB46C94637}"/>
    <dgm:cxn modelId="{5331E68D-0486-4366-B19A-05FC1B0E1DD8}" srcId="{E6649EF1-03C1-4376-91C9-E6DDE5FD16D8}" destId="{0850E970-CBE4-45F8-8800-E3EE45CA2E9F}" srcOrd="1" destOrd="0" parTransId="{22E0575E-1ECB-4095-BECE-C1AF675337F6}" sibTransId="{E01C1228-5211-44E1-999F-2BFFC7AC754E}"/>
    <dgm:cxn modelId="{3F13C996-4C5E-4234-B0E5-DF2D8CCE80C2}" srcId="{DB5AC232-126A-4A7B-BE50-D3E114DFD1B8}" destId="{246255D4-35BF-46B2-8156-6D2295421778}" srcOrd="0" destOrd="0" parTransId="{49D63B0D-82E5-4009-B913-D23EABC8BA93}" sibTransId="{EF07FBFC-B59F-48E5-9208-49FB72452172}"/>
    <dgm:cxn modelId="{877318A2-00B9-4B9E-B854-8AB6E53DD87E}" srcId="{287324B8-2A50-47EE-9734-25F58BB965B1}" destId="{975ABEAA-AFA1-483A-B830-D18237622C63}" srcOrd="0" destOrd="0" parTransId="{7609AA19-657E-4B5F-ABE1-3E534FE3E6B0}" sibTransId="{E1849EFF-19AA-43CB-8611-B38AAD2D2F16}"/>
    <dgm:cxn modelId="{BDE867B0-33EE-48A5-95F2-19EEC68A35B0}" srcId="{DB5AC232-126A-4A7B-BE50-D3E114DFD1B8}" destId="{A4A131D7-9A1D-4668-8870-90F6F2903E31}" srcOrd="1" destOrd="0" parTransId="{F2B83B1A-20D1-44E9-8B2E-F02C2AFF4517}" sibTransId="{67AAB938-668C-4A29-9FCD-CCF8C2FDC39F}"/>
    <dgm:cxn modelId="{9D61A8B8-3745-475C-9D78-40577E7E6D6D}" srcId="{E6649EF1-03C1-4376-91C9-E6DDE5FD16D8}" destId="{949882B8-BAE4-4345-B5C6-91CFFBD9D8F7}" srcOrd="0" destOrd="0" parTransId="{8C1CA3AF-FDD1-4B6B-B992-100AF3ACD355}" sibTransId="{3DDAAA45-631A-4471-9649-5A325E55C6BD}"/>
    <dgm:cxn modelId="{35BB78C8-8485-4083-892D-702F655EAE93}" srcId="{508831B6-3B05-440B-9017-21E8E0836EAD}" destId="{DB5AC232-126A-4A7B-BE50-D3E114DFD1B8}" srcOrd="0" destOrd="0" parTransId="{D027C669-ABED-46A8-8E8E-1AAE85B7C658}" sibTransId="{03BE9A88-67D3-4560-A5C0-5C3F0B9ABBA8}"/>
    <dgm:cxn modelId="{F7F20CCD-5553-4C61-83B3-B9A650354381}" srcId="{508831B6-3B05-440B-9017-21E8E0836EAD}" destId="{E6649EF1-03C1-4376-91C9-E6DDE5FD16D8}" srcOrd="3" destOrd="0" parTransId="{21133C17-637C-4D8D-8A4C-DBBA0C4D5485}" sibTransId="{B29F0FA5-42D6-4CDD-958C-3C96FD541067}"/>
    <dgm:cxn modelId="{54791BD8-E740-47B5-B89D-63D9EB7989A1}" type="presOf" srcId="{F0BCE58A-1F28-4DAE-9FFF-68BE95C93A73}" destId="{979C7C7C-F5B0-4702-B61D-1DFA06FAC652}" srcOrd="0" destOrd="0" presId="urn:microsoft.com/office/officeart/2005/8/layout/hList1"/>
    <dgm:cxn modelId="{B4B451D8-CEC0-478E-AFE1-6141726407C1}" type="presOf" srcId="{287324B8-2A50-47EE-9734-25F58BB965B1}" destId="{7BAD2EB0-E983-4073-9001-7F905173A463}" srcOrd="0" destOrd="0" presId="urn:microsoft.com/office/officeart/2005/8/layout/hList1"/>
    <dgm:cxn modelId="{11BD8BD8-D877-4502-83C5-1983FB872FDE}" srcId="{508831B6-3B05-440B-9017-21E8E0836EAD}" destId="{287324B8-2A50-47EE-9734-25F58BB965B1}" srcOrd="2" destOrd="0" parTransId="{C51B3693-F26B-4085-89E3-EE2C214F35AF}" sibTransId="{C620175B-6E51-44E9-82A9-AF28AF9EC37C}"/>
    <dgm:cxn modelId="{350F69DE-7A95-415E-B7A8-9BDDFE93DBF5}" type="presOf" srcId="{A4A131D7-9A1D-4668-8870-90F6F2903E31}" destId="{E0BFAFEA-52AA-4CC5-B359-C501AA7D2BE5}" srcOrd="0" destOrd="1" presId="urn:microsoft.com/office/officeart/2005/8/layout/hList1"/>
    <dgm:cxn modelId="{E5DC34EC-3DF2-4E3F-BB6F-99AB3797E30A}" type="presOf" srcId="{2B9BFE7B-4070-471D-ADAD-DCDE3BCCA960}" destId="{EC15A5EB-C5BF-4AAB-BFD7-45472B38A23F}" srcOrd="0" destOrd="0" presId="urn:microsoft.com/office/officeart/2005/8/layout/hList1"/>
    <dgm:cxn modelId="{165BA1F2-BCA2-4984-8A52-342676776B76}" type="presOf" srcId="{0850E970-CBE4-45F8-8800-E3EE45CA2E9F}" destId="{163E4EB4-DB56-4D6D-BAFC-FD95F88E286D}" srcOrd="0" destOrd="1" presId="urn:microsoft.com/office/officeart/2005/8/layout/hList1"/>
    <dgm:cxn modelId="{080FB579-24E2-4709-A24D-5A9DC4723FA7}" type="presParOf" srcId="{9F2E81B1-0EBF-4B1D-9812-00AAE3187FC0}" destId="{5F124288-A5F5-4ABE-A8EF-542B405B2B8C}" srcOrd="0" destOrd="0" presId="urn:microsoft.com/office/officeart/2005/8/layout/hList1"/>
    <dgm:cxn modelId="{61725238-C6B0-4F66-A203-4AC62B30A5EB}" type="presParOf" srcId="{5F124288-A5F5-4ABE-A8EF-542B405B2B8C}" destId="{B8BEA0E6-FE21-440C-920A-F45F8DDD0AA9}" srcOrd="0" destOrd="0" presId="urn:microsoft.com/office/officeart/2005/8/layout/hList1"/>
    <dgm:cxn modelId="{6A3407E3-30B9-4233-849E-EF4DEAF5CB29}" type="presParOf" srcId="{5F124288-A5F5-4ABE-A8EF-542B405B2B8C}" destId="{E0BFAFEA-52AA-4CC5-B359-C501AA7D2BE5}" srcOrd="1" destOrd="0" presId="urn:microsoft.com/office/officeart/2005/8/layout/hList1"/>
    <dgm:cxn modelId="{73B7B605-7C89-4089-889E-4A4999C00E82}" type="presParOf" srcId="{9F2E81B1-0EBF-4B1D-9812-00AAE3187FC0}" destId="{06788DCF-1AA2-4F3C-A468-DFF97C35EFC1}" srcOrd="1" destOrd="0" presId="urn:microsoft.com/office/officeart/2005/8/layout/hList1"/>
    <dgm:cxn modelId="{22F31D7E-D7B0-40FF-90FE-35010FC49AFC}" type="presParOf" srcId="{9F2E81B1-0EBF-4B1D-9812-00AAE3187FC0}" destId="{9ED37578-CC6E-467E-8483-4459A7639674}" srcOrd="2" destOrd="0" presId="urn:microsoft.com/office/officeart/2005/8/layout/hList1"/>
    <dgm:cxn modelId="{E6140EF8-C52A-431F-AED5-03470BCDE6BF}" type="presParOf" srcId="{9ED37578-CC6E-467E-8483-4459A7639674}" destId="{EC15A5EB-C5BF-4AAB-BFD7-45472B38A23F}" srcOrd="0" destOrd="0" presId="urn:microsoft.com/office/officeart/2005/8/layout/hList1"/>
    <dgm:cxn modelId="{011D422E-A4D7-45DE-8A4D-521B3D4D4E1F}" type="presParOf" srcId="{9ED37578-CC6E-467E-8483-4459A7639674}" destId="{979C7C7C-F5B0-4702-B61D-1DFA06FAC652}" srcOrd="1" destOrd="0" presId="urn:microsoft.com/office/officeart/2005/8/layout/hList1"/>
    <dgm:cxn modelId="{C006A508-0FE3-4B0F-B849-964A03846250}" type="presParOf" srcId="{9F2E81B1-0EBF-4B1D-9812-00AAE3187FC0}" destId="{81A9B8AE-6DFC-4C7F-8986-699C307F847E}" srcOrd="3" destOrd="0" presId="urn:microsoft.com/office/officeart/2005/8/layout/hList1"/>
    <dgm:cxn modelId="{AF632405-43CE-489F-AAB0-C1BA0A7FB873}" type="presParOf" srcId="{9F2E81B1-0EBF-4B1D-9812-00AAE3187FC0}" destId="{A482B07C-C592-41F3-88B9-047534BD5E0E}" srcOrd="4" destOrd="0" presId="urn:microsoft.com/office/officeart/2005/8/layout/hList1"/>
    <dgm:cxn modelId="{AC793509-80D3-4EB2-BC11-1733F18B511C}" type="presParOf" srcId="{A482B07C-C592-41F3-88B9-047534BD5E0E}" destId="{7BAD2EB0-E983-4073-9001-7F905173A463}" srcOrd="0" destOrd="0" presId="urn:microsoft.com/office/officeart/2005/8/layout/hList1"/>
    <dgm:cxn modelId="{DDB12277-8240-41E1-94ED-1BD6DBFE34CE}" type="presParOf" srcId="{A482B07C-C592-41F3-88B9-047534BD5E0E}" destId="{8088C330-C0D6-49CC-A0B2-4AFF9B6C9080}" srcOrd="1" destOrd="0" presId="urn:microsoft.com/office/officeart/2005/8/layout/hList1"/>
    <dgm:cxn modelId="{486BC7D2-F660-49FC-906A-C36FCC7D0BC5}" type="presParOf" srcId="{9F2E81B1-0EBF-4B1D-9812-00AAE3187FC0}" destId="{90860D98-5A66-42EC-9A10-C39017831E6A}" srcOrd="5" destOrd="0" presId="urn:microsoft.com/office/officeart/2005/8/layout/hList1"/>
    <dgm:cxn modelId="{2D9A1322-EBB1-4DF5-B0F1-9EDE6B7CD9CC}" type="presParOf" srcId="{9F2E81B1-0EBF-4B1D-9812-00AAE3187FC0}" destId="{937D8A94-B018-4554-8952-7D234FBA9232}" srcOrd="6" destOrd="0" presId="urn:microsoft.com/office/officeart/2005/8/layout/hList1"/>
    <dgm:cxn modelId="{5AE76664-6D43-444D-8135-596EA5E7FE2E}" type="presParOf" srcId="{937D8A94-B018-4554-8952-7D234FBA9232}" destId="{044BD029-2A44-4C3C-9F22-49CDDE7DDB0A}" srcOrd="0" destOrd="0" presId="urn:microsoft.com/office/officeart/2005/8/layout/hList1"/>
    <dgm:cxn modelId="{E8B3DA24-99D0-49CB-8023-D6650F6E8D9B}" type="presParOf" srcId="{937D8A94-B018-4554-8952-7D234FBA9232}" destId="{163E4EB4-DB56-4D6D-BAFC-FD95F88E286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09FCB-144E-4B77-B155-6EA3DE5B239F}"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IN"/>
        </a:p>
      </dgm:t>
    </dgm:pt>
    <dgm:pt modelId="{F0311A92-D296-4EAD-AAEA-A9389655EB19}">
      <dgm:prSet/>
      <dgm:spPr/>
      <dgm:t>
        <a:bodyPr/>
        <a:lstStyle/>
        <a:p>
          <a:r>
            <a:rPr lang="en-US" b="1"/>
            <a:t>By age group </a:t>
          </a:r>
          <a:endParaRPr lang="en-US"/>
        </a:p>
      </dgm:t>
    </dgm:pt>
    <dgm:pt modelId="{3A4B5C2A-75C4-4BCC-8FF3-22361E0D2220}" type="parTrans" cxnId="{73B9FF70-A3D9-4DCB-AB14-FC89D54AE892}">
      <dgm:prSet/>
      <dgm:spPr/>
      <dgm:t>
        <a:bodyPr/>
        <a:lstStyle/>
        <a:p>
          <a:endParaRPr lang="en-IN"/>
        </a:p>
      </dgm:t>
    </dgm:pt>
    <dgm:pt modelId="{2985E40B-81DE-4881-A1B5-341ABE9A7E9F}" type="sibTrans" cxnId="{73B9FF70-A3D9-4DCB-AB14-FC89D54AE892}">
      <dgm:prSet/>
      <dgm:spPr/>
      <dgm:t>
        <a:bodyPr/>
        <a:lstStyle/>
        <a:p>
          <a:endParaRPr lang="en-IN"/>
        </a:p>
      </dgm:t>
    </dgm:pt>
    <dgm:pt modelId="{69C6ECE5-A8E1-4CCA-888C-333CCF80B03F}">
      <dgm:prSet custT="1"/>
      <dgm:spPr/>
      <dgm:t>
        <a:bodyPr/>
        <a:lstStyle/>
        <a:p>
          <a:r>
            <a:rPr lang="en-US" sz="1400" dirty="0"/>
            <a:t>Nescafé skews towards younger population with 1% aged 18–20 and 19.9% aged 25–34, vs. Starbucks' 0.5% and 16.2%. Starbucks leads among older shoppers—19.7% aged 55–64 vs. Nescafé’s 15.1%.</a:t>
          </a:r>
          <a:endParaRPr lang="en-IN" sz="1400" dirty="0"/>
        </a:p>
      </dgm:t>
    </dgm:pt>
    <dgm:pt modelId="{64B1B73E-6EBC-4D75-8587-6EB4EF46AF5E}" type="parTrans" cxnId="{FE2F10B8-A9F5-48C6-A746-1CB1DB05C2AB}">
      <dgm:prSet/>
      <dgm:spPr/>
      <dgm:t>
        <a:bodyPr/>
        <a:lstStyle/>
        <a:p>
          <a:endParaRPr lang="en-IN"/>
        </a:p>
      </dgm:t>
    </dgm:pt>
    <dgm:pt modelId="{DD02C6C1-52A2-4806-BEDD-292A9228270D}" type="sibTrans" cxnId="{FE2F10B8-A9F5-48C6-A746-1CB1DB05C2AB}">
      <dgm:prSet/>
      <dgm:spPr/>
      <dgm:t>
        <a:bodyPr/>
        <a:lstStyle/>
        <a:p>
          <a:endParaRPr lang="en-IN"/>
        </a:p>
      </dgm:t>
    </dgm:pt>
    <dgm:pt modelId="{062BA735-4FFF-4DB3-AD9F-E26E76C25754}">
      <dgm:prSet/>
      <dgm:spPr/>
      <dgm:t>
        <a:bodyPr/>
        <a:lstStyle/>
        <a:p>
          <a:r>
            <a:rPr lang="en-US" b="1"/>
            <a:t>By Education Level </a:t>
          </a:r>
          <a:endParaRPr lang="en-IN"/>
        </a:p>
      </dgm:t>
    </dgm:pt>
    <dgm:pt modelId="{C0F9F70B-A433-45BE-99BE-B91FC32CAC2C}" type="parTrans" cxnId="{07E90668-5EB8-4BF9-BC1C-FD37D3509A7A}">
      <dgm:prSet/>
      <dgm:spPr/>
      <dgm:t>
        <a:bodyPr/>
        <a:lstStyle/>
        <a:p>
          <a:endParaRPr lang="en-IN"/>
        </a:p>
      </dgm:t>
    </dgm:pt>
    <dgm:pt modelId="{A5E05BA2-89B2-464E-9AB1-1F827F9A87F1}" type="sibTrans" cxnId="{07E90668-5EB8-4BF9-BC1C-FD37D3509A7A}">
      <dgm:prSet/>
      <dgm:spPr/>
      <dgm:t>
        <a:bodyPr/>
        <a:lstStyle/>
        <a:p>
          <a:endParaRPr lang="en-IN"/>
        </a:p>
      </dgm:t>
    </dgm:pt>
    <dgm:pt modelId="{134FC67F-5F2A-4CD4-9AC8-E76834188A30}">
      <dgm:prSet custT="1"/>
      <dgm:spPr/>
      <dgm:t>
        <a:bodyPr/>
        <a:lstStyle/>
        <a:p>
          <a:r>
            <a:rPr lang="en-US" sz="1400" dirty="0"/>
            <a:t>Nescafe shoppers generally have lower education levels than Starbucks shoppers For example, 7.2% of Nescafe shoppers have less than a high school education, while only 2.4% of Starbucks shoppers fall into this category</a:t>
          </a:r>
          <a:endParaRPr lang="en-IN" sz="1400" dirty="0"/>
        </a:p>
      </dgm:t>
    </dgm:pt>
    <dgm:pt modelId="{C98EB8ED-7E69-4F59-9261-3AC1D7E6DC22}" type="parTrans" cxnId="{149DB37C-2EA7-46BC-92FD-E22F74912FC2}">
      <dgm:prSet/>
      <dgm:spPr/>
      <dgm:t>
        <a:bodyPr/>
        <a:lstStyle/>
        <a:p>
          <a:endParaRPr lang="en-IN"/>
        </a:p>
      </dgm:t>
    </dgm:pt>
    <dgm:pt modelId="{68A92FE5-3BC5-4CCB-B168-B3F4B50A5777}" type="sibTrans" cxnId="{149DB37C-2EA7-46BC-92FD-E22F74912FC2}">
      <dgm:prSet/>
      <dgm:spPr/>
      <dgm:t>
        <a:bodyPr/>
        <a:lstStyle/>
        <a:p>
          <a:endParaRPr lang="en-IN"/>
        </a:p>
      </dgm:t>
    </dgm:pt>
    <dgm:pt modelId="{BA6073A0-2FCD-4702-89E5-865351CD14AF}">
      <dgm:prSet/>
      <dgm:spPr/>
      <dgm:t>
        <a:bodyPr/>
        <a:lstStyle/>
        <a:p>
          <a:r>
            <a:rPr lang="en-US" b="1"/>
            <a:t>By Employment</a:t>
          </a:r>
          <a:endParaRPr lang="en-IN"/>
        </a:p>
      </dgm:t>
    </dgm:pt>
    <dgm:pt modelId="{DA78B5F4-97E2-4D24-BF15-A282AFC990BC}" type="parTrans" cxnId="{CA8E7007-A33C-4B6B-821E-8E26EE956BB1}">
      <dgm:prSet/>
      <dgm:spPr/>
      <dgm:t>
        <a:bodyPr/>
        <a:lstStyle/>
        <a:p>
          <a:endParaRPr lang="en-IN"/>
        </a:p>
      </dgm:t>
    </dgm:pt>
    <dgm:pt modelId="{DDD85401-9CE0-46B5-B4FC-8C7805CBD96D}" type="sibTrans" cxnId="{CA8E7007-A33C-4B6B-821E-8E26EE956BB1}">
      <dgm:prSet/>
      <dgm:spPr/>
      <dgm:t>
        <a:bodyPr/>
        <a:lstStyle/>
        <a:p>
          <a:endParaRPr lang="en-IN"/>
        </a:p>
      </dgm:t>
    </dgm:pt>
    <dgm:pt modelId="{902FCC06-6354-45BA-87E2-C05AB1FA4D56}">
      <dgm:prSet custT="1"/>
      <dgm:spPr/>
      <dgm:t>
        <a:bodyPr/>
        <a:lstStyle/>
        <a:p>
          <a:r>
            <a:rPr lang="en-US" sz="1400" dirty="0"/>
            <a:t>A higher percentage of Nescafe shoppers are employed full-time compared to Starbucks shoppers Starbucks shoppers have a higher rate of retirement 18.7% compared to Nescafe shoppers 12.0%</a:t>
          </a:r>
          <a:endParaRPr lang="en-IN" sz="1400" dirty="0"/>
        </a:p>
      </dgm:t>
    </dgm:pt>
    <dgm:pt modelId="{D1C295FF-FE3C-400E-A7FC-50A026754083}" type="parTrans" cxnId="{007C75AA-C22D-4D8F-A207-CD07C55AC6B2}">
      <dgm:prSet/>
      <dgm:spPr/>
      <dgm:t>
        <a:bodyPr/>
        <a:lstStyle/>
        <a:p>
          <a:endParaRPr lang="en-IN"/>
        </a:p>
      </dgm:t>
    </dgm:pt>
    <dgm:pt modelId="{9F9567C5-1CDC-4F57-9971-2F0DE3E6161A}" type="sibTrans" cxnId="{007C75AA-C22D-4D8F-A207-CD07C55AC6B2}">
      <dgm:prSet/>
      <dgm:spPr/>
      <dgm:t>
        <a:bodyPr/>
        <a:lstStyle/>
        <a:p>
          <a:endParaRPr lang="en-IN"/>
        </a:p>
      </dgm:t>
    </dgm:pt>
    <dgm:pt modelId="{8C7AD0D9-3C1A-4EFE-A7EE-FBEB7BED6641}">
      <dgm:prSet/>
      <dgm:spPr/>
      <dgm:t>
        <a:bodyPr/>
        <a:lstStyle/>
        <a:p>
          <a:r>
            <a:rPr lang="en-US" b="1"/>
            <a:t>By Income </a:t>
          </a:r>
          <a:endParaRPr lang="en-IN"/>
        </a:p>
      </dgm:t>
    </dgm:pt>
    <dgm:pt modelId="{12C72AD6-6DEF-497B-9F6E-DA33905498FD}" type="parTrans" cxnId="{3CFE24C0-BD23-428D-9665-9541B5563DD9}">
      <dgm:prSet/>
      <dgm:spPr/>
      <dgm:t>
        <a:bodyPr/>
        <a:lstStyle/>
        <a:p>
          <a:endParaRPr lang="en-IN"/>
        </a:p>
      </dgm:t>
    </dgm:pt>
    <dgm:pt modelId="{D8DA878A-8C91-4C4D-A8AB-1B43C0D22031}" type="sibTrans" cxnId="{3CFE24C0-BD23-428D-9665-9541B5563DD9}">
      <dgm:prSet/>
      <dgm:spPr/>
      <dgm:t>
        <a:bodyPr/>
        <a:lstStyle/>
        <a:p>
          <a:endParaRPr lang="en-IN"/>
        </a:p>
      </dgm:t>
    </dgm:pt>
    <dgm:pt modelId="{34C63509-CA48-49DF-8444-9AC4F066065B}">
      <dgm:prSet custT="1"/>
      <dgm:spPr/>
      <dgm:t>
        <a:bodyPr/>
        <a:lstStyle/>
        <a:p>
          <a:r>
            <a:rPr lang="en-US" sz="1400" dirty="0"/>
            <a:t>More Nescafé shoppers earn under $20K (17.6% vs. 9.3%), while Starbucks dominates the $125K+ bracket (33.5% vs. 20.9%). Both are similar in the $20K–$60K range.</a:t>
          </a:r>
          <a:endParaRPr lang="en-IN" sz="1400" dirty="0"/>
        </a:p>
      </dgm:t>
    </dgm:pt>
    <dgm:pt modelId="{30CDDEE5-D57A-4D5C-8E7D-234B7C32181B}" type="parTrans" cxnId="{9377EF6A-D9D1-4EDD-B28D-30AC0195C834}">
      <dgm:prSet/>
      <dgm:spPr/>
      <dgm:t>
        <a:bodyPr/>
        <a:lstStyle/>
        <a:p>
          <a:endParaRPr lang="en-IN"/>
        </a:p>
      </dgm:t>
    </dgm:pt>
    <dgm:pt modelId="{C5345707-D3C3-454A-9D2A-CFA084C5F429}" type="sibTrans" cxnId="{9377EF6A-D9D1-4EDD-B28D-30AC0195C834}">
      <dgm:prSet/>
      <dgm:spPr/>
      <dgm:t>
        <a:bodyPr/>
        <a:lstStyle/>
        <a:p>
          <a:endParaRPr lang="en-IN"/>
        </a:p>
      </dgm:t>
    </dgm:pt>
    <dgm:pt modelId="{70461E0C-1ACB-4F1A-977C-BBBC4538B94A}" type="pres">
      <dgm:prSet presAssocID="{32F09FCB-144E-4B77-B155-6EA3DE5B239F}" presName="linearFlow" presStyleCnt="0">
        <dgm:presLayoutVars>
          <dgm:dir/>
          <dgm:animLvl val="lvl"/>
          <dgm:resizeHandles/>
        </dgm:presLayoutVars>
      </dgm:prSet>
      <dgm:spPr/>
    </dgm:pt>
    <dgm:pt modelId="{932DD3D1-84FF-4DB7-9E4D-0985488C9912}" type="pres">
      <dgm:prSet presAssocID="{F0311A92-D296-4EAD-AAEA-A9389655EB19}" presName="compositeNode" presStyleCnt="0">
        <dgm:presLayoutVars>
          <dgm:bulletEnabled val="1"/>
        </dgm:presLayoutVars>
      </dgm:prSet>
      <dgm:spPr/>
    </dgm:pt>
    <dgm:pt modelId="{F1913C89-E1CF-4377-8765-C8C615DACD1A}" type="pres">
      <dgm:prSet presAssocID="{F0311A92-D296-4EAD-AAEA-A9389655EB19}" presName="image" presStyleLbl="fgImgPlac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solidFill>
            <a:schemeClr val="tx1"/>
          </a:solidFill>
        </a:ln>
      </dgm:spPr>
      <dgm:extLst>
        <a:ext uri="{E40237B7-FDA0-4F09-8148-C483321AD2D9}">
          <dgm14:cNvPr xmlns:dgm14="http://schemas.microsoft.com/office/drawing/2010/diagram" id="0" name="" descr="Users"/>
        </a:ext>
      </dgm:extLst>
    </dgm:pt>
    <dgm:pt modelId="{535D1863-D91D-4683-8540-6C4C1AFD1980}" type="pres">
      <dgm:prSet presAssocID="{F0311A92-D296-4EAD-AAEA-A9389655EB19}" presName="childNode" presStyleLbl="node1" presStyleIdx="0" presStyleCnt="4">
        <dgm:presLayoutVars>
          <dgm:bulletEnabled val="1"/>
        </dgm:presLayoutVars>
      </dgm:prSet>
      <dgm:spPr/>
    </dgm:pt>
    <dgm:pt modelId="{15659447-68A2-4FCD-898D-093E5EF451EB}" type="pres">
      <dgm:prSet presAssocID="{F0311A92-D296-4EAD-AAEA-A9389655EB19}" presName="parentNode" presStyleLbl="revTx" presStyleIdx="0" presStyleCnt="4">
        <dgm:presLayoutVars>
          <dgm:chMax val="0"/>
          <dgm:bulletEnabled val="1"/>
        </dgm:presLayoutVars>
      </dgm:prSet>
      <dgm:spPr/>
    </dgm:pt>
    <dgm:pt modelId="{B2C15287-3C93-4316-81CD-79758931AD49}" type="pres">
      <dgm:prSet presAssocID="{2985E40B-81DE-4881-A1B5-341ABE9A7E9F}" presName="sibTrans" presStyleCnt="0"/>
      <dgm:spPr/>
    </dgm:pt>
    <dgm:pt modelId="{ADF66778-A7EF-4121-A876-0DF5782A7B9F}" type="pres">
      <dgm:prSet presAssocID="{062BA735-4FFF-4DB3-AD9F-E26E76C25754}" presName="compositeNode" presStyleCnt="0">
        <dgm:presLayoutVars>
          <dgm:bulletEnabled val="1"/>
        </dgm:presLayoutVars>
      </dgm:prSet>
      <dgm:spPr/>
    </dgm:pt>
    <dgm:pt modelId="{98F74A27-0157-4581-9476-2A4BA18323C5}" type="pres">
      <dgm:prSet presAssocID="{062BA735-4FFF-4DB3-AD9F-E26E76C25754}" presName="image" presStyleLbl="fgImgPlac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solidFill>
            <a:schemeClr val="tx1"/>
          </a:solidFill>
        </a:ln>
      </dgm:spPr>
      <dgm:extLst>
        <a:ext uri="{E40237B7-FDA0-4F09-8148-C483321AD2D9}">
          <dgm14:cNvPr xmlns:dgm14="http://schemas.microsoft.com/office/drawing/2010/diagram" id="0" name="" descr="Diploma roll"/>
        </a:ext>
      </dgm:extLst>
    </dgm:pt>
    <dgm:pt modelId="{DF50C10A-18E0-4404-95AC-BE3283A75C75}" type="pres">
      <dgm:prSet presAssocID="{062BA735-4FFF-4DB3-AD9F-E26E76C25754}" presName="childNode" presStyleLbl="node1" presStyleIdx="1" presStyleCnt="4">
        <dgm:presLayoutVars>
          <dgm:bulletEnabled val="1"/>
        </dgm:presLayoutVars>
      </dgm:prSet>
      <dgm:spPr/>
    </dgm:pt>
    <dgm:pt modelId="{04C58EB3-909C-4133-9247-45C06F976915}" type="pres">
      <dgm:prSet presAssocID="{062BA735-4FFF-4DB3-AD9F-E26E76C25754}" presName="parentNode" presStyleLbl="revTx" presStyleIdx="1" presStyleCnt="4">
        <dgm:presLayoutVars>
          <dgm:chMax val="0"/>
          <dgm:bulletEnabled val="1"/>
        </dgm:presLayoutVars>
      </dgm:prSet>
      <dgm:spPr/>
    </dgm:pt>
    <dgm:pt modelId="{934E1003-5D0A-4205-A230-AD959797A237}" type="pres">
      <dgm:prSet presAssocID="{A5E05BA2-89B2-464E-9AB1-1F827F9A87F1}" presName="sibTrans" presStyleCnt="0"/>
      <dgm:spPr/>
    </dgm:pt>
    <dgm:pt modelId="{2619F274-35A3-4F66-AC67-F24944EF1A7C}" type="pres">
      <dgm:prSet presAssocID="{BA6073A0-2FCD-4702-89E5-865351CD14AF}" presName="compositeNode" presStyleCnt="0">
        <dgm:presLayoutVars>
          <dgm:bulletEnabled val="1"/>
        </dgm:presLayoutVars>
      </dgm:prSet>
      <dgm:spPr/>
    </dgm:pt>
    <dgm:pt modelId="{27FF8A00-7E27-4F88-9774-C57DA3B2C3B5}" type="pres">
      <dgm:prSet presAssocID="{BA6073A0-2FCD-4702-89E5-865351CD14AF}" presName="image" presStyleLbl="fgImgPlac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solidFill>
            <a:schemeClr val="tx1"/>
          </a:solidFill>
        </a:ln>
      </dgm:spPr>
      <dgm:extLst>
        <a:ext uri="{E40237B7-FDA0-4F09-8148-C483321AD2D9}">
          <dgm14:cNvPr xmlns:dgm14="http://schemas.microsoft.com/office/drawing/2010/diagram" id="0" name="" descr="Briefcase"/>
        </a:ext>
      </dgm:extLst>
    </dgm:pt>
    <dgm:pt modelId="{CDB5111D-D955-4305-860E-A6CD5987C0C0}" type="pres">
      <dgm:prSet presAssocID="{BA6073A0-2FCD-4702-89E5-865351CD14AF}" presName="childNode" presStyleLbl="node1" presStyleIdx="2" presStyleCnt="4">
        <dgm:presLayoutVars>
          <dgm:bulletEnabled val="1"/>
        </dgm:presLayoutVars>
      </dgm:prSet>
      <dgm:spPr/>
    </dgm:pt>
    <dgm:pt modelId="{2B3CA35E-36A2-4EE0-BDEC-EC53BFAB7801}" type="pres">
      <dgm:prSet presAssocID="{BA6073A0-2FCD-4702-89E5-865351CD14AF}" presName="parentNode" presStyleLbl="revTx" presStyleIdx="2" presStyleCnt="4">
        <dgm:presLayoutVars>
          <dgm:chMax val="0"/>
          <dgm:bulletEnabled val="1"/>
        </dgm:presLayoutVars>
      </dgm:prSet>
      <dgm:spPr/>
    </dgm:pt>
    <dgm:pt modelId="{24492425-1241-464D-A126-2CB54CB37654}" type="pres">
      <dgm:prSet presAssocID="{DDD85401-9CE0-46B5-B4FC-8C7805CBD96D}" presName="sibTrans" presStyleCnt="0"/>
      <dgm:spPr/>
    </dgm:pt>
    <dgm:pt modelId="{B5CF118C-3DB2-4C64-AD91-DE5DB24AB72F}" type="pres">
      <dgm:prSet presAssocID="{8C7AD0D9-3C1A-4EFE-A7EE-FBEB7BED6641}" presName="compositeNode" presStyleCnt="0">
        <dgm:presLayoutVars>
          <dgm:bulletEnabled val="1"/>
        </dgm:presLayoutVars>
      </dgm:prSet>
      <dgm:spPr/>
    </dgm:pt>
    <dgm:pt modelId="{20AF7A9F-FE17-444C-B26C-C56391411590}" type="pres">
      <dgm:prSet presAssocID="{8C7AD0D9-3C1A-4EFE-A7EE-FBEB7BED6641}" presName="image" presStyleLbl="fgImgPlac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solidFill>
            <a:schemeClr val="tx1"/>
          </a:solidFill>
        </a:ln>
      </dgm:spPr>
      <dgm:extLst>
        <a:ext uri="{E40237B7-FDA0-4F09-8148-C483321AD2D9}">
          <dgm14:cNvPr xmlns:dgm14="http://schemas.microsoft.com/office/drawing/2010/diagram" id="0" name="" descr="Money"/>
        </a:ext>
      </dgm:extLst>
    </dgm:pt>
    <dgm:pt modelId="{D612DD70-3F78-45E5-B5D9-F10EAA63C8DB}" type="pres">
      <dgm:prSet presAssocID="{8C7AD0D9-3C1A-4EFE-A7EE-FBEB7BED6641}" presName="childNode" presStyleLbl="node1" presStyleIdx="3" presStyleCnt="4">
        <dgm:presLayoutVars>
          <dgm:bulletEnabled val="1"/>
        </dgm:presLayoutVars>
      </dgm:prSet>
      <dgm:spPr/>
    </dgm:pt>
    <dgm:pt modelId="{A5B77953-F7AA-41CC-8E03-02CB10E5CE83}" type="pres">
      <dgm:prSet presAssocID="{8C7AD0D9-3C1A-4EFE-A7EE-FBEB7BED6641}" presName="parentNode" presStyleLbl="revTx" presStyleIdx="3" presStyleCnt="4">
        <dgm:presLayoutVars>
          <dgm:chMax val="0"/>
          <dgm:bulletEnabled val="1"/>
        </dgm:presLayoutVars>
      </dgm:prSet>
      <dgm:spPr/>
    </dgm:pt>
  </dgm:ptLst>
  <dgm:cxnLst>
    <dgm:cxn modelId="{CA8E7007-A33C-4B6B-821E-8E26EE956BB1}" srcId="{32F09FCB-144E-4B77-B155-6EA3DE5B239F}" destId="{BA6073A0-2FCD-4702-89E5-865351CD14AF}" srcOrd="2" destOrd="0" parTransId="{DA78B5F4-97E2-4D24-BF15-A282AFC990BC}" sibTransId="{DDD85401-9CE0-46B5-B4FC-8C7805CBD96D}"/>
    <dgm:cxn modelId="{C100010C-4515-434C-BAEE-8D9E34BD7BB3}" type="presOf" srcId="{69C6ECE5-A8E1-4CCA-888C-333CCF80B03F}" destId="{535D1863-D91D-4683-8540-6C4C1AFD1980}" srcOrd="0" destOrd="0" presId="urn:microsoft.com/office/officeart/2005/8/layout/hList2"/>
    <dgm:cxn modelId="{A6EA7818-6043-4426-8CCC-9624DE554DB7}" type="presOf" srcId="{134FC67F-5F2A-4CD4-9AC8-E76834188A30}" destId="{DF50C10A-18E0-4404-95AC-BE3283A75C75}" srcOrd="0" destOrd="0" presId="urn:microsoft.com/office/officeart/2005/8/layout/hList2"/>
    <dgm:cxn modelId="{5E488026-53B4-4131-863D-0EA00574C968}" type="presOf" srcId="{F0311A92-D296-4EAD-AAEA-A9389655EB19}" destId="{15659447-68A2-4FCD-898D-093E5EF451EB}" srcOrd="0" destOrd="0" presId="urn:microsoft.com/office/officeart/2005/8/layout/hList2"/>
    <dgm:cxn modelId="{83C07464-5857-487E-ADFB-9DCC5B7B9426}" type="presOf" srcId="{32F09FCB-144E-4B77-B155-6EA3DE5B239F}" destId="{70461E0C-1ACB-4F1A-977C-BBBC4538B94A}" srcOrd="0" destOrd="0" presId="urn:microsoft.com/office/officeart/2005/8/layout/hList2"/>
    <dgm:cxn modelId="{07E90668-5EB8-4BF9-BC1C-FD37D3509A7A}" srcId="{32F09FCB-144E-4B77-B155-6EA3DE5B239F}" destId="{062BA735-4FFF-4DB3-AD9F-E26E76C25754}" srcOrd="1" destOrd="0" parTransId="{C0F9F70B-A433-45BE-99BE-B91FC32CAC2C}" sibTransId="{A5E05BA2-89B2-464E-9AB1-1F827F9A87F1}"/>
    <dgm:cxn modelId="{9377EF6A-D9D1-4EDD-B28D-30AC0195C834}" srcId="{8C7AD0D9-3C1A-4EFE-A7EE-FBEB7BED6641}" destId="{34C63509-CA48-49DF-8444-9AC4F066065B}" srcOrd="0" destOrd="0" parTransId="{30CDDEE5-D57A-4D5C-8E7D-234B7C32181B}" sibTransId="{C5345707-D3C3-454A-9D2A-CFA084C5F429}"/>
    <dgm:cxn modelId="{73B9FF70-A3D9-4DCB-AB14-FC89D54AE892}" srcId="{32F09FCB-144E-4B77-B155-6EA3DE5B239F}" destId="{F0311A92-D296-4EAD-AAEA-A9389655EB19}" srcOrd="0" destOrd="0" parTransId="{3A4B5C2A-75C4-4BCC-8FF3-22361E0D2220}" sibTransId="{2985E40B-81DE-4881-A1B5-341ABE9A7E9F}"/>
    <dgm:cxn modelId="{149DB37C-2EA7-46BC-92FD-E22F74912FC2}" srcId="{062BA735-4FFF-4DB3-AD9F-E26E76C25754}" destId="{134FC67F-5F2A-4CD4-9AC8-E76834188A30}" srcOrd="0" destOrd="0" parTransId="{C98EB8ED-7E69-4F59-9261-3AC1D7E6DC22}" sibTransId="{68A92FE5-3BC5-4CCB-B168-B3F4B50A5777}"/>
    <dgm:cxn modelId="{2357D888-8F7A-4D2C-BFBE-1C864980413F}" type="presOf" srcId="{902FCC06-6354-45BA-87E2-C05AB1FA4D56}" destId="{CDB5111D-D955-4305-860E-A6CD5987C0C0}" srcOrd="0" destOrd="0" presId="urn:microsoft.com/office/officeart/2005/8/layout/hList2"/>
    <dgm:cxn modelId="{007C75AA-C22D-4D8F-A207-CD07C55AC6B2}" srcId="{BA6073A0-2FCD-4702-89E5-865351CD14AF}" destId="{902FCC06-6354-45BA-87E2-C05AB1FA4D56}" srcOrd="0" destOrd="0" parTransId="{D1C295FF-FE3C-400E-A7FC-50A026754083}" sibTransId="{9F9567C5-1CDC-4F57-9971-2F0DE3E6161A}"/>
    <dgm:cxn modelId="{FE2F10B8-A9F5-48C6-A746-1CB1DB05C2AB}" srcId="{F0311A92-D296-4EAD-AAEA-A9389655EB19}" destId="{69C6ECE5-A8E1-4CCA-888C-333CCF80B03F}" srcOrd="0" destOrd="0" parTransId="{64B1B73E-6EBC-4D75-8587-6EB4EF46AF5E}" sibTransId="{DD02C6C1-52A2-4806-BEDD-292A9228270D}"/>
    <dgm:cxn modelId="{55F8EABB-B9DA-4A95-9735-EF47664F0B4F}" type="presOf" srcId="{34C63509-CA48-49DF-8444-9AC4F066065B}" destId="{D612DD70-3F78-45E5-B5D9-F10EAA63C8DB}" srcOrd="0" destOrd="0" presId="urn:microsoft.com/office/officeart/2005/8/layout/hList2"/>
    <dgm:cxn modelId="{3CFE24C0-BD23-428D-9665-9541B5563DD9}" srcId="{32F09FCB-144E-4B77-B155-6EA3DE5B239F}" destId="{8C7AD0D9-3C1A-4EFE-A7EE-FBEB7BED6641}" srcOrd="3" destOrd="0" parTransId="{12C72AD6-6DEF-497B-9F6E-DA33905498FD}" sibTransId="{D8DA878A-8C91-4C4D-A8AB-1B43C0D22031}"/>
    <dgm:cxn modelId="{C74C50D4-3BAB-4ED9-8282-3820D0D78B99}" type="presOf" srcId="{8C7AD0D9-3C1A-4EFE-A7EE-FBEB7BED6641}" destId="{A5B77953-F7AA-41CC-8E03-02CB10E5CE83}" srcOrd="0" destOrd="0" presId="urn:microsoft.com/office/officeart/2005/8/layout/hList2"/>
    <dgm:cxn modelId="{75DEC8F3-3165-43DF-8B88-F9EBE3DE5F13}" type="presOf" srcId="{062BA735-4FFF-4DB3-AD9F-E26E76C25754}" destId="{04C58EB3-909C-4133-9247-45C06F976915}" srcOrd="0" destOrd="0" presId="urn:microsoft.com/office/officeart/2005/8/layout/hList2"/>
    <dgm:cxn modelId="{EC6215F8-57CB-4ECC-BED6-9A7E0246462A}" type="presOf" srcId="{BA6073A0-2FCD-4702-89E5-865351CD14AF}" destId="{2B3CA35E-36A2-4EE0-BDEC-EC53BFAB7801}" srcOrd="0" destOrd="0" presId="urn:microsoft.com/office/officeart/2005/8/layout/hList2"/>
    <dgm:cxn modelId="{AB5E734D-30DE-4FDF-A21C-EFF65697C14A}" type="presParOf" srcId="{70461E0C-1ACB-4F1A-977C-BBBC4538B94A}" destId="{932DD3D1-84FF-4DB7-9E4D-0985488C9912}" srcOrd="0" destOrd="0" presId="urn:microsoft.com/office/officeart/2005/8/layout/hList2"/>
    <dgm:cxn modelId="{6BFC84AD-4AE1-4428-BB28-7184CFDCF7DC}" type="presParOf" srcId="{932DD3D1-84FF-4DB7-9E4D-0985488C9912}" destId="{F1913C89-E1CF-4377-8765-C8C615DACD1A}" srcOrd="0" destOrd="0" presId="urn:microsoft.com/office/officeart/2005/8/layout/hList2"/>
    <dgm:cxn modelId="{AACA5693-E7BF-4E26-9025-1A9137DE7E08}" type="presParOf" srcId="{932DD3D1-84FF-4DB7-9E4D-0985488C9912}" destId="{535D1863-D91D-4683-8540-6C4C1AFD1980}" srcOrd="1" destOrd="0" presId="urn:microsoft.com/office/officeart/2005/8/layout/hList2"/>
    <dgm:cxn modelId="{85F34990-7E98-41C6-B017-15DDAD247360}" type="presParOf" srcId="{932DD3D1-84FF-4DB7-9E4D-0985488C9912}" destId="{15659447-68A2-4FCD-898D-093E5EF451EB}" srcOrd="2" destOrd="0" presId="urn:microsoft.com/office/officeart/2005/8/layout/hList2"/>
    <dgm:cxn modelId="{463747C2-7FC0-4E01-BFC9-782699D45B77}" type="presParOf" srcId="{70461E0C-1ACB-4F1A-977C-BBBC4538B94A}" destId="{B2C15287-3C93-4316-81CD-79758931AD49}" srcOrd="1" destOrd="0" presId="urn:microsoft.com/office/officeart/2005/8/layout/hList2"/>
    <dgm:cxn modelId="{04F32493-B1BE-49E4-A967-123A128BC012}" type="presParOf" srcId="{70461E0C-1ACB-4F1A-977C-BBBC4538B94A}" destId="{ADF66778-A7EF-4121-A876-0DF5782A7B9F}" srcOrd="2" destOrd="0" presId="urn:microsoft.com/office/officeart/2005/8/layout/hList2"/>
    <dgm:cxn modelId="{B8D62EC1-3838-4F31-A9C2-91D45463E973}" type="presParOf" srcId="{ADF66778-A7EF-4121-A876-0DF5782A7B9F}" destId="{98F74A27-0157-4581-9476-2A4BA18323C5}" srcOrd="0" destOrd="0" presId="urn:microsoft.com/office/officeart/2005/8/layout/hList2"/>
    <dgm:cxn modelId="{D89A7A18-588B-4367-B55B-A336CAC1AFD4}" type="presParOf" srcId="{ADF66778-A7EF-4121-A876-0DF5782A7B9F}" destId="{DF50C10A-18E0-4404-95AC-BE3283A75C75}" srcOrd="1" destOrd="0" presId="urn:microsoft.com/office/officeart/2005/8/layout/hList2"/>
    <dgm:cxn modelId="{9B49B24E-5829-469B-8F6D-45BEE49ACC73}" type="presParOf" srcId="{ADF66778-A7EF-4121-A876-0DF5782A7B9F}" destId="{04C58EB3-909C-4133-9247-45C06F976915}" srcOrd="2" destOrd="0" presId="urn:microsoft.com/office/officeart/2005/8/layout/hList2"/>
    <dgm:cxn modelId="{22A7B0C3-FEDB-4D4F-83FA-DA68309756CB}" type="presParOf" srcId="{70461E0C-1ACB-4F1A-977C-BBBC4538B94A}" destId="{934E1003-5D0A-4205-A230-AD959797A237}" srcOrd="3" destOrd="0" presId="urn:microsoft.com/office/officeart/2005/8/layout/hList2"/>
    <dgm:cxn modelId="{034DB481-3DF0-4D1A-AA64-C7EF6B42CE36}" type="presParOf" srcId="{70461E0C-1ACB-4F1A-977C-BBBC4538B94A}" destId="{2619F274-35A3-4F66-AC67-F24944EF1A7C}" srcOrd="4" destOrd="0" presId="urn:microsoft.com/office/officeart/2005/8/layout/hList2"/>
    <dgm:cxn modelId="{9BD2BDD7-D87C-4288-88AE-01570BA1168D}" type="presParOf" srcId="{2619F274-35A3-4F66-AC67-F24944EF1A7C}" destId="{27FF8A00-7E27-4F88-9774-C57DA3B2C3B5}" srcOrd="0" destOrd="0" presId="urn:microsoft.com/office/officeart/2005/8/layout/hList2"/>
    <dgm:cxn modelId="{3970492D-F0A7-401F-9FB9-8DD13C82B3B0}" type="presParOf" srcId="{2619F274-35A3-4F66-AC67-F24944EF1A7C}" destId="{CDB5111D-D955-4305-860E-A6CD5987C0C0}" srcOrd="1" destOrd="0" presId="urn:microsoft.com/office/officeart/2005/8/layout/hList2"/>
    <dgm:cxn modelId="{9FCCF35B-A693-418F-B3E0-2A8ED5AEC0A8}" type="presParOf" srcId="{2619F274-35A3-4F66-AC67-F24944EF1A7C}" destId="{2B3CA35E-36A2-4EE0-BDEC-EC53BFAB7801}" srcOrd="2" destOrd="0" presId="urn:microsoft.com/office/officeart/2005/8/layout/hList2"/>
    <dgm:cxn modelId="{A759EB48-E54B-42D1-AF87-442BFF2E32C1}" type="presParOf" srcId="{70461E0C-1ACB-4F1A-977C-BBBC4538B94A}" destId="{24492425-1241-464D-A126-2CB54CB37654}" srcOrd="5" destOrd="0" presId="urn:microsoft.com/office/officeart/2005/8/layout/hList2"/>
    <dgm:cxn modelId="{4AF9C821-E121-42C4-B6CD-E19BFD60FC83}" type="presParOf" srcId="{70461E0C-1ACB-4F1A-977C-BBBC4538B94A}" destId="{B5CF118C-3DB2-4C64-AD91-DE5DB24AB72F}" srcOrd="6" destOrd="0" presId="urn:microsoft.com/office/officeart/2005/8/layout/hList2"/>
    <dgm:cxn modelId="{246D9A97-EDF9-4436-979D-D329DD536A16}" type="presParOf" srcId="{B5CF118C-3DB2-4C64-AD91-DE5DB24AB72F}" destId="{20AF7A9F-FE17-444C-B26C-C56391411590}" srcOrd="0" destOrd="0" presId="urn:microsoft.com/office/officeart/2005/8/layout/hList2"/>
    <dgm:cxn modelId="{C5DFB6CD-E9E9-41D3-9E9C-2EEB0FC4EA5A}" type="presParOf" srcId="{B5CF118C-3DB2-4C64-AD91-DE5DB24AB72F}" destId="{D612DD70-3F78-45E5-B5D9-F10EAA63C8DB}" srcOrd="1" destOrd="0" presId="urn:microsoft.com/office/officeart/2005/8/layout/hList2"/>
    <dgm:cxn modelId="{88C9AEE8-196C-4514-A5F2-D0A6D97FFF03}" type="presParOf" srcId="{B5CF118C-3DB2-4C64-AD91-DE5DB24AB72F}" destId="{A5B77953-F7AA-41CC-8E03-02CB10E5CE83}"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23FCFA7-86BC-4BC1-AABD-0ED902B6FE4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2CFBFE27-89AB-42C4-858B-3F9A13788E60}">
      <dgm:prSet/>
      <dgm:spPr/>
      <dgm:t>
        <a:bodyPr/>
        <a:lstStyle/>
        <a:p>
          <a:r>
            <a:rPr lang="en-IN" dirty="0"/>
            <a:t>Nescafé Shoppers …</a:t>
          </a:r>
        </a:p>
      </dgm:t>
    </dgm:pt>
    <dgm:pt modelId="{038DBDCA-83A4-49F3-9561-708A3B06E16B}" type="parTrans" cxnId="{1D731F46-8DDC-4539-9DDA-E87ABD0A8B07}">
      <dgm:prSet/>
      <dgm:spPr/>
      <dgm:t>
        <a:bodyPr/>
        <a:lstStyle/>
        <a:p>
          <a:endParaRPr lang="en-IN"/>
        </a:p>
      </dgm:t>
    </dgm:pt>
    <dgm:pt modelId="{5C031476-26FD-4689-AC16-734D04E1A637}" type="sibTrans" cxnId="{1D731F46-8DDC-4539-9DDA-E87ABD0A8B07}">
      <dgm:prSet/>
      <dgm:spPr/>
      <dgm:t>
        <a:bodyPr/>
        <a:lstStyle/>
        <a:p>
          <a:endParaRPr lang="en-IN"/>
        </a:p>
      </dgm:t>
    </dgm:pt>
    <dgm:pt modelId="{39CA99C6-1CEE-4094-843E-2397937E6A3A}">
      <dgm:prSet/>
      <dgm:spPr/>
      <dgm:t>
        <a:bodyPr/>
        <a:lstStyle/>
        <a:p>
          <a:r>
            <a:rPr lang="en-US" dirty="0"/>
            <a:t>… tend to rely more on traditional methods like television, print media, and radio</a:t>
          </a:r>
          <a:endParaRPr lang="en-IN" dirty="0"/>
        </a:p>
      </dgm:t>
    </dgm:pt>
    <dgm:pt modelId="{BC457148-547B-4601-BC29-AE639088EC3E}" type="parTrans" cxnId="{543B6900-BD5C-4C9F-A1AF-3D6837486813}">
      <dgm:prSet/>
      <dgm:spPr/>
      <dgm:t>
        <a:bodyPr/>
        <a:lstStyle/>
        <a:p>
          <a:endParaRPr lang="en-IN"/>
        </a:p>
      </dgm:t>
    </dgm:pt>
    <dgm:pt modelId="{00401DF4-CB2F-43C5-9FAF-9EA0E0CF0AF3}" type="sibTrans" cxnId="{543B6900-BD5C-4C9F-A1AF-3D6837486813}">
      <dgm:prSet/>
      <dgm:spPr/>
      <dgm:t>
        <a:bodyPr/>
        <a:lstStyle/>
        <a:p>
          <a:endParaRPr lang="en-IN"/>
        </a:p>
      </dgm:t>
    </dgm:pt>
    <dgm:pt modelId="{3622704B-3D18-43EC-B0DE-67FBEC3571CE}">
      <dgm:prSet/>
      <dgm:spPr/>
      <dgm:t>
        <a:bodyPr/>
        <a:lstStyle/>
        <a:p>
          <a:r>
            <a:rPr lang="en-US" dirty="0"/>
            <a:t>… have solitary hobbies &amp; niche fitness</a:t>
          </a:r>
          <a:endParaRPr lang="en-IN" dirty="0"/>
        </a:p>
      </dgm:t>
    </dgm:pt>
    <dgm:pt modelId="{2A8DC9D6-1B13-42BB-A227-20A6EAE40533}" type="parTrans" cxnId="{6A96A817-0B85-4A46-81A7-B7B88A4A3F69}">
      <dgm:prSet/>
      <dgm:spPr/>
      <dgm:t>
        <a:bodyPr/>
        <a:lstStyle/>
        <a:p>
          <a:endParaRPr lang="en-IN"/>
        </a:p>
      </dgm:t>
    </dgm:pt>
    <dgm:pt modelId="{0D25FCE8-19DE-43CD-A3FF-725386D7B170}" type="sibTrans" cxnId="{6A96A817-0B85-4A46-81A7-B7B88A4A3F69}">
      <dgm:prSet/>
      <dgm:spPr/>
      <dgm:t>
        <a:bodyPr/>
        <a:lstStyle/>
        <a:p>
          <a:endParaRPr lang="en-IN"/>
        </a:p>
      </dgm:t>
    </dgm:pt>
    <dgm:pt modelId="{A0D79B36-BFCF-4DDD-9B6C-E329DE1C6561}">
      <dgm:prSet/>
      <dgm:spPr/>
      <dgm:t>
        <a:bodyPr/>
        <a:lstStyle/>
        <a:p>
          <a:r>
            <a:rPr lang="en-IN" dirty="0"/>
            <a:t>… are traditional, brand-loyal, value-driven, offline-focused</a:t>
          </a:r>
        </a:p>
      </dgm:t>
    </dgm:pt>
    <dgm:pt modelId="{A9DD2979-1E13-41D9-A0A8-FC0570875D98}" type="parTrans" cxnId="{B0BC8017-A4C4-4F2E-ACA2-8331F53DB5F8}">
      <dgm:prSet/>
      <dgm:spPr/>
      <dgm:t>
        <a:bodyPr/>
        <a:lstStyle/>
        <a:p>
          <a:endParaRPr lang="en-IN"/>
        </a:p>
      </dgm:t>
    </dgm:pt>
    <dgm:pt modelId="{1CC91123-01C6-46F4-8B67-25F0353575F9}" type="sibTrans" cxnId="{B0BC8017-A4C4-4F2E-ACA2-8331F53DB5F8}">
      <dgm:prSet/>
      <dgm:spPr/>
      <dgm:t>
        <a:bodyPr/>
        <a:lstStyle/>
        <a:p>
          <a:endParaRPr lang="en-IN"/>
        </a:p>
      </dgm:t>
    </dgm:pt>
    <dgm:pt modelId="{B4057F2D-F188-49D0-8E42-98CE18B64C94}">
      <dgm:prSet/>
      <dgm:spPr/>
      <dgm:t>
        <a:bodyPr/>
        <a:lstStyle/>
        <a:p>
          <a:r>
            <a:rPr lang="en-IN" dirty="0"/>
            <a:t>Starbucks shoppers …</a:t>
          </a:r>
        </a:p>
      </dgm:t>
    </dgm:pt>
    <dgm:pt modelId="{70C0F538-8144-4A59-9D83-7D0B4E286634}" type="parTrans" cxnId="{1CD09EB0-B3FF-4D13-B5F9-5C8CB3BFF7BA}">
      <dgm:prSet/>
      <dgm:spPr/>
      <dgm:t>
        <a:bodyPr/>
        <a:lstStyle/>
        <a:p>
          <a:endParaRPr lang="en-IN"/>
        </a:p>
      </dgm:t>
    </dgm:pt>
    <dgm:pt modelId="{8C04B1E5-C4D1-473B-AA56-BA93756076E4}" type="sibTrans" cxnId="{1CD09EB0-B3FF-4D13-B5F9-5C8CB3BFF7BA}">
      <dgm:prSet/>
      <dgm:spPr/>
      <dgm:t>
        <a:bodyPr/>
        <a:lstStyle/>
        <a:p>
          <a:endParaRPr lang="en-IN"/>
        </a:p>
      </dgm:t>
    </dgm:pt>
    <dgm:pt modelId="{34251D22-6F8E-4D83-AA1A-4FB4444CA019}">
      <dgm:prSet/>
      <dgm:spPr/>
      <dgm:t>
        <a:bodyPr/>
        <a:lstStyle/>
        <a:p>
          <a:r>
            <a:rPr lang="en-US" dirty="0"/>
            <a:t>… tend to rely on online platforms, especially mobile devices and social media, to learn about products</a:t>
          </a:r>
          <a:endParaRPr lang="en-IN" dirty="0"/>
        </a:p>
      </dgm:t>
    </dgm:pt>
    <dgm:pt modelId="{72491F5F-3215-4C3A-B7EE-EFB67A9DB9B4}" type="parTrans" cxnId="{5454FB9A-3E73-43C5-A496-FEEB5642782A}">
      <dgm:prSet/>
      <dgm:spPr/>
      <dgm:t>
        <a:bodyPr/>
        <a:lstStyle/>
        <a:p>
          <a:endParaRPr lang="en-IN"/>
        </a:p>
      </dgm:t>
    </dgm:pt>
    <dgm:pt modelId="{D7CACB77-F7C5-42F5-9AEA-A8C575FE84E4}" type="sibTrans" cxnId="{5454FB9A-3E73-43C5-A496-FEEB5642782A}">
      <dgm:prSet/>
      <dgm:spPr/>
      <dgm:t>
        <a:bodyPr/>
        <a:lstStyle/>
        <a:p>
          <a:endParaRPr lang="en-IN"/>
        </a:p>
      </dgm:t>
    </dgm:pt>
    <dgm:pt modelId="{F9EFCD95-A9FD-4E3D-A202-7E330A7EF132}">
      <dgm:prSet/>
      <dgm:spPr/>
      <dgm:t>
        <a:bodyPr/>
        <a:lstStyle/>
        <a:p>
          <a:r>
            <a:rPr lang="en-IN" dirty="0"/>
            <a:t>… have creative hobbies, prefer group activities and are social</a:t>
          </a:r>
        </a:p>
      </dgm:t>
    </dgm:pt>
    <dgm:pt modelId="{0AF49902-3FC0-419A-93DB-4A7B77220F17}" type="parTrans" cxnId="{672A05C7-BDCB-4429-B426-3C03BCB01216}">
      <dgm:prSet/>
      <dgm:spPr/>
      <dgm:t>
        <a:bodyPr/>
        <a:lstStyle/>
        <a:p>
          <a:endParaRPr lang="en-IN"/>
        </a:p>
      </dgm:t>
    </dgm:pt>
    <dgm:pt modelId="{6433D368-00B6-4B37-9243-8C5786438BE0}" type="sibTrans" cxnId="{672A05C7-BDCB-4429-B426-3C03BCB01216}">
      <dgm:prSet/>
      <dgm:spPr/>
      <dgm:t>
        <a:bodyPr/>
        <a:lstStyle/>
        <a:p>
          <a:endParaRPr lang="en-IN"/>
        </a:p>
      </dgm:t>
    </dgm:pt>
    <dgm:pt modelId="{9BDC1F16-CA17-44BD-B860-6588D9D05DC7}">
      <dgm:prSet/>
      <dgm:spPr/>
      <dgm:t>
        <a:bodyPr/>
        <a:lstStyle/>
        <a:p>
          <a:r>
            <a:rPr lang="en-IN" dirty="0"/>
            <a:t>… are digital-first, pragmatic, price-aware, lifestyle-driven</a:t>
          </a:r>
        </a:p>
      </dgm:t>
    </dgm:pt>
    <dgm:pt modelId="{5C97E1C1-FDAE-4D4B-B4B6-08E32D9A3214}" type="parTrans" cxnId="{41F541B8-DF3F-409F-B1AA-9706CB899033}">
      <dgm:prSet/>
      <dgm:spPr/>
      <dgm:t>
        <a:bodyPr/>
        <a:lstStyle/>
        <a:p>
          <a:endParaRPr lang="en-IN"/>
        </a:p>
      </dgm:t>
    </dgm:pt>
    <dgm:pt modelId="{29B2FAF2-3392-4223-A561-92FCE26425B1}" type="sibTrans" cxnId="{41F541B8-DF3F-409F-B1AA-9706CB899033}">
      <dgm:prSet/>
      <dgm:spPr/>
      <dgm:t>
        <a:bodyPr/>
        <a:lstStyle/>
        <a:p>
          <a:endParaRPr lang="en-IN"/>
        </a:p>
      </dgm:t>
    </dgm:pt>
    <dgm:pt modelId="{75183A7B-8C16-4B2B-A5CD-2D3CF697C9A2}" type="pres">
      <dgm:prSet presAssocID="{F23FCFA7-86BC-4BC1-AABD-0ED902B6FE48}" presName="Name0" presStyleCnt="0">
        <dgm:presLayoutVars>
          <dgm:dir/>
          <dgm:animLvl val="lvl"/>
          <dgm:resizeHandles val="exact"/>
        </dgm:presLayoutVars>
      </dgm:prSet>
      <dgm:spPr/>
    </dgm:pt>
    <dgm:pt modelId="{DE4F59AC-32E1-4AA2-900A-D29975C722AB}" type="pres">
      <dgm:prSet presAssocID="{2CFBFE27-89AB-42C4-858B-3F9A13788E60}" presName="composite" presStyleCnt="0"/>
      <dgm:spPr/>
    </dgm:pt>
    <dgm:pt modelId="{0819953B-A3CE-44A3-8D1F-79CEB91E7C6D}" type="pres">
      <dgm:prSet presAssocID="{2CFBFE27-89AB-42C4-858B-3F9A13788E60}" presName="parTx" presStyleLbl="alignNode1" presStyleIdx="0" presStyleCnt="2">
        <dgm:presLayoutVars>
          <dgm:chMax val="0"/>
          <dgm:chPref val="0"/>
          <dgm:bulletEnabled val="1"/>
        </dgm:presLayoutVars>
      </dgm:prSet>
      <dgm:spPr/>
    </dgm:pt>
    <dgm:pt modelId="{624415FB-F138-4703-9995-7007A9D206CB}" type="pres">
      <dgm:prSet presAssocID="{2CFBFE27-89AB-42C4-858B-3F9A13788E60}" presName="desTx" presStyleLbl="alignAccFollowNode1" presStyleIdx="0" presStyleCnt="2">
        <dgm:presLayoutVars>
          <dgm:bulletEnabled val="1"/>
        </dgm:presLayoutVars>
      </dgm:prSet>
      <dgm:spPr/>
    </dgm:pt>
    <dgm:pt modelId="{7CF4C454-51F1-4900-8C06-9564F56B8A57}" type="pres">
      <dgm:prSet presAssocID="{5C031476-26FD-4689-AC16-734D04E1A637}" presName="space" presStyleCnt="0"/>
      <dgm:spPr/>
    </dgm:pt>
    <dgm:pt modelId="{8CE5AC91-D551-48DD-8647-91F93A161B9F}" type="pres">
      <dgm:prSet presAssocID="{B4057F2D-F188-49D0-8E42-98CE18B64C94}" presName="composite" presStyleCnt="0"/>
      <dgm:spPr/>
    </dgm:pt>
    <dgm:pt modelId="{C6E3C97B-2D81-4FD5-A323-5EFDE6AC7EFC}" type="pres">
      <dgm:prSet presAssocID="{B4057F2D-F188-49D0-8E42-98CE18B64C94}" presName="parTx" presStyleLbl="alignNode1" presStyleIdx="1" presStyleCnt="2">
        <dgm:presLayoutVars>
          <dgm:chMax val="0"/>
          <dgm:chPref val="0"/>
          <dgm:bulletEnabled val="1"/>
        </dgm:presLayoutVars>
      </dgm:prSet>
      <dgm:spPr/>
    </dgm:pt>
    <dgm:pt modelId="{8960A774-690F-4042-98D5-AD8BAFC4CC8C}" type="pres">
      <dgm:prSet presAssocID="{B4057F2D-F188-49D0-8E42-98CE18B64C94}" presName="desTx" presStyleLbl="alignAccFollowNode1" presStyleIdx="1" presStyleCnt="2">
        <dgm:presLayoutVars>
          <dgm:bulletEnabled val="1"/>
        </dgm:presLayoutVars>
      </dgm:prSet>
      <dgm:spPr/>
    </dgm:pt>
  </dgm:ptLst>
  <dgm:cxnLst>
    <dgm:cxn modelId="{543B6900-BD5C-4C9F-A1AF-3D6837486813}" srcId="{2CFBFE27-89AB-42C4-858B-3F9A13788E60}" destId="{39CA99C6-1CEE-4094-843E-2397937E6A3A}" srcOrd="0" destOrd="0" parTransId="{BC457148-547B-4601-BC29-AE639088EC3E}" sibTransId="{00401DF4-CB2F-43C5-9FAF-9EA0E0CF0AF3}"/>
    <dgm:cxn modelId="{B0BC8017-A4C4-4F2E-ACA2-8331F53DB5F8}" srcId="{2CFBFE27-89AB-42C4-858B-3F9A13788E60}" destId="{A0D79B36-BFCF-4DDD-9B6C-E329DE1C6561}" srcOrd="2" destOrd="0" parTransId="{A9DD2979-1E13-41D9-A0A8-FC0570875D98}" sibTransId="{1CC91123-01C6-46F4-8B67-25F0353575F9}"/>
    <dgm:cxn modelId="{6A96A817-0B85-4A46-81A7-B7B88A4A3F69}" srcId="{2CFBFE27-89AB-42C4-858B-3F9A13788E60}" destId="{3622704B-3D18-43EC-B0DE-67FBEC3571CE}" srcOrd="1" destOrd="0" parTransId="{2A8DC9D6-1B13-42BB-A227-20A6EAE40533}" sibTransId="{0D25FCE8-19DE-43CD-A3FF-725386D7B170}"/>
    <dgm:cxn modelId="{240F5E1E-4BE0-482D-A579-9B722511CCEF}" type="presOf" srcId="{2CFBFE27-89AB-42C4-858B-3F9A13788E60}" destId="{0819953B-A3CE-44A3-8D1F-79CEB91E7C6D}" srcOrd="0" destOrd="0" presId="urn:microsoft.com/office/officeart/2005/8/layout/hList1"/>
    <dgm:cxn modelId="{EA8E4E3B-52D3-4765-89A7-F1934214EDF3}" type="presOf" srcId="{3622704B-3D18-43EC-B0DE-67FBEC3571CE}" destId="{624415FB-F138-4703-9995-7007A9D206CB}" srcOrd="0" destOrd="1" presId="urn:microsoft.com/office/officeart/2005/8/layout/hList1"/>
    <dgm:cxn modelId="{1D731F46-8DDC-4539-9DDA-E87ABD0A8B07}" srcId="{F23FCFA7-86BC-4BC1-AABD-0ED902B6FE48}" destId="{2CFBFE27-89AB-42C4-858B-3F9A13788E60}" srcOrd="0" destOrd="0" parTransId="{038DBDCA-83A4-49F3-9561-708A3B06E16B}" sibTransId="{5C031476-26FD-4689-AC16-734D04E1A637}"/>
    <dgm:cxn modelId="{BE241F6D-5F45-4324-BC4C-731D98A7DD7D}" type="presOf" srcId="{39CA99C6-1CEE-4094-843E-2397937E6A3A}" destId="{624415FB-F138-4703-9995-7007A9D206CB}" srcOrd="0" destOrd="0" presId="urn:microsoft.com/office/officeart/2005/8/layout/hList1"/>
    <dgm:cxn modelId="{847B8170-B3BE-4307-B0C6-A855BC7011BA}" type="presOf" srcId="{F23FCFA7-86BC-4BC1-AABD-0ED902B6FE48}" destId="{75183A7B-8C16-4B2B-A5CD-2D3CF697C9A2}" srcOrd="0" destOrd="0" presId="urn:microsoft.com/office/officeart/2005/8/layout/hList1"/>
    <dgm:cxn modelId="{71D4AA8E-2B40-4F61-985B-C445AE37838B}" type="presOf" srcId="{34251D22-6F8E-4D83-AA1A-4FB4444CA019}" destId="{8960A774-690F-4042-98D5-AD8BAFC4CC8C}" srcOrd="0" destOrd="0" presId="urn:microsoft.com/office/officeart/2005/8/layout/hList1"/>
    <dgm:cxn modelId="{5454FB9A-3E73-43C5-A496-FEEB5642782A}" srcId="{B4057F2D-F188-49D0-8E42-98CE18B64C94}" destId="{34251D22-6F8E-4D83-AA1A-4FB4444CA019}" srcOrd="0" destOrd="0" parTransId="{72491F5F-3215-4C3A-B7EE-EFB67A9DB9B4}" sibTransId="{D7CACB77-F7C5-42F5-9AEA-A8C575FE84E4}"/>
    <dgm:cxn modelId="{1963B7A2-22E0-4253-9788-C473C5905FB6}" type="presOf" srcId="{F9EFCD95-A9FD-4E3D-A202-7E330A7EF132}" destId="{8960A774-690F-4042-98D5-AD8BAFC4CC8C}" srcOrd="0" destOrd="1" presId="urn:microsoft.com/office/officeart/2005/8/layout/hList1"/>
    <dgm:cxn modelId="{AB459BA3-C3C3-49C9-8FE8-2AB6BC451471}" type="presOf" srcId="{9BDC1F16-CA17-44BD-B860-6588D9D05DC7}" destId="{8960A774-690F-4042-98D5-AD8BAFC4CC8C}" srcOrd="0" destOrd="2" presId="urn:microsoft.com/office/officeart/2005/8/layout/hList1"/>
    <dgm:cxn modelId="{1CD09EB0-B3FF-4D13-B5F9-5C8CB3BFF7BA}" srcId="{F23FCFA7-86BC-4BC1-AABD-0ED902B6FE48}" destId="{B4057F2D-F188-49D0-8E42-98CE18B64C94}" srcOrd="1" destOrd="0" parTransId="{70C0F538-8144-4A59-9D83-7D0B4E286634}" sibTransId="{8C04B1E5-C4D1-473B-AA56-BA93756076E4}"/>
    <dgm:cxn modelId="{41F541B8-DF3F-409F-B1AA-9706CB899033}" srcId="{B4057F2D-F188-49D0-8E42-98CE18B64C94}" destId="{9BDC1F16-CA17-44BD-B860-6588D9D05DC7}" srcOrd="2" destOrd="0" parTransId="{5C97E1C1-FDAE-4D4B-B4B6-08E32D9A3214}" sibTransId="{29B2FAF2-3392-4223-A561-92FCE26425B1}"/>
    <dgm:cxn modelId="{672A05C7-BDCB-4429-B426-3C03BCB01216}" srcId="{B4057F2D-F188-49D0-8E42-98CE18B64C94}" destId="{F9EFCD95-A9FD-4E3D-A202-7E330A7EF132}" srcOrd="1" destOrd="0" parTransId="{0AF49902-3FC0-419A-93DB-4A7B77220F17}" sibTransId="{6433D368-00B6-4B37-9243-8C5786438BE0}"/>
    <dgm:cxn modelId="{4FEB2AEB-4319-4178-8B0A-E2BB1BA0710D}" type="presOf" srcId="{A0D79B36-BFCF-4DDD-9B6C-E329DE1C6561}" destId="{624415FB-F138-4703-9995-7007A9D206CB}" srcOrd="0" destOrd="2" presId="urn:microsoft.com/office/officeart/2005/8/layout/hList1"/>
    <dgm:cxn modelId="{9509AEFA-BB1C-4F0E-A215-621B86AE8F25}" type="presOf" srcId="{B4057F2D-F188-49D0-8E42-98CE18B64C94}" destId="{C6E3C97B-2D81-4FD5-A323-5EFDE6AC7EFC}" srcOrd="0" destOrd="0" presId="urn:microsoft.com/office/officeart/2005/8/layout/hList1"/>
    <dgm:cxn modelId="{1D5D63BF-018A-4F19-B66C-B2F7B5967A26}" type="presParOf" srcId="{75183A7B-8C16-4B2B-A5CD-2D3CF697C9A2}" destId="{DE4F59AC-32E1-4AA2-900A-D29975C722AB}" srcOrd="0" destOrd="0" presId="urn:microsoft.com/office/officeart/2005/8/layout/hList1"/>
    <dgm:cxn modelId="{E2C26842-5D83-4A2A-8DF3-C9A8413EBB29}" type="presParOf" srcId="{DE4F59AC-32E1-4AA2-900A-D29975C722AB}" destId="{0819953B-A3CE-44A3-8D1F-79CEB91E7C6D}" srcOrd="0" destOrd="0" presId="urn:microsoft.com/office/officeart/2005/8/layout/hList1"/>
    <dgm:cxn modelId="{B5CD35E2-9D9F-4A6D-8C14-C794A2075652}" type="presParOf" srcId="{DE4F59AC-32E1-4AA2-900A-D29975C722AB}" destId="{624415FB-F138-4703-9995-7007A9D206CB}" srcOrd="1" destOrd="0" presId="urn:microsoft.com/office/officeart/2005/8/layout/hList1"/>
    <dgm:cxn modelId="{A17CF93D-660C-45C4-AEB4-6DF6FA383D56}" type="presParOf" srcId="{75183A7B-8C16-4B2B-A5CD-2D3CF697C9A2}" destId="{7CF4C454-51F1-4900-8C06-9564F56B8A57}" srcOrd="1" destOrd="0" presId="urn:microsoft.com/office/officeart/2005/8/layout/hList1"/>
    <dgm:cxn modelId="{670C4931-24DA-4B33-BF30-EC514C65AA84}" type="presParOf" srcId="{75183A7B-8C16-4B2B-A5CD-2D3CF697C9A2}" destId="{8CE5AC91-D551-48DD-8647-91F93A161B9F}" srcOrd="2" destOrd="0" presId="urn:microsoft.com/office/officeart/2005/8/layout/hList1"/>
    <dgm:cxn modelId="{17429C70-50EE-4575-96DE-2958BCDD7E50}" type="presParOf" srcId="{8CE5AC91-D551-48DD-8647-91F93A161B9F}" destId="{C6E3C97B-2D81-4FD5-A323-5EFDE6AC7EFC}" srcOrd="0" destOrd="0" presId="urn:microsoft.com/office/officeart/2005/8/layout/hList1"/>
    <dgm:cxn modelId="{13EC7B59-5238-47A3-BBD7-54EC623C3748}" type="presParOf" srcId="{8CE5AC91-D551-48DD-8647-91F93A161B9F}" destId="{8960A774-690F-4042-98D5-AD8BAFC4CC8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83D29B8-EFED-4ECF-8608-A1D8B5DD193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IN"/>
        </a:p>
      </dgm:t>
    </dgm:pt>
    <dgm:pt modelId="{F3BD48E5-8B1D-427D-83F3-D38CE8791356}">
      <dgm:prSet/>
      <dgm:spPr/>
      <dgm:t>
        <a:bodyPr/>
        <a:lstStyle/>
        <a:p>
          <a:r>
            <a:rPr lang="en-US" b="0" i="0" baseline="0" dirty="0"/>
            <a:t>Launch digital-first campaigns &amp; e-commerce bundles</a:t>
          </a:r>
          <a:endParaRPr lang="en-IN" dirty="0"/>
        </a:p>
      </dgm:t>
    </dgm:pt>
    <dgm:pt modelId="{0139042D-BF0E-4C0D-93D3-BCB53CCC116F}" type="parTrans" cxnId="{C42E28ED-A64F-49D9-9BAE-1BE1239EBD7B}">
      <dgm:prSet/>
      <dgm:spPr/>
      <dgm:t>
        <a:bodyPr/>
        <a:lstStyle/>
        <a:p>
          <a:endParaRPr lang="en-IN"/>
        </a:p>
      </dgm:t>
    </dgm:pt>
    <dgm:pt modelId="{67C0A548-816D-4BE4-B08F-1B81F9AA71F7}" type="sibTrans" cxnId="{C42E28ED-A64F-49D9-9BAE-1BE1239EBD7B}">
      <dgm:prSet/>
      <dgm:spPr/>
      <dgm:t>
        <a:bodyPr/>
        <a:lstStyle/>
        <a:p>
          <a:endParaRPr lang="en-IN"/>
        </a:p>
      </dgm:t>
    </dgm:pt>
    <dgm:pt modelId="{62275A3B-F3AF-45CE-838D-380DB390296D}">
      <dgm:prSet/>
      <dgm:spPr/>
      <dgm:t>
        <a:bodyPr/>
        <a:lstStyle/>
        <a:p>
          <a:r>
            <a:rPr lang="en-US" b="0" i="0" baseline="0"/>
            <a:t>Promote premium, wellness-aligned SKUs (e.g., plant-based)</a:t>
          </a:r>
          <a:endParaRPr lang="en-IN"/>
        </a:p>
      </dgm:t>
    </dgm:pt>
    <dgm:pt modelId="{0A6ACBBC-FEB6-41DF-B6F5-A6152DEF61C3}" type="parTrans" cxnId="{8E52D60D-FB01-4940-A354-C0E1CFA25BEA}">
      <dgm:prSet/>
      <dgm:spPr/>
      <dgm:t>
        <a:bodyPr/>
        <a:lstStyle/>
        <a:p>
          <a:endParaRPr lang="en-IN"/>
        </a:p>
      </dgm:t>
    </dgm:pt>
    <dgm:pt modelId="{7E14982D-E639-4417-B2A9-9DD6C21AED83}" type="sibTrans" cxnId="{8E52D60D-FB01-4940-A354-C0E1CFA25BEA}">
      <dgm:prSet/>
      <dgm:spPr/>
      <dgm:t>
        <a:bodyPr/>
        <a:lstStyle/>
        <a:p>
          <a:endParaRPr lang="en-IN"/>
        </a:p>
      </dgm:t>
    </dgm:pt>
    <dgm:pt modelId="{BA487D03-B8D7-4451-B7B3-45D51EAFF264}">
      <dgm:prSet/>
      <dgm:spPr/>
      <dgm:t>
        <a:bodyPr/>
        <a:lstStyle/>
        <a:p>
          <a:r>
            <a:rPr lang="en-US" b="0" i="0" baseline="0"/>
            <a:t>Introduce creative collabs (baking kits, music-themed packs)</a:t>
          </a:r>
          <a:endParaRPr lang="en-IN"/>
        </a:p>
      </dgm:t>
    </dgm:pt>
    <dgm:pt modelId="{F8EACC3E-BD51-47FE-91C8-8752D52FF9D1}" type="parTrans" cxnId="{B0701932-D656-4F7F-86D0-691A077B56F0}">
      <dgm:prSet/>
      <dgm:spPr/>
      <dgm:t>
        <a:bodyPr/>
        <a:lstStyle/>
        <a:p>
          <a:endParaRPr lang="en-IN"/>
        </a:p>
      </dgm:t>
    </dgm:pt>
    <dgm:pt modelId="{DE5FD995-83E2-4AD4-9D51-EAFECBE455AF}" type="sibTrans" cxnId="{B0701932-D656-4F7F-86D0-691A077B56F0}">
      <dgm:prSet/>
      <dgm:spPr/>
      <dgm:t>
        <a:bodyPr/>
        <a:lstStyle/>
        <a:p>
          <a:endParaRPr lang="en-IN"/>
        </a:p>
      </dgm:t>
    </dgm:pt>
    <dgm:pt modelId="{C57E4051-6ACC-4583-9617-BAEECD3043F6}">
      <dgm:prSet/>
      <dgm:spPr/>
      <dgm:t>
        <a:bodyPr/>
        <a:lstStyle/>
        <a:p>
          <a:r>
            <a:rPr lang="en-US" b="0" i="0" baseline="0"/>
            <a:t>Test omnichannel media—blend outdoor with social &amp; mobile</a:t>
          </a:r>
          <a:endParaRPr lang="en-IN"/>
        </a:p>
      </dgm:t>
    </dgm:pt>
    <dgm:pt modelId="{4D262A64-3482-4BCE-BC91-D4F67DD886BF}" type="parTrans" cxnId="{4FBD0BD0-EFE5-4978-BA22-1CDEA0D2A6F4}">
      <dgm:prSet/>
      <dgm:spPr/>
      <dgm:t>
        <a:bodyPr/>
        <a:lstStyle/>
        <a:p>
          <a:endParaRPr lang="en-IN"/>
        </a:p>
      </dgm:t>
    </dgm:pt>
    <dgm:pt modelId="{23157D93-DD74-46B2-8280-C0668CECD424}" type="sibTrans" cxnId="{4FBD0BD0-EFE5-4978-BA22-1CDEA0D2A6F4}">
      <dgm:prSet/>
      <dgm:spPr/>
      <dgm:t>
        <a:bodyPr/>
        <a:lstStyle/>
        <a:p>
          <a:endParaRPr lang="en-IN"/>
        </a:p>
      </dgm:t>
    </dgm:pt>
    <dgm:pt modelId="{4A37C26D-1586-43BE-A212-9A0CF2B165C5}">
      <dgm:prSet/>
      <dgm:spPr/>
      <dgm:t>
        <a:bodyPr/>
        <a:lstStyle/>
        <a:p>
          <a:r>
            <a:rPr lang="en-US" b="0" i="0" baseline="0"/>
            <a:t>Offer flexible pricing, small indulgences, digital coupons</a:t>
          </a:r>
          <a:endParaRPr lang="en-IN"/>
        </a:p>
      </dgm:t>
    </dgm:pt>
    <dgm:pt modelId="{6AC81742-02CC-4981-AFDA-327602366BE0}" type="parTrans" cxnId="{FF131EFD-0814-42ED-8D74-0BAE11DD5A13}">
      <dgm:prSet/>
      <dgm:spPr/>
      <dgm:t>
        <a:bodyPr/>
        <a:lstStyle/>
        <a:p>
          <a:endParaRPr lang="en-IN"/>
        </a:p>
      </dgm:t>
    </dgm:pt>
    <dgm:pt modelId="{C61E7D0F-F4F8-4C71-AFE2-5928212BE6BC}" type="sibTrans" cxnId="{FF131EFD-0814-42ED-8D74-0BAE11DD5A13}">
      <dgm:prSet/>
      <dgm:spPr/>
      <dgm:t>
        <a:bodyPr/>
        <a:lstStyle/>
        <a:p>
          <a:endParaRPr lang="en-IN"/>
        </a:p>
      </dgm:t>
    </dgm:pt>
    <dgm:pt modelId="{39B12F50-EFB3-47AE-B5D7-18F1E202A627}">
      <dgm:prSet/>
      <dgm:spPr/>
      <dgm:t>
        <a:bodyPr/>
        <a:lstStyle/>
        <a:p>
          <a:r>
            <a:rPr lang="en-US" b="0" i="0" baseline="0"/>
            <a:t>Emphasize ethical sourcing + premium quality narrative</a:t>
          </a:r>
          <a:endParaRPr lang="en-IN"/>
        </a:p>
      </dgm:t>
    </dgm:pt>
    <dgm:pt modelId="{E65E5724-75CA-45CB-9F58-FDF77D67033C}" type="parTrans" cxnId="{1111B35C-3B38-4C63-9433-28F2DFA6F4A3}">
      <dgm:prSet/>
      <dgm:spPr/>
      <dgm:t>
        <a:bodyPr/>
        <a:lstStyle/>
        <a:p>
          <a:endParaRPr lang="en-IN"/>
        </a:p>
      </dgm:t>
    </dgm:pt>
    <dgm:pt modelId="{6735EEEC-87AF-4F83-809C-24E1D4B32B8F}" type="sibTrans" cxnId="{1111B35C-3B38-4C63-9433-28F2DFA6F4A3}">
      <dgm:prSet/>
      <dgm:spPr/>
      <dgm:t>
        <a:bodyPr/>
        <a:lstStyle/>
        <a:p>
          <a:endParaRPr lang="en-IN"/>
        </a:p>
      </dgm:t>
    </dgm:pt>
    <dgm:pt modelId="{861265F6-0ED8-47FC-B902-E1311B99AB54}" type="pres">
      <dgm:prSet presAssocID="{583D29B8-EFED-4ECF-8608-A1D8B5DD193E}" presName="diagram" presStyleCnt="0">
        <dgm:presLayoutVars>
          <dgm:dir/>
          <dgm:resizeHandles val="exact"/>
        </dgm:presLayoutVars>
      </dgm:prSet>
      <dgm:spPr/>
    </dgm:pt>
    <dgm:pt modelId="{66DF481B-0185-49E8-BACD-B313A76B1C44}" type="pres">
      <dgm:prSet presAssocID="{F3BD48E5-8B1D-427D-83F3-D38CE8791356}" presName="node" presStyleLbl="node1" presStyleIdx="0" presStyleCnt="6">
        <dgm:presLayoutVars>
          <dgm:bulletEnabled val="1"/>
        </dgm:presLayoutVars>
      </dgm:prSet>
      <dgm:spPr/>
    </dgm:pt>
    <dgm:pt modelId="{E3E0296D-DD84-41FD-A5ED-4D0058E31C1E}" type="pres">
      <dgm:prSet presAssocID="{67C0A548-816D-4BE4-B08F-1B81F9AA71F7}" presName="sibTrans" presStyleCnt="0"/>
      <dgm:spPr/>
    </dgm:pt>
    <dgm:pt modelId="{C10E2AD6-83D8-4481-B0E5-CF54BA38E01B}" type="pres">
      <dgm:prSet presAssocID="{62275A3B-F3AF-45CE-838D-380DB390296D}" presName="node" presStyleLbl="node1" presStyleIdx="1" presStyleCnt="6">
        <dgm:presLayoutVars>
          <dgm:bulletEnabled val="1"/>
        </dgm:presLayoutVars>
      </dgm:prSet>
      <dgm:spPr/>
    </dgm:pt>
    <dgm:pt modelId="{FE03C6AD-11E9-4EFF-8E34-F2F1D5815F6F}" type="pres">
      <dgm:prSet presAssocID="{7E14982D-E639-4417-B2A9-9DD6C21AED83}" presName="sibTrans" presStyleCnt="0"/>
      <dgm:spPr/>
    </dgm:pt>
    <dgm:pt modelId="{DFA9C6CD-C6DD-4C2F-A669-CCB5C7BA7B80}" type="pres">
      <dgm:prSet presAssocID="{BA487D03-B8D7-4451-B7B3-45D51EAFF264}" presName="node" presStyleLbl="node1" presStyleIdx="2" presStyleCnt="6">
        <dgm:presLayoutVars>
          <dgm:bulletEnabled val="1"/>
        </dgm:presLayoutVars>
      </dgm:prSet>
      <dgm:spPr/>
    </dgm:pt>
    <dgm:pt modelId="{C10D666D-A5AF-4672-AD45-5D47C545E19C}" type="pres">
      <dgm:prSet presAssocID="{DE5FD995-83E2-4AD4-9D51-EAFECBE455AF}" presName="sibTrans" presStyleCnt="0"/>
      <dgm:spPr/>
    </dgm:pt>
    <dgm:pt modelId="{A3916B71-F668-458A-9C86-BC54C73E0B3D}" type="pres">
      <dgm:prSet presAssocID="{C57E4051-6ACC-4583-9617-BAEECD3043F6}" presName="node" presStyleLbl="node1" presStyleIdx="3" presStyleCnt="6">
        <dgm:presLayoutVars>
          <dgm:bulletEnabled val="1"/>
        </dgm:presLayoutVars>
      </dgm:prSet>
      <dgm:spPr/>
    </dgm:pt>
    <dgm:pt modelId="{D8E289A8-E526-4596-927F-EF9EC4CF5C55}" type="pres">
      <dgm:prSet presAssocID="{23157D93-DD74-46B2-8280-C0668CECD424}" presName="sibTrans" presStyleCnt="0"/>
      <dgm:spPr/>
    </dgm:pt>
    <dgm:pt modelId="{604075D7-4C52-43CA-A864-4BB74B13FC4A}" type="pres">
      <dgm:prSet presAssocID="{4A37C26D-1586-43BE-A212-9A0CF2B165C5}" presName="node" presStyleLbl="node1" presStyleIdx="4" presStyleCnt="6">
        <dgm:presLayoutVars>
          <dgm:bulletEnabled val="1"/>
        </dgm:presLayoutVars>
      </dgm:prSet>
      <dgm:spPr/>
    </dgm:pt>
    <dgm:pt modelId="{593A7A4B-9A9B-4A0D-BDE9-8BE299C77BFF}" type="pres">
      <dgm:prSet presAssocID="{C61E7D0F-F4F8-4C71-AFE2-5928212BE6BC}" presName="sibTrans" presStyleCnt="0"/>
      <dgm:spPr/>
    </dgm:pt>
    <dgm:pt modelId="{FDB9EA53-363E-4DC1-940C-C9910D7451C1}" type="pres">
      <dgm:prSet presAssocID="{39B12F50-EFB3-47AE-B5D7-18F1E202A627}" presName="node" presStyleLbl="node1" presStyleIdx="5" presStyleCnt="6">
        <dgm:presLayoutVars>
          <dgm:bulletEnabled val="1"/>
        </dgm:presLayoutVars>
      </dgm:prSet>
      <dgm:spPr/>
    </dgm:pt>
  </dgm:ptLst>
  <dgm:cxnLst>
    <dgm:cxn modelId="{8E52D60D-FB01-4940-A354-C0E1CFA25BEA}" srcId="{583D29B8-EFED-4ECF-8608-A1D8B5DD193E}" destId="{62275A3B-F3AF-45CE-838D-380DB390296D}" srcOrd="1" destOrd="0" parTransId="{0A6ACBBC-FEB6-41DF-B6F5-A6152DEF61C3}" sibTransId="{7E14982D-E639-4417-B2A9-9DD6C21AED83}"/>
    <dgm:cxn modelId="{B0701932-D656-4F7F-86D0-691A077B56F0}" srcId="{583D29B8-EFED-4ECF-8608-A1D8B5DD193E}" destId="{BA487D03-B8D7-4451-B7B3-45D51EAFF264}" srcOrd="2" destOrd="0" parTransId="{F8EACC3E-BD51-47FE-91C8-8752D52FF9D1}" sibTransId="{DE5FD995-83E2-4AD4-9D51-EAFECBE455AF}"/>
    <dgm:cxn modelId="{26B5003E-DBFC-457A-B4BB-344525577DC1}" type="presOf" srcId="{583D29B8-EFED-4ECF-8608-A1D8B5DD193E}" destId="{861265F6-0ED8-47FC-B902-E1311B99AB54}" srcOrd="0" destOrd="0" presId="urn:microsoft.com/office/officeart/2005/8/layout/default"/>
    <dgm:cxn modelId="{1111B35C-3B38-4C63-9433-28F2DFA6F4A3}" srcId="{583D29B8-EFED-4ECF-8608-A1D8B5DD193E}" destId="{39B12F50-EFB3-47AE-B5D7-18F1E202A627}" srcOrd="5" destOrd="0" parTransId="{E65E5724-75CA-45CB-9F58-FDF77D67033C}" sibTransId="{6735EEEC-87AF-4F83-809C-24E1D4B32B8F}"/>
    <dgm:cxn modelId="{BAEA4573-8A08-4484-9BB9-36C5CE0A3F66}" type="presOf" srcId="{BA487D03-B8D7-4451-B7B3-45D51EAFF264}" destId="{DFA9C6CD-C6DD-4C2F-A669-CCB5C7BA7B80}" srcOrd="0" destOrd="0" presId="urn:microsoft.com/office/officeart/2005/8/layout/default"/>
    <dgm:cxn modelId="{5E73175A-CFED-4C89-B956-040968617918}" type="presOf" srcId="{F3BD48E5-8B1D-427D-83F3-D38CE8791356}" destId="{66DF481B-0185-49E8-BACD-B313A76B1C44}" srcOrd="0" destOrd="0" presId="urn:microsoft.com/office/officeart/2005/8/layout/default"/>
    <dgm:cxn modelId="{C282C47E-C1B1-4DE3-9D7B-54B85CB31FEA}" type="presOf" srcId="{62275A3B-F3AF-45CE-838D-380DB390296D}" destId="{C10E2AD6-83D8-4481-B0E5-CF54BA38E01B}" srcOrd="0" destOrd="0" presId="urn:microsoft.com/office/officeart/2005/8/layout/default"/>
    <dgm:cxn modelId="{CB06E6A4-4FAB-48E2-9C36-C10E1D6EC8B1}" type="presOf" srcId="{C57E4051-6ACC-4583-9617-BAEECD3043F6}" destId="{A3916B71-F668-458A-9C86-BC54C73E0B3D}" srcOrd="0" destOrd="0" presId="urn:microsoft.com/office/officeart/2005/8/layout/default"/>
    <dgm:cxn modelId="{E1AD34BE-2866-4E84-A36E-C95AAF81D990}" type="presOf" srcId="{39B12F50-EFB3-47AE-B5D7-18F1E202A627}" destId="{FDB9EA53-363E-4DC1-940C-C9910D7451C1}" srcOrd="0" destOrd="0" presId="urn:microsoft.com/office/officeart/2005/8/layout/default"/>
    <dgm:cxn modelId="{4FBD0BD0-EFE5-4978-BA22-1CDEA0D2A6F4}" srcId="{583D29B8-EFED-4ECF-8608-A1D8B5DD193E}" destId="{C57E4051-6ACC-4583-9617-BAEECD3043F6}" srcOrd="3" destOrd="0" parTransId="{4D262A64-3482-4BCE-BC91-D4F67DD886BF}" sibTransId="{23157D93-DD74-46B2-8280-C0668CECD424}"/>
    <dgm:cxn modelId="{2AB40DD9-E309-4CE8-8A2B-3AEB728B582F}" type="presOf" srcId="{4A37C26D-1586-43BE-A212-9A0CF2B165C5}" destId="{604075D7-4C52-43CA-A864-4BB74B13FC4A}" srcOrd="0" destOrd="0" presId="urn:microsoft.com/office/officeart/2005/8/layout/default"/>
    <dgm:cxn modelId="{C42E28ED-A64F-49D9-9BAE-1BE1239EBD7B}" srcId="{583D29B8-EFED-4ECF-8608-A1D8B5DD193E}" destId="{F3BD48E5-8B1D-427D-83F3-D38CE8791356}" srcOrd="0" destOrd="0" parTransId="{0139042D-BF0E-4C0D-93D3-BCB53CCC116F}" sibTransId="{67C0A548-816D-4BE4-B08F-1B81F9AA71F7}"/>
    <dgm:cxn modelId="{FF131EFD-0814-42ED-8D74-0BAE11DD5A13}" srcId="{583D29B8-EFED-4ECF-8608-A1D8B5DD193E}" destId="{4A37C26D-1586-43BE-A212-9A0CF2B165C5}" srcOrd="4" destOrd="0" parTransId="{6AC81742-02CC-4981-AFDA-327602366BE0}" sibTransId="{C61E7D0F-F4F8-4C71-AFE2-5928212BE6BC}"/>
    <dgm:cxn modelId="{F16C93C9-FF2E-4D5D-B891-C3555D775D70}" type="presParOf" srcId="{861265F6-0ED8-47FC-B902-E1311B99AB54}" destId="{66DF481B-0185-49E8-BACD-B313A76B1C44}" srcOrd="0" destOrd="0" presId="urn:microsoft.com/office/officeart/2005/8/layout/default"/>
    <dgm:cxn modelId="{56EA462C-A55C-4E29-9E0E-2E2C13CD6AEB}" type="presParOf" srcId="{861265F6-0ED8-47FC-B902-E1311B99AB54}" destId="{E3E0296D-DD84-41FD-A5ED-4D0058E31C1E}" srcOrd="1" destOrd="0" presId="urn:microsoft.com/office/officeart/2005/8/layout/default"/>
    <dgm:cxn modelId="{B9E4D7C0-8E74-4F42-8432-909E022CB7E7}" type="presParOf" srcId="{861265F6-0ED8-47FC-B902-E1311B99AB54}" destId="{C10E2AD6-83D8-4481-B0E5-CF54BA38E01B}" srcOrd="2" destOrd="0" presId="urn:microsoft.com/office/officeart/2005/8/layout/default"/>
    <dgm:cxn modelId="{3440798C-83EE-45E4-B3E2-12BF520C4481}" type="presParOf" srcId="{861265F6-0ED8-47FC-B902-E1311B99AB54}" destId="{FE03C6AD-11E9-4EFF-8E34-F2F1D5815F6F}" srcOrd="3" destOrd="0" presId="urn:microsoft.com/office/officeart/2005/8/layout/default"/>
    <dgm:cxn modelId="{E67E29BF-BEA1-4D88-81AA-C707C0D7A0C2}" type="presParOf" srcId="{861265F6-0ED8-47FC-B902-E1311B99AB54}" destId="{DFA9C6CD-C6DD-4C2F-A669-CCB5C7BA7B80}" srcOrd="4" destOrd="0" presId="urn:microsoft.com/office/officeart/2005/8/layout/default"/>
    <dgm:cxn modelId="{FD5B9313-1FBE-43E6-8CBF-B2CF60DD8CA8}" type="presParOf" srcId="{861265F6-0ED8-47FC-B902-E1311B99AB54}" destId="{C10D666D-A5AF-4672-AD45-5D47C545E19C}" srcOrd="5" destOrd="0" presId="urn:microsoft.com/office/officeart/2005/8/layout/default"/>
    <dgm:cxn modelId="{FF28DE98-897C-4AE1-945A-83C8FF31B124}" type="presParOf" srcId="{861265F6-0ED8-47FC-B902-E1311B99AB54}" destId="{A3916B71-F668-458A-9C86-BC54C73E0B3D}" srcOrd="6" destOrd="0" presId="urn:microsoft.com/office/officeart/2005/8/layout/default"/>
    <dgm:cxn modelId="{04ED1A8A-2640-4449-9053-A0C915378EFD}" type="presParOf" srcId="{861265F6-0ED8-47FC-B902-E1311B99AB54}" destId="{D8E289A8-E526-4596-927F-EF9EC4CF5C55}" srcOrd="7" destOrd="0" presId="urn:microsoft.com/office/officeart/2005/8/layout/default"/>
    <dgm:cxn modelId="{2995D734-7160-442B-9053-9360893E4BA7}" type="presParOf" srcId="{861265F6-0ED8-47FC-B902-E1311B99AB54}" destId="{604075D7-4C52-43CA-A864-4BB74B13FC4A}" srcOrd="8" destOrd="0" presId="urn:microsoft.com/office/officeart/2005/8/layout/default"/>
    <dgm:cxn modelId="{9DC3C772-FF38-44DF-B048-7793BD1F214B}" type="presParOf" srcId="{861265F6-0ED8-47FC-B902-E1311B99AB54}" destId="{593A7A4B-9A9B-4A0D-BDE9-8BE299C77BFF}" srcOrd="9" destOrd="0" presId="urn:microsoft.com/office/officeart/2005/8/layout/default"/>
    <dgm:cxn modelId="{F1591987-49D8-41FB-94E2-AF29409DE6ED}" type="presParOf" srcId="{861265F6-0ED8-47FC-B902-E1311B99AB54}" destId="{FDB9EA53-363E-4DC1-940C-C9910D7451C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8A732C-A1A5-47D7-8FDB-27655ECA89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6978D9A-6595-4C66-87C5-954D9B4890C7}">
      <dgm:prSet/>
      <dgm:spPr/>
      <dgm:t>
        <a:bodyPr/>
        <a:lstStyle/>
        <a:p>
          <a:r>
            <a:rPr lang="en-US" b="1" i="0" baseline="0" dirty="0"/>
            <a:t>Income Distribution:</a:t>
          </a:r>
          <a:endParaRPr lang="en-IN" dirty="0"/>
        </a:p>
      </dgm:t>
    </dgm:pt>
    <dgm:pt modelId="{A7757334-7077-415B-A4BF-447FDE168462}" type="parTrans" cxnId="{AEAE3AE7-BC8C-45CA-8C4A-6C8161D685D6}">
      <dgm:prSet/>
      <dgm:spPr/>
      <dgm:t>
        <a:bodyPr/>
        <a:lstStyle/>
        <a:p>
          <a:endParaRPr lang="en-IN"/>
        </a:p>
      </dgm:t>
    </dgm:pt>
    <dgm:pt modelId="{02931830-96B2-4867-83FF-4FFF259E22EA}" type="sibTrans" cxnId="{AEAE3AE7-BC8C-45CA-8C4A-6C8161D685D6}">
      <dgm:prSet/>
      <dgm:spPr/>
      <dgm:t>
        <a:bodyPr/>
        <a:lstStyle/>
        <a:p>
          <a:endParaRPr lang="en-IN"/>
        </a:p>
      </dgm:t>
    </dgm:pt>
    <dgm:pt modelId="{27E7A980-0DBB-4100-A2C1-3DF80826021A}">
      <dgm:prSet/>
      <dgm:spPr/>
      <dgm:t>
        <a:bodyPr/>
        <a:lstStyle/>
        <a:p>
          <a:r>
            <a:rPr lang="en-US" b="1" i="0" baseline="0" dirty="0"/>
            <a:t>Low to mid-income</a:t>
          </a:r>
          <a:r>
            <a:rPr lang="en-US" b="0" i="0" baseline="0" dirty="0"/>
            <a:t> groups ($20k–$60k): ~52%</a:t>
          </a:r>
          <a:endParaRPr lang="en-IN" dirty="0"/>
        </a:p>
      </dgm:t>
    </dgm:pt>
    <dgm:pt modelId="{E2BBD180-D2B7-4E77-9A5F-16AC10F6D143}" type="parTrans" cxnId="{6AA17B16-38DD-4B0E-91BD-E3F33D7A28C7}">
      <dgm:prSet/>
      <dgm:spPr/>
      <dgm:t>
        <a:bodyPr/>
        <a:lstStyle/>
        <a:p>
          <a:endParaRPr lang="en-IN"/>
        </a:p>
      </dgm:t>
    </dgm:pt>
    <dgm:pt modelId="{B739BA05-5919-4AE6-938C-4D6A2670BADF}" type="sibTrans" cxnId="{6AA17B16-38DD-4B0E-91BD-E3F33D7A28C7}">
      <dgm:prSet/>
      <dgm:spPr/>
      <dgm:t>
        <a:bodyPr/>
        <a:lstStyle/>
        <a:p>
          <a:endParaRPr lang="en-IN"/>
        </a:p>
      </dgm:t>
    </dgm:pt>
    <dgm:pt modelId="{243C6D1D-F525-4971-B1C5-4DFCEA6321B8}">
      <dgm:prSet/>
      <dgm:spPr/>
      <dgm:t>
        <a:bodyPr/>
        <a:lstStyle/>
        <a:p>
          <a:r>
            <a:rPr lang="en-US" b="0" i="0" baseline="0" dirty="0"/>
            <a:t>And a surprising </a:t>
          </a:r>
          <a:r>
            <a:rPr lang="en-US" b="1" i="0" baseline="0" dirty="0"/>
            <a:t>high-income segment</a:t>
          </a:r>
          <a:r>
            <a:rPr lang="en-US" b="0" i="0" baseline="0" dirty="0"/>
            <a:t> ($125k+): </a:t>
          </a:r>
          <a:r>
            <a:rPr lang="en-US" b="1" i="0" baseline="0" dirty="0"/>
            <a:t>20.9%</a:t>
          </a:r>
          <a:r>
            <a:rPr lang="en-US" b="0" i="0" baseline="0" dirty="0"/>
            <a:t>, indicating dual appeal—</a:t>
          </a:r>
          <a:r>
            <a:rPr lang="en-US" b="1" i="0" baseline="0" dirty="0"/>
            <a:t>affordable everyday brand</a:t>
          </a:r>
          <a:r>
            <a:rPr lang="en-US" b="0" i="0" baseline="0" dirty="0"/>
            <a:t> with </a:t>
          </a:r>
          <a:r>
            <a:rPr lang="en-US" b="1" i="0" baseline="0" dirty="0"/>
            <a:t>premium flexibility</a:t>
          </a:r>
          <a:r>
            <a:rPr lang="en-US" b="0" i="0" baseline="0" dirty="0"/>
            <a:t>.</a:t>
          </a:r>
          <a:endParaRPr lang="en-IN" dirty="0"/>
        </a:p>
      </dgm:t>
    </dgm:pt>
    <dgm:pt modelId="{AA11966D-96FE-4D3F-A1FA-3371B3A468FF}" type="parTrans" cxnId="{79BE86DE-2094-4EC9-A067-3B028772CC7C}">
      <dgm:prSet/>
      <dgm:spPr/>
      <dgm:t>
        <a:bodyPr/>
        <a:lstStyle/>
        <a:p>
          <a:endParaRPr lang="en-IN"/>
        </a:p>
      </dgm:t>
    </dgm:pt>
    <dgm:pt modelId="{1B985A03-0461-44E7-AC1C-F5C298F7B06B}" type="sibTrans" cxnId="{79BE86DE-2094-4EC9-A067-3B028772CC7C}">
      <dgm:prSet/>
      <dgm:spPr/>
      <dgm:t>
        <a:bodyPr/>
        <a:lstStyle/>
        <a:p>
          <a:endParaRPr lang="en-IN"/>
        </a:p>
      </dgm:t>
    </dgm:pt>
    <dgm:pt modelId="{ED8077D5-EDC3-4863-B539-172C69666AE1}">
      <dgm:prSet/>
      <dgm:spPr/>
      <dgm:t>
        <a:bodyPr/>
        <a:lstStyle/>
        <a:p>
          <a:r>
            <a:rPr lang="en-US" b="1" i="0" baseline="0" dirty="0"/>
            <a:t>Key Behavioral Indicators:</a:t>
          </a:r>
          <a:endParaRPr lang="en-IN" dirty="0"/>
        </a:p>
      </dgm:t>
    </dgm:pt>
    <dgm:pt modelId="{DEEB211C-364E-4C73-82AB-A01D4765B860}" type="parTrans" cxnId="{97F29583-751E-4C78-A464-A790A6F78E44}">
      <dgm:prSet/>
      <dgm:spPr/>
      <dgm:t>
        <a:bodyPr/>
        <a:lstStyle/>
        <a:p>
          <a:endParaRPr lang="en-IN"/>
        </a:p>
      </dgm:t>
    </dgm:pt>
    <dgm:pt modelId="{FAC15454-207E-4174-8355-180B2917E626}" type="sibTrans" cxnId="{97F29583-751E-4C78-A464-A790A6F78E44}">
      <dgm:prSet/>
      <dgm:spPr/>
      <dgm:t>
        <a:bodyPr/>
        <a:lstStyle/>
        <a:p>
          <a:endParaRPr lang="en-IN"/>
        </a:p>
      </dgm:t>
    </dgm:pt>
    <dgm:pt modelId="{56E469F8-36B5-4D84-9E7F-C5A0DCA7231D}">
      <dgm:prSet/>
      <dgm:spPr/>
      <dgm:t>
        <a:bodyPr/>
        <a:lstStyle/>
        <a:p>
          <a:r>
            <a:rPr lang="en-US" b="0" i="0" baseline="0" dirty="0"/>
            <a:t>Consumer profile suggests:</a:t>
          </a:r>
          <a:endParaRPr lang="en-IN" dirty="0"/>
        </a:p>
      </dgm:t>
    </dgm:pt>
    <dgm:pt modelId="{98E182B8-313B-4D70-9C4B-99C0ACF07509}" type="parTrans" cxnId="{D115DECE-A744-4410-93B7-099CC1BCE87D}">
      <dgm:prSet/>
      <dgm:spPr/>
      <dgm:t>
        <a:bodyPr/>
        <a:lstStyle/>
        <a:p>
          <a:endParaRPr lang="en-IN"/>
        </a:p>
      </dgm:t>
    </dgm:pt>
    <dgm:pt modelId="{4707316E-3189-4B24-84C1-E2B747F84F4A}" type="sibTrans" cxnId="{D115DECE-A744-4410-93B7-099CC1BCE87D}">
      <dgm:prSet/>
      <dgm:spPr/>
      <dgm:t>
        <a:bodyPr/>
        <a:lstStyle/>
        <a:p>
          <a:endParaRPr lang="en-IN"/>
        </a:p>
      </dgm:t>
    </dgm:pt>
    <dgm:pt modelId="{D659013A-25DF-40D7-9941-247F6660864F}">
      <dgm:prSet/>
      <dgm:spPr/>
      <dgm:t>
        <a:bodyPr/>
        <a:lstStyle/>
        <a:p>
          <a:r>
            <a:rPr lang="en-US" b="0" i="0" baseline="0" dirty="0"/>
            <a:t>Value-conscious but </a:t>
          </a:r>
          <a:r>
            <a:rPr lang="en-US" b="1" i="0" baseline="0" dirty="0"/>
            <a:t>brand-loyal</a:t>
          </a:r>
          <a:r>
            <a:rPr lang="en-US" b="0" i="0" baseline="0" dirty="0"/>
            <a:t>.</a:t>
          </a:r>
          <a:endParaRPr lang="en-IN" dirty="0"/>
        </a:p>
      </dgm:t>
    </dgm:pt>
    <dgm:pt modelId="{6D2106C7-1FEF-4B06-843E-7981579873D8}" type="parTrans" cxnId="{6AF54E88-1395-4649-A568-237E2F3F0ABE}">
      <dgm:prSet/>
      <dgm:spPr/>
      <dgm:t>
        <a:bodyPr/>
        <a:lstStyle/>
        <a:p>
          <a:endParaRPr lang="en-IN"/>
        </a:p>
      </dgm:t>
    </dgm:pt>
    <dgm:pt modelId="{8346FF58-AB8E-4F45-9286-84F00ECA1130}" type="sibTrans" cxnId="{6AF54E88-1395-4649-A568-237E2F3F0ABE}">
      <dgm:prSet/>
      <dgm:spPr/>
      <dgm:t>
        <a:bodyPr/>
        <a:lstStyle/>
        <a:p>
          <a:endParaRPr lang="en-IN"/>
        </a:p>
      </dgm:t>
    </dgm:pt>
    <dgm:pt modelId="{D0B16553-267F-4E61-9F47-527C61EFBCF2}">
      <dgm:prSet/>
      <dgm:spPr/>
      <dgm:t>
        <a:bodyPr/>
        <a:lstStyle/>
        <a:p>
          <a:r>
            <a:rPr lang="en-US" b="0" i="0" baseline="0" dirty="0"/>
            <a:t>Looking for </a:t>
          </a:r>
          <a:r>
            <a:rPr lang="en-US" b="1" i="0" baseline="0" dirty="0"/>
            <a:t>consistency and comfort</a:t>
          </a:r>
          <a:r>
            <a:rPr lang="en-US" b="0" i="0" baseline="0" dirty="0"/>
            <a:t> rather than experimentation.</a:t>
          </a:r>
          <a:endParaRPr lang="en-IN" dirty="0"/>
        </a:p>
      </dgm:t>
    </dgm:pt>
    <dgm:pt modelId="{B78FA5DB-E44A-4618-BFF9-BFBDE722FEA4}" type="parTrans" cxnId="{5C2EB493-355B-4CAB-B69B-BE7F8D56EC11}">
      <dgm:prSet/>
      <dgm:spPr/>
      <dgm:t>
        <a:bodyPr/>
        <a:lstStyle/>
        <a:p>
          <a:endParaRPr lang="en-IN"/>
        </a:p>
      </dgm:t>
    </dgm:pt>
    <dgm:pt modelId="{68E98892-D57D-49B3-9E44-773A0841A182}" type="sibTrans" cxnId="{5C2EB493-355B-4CAB-B69B-BE7F8D56EC11}">
      <dgm:prSet/>
      <dgm:spPr/>
      <dgm:t>
        <a:bodyPr/>
        <a:lstStyle/>
        <a:p>
          <a:endParaRPr lang="en-IN"/>
        </a:p>
      </dgm:t>
    </dgm:pt>
    <dgm:pt modelId="{70B55B45-E2E1-41A1-AB62-7CA33365DFD4}">
      <dgm:prSet/>
      <dgm:spPr/>
      <dgm:t>
        <a:bodyPr/>
        <a:lstStyle/>
        <a:p>
          <a:r>
            <a:rPr lang="en-US" b="0" i="0" baseline="0" dirty="0"/>
            <a:t>Driven by </a:t>
          </a:r>
          <a:r>
            <a:rPr lang="en-US" b="1" i="0" baseline="0" dirty="0"/>
            <a:t>habitual consumption</a:t>
          </a:r>
          <a:r>
            <a:rPr lang="en-US" b="0" i="0" baseline="0" dirty="0"/>
            <a:t> integrated into daily routines.</a:t>
          </a:r>
          <a:endParaRPr lang="en-IN" dirty="0"/>
        </a:p>
      </dgm:t>
    </dgm:pt>
    <dgm:pt modelId="{EB649029-475F-4385-A2B3-721E45E12E1D}" type="parTrans" cxnId="{1D612340-1680-4CA0-B489-19971E558D24}">
      <dgm:prSet/>
      <dgm:spPr/>
      <dgm:t>
        <a:bodyPr/>
        <a:lstStyle/>
        <a:p>
          <a:endParaRPr lang="en-IN"/>
        </a:p>
      </dgm:t>
    </dgm:pt>
    <dgm:pt modelId="{102CA90A-C846-4B7F-90A5-6B5AADAB2399}" type="sibTrans" cxnId="{1D612340-1680-4CA0-B489-19971E558D24}">
      <dgm:prSet/>
      <dgm:spPr/>
      <dgm:t>
        <a:bodyPr/>
        <a:lstStyle/>
        <a:p>
          <a:endParaRPr lang="en-IN"/>
        </a:p>
      </dgm:t>
    </dgm:pt>
    <dgm:pt modelId="{9D5179C8-FDF5-4658-BED9-6F6DBF637B84}">
      <dgm:prSet/>
      <dgm:spPr/>
      <dgm:t>
        <a:bodyPr/>
        <a:lstStyle/>
        <a:p>
          <a:r>
            <a:rPr lang="en-US" b="0" i="0" baseline="0"/>
            <a:t>Nescafé appeals across the spectrum, with notable presence in:</a:t>
          </a:r>
          <a:endParaRPr lang="en-IN" dirty="0"/>
        </a:p>
      </dgm:t>
    </dgm:pt>
    <dgm:pt modelId="{E8126844-5B72-4767-8C2C-9340C84FFB66}" type="parTrans" cxnId="{9C389809-DCE7-4EA7-AEA3-AD82129AEA3A}">
      <dgm:prSet/>
      <dgm:spPr/>
      <dgm:t>
        <a:bodyPr/>
        <a:lstStyle/>
        <a:p>
          <a:endParaRPr lang="en-IN"/>
        </a:p>
      </dgm:t>
    </dgm:pt>
    <dgm:pt modelId="{5C407DD8-4102-4859-AE3B-FD365806E299}" type="sibTrans" cxnId="{9C389809-DCE7-4EA7-AEA3-AD82129AEA3A}">
      <dgm:prSet/>
      <dgm:spPr/>
      <dgm:t>
        <a:bodyPr/>
        <a:lstStyle/>
        <a:p>
          <a:endParaRPr lang="en-IN"/>
        </a:p>
      </dgm:t>
    </dgm:pt>
    <dgm:pt modelId="{E2668363-BBD9-4152-A2F1-4B80AC2A0D2A}">
      <dgm:prSet/>
      <dgm:spPr/>
      <dgm:t>
        <a:bodyPr/>
        <a:lstStyle/>
        <a:p>
          <a:r>
            <a:rPr lang="en-US" b="0" i="0" baseline="0"/>
            <a:t>Balanced reach across working professionals, retirees, homemakers, and students.</a:t>
          </a:r>
          <a:endParaRPr lang="en-IN"/>
        </a:p>
      </dgm:t>
    </dgm:pt>
    <dgm:pt modelId="{DF67E6A5-3A32-4C7D-8011-DF8973DD75E8}" type="parTrans" cxnId="{9FB3322E-01A9-46A8-8F91-CDCB8E46E201}">
      <dgm:prSet/>
      <dgm:spPr/>
      <dgm:t>
        <a:bodyPr/>
        <a:lstStyle/>
        <a:p>
          <a:endParaRPr lang="en-IN"/>
        </a:p>
      </dgm:t>
    </dgm:pt>
    <dgm:pt modelId="{268DD89D-22AE-4DFC-A8C8-F8C52A5009E1}" type="sibTrans" cxnId="{9FB3322E-01A9-46A8-8F91-CDCB8E46E201}">
      <dgm:prSet/>
      <dgm:spPr/>
      <dgm:t>
        <a:bodyPr/>
        <a:lstStyle/>
        <a:p>
          <a:endParaRPr lang="en-IN"/>
        </a:p>
      </dgm:t>
    </dgm:pt>
    <dgm:pt modelId="{E018521E-2BD5-4596-9C86-5EE52BE5972B}" type="pres">
      <dgm:prSet presAssocID="{668A732C-A1A5-47D7-8FDB-27655ECA8910}" presName="linear" presStyleCnt="0">
        <dgm:presLayoutVars>
          <dgm:animLvl val="lvl"/>
          <dgm:resizeHandles val="exact"/>
        </dgm:presLayoutVars>
      </dgm:prSet>
      <dgm:spPr/>
    </dgm:pt>
    <dgm:pt modelId="{43B696FE-C03B-4B4F-9DEF-C77E3211DED8}" type="pres">
      <dgm:prSet presAssocID="{F6978D9A-6595-4C66-87C5-954D9B4890C7}" presName="parentText" presStyleLbl="node1" presStyleIdx="0" presStyleCnt="2">
        <dgm:presLayoutVars>
          <dgm:chMax val="0"/>
          <dgm:bulletEnabled val="1"/>
        </dgm:presLayoutVars>
      </dgm:prSet>
      <dgm:spPr/>
    </dgm:pt>
    <dgm:pt modelId="{13140608-C004-4FE7-B737-47C2472944CC}" type="pres">
      <dgm:prSet presAssocID="{F6978D9A-6595-4C66-87C5-954D9B4890C7}" presName="childText" presStyleLbl="revTx" presStyleIdx="0" presStyleCnt="2">
        <dgm:presLayoutVars>
          <dgm:bulletEnabled val="1"/>
        </dgm:presLayoutVars>
      </dgm:prSet>
      <dgm:spPr/>
    </dgm:pt>
    <dgm:pt modelId="{C39FCA75-B2FD-4E11-9F71-E449EC8EF167}" type="pres">
      <dgm:prSet presAssocID="{ED8077D5-EDC3-4863-B539-172C69666AE1}" presName="parentText" presStyleLbl="node1" presStyleIdx="1" presStyleCnt="2">
        <dgm:presLayoutVars>
          <dgm:chMax val="0"/>
          <dgm:bulletEnabled val="1"/>
        </dgm:presLayoutVars>
      </dgm:prSet>
      <dgm:spPr/>
    </dgm:pt>
    <dgm:pt modelId="{DC6BD5CF-06F6-4421-9448-B2B844F2829C}" type="pres">
      <dgm:prSet presAssocID="{ED8077D5-EDC3-4863-B539-172C69666AE1}" presName="childText" presStyleLbl="revTx" presStyleIdx="1" presStyleCnt="2">
        <dgm:presLayoutVars>
          <dgm:bulletEnabled val="1"/>
        </dgm:presLayoutVars>
      </dgm:prSet>
      <dgm:spPr/>
    </dgm:pt>
  </dgm:ptLst>
  <dgm:cxnLst>
    <dgm:cxn modelId="{9C389809-DCE7-4EA7-AEA3-AD82129AEA3A}" srcId="{F6978D9A-6595-4C66-87C5-954D9B4890C7}" destId="{9D5179C8-FDF5-4658-BED9-6F6DBF637B84}" srcOrd="0" destOrd="0" parTransId="{E8126844-5B72-4767-8C2C-9340C84FFB66}" sibTransId="{5C407DD8-4102-4859-AE3B-FD365806E299}"/>
    <dgm:cxn modelId="{158B6D0B-896E-4E3F-B0B6-4FB6D2423441}" type="presOf" srcId="{668A732C-A1A5-47D7-8FDB-27655ECA8910}" destId="{E018521E-2BD5-4596-9C86-5EE52BE5972B}" srcOrd="0" destOrd="0" presId="urn:microsoft.com/office/officeart/2005/8/layout/vList2"/>
    <dgm:cxn modelId="{6AA17B16-38DD-4B0E-91BD-E3F33D7A28C7}" srcId="{9D5179C8-FDF5-4658-BED9-6F6DBF637B84}" destId="{27E7A980-0DBB-4100-A2C1-3DF80826021A}" srcOrd="0" destOrd="0" parTransId="{E2BBD180-D2B7-4E77-9A5F-16AC10F6D143}" sibTransId="{B739BA05-5919-4AE6-938C-4D6A2670BADF}"/>
    <dgm:cxn modelId="{B08DB824-F97B-4FCD-90EF-967B8F5B5839}" type="presOf" srcId="{D0B16553-267F-4E61-9F47-527C61EFBCF2}" destId="{DC6BD5CF-06F6-4421-9448-B2B844F2829C}" srcOrd="0" destOrd="3" presId="urn:microsoft.com/office/officeart/2005/8/layout/vList2"/>
    <dgm:cxn modelId="{9FB3322E-01A9-46A8-8F91-CDCB8E46E201}" srcId="{ED8077D5-EDC3-4863-B539-172C69666AE1}" destId="{E2668363-BBD9-4152-A2F1-4B80AC2A0D2A}" srcOrd="0" destOrd="0" parTransId="{DF67E6A5-3A32-4C7D-8011-DF8973DD75E8}" sibTransId="{268DD89D-22AE-4DFC-A8C8-F8C52A5009E1}"/>
    <dgm:cxn modelId="{D042FB32-CB87-41FC-AFB1-D8F2015968C1}" type="presOf" srcId="{243C6D1D-F525-4971-B1C5-4DFCEA6321B8}" destId="{13140608-C004-4FE7-B737-47C2472944CC}" srcOrd="0" destOrd="2" presId="urn:microsoft.com/office/officeart/2005/8/layout/vList2"/>
    <dgm:cxn modelId="{1D612340-1680-4CA0-B489-19971E558D24}" srcId="{56E469F8-36B5-4D84-9E7F-C5A0DCA7231D}" destId="{70B55B45-E2E1-41A1-AB62-7CA33365DFD4}" srcOrd="2" destOrd="0" parTransId="{EB649029-475F-4385-A2B3-721E45E12E1D}" sibTransId="{102CA90A-C846-4B7F-90A5-6B5AADAB2399}"/>
    <dgm:cxn modelId="{C6CAEF49-5370-48C3-96A6-65234F770825}" type="presOf" srcId="{27E7A980-0DBB-4100-A2C1-3DF80826021A}" destId="{13140608-C004-4FE7-B737-47C2472944CC}" srcOrd="0" destOrd="1" presId="urn:microsoft.com/office/officeart/2005/8/layout/vList2"/>
    <dgm:cxn modelId="{97F29583-751E-4C78-A464-A790A6F78E44}" srcId="{668A732C-A1A5-47D7-8FDB-27655ECA8910}" destId="{ED8077D5-EDC3-4863-B539-172C69666AE1}" srcOrd="1" destOrd="0" parTransId="{DEEB211C-364E-4C73-82AB-A01D4765B860}" sibTransId="{FAC15454-207E-4174-8355-180B2917E626}"/>
    <dgm:cxn modelId="{6AF54E88-1395-4649-A568-237E2F3F0ABE}" srcId="{56E469F8-36B5-4D84-9E7F-C5A0DCA7231D}" destId="{D659013A-25DF-40D7-9941-247F6660864F}" srcOrd="0" destOrd="0" parTransId="{6D2106C7-1FEF-4B06-843E-7981579873D8}" sibTransId="{8346FF58-AB8E-4F45-9286-84F00ECA1130}"/>
    <dgm:cxn modelId="{54D1C088-5E42-49FD-AC3D-AA50B0F6E0A4}" type="presOf" srcId="{E2668363-BBD9-4152-A2F1-4B80AC2A0D2A}" destId="{DC6BD5CF-06F6-4421-9448-B2B844F2829C}" srcOrd="0" destOrd="0" presId="urn:microsoft.com/office/officeart/2005/8/layout/vList2"/>
    <dgm:cxn modelId="{71B9B88E-6528-4128-9B1D-0F50DEC613D8}" type="presOf" srcId="{70B55B45-E2E1-41A1-AB62-7CA33365DFD4}" destId="{DC6BD5CF-06F6-4421-9448-B2B844F2829C}" srcOrd="0" destOrd="4" presId="urn:microsoft.com/office/officeart/2005/8/layout/vList2"/>
    <dgm:cxn modelId="{5C2EB493-355B-4CAB-B69B-BE7F8D56EC11}" srcId="{56E469F8-36B5-4D84-9E7F-C5A0DCA7231D}" destId="{D0B16553-267F-4E61-9F47-527C61EFBCF2}" srcOrd="1" destOrd="0" parTransId="{B78FA5DB-E44A-4618-BFF9-BFBDE722FEA4}" sibTransId="{68E98892-D57D-49B3-9E44-773A0841A182}"/>
    <dgm:cxn modelId="{46A4BA9D-7A2D-4F4F-A592-01A9F01556A0}" type="presOf" srcId="{ED8077D5-EDC3-4863-B539-172C69666AE1}" destId="{C39FCA75-B2FD-4E11-9F71-E449EC8EF167}" srcOrd="0" destOrd="0" presId="urn:microsoft.com/office/officeart/2005/8/layout/vList2"/>
    <dgm:cxn modelId="{FB10A4A1-08C9-4997-B892-3140804A092C}" type="presOf" srcId="{F6978D9A-6595-4C66-87C5-954D9B4890C7}" destId="{43B696FE-C03B-4B4F-9DEF-C77E3211DED8}" srcOrd="0" destOrd="0" presId="urn:microsoft.com/office/officeart/2005/8/layout/vList2"/>
    <dgm:cxn modelId="{D09773C1-B9C1-491D-B3F1-CDED9DAC2585}" type="presOf" srcId="{56E469F8-36B5-4D84-9E7F-C5A0DCA7231D}" destId="{DC6BD5CF-06F6-4421-9448-B2B844F2829C}" srcOrd="0" destOrd="1" presId="urn:microsoft.com/office/officeart/2005/8/layout/vList2"/>
    <dgm:cxn modelId="{D115DECE-A744-4410-93B7-099CC1BCE87D}" srcId="{ED8077D5-EDC3-4863-B539-172C69666AE1}" destId="{56E469F8-36B5-4D84-9E7F-C5A0DCA7231D}" srcOrd="1" destOrd="0" parTransId="{98E182B8-313B-4D70-9C4B-99C0ACF07509}" sibTransId="{4707316E-3189-4B24-84C1-E2B747F84F4A}"/>
    <dgm:cxn modelId="{79BE86DE-2094-4EC9-A067-3B028772CC7C}" srcId="{9D5179C8-FDF5-4658-BED9-6F6DBF637B84}" destId="{243C6D1D-F525-4971-B1C5-4DFCEA6321B8}" srcOrd="1" destOrd="0" parTransId="{AA11966D-96FE-4D3F-A1FA-3371B3A468FF}" sibTransId="{1B985A03-0461-44E7-AC1C-F5C298F7B06B}"/>
    <dgm:cxn modelId="{AEAE3AE7-BC8C-45CA-8C4A-6C8161D685D6}" srcId="{668A732C-A1A5-47D7-8FDB-27655ECA8910}" destId="{F6978D9A-6595-4C66-87C5-954D9B4890C7}" srcOrd="0" destOrd="0" parTransId="{A7757334-7077-415B-A4BF-447FDE168462}" sibTransId="{02931830-96B2-4867-83FF-4FFF259E22EA}"/>
    <dgm:cxn modelId="{074D1FF5-FFDE-4947-A948-CB475E3A73DB}" type="presOf" srcId="{D659013A-25DF-40D7-9941-247F6660864F}" destId="{DC6BD5CF-06F6-4421-9448-B2B844F2829C}" srcOrd="0" destOrd="2" presId="urn:microsoft.com/office/officeart/2005/8/layout/vList2"/>
    <dgm:cxn modelId="{4D3061FD-83D3-418F-99C2-617C788CB7E8}" type="presOf" srcId="{9D5179C8-FDF5-4658-BED9-6F6DBF637B84}" destId="{13140608-C004-4FE7-B737-47C2472944CC}" srcOrd="0" destOrd="0" presId="urn:microsoft.com/office/officeart/2005/8/layout/vList2"/>
    <dgm:cxn modelId="{CCFB8F2B-8635-4D6C-99BE-F41CBBA9542D}" type="presParOf" srcId="{E018521E-2BD5-4596-9C86-5EE52BE5972B}" destId="{43B696FE-C03B-4B4F-9DEF-C77E3211DED8}" srcOrd="0" destOrd="0" presId="urn:microsoft.com/office/officeart/2005/8/layout/vList2"/>
    <dgm:cxn modelId="{08E27980-DFD4-4B4A-9F8A-27ACB2357766}" type="presParOf" srcId="{E018521E-2BD5-4596-9C86-5EE52BE5972B}" destId="{13140608-C004-4FE7-B737-47C2472944CC}" srcOrd="1" destOrd="0" presId="urn:microsoft.com/office/officeart/2005/8/layout/vList2"/>
    <dgm:cxn modelId="{8DE339B6-9CC2-4779-B247-99CBF77EB415}" type="presParOf" srcId="{E018521E-2BD5-4596-9C86-5EE52BE5972B}" destId="{C39FCA75-B2FD-4E11-9F71-E449EC8EF167}" srcOrd="2" destOrd="0" presId="urn:microsoft.com/office/officeart/2005/8/layout/vList2"/>
    <dgm:cxn modelId="{A1A19CDB-CA7E-4729-92FA-B8330B6A3B90}" type="presParOf" srcId="{E018521E-2BD5-4596-9C86-5EE52BE5972B}" destId="{DC6BD5CF-06F6-4421-9448-B2B844F2829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3E9C6A-9704-42C7-B0E1-3B07CFF72E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4AE8933D-6DEA-40E4-956E-870A2DCB4417}">
      <dgm:prSet/>
      <dgm:spPr/>
      <dgm:t>
        <a:bodyPr/>
        <a:lstStyle/>
        <a:p>
          <a:r>
            <a:rPr lang="en-US" b="1" dirty="0"/>
            <a:t>A middle-aged or older adult (45+)</a:t>
          </a:r>
          <a:r>
            <a:rPr lang="en-US" dirty="0"/>
            <a:t>, often part of a </a:t>
          </a:r>
          <a:r>
            <a:rPr lang="en-US" b="1" dirty="0"/>
            <a:t>couple or small household</a:t>
          </a:r>
          <a:r>
            <a:rPr lang="en-US" dirty="0"/>
            <a:t>, with a </a:t>
          </a:r>
          <a:r>
            <a:rPr lang="en-US" b="1" dirty="0"/>
            <a:t>more modest to moderate income ($40K–$100K)</a:t>
          </a:r>
          <a:r>
            <a:rPr lang="en-US" dirty="0"/>
            <a:t>. They're </a:t>
          </a:r>
          <a:r>
            <a:rPr lang="en-US" b="1" dirty="0"/>
            <a:t>less likely to hold graduate degrees</a:t>
          </a:r>
          <a:r>
            <a:rPr lang="en-US" dirty="0"/>
            <a:t>, and more are </a:t>
          </a:r>
          <a:r>
            <a:rPr lang="en-US" b="1" dirty="0"/>
            <a:t>retired or not in full-time employment</a:t>
          </a:r>
          <a:r>
            <a:rPr lang="en-US" dirty="0"/>
            <a:t>. These shoppers are generally from </a:t>
          </a:r>
          <a:r>
            <a:rPr lang="en-US" b="1" dirty="0"/>
            <a:t>rural or suburban middle/working-class areas</a:t>
          </a:r>
          <a:r>
            <a:rPr lang="en-US" dirty="0"/>
            <a:t>, with practical needs driving their purchases, often for the </a:t>
          </a:r>
          <a:r>
            <a:rPr lang="en-US" b="1" dirty="0"/>
            <a:t>household rather than just themselves</a:t>
          </a:r>
          <a:r>
            <a:rPr lang="en-US" dirty="0"/>
            <a:t>.</a:t>
          </a:r>
          <a:endParaRPr lang="en-IN" dirty="0"/>
        </a:p>
      </dgm:t>
    </dgm:pt>
    <dgm:pt modelId="{57D618B7-CF91-47E1-9A79-EBF210F79876}" type="parTrans" cxnId="{3EB1F045-E5B7-4B0F-8B13-F83B17317A33}">
      <dgm:prSet/>
      <dgm:spPr/>
      <dgm:t>
        <a:bodyPr/>
        <a:lstStyle/>
        <a:p>
          <a:endParaRPr lang="en-IN"/>
        </a:p>
      </dgm:t>
    </dgm:pt>
    <dgm:pt modelId="{9F7A7FF2-6EDB-43AD-A3E3-08C3FA448E99}" type="sibTrans" cxnId="{3EB1F045-E5B7-4B0F-8B13-F83B17317A33}">
      <dgm:prSet/>
      <dgm:spPr/>
      <dgm:t>
        <a:bodyPr/>
        <a:lstStyle/>
        <a:p>
          <a:endParaRPr lang="en-IN"/>
        </a:p>
      </dgm:t>
    </dgm:pt>
    <dgm:pt modelId="{5A1AECE4-7A62-4FB1-B4B8-D65E51B40F60}" type="pres">
      <dgm:prSet presAssocID="{953E9C6A-9704-42C7-B0E1-3B07CFF72E02}" presName="Name0" presStyleCnt="0">
        <dgm:presLayoutVars>
          <dgm:chMax val="7"/>
          <dgm:chPref val="7"/>
          <dgm:dir/>
        </dgm:presLayoutVars>
      </dgm:prSet>
      <dgm:spPr/>
    </dgm:pt>
    <dgm:pt modelId="{176776BF-C290-48E3-BEAD-E3A637629AA3}" type="pres">
      <dgm:prSet presAssocID="{953E9C6A-9704-42C7-B0E1-3B07CFF72E02}" presName="Name1" presStyleCnt="0"/>
      <dgm:spPr/>
    </dgm:pt>
    <dgm:pt modelId="{821F57BD-EC62-4DF5-8FC3-F498516D8641}" type="pres">
      <dgm:prSet presAssocID="{953E9C6A-9704-42C7-B0E1-3B07CFF72E02}" presName="cycle" presStyleCnt="0"/>
      <dgm:spPr/>
    </dgm:pt>
    <dgm:pt modelId="{31461BE1-7BBA-4226-AA92-F034095D8EB5}" type="pres">
      <dgm:prSet presAssocID="{953E9C6A-9704-42C7-B0E1-3B07CFF72E02}" presName="srcNode" presStyleLbl="node1" presStyleIdx="0" presStyleCnt="1"/>
      <dgm:spPr/>
    </dgm:pt>
    <dgm:pt modelId="{A906D480-C9A1-4AA3-A4D1-A7170B0820C1}" type="pres">
      <dgm:prSet presAssocID="{953E9C6A-9704-42C7-B0E1-3B07CFF72E02}" presName="conn" presStyleLbl="parChTrans1D2" presStyleIdx="0" presStyleCnt="1"/>
      <dgm:spPr/>
    </dgm:pt>
    <dgm:pt modelId="{2B66096D-465E-4EFD-8D84-5961E9A685D3}" type="pres">
      <dgm:prSet presAssocID="{953E9C6A-9704-42C7-B0E1-3B07CFF72E02}" presName="extraNode" presStyleLbl="node1" presStyleIdx="0" presStyleCnt="1"/>
      <dgm:spPr/>
    </dgm:pt>
    <dgm:pt modelId="{CB5EE405-5186-491C-8426-65B8B7C322B6}" type="pres">
      <dgm:prSet presAssocID="{953E9C6A-9704-42C7-B0E1-3B07CFF72E02}" presName="dstNode" presStyleLbl="node1" presStyleIdx="0" presStyleCnt="1"/>
      <dgm:spPr/>
    </dgm:pt>
    <dgm:pt modelId="{ABEB9FA2-17BC-4402-9381-CD1D15DC1C47}" type="pres">
      <dgm:prSet presAssocID="{4AE8933D-6DEA-40E4-956E-870A2DCB4417}" presName="text_1" presStyleLbl="node1" presStyleIdx="0" presStyleCnt="1">
        <dgm:presLayoutVars>
          <dgm:bulletEnabled val="1"/>
        </dgm:presLayoutVars>
      </dgm:prSet>
      <dgm:spPr/>
    </dgm:pt>
    <dgm:pt modelId="{9C5D7C09-1B09-493F-B4A5-BD1043CA9EE2}" type="pres">
      <dgm:prSet presAssocID="{4AE8933D-6DEA-40E4-956E-870A2DCB4417}" presName="accent_1" presStyleCnt="0"/>
      <dgm:spPr/>
    </dgm:pt>
    <dgm:pt modelId="{EDB1F6C7-B6E1-4A90-87B9-5930466C52BE}" type="pres">
      <dgm:prSet presAssocID="{4AE8933D-6DEA-40E4-956E-870A2DCB4417}" presName="accentRepeatNode" presStyleLbl="solidFgAcc1" presStyleIdx="0" presStyleCnt="1"/>
      <dgm:spPr/>
    </dgm:pt>
  </dgm:ptLst>
  <dgm:cxnLst>
    <dgm:cxn modelId="{DF39511A-FC78-4593-B5E4-6A48DE25A870}" type="presOf" srcId="{953E9C6A-9704-42C7-B0E1-3B07CFF72E02}" destId="{5A1AECE4-7A62-4FB1-B4B8-D65E51B40F60}" srcOrd="0" destOrd="0" presId="urn:microsoft.com/office/officeart/2008/layout/VerticalCurvedList"/>
    <dgm:cxn modelId="{2D8D771E-8A51-4400-8C1A-135CA7A73313}" type="presOf" srcId="{4AE8933D-6DEA-40E4-956E-870A2DCB4417}" destId="{ABEB9FA2-17BC-4402-9381-CD1D15DC1C47}" srcOrd="0" destOrd="0" presId="urn:microsoft.com/office/officeart/2008/layout/VerticalCurvedList"/>
    <dgm:cxn modelId="{3EB1F045-E5B7-4B0F-8B13-F83B17317A33}" srcId="{953E9C6A-9704-42C7-B0E1-3B07CFF72E02}" destId="{4AE8933D-6DEA-40E4-956E-870A2DCB4417}" srcOrd="0" destOrd="0" parTransId="{57D618B7-CF91-47E1-9A79-EBF210F79876}" sibTransId="{9F7A7FF2-6EDB-43AD-A3E3-08C3FA448E99}"/>
    <dgm:cxn modelId="{CAAFBAD5-2D9C-4C74-AF64-622AD1C033F7}" type="presOf" srcId="{9F7A7FF2-6EDB-43AD-A3E3-08C3FA448E99}" destId="{A906D480-C9A1-4AA3-A4D1-A7170B0820C1}" srcOrd="0" destOrd="0" presId="urn:microsoft.com/office/officeart/2008/layout/VerticalCurvedList"/>
    <dgm:cxn modelId="{2DDE7913-E50C-4B06-AA7E-457A3E194D1C}" type="presParOf" srcId="{5A1AECE4-7A62-4FB1-B4B8-D65E51B40F60}" destId="{176776BF-C290-48E3-BEAD-E3A637629AA3}" srcOrd="0" destOrd="0" presId="urn:microsoft.com/office/officeart/2008/layout/VerticalCurvedList"/>
    <dgm:cxn modelId="{1B29C2C9-2FC1-4816-B6D4-E68066F2C2A6}" type="presParOf" srcId="{176776BF-C290-48E3-BEAD-E3A637629AA3}" destId="{821F57BD-EC62-4DF5-8FC3-F498516D8641}" srcOrd="0" destOrd="0" presId="urn:microsoft.com/office/officeart/2008/layout/VerticalCurvedList"/>
    <dgm:cxn modelId="{780E2BED-AF07-48EC-8387-F2F48BD9CD93}" type="presParOf" srcId="{821F57BD-EC62-4DF5-8FC3-F498516D8641}" destId="{31461BE1-7BBA-4226-AA92-F034095D8EB5}" srcOrd="0" destOrd="0" presId="urn:microsoft.com/office/officeart/2008/layout/VerticalCurvedList"/>
    <dgm:cxn modelId="{FE65ED2B-BE6E-4504-B692-CE0A38420064}" type="presParOf" srcId="{821F57BD-EC62-4DF5-8FC3-F498516D8641}" destId="{A906D480-C9A1-4AA3-A4D1-A7170B0820C1}" srcOrd="1" destOrd="0" presId="urn:microsoft.com/office/officeart/2008/layout/VerticalCurvedList"/>
    <dgm:cxn modelId="{13A0F560-05B8-43FD-88B5-480606A938DE}" type="presParOf" srcId="{821F57BD-EC62-4DF5-8FC3-F498516D8641}" destId="{2B66096D-465E-4EFD-8D84-5961E9A685D3}" srcOrd="2" destOrd="0" presId="urn:microsoft.com/office/officeart/2008/layout/VerticalCurvedList"/>
    <dgm:cxn modelId="{4C237CCA-7E11-4D31-8A60-867021455A9F}" type="presParOf" srcId="{821F57BD-EC62-4DF5-8FC3-F498516D8641}" destId="{CB5EE405-5186-491C-8426-65B8B7C322B6}" srcOrd="3" destOrd="0" presId="urn:microsoft.com/office/officeart/2008/layout/VerticalCurvedList"/>
    <dgm:cxn modelId="{24DED71F-65AB-4765-9B69-B1C502712302}" type="presParOf" srcId="{176776BF-C290-48E3-BEAD-E3A637629AA3}" destId="{ABEB9FA2-17BC-4402-9381-CD1D15DC1C47}" srcOrd="1" destOrd="0" presId="urn:microsoft.com/office/officeart/2008/layout/VerticalCurvedList"/>
    <dgm:cxn modelId="{42814DE9-EA9E-4CCD-B3DF-28B3B2BDE68F}" type="presParOf" srcId="{176776BF-C290-48E3-BEAD-E3A637629AA3}" destId="{9C5D7C09-1B09-493F-B4A5-BD1043CA9EE2}" srcOrd="2" destOrd="0" presId="urn:microsoft.com/office/officeart/2008/layout/VerticalCurvedList"/>
    <dgm:cxn modelId="{BA0989FD-07D4-4DE9-851E-7981B100E85D}" type="presParOf" srcId="{9C5D7C09-1B09-493F-B4A5-BD1043CA9EE2}" destId="{EDB1F6C7-B6E1-4A90-87B9-5930466C52B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67A90D-EDEC-474B-A8C1-D99F9FBA379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4CA1C46D-7BF3-44CB-9535-CB8498B5D13E}">
      <dgm:prSet/>
      <dgm:spPr/>
      <dgm:t>
        <a:bodyPr/>
        <a:lstStyle/>
        <a:p>
          <a:r>
            <a:rPr lang="en-US" b="1" dirty="0"/>
            <a:t>Age &amp; Life Stage</a:t>
          </a:r>
          <a:endParaRPr lang="en-IN" dirty="0"/>
        </a:p>
      </dgm:t>
    </dgm:pt>
    <dgm:pt modelId="{F05EC30E-01C6-4B75-8972-6F8AFDDA643B}" type="parTrans" cxnId="{BAB4FF9F-3BE6-4BD1-8083-FF49D339D4AA}">
      <dgm:prSet/>
      <dgm:spPr/>
      <dgm:t>
        <a:bodyPr/>
        <a:lstStyle/>
        <a:p>
          <a:endParaRPr lang="en-IN"/>
        </a:p>
      </dgm:t>
    </dgm:pt>
    <dgm:pt modelId="{F2325736-B38B-4D76-8D1D-EB177D10BCF7}" type="sibTrans" cxnId="{BAB4FF9F-3BE6-4BD1-8083-FF49D339D4AA}">
      <dgm:prSet/>
      <dgm:spPr/>
      <dgm:t>
        <a:bodyPr/>
        <a:lstStyle/>
        <a:p>
          <a:endParaRPr lang="en-IN"/>
        </a:p>
      </dgm:t>
    </dgm:pt>
    <dgm:pt modelId="{68633CF4-E35C-4E5D-A841-692E880EEAD0}">
      <dgm:prSet/>
      <dgm:spPr/>
      <dgm:t>
        <a:bodyPr/>
        <a:lstStyle/>
        <a:p>
          <a:r>
            <a:rPr lang="en-US"/>
            <a:t>The largest age group is </a:t>
          </a:r>
          <a:r>
            <a:rPr lang="en-US" b="1"/>
            <a:t>65+ (24%)</a:t>
          </a:r>
          <a:r>
            <a:rPr lang="en-US"/>
            <a:t>, followed by </a:t>
          </a:r>
          <a:r>
            <a:rPr lang="en-US" b="1"/>
            <a:t>55–64 (19.7%)</a:t>
          </a:r>
          <a:r>
            <a:rPr lang="en-US"/>
            <a:t>, </a:t>
          </a:r>
          <a:r>
            <a:rPr lang="en-US" b="1"/>
            <a:t>35–44 (18.9%)</a:t>
          </a:r>
          <a:r>
            <a:rPr lang="en-US"/>
            <a:t>, and </a:t>
          </a:r>
          <a:r>
            <a:rPr lang="en-US" b="1"/>
            <a:t>45–54 (17.8%)</a:t>
          </a:r>
          <a:r>
            <a:rPr lang="en-US"/>
            <a:t>.</a:t>
          </a:r>
          <a:endParaRPr lang="en-IN"/>
        </a:p>
      </dgm:t>
    </dgm:pt>
    <dgm:pt modelId="{74386CF2-D013-40A5-A793-379992411F46}" type="parTrans" cxnId="{5081CF89-EC90-40CB-9355-EC2F0CAF8280}">
      <dgm:prSet/>
      <dgm:spPr/>
      <dgm:t>
        <a:bodyPr/>
        <a:lstStyle/>
        <a:p>
          <a:endParaRPr lang="en-IN"/>
        </a:p>
      </dgm:t>
    </dgm:pt>
    <dgm:pt modelId="{56E27BA6-328A-47C2-9BB0-259AFD92F1C1}" type="sibTrans" cxnId="{5081CF89-EC90-40CB-9355-EC2F0CAF8280}">
      <dgm:prSet/>
      <dgm:spPr/>
      <dgm:t>
        <a:bodyPr/>
        <a:lstStyle/>
        <a:p>
          <a:endParaRPr lang="en-IN"/>
        </a:p>
      </dgm:t>
    </dgm:pt>
    <dgm:pt modelId="{358A20B8-A869-479C-9549-46751E32D100}">
      <dgm:prSet/>
      <dgm:spPr/>
      <dgm:t>
        <a:bodyPr/>
        <a:lstStyle/>
        <a:p>
          <a:r>
            <a:rPr lang="en-US"/>
            <a:t>Life stage-wise, </a:t>
          </a:r>
          <a:r>
            <a:rPr lang="en-US" b="1"/>
            <a:t>Adult Couples (19.5%)</a:t>
          </a:r>
          <a:r>
            <a:rPr lang="en-US"/>
            <a:t>, </a:t>
          </a:r>
          <a:r>
            <a:rPr lang="en-US" b="1"/>
            <a:t>Adult Singles (15.8%)</a:t>
          </a:r>
          <a:r>
            <a:rPr lang="en-US"/>
            <a:t>, and </a:t>
          </a:r>
          <a:r>
            <a:rPr lang="en-US" b="1"/>
            <a:t>Senior Couples (14.2%)</a:t>
          </a:r>
          <a:r>
            <a:rPr lang="en-US"/>
            <a:t> dominate.</a:t>
          </a:r>
          <a:endParaRPr lang="en-IN"/>
        </a:p>
      </dgm:t>
    </dgm:pt>
    <dgm:pt modelId="{53C99C44-4055-4B19-B635-C62206F07AAD}" type="parTrans" cxnId="{7C161503-B8F6-48F1-A96C-1D2D24104FFE}">
      <dgm:prSet/>
      <dgm:spPr/>
      <dgm:t>
        <a:bodyPr/>
        <a:lstStyle/>
        <a:p>
          <a:endParaRPr lang="en-IN"/>
        </a:p>
      </dgm:t>
    </dgm:pt>
    <dgm:pt modelId="{EC821152-143F-42BE-B20C-4B764830DE19}" type="sibTrans" cxnId="{7C161503-B8F6-48F1-A96C-1D2D24104FFE}">
      <dgm:prSet/>
      <dgm:spPr/>
      <dgm:t>
        <a:bodyPr/>
        <a:lstStyle/>
        <a:p>
          <a:endParaRPr lang="en-IN"/>
        </a:p>
      </dgm:t>
    </dgm:pt>
    <dgm:pt modelId="{C3CA4538-EA90-4948-83AA-534679E1169E}">
      <dgm:prSet/>
      <dgm:spPr/>
      <dgm:t>
        <a:bodyPr/>
        <a:lstStyle/>
        <a:p>
          <a:r>
            <a:rPr lang="en-US" b="1" dirty="0"/>
            <a:t>Marital &amp; Family Size</a:t>
          </a:r>
          <a:endParaRPr lang="en-IN" dirty="0"/>
        </a:p>
      </dgm:t>
    </dgm:pt>
    <dgm:pt modelId="{AFF12400-00A3-4E72-9D4E-AE04E4A2E306}" type="parTrans" cxnId="{C0E340EF-CC85-4A05-AF68-EF9733D1A7C3}">
      <dgm:prSet/>
      <dgm:spPr/>
      <dgm:t>
        <a:bodyPr/>
        <a:lstStyle/>
        <a:p>
          <a:endParaRPr lang="en-IN"/>
        </a:p>
      </dgm:t>
    </dgm:pt>
    <dgm:pt modelId="{6050D576-78C9-4A33-BA83-CCCFA071F98C}" type="sibTrans" cxnId="{C0E340EF-CC85-4A05-AF68-EF9733D1A7C3}">
      <dgm:prSet/>
      <dgm:spPr/>
      <dgm:t>
        <a:bodyPr/>
        <a:lstStyle/>
        <a:p>
          <a:endParaRPr lang="en-IN"/>
        </a:p>
      </dgm:t>
    </dgm:pt>
    <dgm:pt modelId="{0253F8CC-4673-4C1F-A876-F1286C1C459A}">
      <dgm:prSet/>
      <dgm:spPr/>
      <dgm:t>
        <a:bodyPr/>
        <a:lstStyle/>
        <a:p>
          <a:r>
            <a:rPr lang="en-US" b="1"/>
            <a:t>Married individuals</a:t>
          </a:r>
          <a:r>
            <a:rPr lang="en-US"/>
            <a:t> make up the majority at </a:t>
          </a:r>
          <a:r>
            <a:rPr lang="en-US" b="1"/>
            <a:t>54.2%</a:t>
          </a:r>
          <a:r>
            <a:rPr lang="en-US"/>
            <a:t>.</a:t>
          </a:r>
          <a:endParaRPr lang="en-IN"/>
        </a:p>
      </dgm:t>
    </dgm:pt>
    <dgm:pt modelId="{0F82B533-D881-411A-AC80-C1521167C4C2}" type="parTrans" cxnId="{750B84C8-0216-4ED0-95DE-B4B5808FCE7B}">
      <dgm:prSet/>
      <dgm:spPr/>
      <dgm:t>
        <a:bodyPr/>
        <a:lstStyle/>
        <a:p>
          <a:endParaRPr lang="en-IN"/>
        </a:p>
      </dgm:t>
    </dgm:pt>
    <dgm:pt modelId="{4BE8B012-AF78-4D1B-BEC1-B4AF004EF6F0}" type="sibTrans" cxnId="{750B84C8-0216-4ED0-95DE-B4B5808FCE7B}">
      <dgm:prSet/>
      <dgm:spPr/>
      <dgm:t>
        <a:bodyPr/>
        <a:lstStyle/>
        <a:p>
          <a:endParaRPr lang="en-IN"/>
        </a:p>
      </dgm:t>
    </dgm:pt>
    <dgm:pt modelId="{08A7F449-2DEC-47CA-8586-F8ACB4967687}">
      <dgm:prSet/>
      <dgm:spPr/>
      <dgm:t>
        <a:bodyPr/>
        <a:lstStyle/>
        <a:p>
          <a:r>
            <a:rPr lang="en-US"/>
            <a:t>Most shoppers belong to </a:t>
          </a:r>
          <a:r>
            <a:rPr lang="en-US" b="1"/>
            <a:t>2-person households (34.5%)</a:t>
          </a:r>
          <a:r>
            <a:rPr lang="en-US"/>
            <a:t>, followed by </a:t>
          </a:r>
          <a:r>
            <a:rPr lang="en-US" b="1"/>
            <a:t>1-person (22.9%)</a:t>
          </a:r>
          <a:r>
            <a:rPr lang="en-US"/>
            <a:t> and </a:t>
          </a:r>
          <a:r>
            <a:rPr lang="en-US" b="1"/>
            <a:t>3-person (17%)</a:t>
          </a:r>
          <a:r>
            <a:rPr lang="en-US"/>
            <a:t>.</a:t>
          </a:r>
          <a:endParaRPr lang="en-IN"/>
        </a:p>
      </dgm:t>
    </dgm:pt>
    <dgm:pt modelId="{B8986859-6E57-4B43-BAAE-AAC52C565F99}" type="parTrans" cxnId="{494F9954-1FD9-41EA-B0E0-DED729A66A5F}">
      <dgm:prSet/>
      <dgm:spPr/>
      <dgm:t>
        <a:bodyPr/>
        <a:lstStyle/>
        <a:p>
          <a:endParaRPr lang="en-IN"/>
        </a:p>
      </dgm:t>
    </dgm:pt>
    <dgm:pt modelId="{BB83A8DA-5E39-4592-91FB-B7C4AF95BA4E}" type="sibTrans" cxnId="{494F9954-1FD9-41EA-B0E0-DED729A66A5F}">
      <dgm:prSet/>
      <dgm:spPr/>
      <dgm:t>
        <a:bodyPr/>
        <a:lstStyle/>
        <a:p>
          <a:endParaRPr lang="en-IN"/>
        </a:p>
      </dgm:t>
    </dgm:pt>
    <dgm:pt modelId="{74379471-6C5C-48C5-B38C-F963F8A33AA8}">
      <dgm:prSet/>
      <dgm:spPr/>
      <dgm:t>
        <a:bodyPr/>
        <a:lstStyle/>
        <a:p>
          <a:r>
            <a:rPr lang="en-US"/>
            <a:t>Majority do not fall under large family categories, indicating limited presence of families with young children.</a:t>
          </a:r>
          <a:endParaRPr lang="en-IN"/>
        </a:p>
      </dgm:t>
    </dgm:pt>
    <dgm:pt modelId="{716846A5-E6AB-4669-B61A-28B649B33CF2}" type="parTrans" cxnId="{506A6662-57C5-4254-9EFE-46B04CA8AC67}">
      <dgm:prSet/>
      <dgm:spPr/>
      <dgm:t>
        <a:bodyPr/>
        <a:lstStyle/>
        <a:p>
          <a:endParaRPr lang="en-IN"/>
        </a:p>
      </dgm:t>
    </dgm:pt>
    <dgm:pt modelId="{A5764CDE-805C-491F-B081-60458E7532D8}" type="sibTrans" cxnId="{506A6662-57C5-4254-9EFE-46B04CA8AC67}">
      <dgm:prSet/>
      <dgm:spPr/>
      <dgm:t>
        <a:bodyPr/>
        <a:lstStyle/>
        <a:p>
          <a:endParaRPr lang="en-IN"/>
        </a:p>
      </dgm:t>
    </dgm:pt>
    <dgm:pt modelId="{99990D13-3B0F-4AB6-8F1C-34CF6AF7F9A5}">
      <dgm:prSet/>
      <dgm:spPr/>
      <dgm:t>
        <a:bodyPr/>
        <a:lstStyle/>
        <a:p>
          <a:r>
            <a:rPr lang="en-US" b="1" dirty="0"/>
            <a:t>Education &amp; Employment</a:t>
          </a:r>
          <a:endParaRPr lang="en-IN" dirty="0"/>
        </a:p>
      </dgm:t>
    </dgm:pt>
    <dgm:pt modelId="{80BDA4F3-F4E2-4D29-BBF8-38BEFE186AAC}" type="parTrans" cxnId="{2DFAE038-125E-4B76-A631-47D8B5B40CD2}">
      <dgm:prSet/>
      <dgm:spPr/>
      <dgm:t>
        <a:bodyPr/>
        <a:lstStyle/>
        <a:p>
          <a:endParaRPr lang="en-IN"/>
        </a:p>
      </dgm:t>
    </dgm:pt>
    <dgm:pt modelId="{56446D12-58EF-4B42-A1F5-CE8A9E03B8A5}" type="sibTrans" cxnId="{2DFAE038-125E-4B76-A631-47D8B5B40CD2}">
      <dgm:prSet/>
      <dgm:spPr/>
      <dgm:t>
        <a:bodyPr/>
        <a:lstStyle/>
        <a:p>
          <a:endParaRPr lang="en-IN"/>
        </a:p>
      </dgm:t>
    </dgm:pt>
    <dgm:pt modelId="{2951CBF6-E762-4595-8C0E-48C51F493C63}">
      <dgm:prSet/>
      <dgm:spPr/>
      <dgm:t>
        <a:bodyPr/>
        <a:lstStyle/>
        <a:p>
          <a:r>
            <a:rPr lang="en-US"/>
            <a:t>Education is strong: </a:t>
          </a:r>
          <a:r>
            <a:rPr lang="en-US" b="1"/>
            <a:t>25.5% have some graduate education</a:t>
          </a:r>
          <a:r>
            <a:rPr lang="en-US"/>
            <a:t>, and </a:t>
          </a:r>
          <a:r>
            <a:rPr lang="en-US" b="1"/>
            <a:t>20.6% attended some college or university</a:t>
          </a:r>
          <a:r>
            <a:rPr lang="en-US"/>
            <a:t>.</a:t>
          </a:r>
          <a:endParaRPr lang="en-IN"/>
        </a:p>
      </dgm:t>
    </dgm:pt>
    <dgm:pt modelId="{3082B279-315D-4DFA-A35F-775A81103256}" type="parTrans" cxnId="{64F1B78B-6B1D-40C4-8933-E0CAEC2B1862}">
      <dgm:prSet/>
      <dgm:spPr/>
      <dgm:t>
        <a:bodyPr/>
        <a:lstStyle/>
        <a:p>
          <a:endParaRPr lang="en-IN"/>
        </a:p>
      </dgm:t>
    </dgm:pt>
    <dgm:pt modelId="{9A1FD816-1D85-4893-AA74-262F896498BA}" type="sibTrans" cxnId="{64F1B78B-6B1D-40C4-8933-E0CAEC2B1862}">
      <dgm:prSet/>
      <dgm:spPr/>
      <dgm:t>
        <a:bodyPr/>
        <a:lstStyle/>
        <a:p>
          <a:endParaRPr lang="en-IN"/>
        </a:p>
      </dgm:t>
    </dgm:pt>
    <dgm:pt modelId="{54A011A9-69F1-429D-8364-654F58433EF8}">
      <dgm:prSet/>
      <dgm:spPr/>
      <dgm:t>
        <a:bodyPr/>
        <a:lstStyle/>
        <a:p>
          <a:r>
            <a:rPr lang="en-US" b="1"/>
            <a:t>51.9% are employed full-time</a:t>
          </a:r>
          <a:r>
            <a:rPr lang="en-US"/>
            <a:t>, and </a:t>
          </a:r>
          <a:r>
            <a:rPr lang="en-US" b="1"/>
            <a:t>18.7% are retired</a:t>
          </a:r>
          <a:r>
            <a:rPr lang="en-US"/>
            <a:t>, showing a mix of working professionals and older consumers.</a:t>
          </a:r>
          <a:endParaRPr lang="en-IN"/>
        </a:p>
      </dgm:t>
    </dgm:pt>
    <dgm:pt modelId="{3E7702BA-3A8C-4DC6-886D-624A861C4747}" type="parTrans" cxnId="{0BD395C4-4075-44EB-B8DC-16C0E62CE596}">
      <dgm:prSet/>
      <dgm:spPr/>
      <dgm:t>
        <a:bodyPr/>
        <a:lstStyle/>
        <a:p>
          <a:endParaRPr lang="en-IN"/>
        </a:p>
      </dgm:t>
    </dgm:pt>
    <dgm:pt modelId="{7F280BE1-5000-4E37-B4B7-297F72D27012}" type="sibTrans" cxnId="{0BD395C4-4075-44EB-B8DC-16C0E62CE596}">
      <dgm:prSet/>
      <dgm:spPr/>
      <dgm:t>
        <a:bodyPr/>
        <a:lstStyle/>
        <a:p>
          <a:endParaRPr lang="en-IN"/>
        </a:p>
      </dgm:t>
    </dgm:pt>
    <dgm:pt modelId="{62D06149-0619-44E6-B477-8B960B420A29}" type="pres">
      <dgm:prSet presAssocID="{B867A90D-EDEC-474B-A8C1-D99F9FBA379B}" presName="Name0" presStyleCnt="0">
        <dgm:presLayoutVars>
          <dgm:dir/>
          <dgm:animLvl val="lvl"/>
          <dgm:resizeHandles val="exact"/>
        </dgm:presLayoutVars>
      </dgm:prSet>
      <dgm:spPr/>
    </dgm:pt>
    <dgm:pt modelId="{2D9BA95C-AB00-4EFD-A59F-A5F14E18BE1E}" type="pres">
      <dgm:prSet presAssocID="{4CA1C46D-7BF3-44CB-9535-CB8498B5D13E}" presName="composite" presStyleCnt="0"/>
      <dgm:spPr/>
    </dgm:pt>
    <dgm:pt modelId="{4B88CDA5-B67F-412E-9978-C956399190E9}" type="pres">
      <dgm:prSet presAssocID="{4CA1C46D-7BF3-44CB-9535-CB8498B5D13E}" presName="parTx" presStyleLbl="alignNode1" presStyleIdx="0" presStyleCnt="3">
        <dgm:presLayoutVars>
          <dgm:chMax val="0"/>
          <dgm:chPref val="0"/>
          <dgm:bulletEnabled val="1"/>
        </dgm:presLayoutVars>
      </dgm:prSet>
      <dgm:spPr/>
    </dgm:pt>
    <dgm:pt modelId="{B188FE32-01F1-4564-84C0-0149EBA3334E}" type="pres">
      <dgm:prSet presAssocID="{4CA1C46D-7BF3-44CB-9535-CB8498B5D13E}" presName="desTx" presStyleLbl="alignAccFollowNode1" presStyleIdx="0" presStyleCnt="3">
        <dgm:presLayoutVars>
          <dgm:bulletEnabled val="1"/>
        </dgm:presLayoutVars>
      </dgm:prSet>
      <dgm:spPr/>
    </dgm:pt>
    <dgm:pt modelId="{147A35D3-4543-4F50-8462-EF0BA9B5A8C3}" type="pres">
      <dgm:prSet presAssocID="{F2325736-B38B-4D76-8D1D-EB177D10BCF7}" presName="space" presStyleCnt="0"/>
      <dgm:spPr/>
    </dgm:pt>
    <dgm:pt modelId="{AEF109CF-CD04-4460-B1C9-DC2715B61B29}" type="pres">
      <dgm:prSet presAssocID="{C3CA4538-EA90-4948-83AA-534679E1169E}" presName="composite" presStyleCnt="0"/>
      <dgm:spPr/>
    </dgm:pt>
    <dgm:pt modelId="{9FDA51B0-9BBB-40D7-B020-6EF6B9F24CE2}" type="pres">
      <dgm:prSet presAssocID="{C3CA4538-EA90-4948-83AA-534679E1169E}" presName="parTx" presStyleLbl="alignNode1" presStyleIdx="1" presStyleCnt="3">
        <dgm:presLayoutVars>
          <dgm:chMax val="0"/>
          <dgm:chPref val="0"/>
          <dgm:bulletEnabled val="1"/>
        </dgm:presLayoutVars>
      </dgm:prSet>
      <dgm:spPr/>
    </dgm:pt>
    <dgm:pt modelId="{721611F0-94D8-4C1E-B9C1-F122794F34F1}" type="pres">
      <dgm:prSet presAssocID="{C3CA4538-EA90-4948-83AA-534679E1169E}" presName="desTx" presStyleLbl="alignAccFollowNode1" presStyleIdx="1" presStyleCnt="3">
        <dgm:presLayoutVars>
          <dgm:bulletEnabled val="1"/>
        </dgm:presLayoutVars>
      </dgm:prSet>
      <dgm:spPr/>
    </dgm:pt>
    <dgm:pt modelId="{7AC14A89-1028-4C95-8F55-11F8FF4F3578}" type="pres">
      <dgm:prSet presAssocID="{6050D576-78C9-4A33-BA83-CCCFA071F98C}" presName="space" presStyleCnt="0"/>
      <dgm:spPr/>
    </dgm:pt>
    <dgm:pt modelId="{13DBD802-E7BA-413E-B301-C31E05245964}" type="pres">
      <dgm:prSet presAssocID="{99990D13-3B0F-4AB6-8F1C-34CF6AF7F9A5}" presName="composite" presStyleCnt="0"/>
      <dgm:spPr/>
    </dgm:pt>
    <dgm:pt modelId="{F5DDB9B1-A012-4AC2-AD3E-D4B81BC4EFB6}" type="pres">
      <dgm:prSet presAssocID="{99990D13-3B0F-4AB6-8F1C-34CF6AF7F9A5}" presName="parTx" presStyleLbl="alignNode1" presStyleIdx="2" presStyleCnt="3">
        <dgm:presLayoutVars>
          <dgm:chMax val="0"/>
          <dgm:chPref val="0"/>
          <dgm:bulletEnabled val="1"/>
        </dgm:presLayoutVars>
      </dgm:prSet>
      <dgm:spPr/>
    </dgm:pt>
    <dgm:pt modelId="{1210CD03-90C5-48F8-A0FB-DAAAF2B0DA68}" type="pres">
      <dgm:prSet presAssocID="{99990D13-3B0F-4AB6-8F1C-34CF6AF7F9A5}" presName="desTx" presStyleLbl="alignAccFollowNode1" presStyleIdx="2" presStyleCnt="3">
        <dgm:presLayoutVars>
          <dgm:bulletEnabled val="1"/>
        </dgm:presLayoutVars>
      </dgm:prSet>
      <dgm:spPr/>
    </dgm:pt>
  </dgm:ptLst>
  <dgm:cxnLst>
    <dgm:cxn modelId="{FC759C02-2B25-4F71-A692-62AF0A422BE6}" type="presOf" srcId="{68633CF4-E35C-4E5D-A841-692E880EEAD0}" destId="{B188FE32-01F1-4564-84C0-0149EBA3334E}" srcOrd="0" destOrd="0" presId="urn:microsoft.com/office/officeart/2005/8/layout/hList1"/>
    <dgm:cxn modelId="{7C161503-B8F6-48F1-A96C-1D2D24104FFE}" srcId="{4CA1C46D-7BF3-44CB-9535-CB8498B5D13E}" destId="{358A20B8-A869-479C-9549-46751E32D100}" srcOrd="1" destOrd="0" parTransId="{53C99C44-4055-4B19-B635-C62206F07AAD}" sibTransId="{EC821152-143F-42BE-B20C-4B764830DE19}"/>
    <dgm:cxn modelId="{2DFAE038-125E-4B76-A631-47D8B5B40CD2}" srcId="{B867A90D-EDEC-474B-A8C1-D99F9FBA379B}" destId="{99990D13-3B0F-4AB6-8F1C-34CF6AF7F9A5}" srcOrd="2" destOrd="0" parTransId="{80BDA4F3-F4E2-4D29-BBF8-38BEFE186AAC}" sibTransId="{56446D12-58EF-4B42-A1F5-CE8A9E03B8A5}"/>
    <dgm:cxn modelId="{41B59E5E-11A2-4387-9DF4-F95328396F74}" type="presOf" srcId="{99990D13-3B0F-4AB6-8F1C-34CF6AF7F9A5}" destId="{F5DDB9B1-A012-4AC2-AD3E-D4B81BC4EFB6}" srcOrd="0" destOrd="0" presId="urn:microsoft.com/office/officeart/2005/8/layout/hList1"/>
    <dgm:cxn modelId="{506A6662-57C5-4254-9EFE-46B04CA8AC67}" srcId="{C3CA4538-EA90-4948-83AA-534679E1169E}" destId="{74379471-6C5C-48C5-B38C-F963F8A33AA8}" srcOrd="2" destOrd="0" parTransId="{716846A5-E6AB-4669-B61A-28B649B33CF2}" sibTransId="{A5764CDE-805C-491F-B081-60458E7532D8}"/>
    <dgm:cxn modelId="{F1CF4663-C2EF-44AF-80EF-75D719DA9ADA}" type="presOf" srcId="{358A20B8-A869-479C-9549-46751E32D100}" destId="{B188FE32-01F1-4564-84C0-0149EBA3334E}" srcOrd="0" destOrd="1" presId="urn:microsoft.com/office/officeart/2005/8/layout/hList1"/>
    <dgm:cxn modelId="{494F9954-1FD9-41EA-B0E0-DED729A66A5F}" srcId="{C3CA4538-EA90-4948-83AA-534679E1169E}" destId="{08A7F449-2DEC-47CA-8586-F8ACB4967687}" srcOrd="1" destOrd="0" parTransId="{B8986859-6E57-4B43-BAAE-AAC52C565F99}" sibTransId="{BB83A8DA-5E39-4592-91FB-B7C4AF95BA4E}"/>
    <dgm:cxn modelId="{5081CF89-EC90-40CB-9355-EC2F0CAF8280}" srcId="{4CA1C46D-7BF3-44CB-9535-CB8498B5D13E}" destId="{68633CF4-E35C-4E5D-A841-692E880EEAD0}" srcOrd="0" destOrd="0" parTransId="{74386CF2-D013-40A5-A793-379992411F46}" sibTransId="{56E27BA6-328A-47C2-9BB0-259AFD92F1C1}"/>
    <dgm:cxn modelId="{64F1B78B-6B1D-40C4-8933-E0CAEC2B1862}" srcId="{99990D13-3B0F-4AB6-8F1C-34CF6AF7F9A5}" destId="{2951CBF6-E762-4595-8C0E-48C51F493C63}" srcOrd="0" destOrd="0" parTransId="{3082B279-315D-4DFA-A35F-775A81103256}" sibTransId="{9A1FD816-1D85-4893-AA74-262F896498BA}"/>
    <dgm:cxn modelId="{6794A094-429B-43F6-A722-5409383A09BF}" type="presOf" srcId="{B867A90D-EDEC-474B-A8C1-D99F9FBA379B}" destId="{62D06149-0619-44E6-B477-8B960B420A29}" srcOrd="0" destOrd="0" presId="urn:microsoft.com/office/officeart/2005/8/layout/hList1"/>
    <dgm:cxn modelId="{30C7C49B-2A13-413D-B4E8-F20FFBE4DD8A}" type="presOf" srcId="{C3CA4538-EA90-4948-83AA-534679E1169E}" destId="{9FDA51B0-9BBB-40D7-B020-6EF6B9F24CE2}" srcOrd="0" destOrd="0" presId="urn:microsoft.com/office/officeart/2005/8/layout/hList1"/>
    <dgm:cxn modelId="{BAB4FF9F-3BE6-4BD1-8083-FF49D339D4AA}" srcId="{B867A90D-EDEC-474B-A8C1-D99F9FBA379B}" destId="{4CA1C46D-7BF3-44CB-9535-CB8498B5D13E}" srcOrd="0" destOrd="0" parTransId="{F05EC30E-01C6-4B75-8972-6F8AFDDA643B}" sibTransId="{F2325736-B38B-4D76-8D1D-EB177D10BCF7}"/>
    <dgm:cxn modelId="{A2FE00AF-7A62-4140-897C-10699C9633F2}" type="presOf" srcId="{08A7F449-2DEC-47CA-8586-F8ACB4967687}" destId="{721611F0-94D8-4C1E-B9C1-F122794F34F1}" srcOrd="0" destOrd="1" presId="urn:microsoft.com/office/officeart/2005/8/layout/hList1"/>
    <dgm:cxn modelId="{0BD395C4-4075-44EB-B8DC-16C0E62CE596}" srcId="{99990D13-3B0F-4AB6-8F1C-34CF6AF7F9A5}" destId="{54A011A9-69F1-429D-8364-654F58433EF8}" srcOrd="1" destOrd="0" parTransId="{3E7702BA-3A8C-4DC6-886D-624A861C4747}" sibTransId="{7F280BE1-5000-4E37-B4B7-297F72D27012}"/>
    <dgm:cxn modelId="{750B84C8-0216-4ED0-95DE-B4B5808FCE7B}" srcId="{C3CA4538-EA90-4948-83AA-534679E1169E}" destId="{0253F8CC-4673-4C1F-A876-F1286C1C459A}" srcOrd="0" destOrd="0" parTransId="{0F82B533-D881-411A-AC80-C1521167C4C2}" sibTransId="{4BE8B012-AF78-4D1B-BEC1-B4AF004EF6F0}"/>
    <dgm:cxn modelId="{355C44D5-7740-452A-A9B1-5F20CF922386}" type="presOf" srcId="{0253F8CC-4673-4C1F-A876-F1286C1C459A}" destId="{721611F0-94D8-4C1E-B9C1-F122794F34F1}" srcOrd="0" destOrd="0" presId="urn:microsoft.com/office/officeart/2005/8/layout/hList1"/>
    <dgm:cxn modelId="{106C01DD-7AA9-46E0-9411-8821A7D8A3C4}" type="presOf" srcId="{2951CBF6-E762-4595-8C0E-48C51F493C63}" destId="{1210CD03-90C5-48F8-A0FB-DAAAF2B0DA68}" srcOrd="0" destOrd="0" presId="urn:microsoft.com/office/officeart/2005/8/layout/hList1"/>
    <dgm:cxn modelId="{BA51EBE1-26C1-4AE9-8F20-55ED3E41943C}" type="presOf" srcId="{4CA1C46D-7BF3-44CB-9535-CB8498B5D13E}" destId="{4B88CDA5-B67F-412E-9978-C956399190E9}" srcOrd="0" destOrd="0" presId="urn:microsoft.com/office/officeart/2005/8/layout/hList1"/>
    <dgm:cxn modelId="{22FAA2EB-94C2-4631-933D-58590CCB09AC}" type="presOf" srcId="{74379471-6C5C-48C5-B38C-F963F8A33AA8}" destId="{721611F0-94D8-4C1E-B9C1-F122794F34F1}" srcOrd="0" destOrd="2" presId="urn:microsoft.com/office/officeart/2005/8/layout/hList1"/>
    <dgm:cxn modelId="{C0E340EF-CC85-4A05-AF68-EF9733D1A7C3}" srcId="{B867A90D-EDEC-474B-A8C1-D99F9FBA379B}" destId="{C3CA4538-EA90-4948-83AA-534679E1169E}" srcOrd="1" destOrd="0" parTransId="{AFF12400-00A3-4E72-9D4E-AE04E4A2E306}" sibTransId="{6050D576-78C9-4A33-BA83-CCCFA071F98C}"/>
    <dgm:cxn modelId="{3C68FBFF-72A9-4E41-B9AD-C55C25B2D632}" type="presOf" srcId="{54A011A9-69F1-429D-8364-654F58433EF8}" destId="{1210CD03-90C5-48F8-A0FB-DAAAF2B0DA68}" srcOrd="0" destOrd="1" presId="urn:microsoft.com/office/officeart/2005/8/layout/hList1"/>
    <dgm:cxn modelId="{71C2CC93-3234-47B9-9901-544FDFE256F5}" type="presParOf" srcId="{62D06149-0619-44E6-B477-8B960B420A29}" destId="{2D9BA95C-AB00-4EFD-A59F-A5F14E18BE1E}" srcOrd="0" destOrd="0" presId="urn:microsoft.com/office/officeart/2005/8/layout/hList1"/>
    <dgm:cxn modelId="{74D3600B-42F6-479D-B68E-598BE4D47862}" type="presParOf" srcId="{2D9BA95C-AB00-4EFD-A59F-A5F14E18BE1E}" destId="{4B88CDA5-B67F-412E-9978-C956399190E9}" srcOrd="0" destOrd="0" presId="urn:microsoft.com/office/officeart/2005/8/layout/hList1"/>
    <dgm:cxn modelId="{148792AF-F783-48B9-B5F3-C5694F4E966C}" type="presParOf" srcId="{2D9BA95C-AB00-4EFD-A59F-A5F14E18BE1E}" destId="{B188FE32-01F1-4564-84C0-0149EBA3334E}" srcOrd="1" destOrd="0" presId="urn:microsoft.com/office/officeart/2005/8/layout/hList1"/>
    <dgm:cxn modelId="{3DC5ADE3-F9AD-43B5-885E-42B20886EF40}" type="presParOf" srcId="{62D06149-0619-44E6-B477-8B960B420A29}" destId="{147A35D3-4543-4F50-8462-EF0BA9B5A8C3}" srcOrd="1" destOrd="0" presId="urn:microsoft.com/office/officeart/2005/8/layout/hList1"/>
    <dgm:cxn modelId="{4EB736F6-B958-4D83-961A-98173013D903}" type="presParOf" srcId="{62D06149-0619-44E6-B477-8B960B420A29}" destId="{AEF109CF-CD04-4460-B1C9-DC2715B61B29}" srcOrd="2" destOrd="0" presId="urn:microsoft.com/office/officeart/2005/8/layout/hList1"/>
    <dgm:cxn modelId="{CDCF2161-0904-4EEB-9882-B5B273627322}" type="presParOf" srcId="{AEF109CF-CD04-4460-B1C9-DC2715B61B29}" destId="{9FDA51B0-9BBB-40D7-B020-6EF6B9F24CE2}" srcOrd="0" destOrd="0" presId="urn:microsoft.com/office/officeart/2005/8/layout/hList1"/>
    <dgm:cxn modelId="{B464CD54-26F5-4235-AF0A-085658933639}" type="presParOf" srcId="{AEF109CF-CD04-4460-B1C9-DC2715B61B29}" destId="{721611F0-94D8-4C1E-B9C1-F122794F34F1}" srcOrd="1" destOrd="0" presId="urn:microsoft.com/office/officeart/2005/8/layout/hList1"/>
    <dgm:cxn modelId="{68E09459-46EA-4AF6-9509-DB0BA5A1A2FF}" type="presParOf" srcId="{62D06149-0619-44E6-B477-8B960B420A29}" destId="{7AC14A89-1028-4C95-8F55-11F8FF4F3578}" srcOrd="3" destOrd="0" presId="urn:microsoft.com/office/officeart/2005/8/layout/hList1"/>
    <dgm:cxn modelId="{1DBA96B3-4793-4E9B-863A-C4969BEB9592}" type="presParOf" srcId="{62D06149-0619-44E6-B477-8B960B420A29}" destId="{13DBD802-E7BA-413E-B301-C31E05245964}" srcOrd="4" destOrd="0" presId="urn:microsoft.com/office/officeart/2005/8/layout/hList1"/>
    <dgm:cxn modelId="{B023C139-0C6F-4F04-A008-F97605E60859}" type="presParOf" srcId="{13DBD802-E7BA-413E-B301-C31E05245964}" destId="{F5DDB9B1-A012-4AC2-AD3E-D4B81BC4EFB6}" srcOrd="0" destOrd="0" presId="urn:microsoft.com/office/officeart/2005/8/layout/hList1"/>
    <dgm:cxn modelId="{71E1C5E1-6AB0-47E9-ADC1-2F8E7FDB464E}" type="presParOf" srcId="{13DBD802-E7BA-413E-B301-C31E05245964}" destId="{1210CD03-90C5-48F8-A0FB-DAAAF2B0DA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235DDC-72B8-466F-8574-749577CBA8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2AB0A00-3AF0-4FC3-9F77-33D77BB05579}">
      <dgm:prSet/>
      <dgm:spPr/>
      <dgm:t>
        <a:bodyPr/>
        <a:lstStyle/>
        <a:p>
          <a:r>
            <a:rPr lang="en-US" b="1" dirty="0"/>
            <a:t>Income Distribution</a:t>
          </a:r>
          <a:endParaRPr lang="en-IN" dirty="0"/>
        </a:p>
      </dgm:t>
    </dgm:pt>
    <dgm:pt modelId="{E698AACD-5CDD-4E05-A6C4-AF5FBC4AE357}" type="parTrans" cxnId="{4006159B-2C90-47C8-9BEA-5DEEB3C1AEFA}">
      <dgm:prSet/>
      <dgm:spPr/>
      <dgm:t>
        <a:bodyPr/>
        <a:lstStyle/>
        <a:p>
          <a:endParaRPr lang="en-IN"/>
        </a:p>
      </dgm:t>
    </dgm:pt>
    <dgm:pt modelId="{A6CD95DF-9225-4744-A366-C4A98E3F11D5}" type="sibTrans" cxnId="{4006159B-2C90-47C8-9BEA-5DEEB3C1AEFA}">
      <dgm:prSet/>
      <dgm:spPr/>
      <dgm:t>
        <a:bodyPr/>
        <a:lstStyle/>
        <a:p>
          <a:endParaRPr lang="en-IN"/>
        </a:p>
      </dgm:t>
    </dgm:pt>
    <dgm:pt modelId="{9A520A24-ACBF-4EB5-93D5-4AC5BD76FB7B}">
      <dgm:prSet/>
      <dgm:spPr/>
      <dgm:t>
        <a:bodyPr/>
        <a:lstStyle/>
        <a:p>
          <a:r>
            <a:rPr lang="en-US"/>
            <a:t>A significant </a:t>
          </a:r>
          <a:r>
            <a:rPr lang="en-US" b="1"/>
            <a:t>33.5% earn $125K+</a:t>
          </a:r>
          <a:r>
            <a:rPr lang="en-US"/>
            <a:t>, and income distribution is relatively even from $20K to $100K (each band around 11–13%).</a:t>
          </a:r>
          <a:endParaRPr lang="en-IN"/>
        </a:p>
      </dgm:t>
    </dgm:pt>
    <dgm:pt modelId="{58297F97-E840-4AFB-881E-AB6ED2D5D838}" type="parTrans" cxnId="{E192869D-67A4-4FFD-87FF-0D6A9AD3EF1E}">
      <dgm:prSet/>
      <dgm:spPr/>
      <dgm:t>
        <a:bodyPr/>
        <a:lstStyle/>
        <a:p>
          <a:endParaRPr lang="en-IN"/>
        </a:p>
      </dgm:t>
    </dgm:pt>
    <dgm:pt modelId="{368BFEA8-8B9E-41C7-875F-9224FD222FC2}" type="sibTrans" cxnId="{E192869D-67A4-4FFD-87FF-0D6A9AD3EF1E}">
      <dgm:prSet/>
      <dgm:spPr/>
      <dgm:t>
        <a:bodyPr/>
        <a:lstStyle/>
        <a:p>
          <a:endParaRPr lang="en-IN"/>
        </a:p>
      </dgm:t>
    </dgm:pt>
    <dgm:pt modelId="{18AE4350-072A-482D-8CA8-74CDCEDF9A01}">
      <dgm:prSet/>
      <dgm:spPr/>
      <dgm:t>
        <a:bodyPr/>
        <a:lstStyle/>
        <a:p>
          <a:r>
            <a:rPr lang="en-US"/>
            <a:t>This suggests </a:t>
          </a:r>
          <a:r>
            <a:rPr lang="en-US" b="1"/>
            <a:t>higher-income professionals are a core customer base</a:t>
          </a:r>
          <a:r>
            <a:rPr lang="en-US"/>
            <a:t>.</a:t>
          </a:r>
          <a:endParaRPr lang="en-IN"/>
        </a:p>
      </dgm:t>
    </dgm:pt>
    <dgm:pt modelId="{4641A2C3-0F85-4365-8510-18E67058291B}" type="parTrans" cxnId="{1B9BC90A-658A-4241-8774-CF9F945EBB70}">
      <dgm:prSet/>
      <dgm:spPr/>
      <dgm:t>
        <a:bodyPr/>
        <a:lstStyle/>
        <a:p>
          <a:endParaRPr lang="en-IN"/>
        </a:p>
      </dgm:t>
    </dgm:pt>
    <dgm:pt modelId="{4536D996-CC18-4E2B-BD33-31A94463B44C}" type="sibTrans" cxnId="{1B9BC90A-658A-4241-8774-CF9F945EBB70}">
      <dgm:prSet/>
      <dgm:spPr/>
      <dgm:t>
        <a:bodyPr/>
        <a:lstStyle/>
        <a:p>
          <a:endParaRPr lang="en-IN"/>
        </a:p>
      </dgm:t>
    </dgm:pt>
    <dgm:pt modelId="{BB0F09E4-5A81-4D48-A020-EEA0C29249E3}">
      <dgm:prSet/>
      <dgm:spPr/>
      <dgm:t>
        <a:bodyPr/>
        <a:lstStyle/>
        <a:p>
          <a:r>
            <a:rPr lang="en-US" b="1"/>
            <a:t>Key Behavioral Indicators</a:t>
          </a:r>
          <a:endParaRPr lang="en-IN"/>
        </a:p>
      </dgm:t>
    </dgm:pt>
    <dgm:pt modelId="{5328176F-F4D0-4737-8E6D-D45B8169EB4C}" type="parTrans" cxnId="{422B6FCC-489D-42C8-89CC-7EB635891C60}">
      <dgm:prSet/>
      <dgm:spPr/>
      <dgm:t>
        <a:bodyPr/>
        <a:lstStyle/>
        <a:p>
          <a:endParaRPr lang="en-IN"/>
        </a:p>
      </dgm:t>
    </dgm:pt>
    <dgm:pt modelId="{B11EF681-3ECA-4266-A83D-1A5AB59EBD8A}" type="sibTrans" cxnId="{422B6FCC-489D-42C8-89CC-7EB635891C60}">
      <dgm:prSet/>
      <dgm:spPr/>
      <dgm:t>
        <a:bodyPr/>
        <a:lstStyle/>
        <a:p>
          <a:endParaRPr lang="en-IN"/>
        </a:p>
      </dgm:t>
    </dgm:pt>
    <dgm:pt modelId="{B7C51F32-D2E8-4A92-926E-BF485675BB8A}">
      <dgm:prSet/>
      <dgm:spPr/>
      <dgm:t>
        <a:bodyPr/>
        <a:lstStyle/>
        <a:p>
          <a:r>
            <a:rPr lang="en-US" b="1"/>
            <a:t>Lifestyle</a:t>
          </a:r>
          <a:r>
            <a:rPr lang="en-US"/>
            <a:t>: The most common lifestyles are </a:t>
          </a:r>
          <a:r>
            <a:rPr lang="en-US" b="1"/>
            <a:t>Suburban Middle Class (19.4%)</a:t>
          </a:r>
          <a:r>
            <a:rPr lang="en-US"/>
            <a:t>, </a:t>
          </a:r>
          <a:r>
            <a:rPr lang="en-US" b="1"/>
            <a:t>Urban Middle Class (17.2%)</a:t>
          </a:r>
          <a:r>
            <a:rPr lang="en-US"/>
            <a:t>, and </a:t>
          </a:r>
          <a:r>
            <a:rPr lang="en-US" b="1"/>
            <a:t>Rural Middle Class (12.7%)</a:t>
          </a:r>
          <a:r>
            <a:rPr lang="en-US"/>
            <a:t> — showing appeal across locations.</a:t>
          </a:r>
          <a:endParaRPr lang="en-IN"/>
        </a:p>
      </dgm:t>
    </dgm:pt>
    <dgm:pt modelId="{4D491F76-81BA-412B-A01C-45C9368BCEA3}" type="parTrans" cxnId="{8E88DC1A-CFD0-491A-9AA3-BE50C1996C70}">
      <dgm:prSet/>
      <dgm:spPr/>
      <dgm:t>
        <a:bodyPr/>
        <a:lstStyle/>
        <a:p>
          <a:endParaRPr lang="en-IN"/>
        </a:p>
      </dgm:t>
    </dgm:pt>
    <dgm:pt modelId="{09D8628D-5C96-43C0-9E37-846F96418CCD}" type="sibTrans" cxnId="{8E88DC1A-CFD0-491A-9AA3-BE50C1996C70}">
      <dgm:prSet/>
      <dgm:spPr/>
      <dgm:t>
        <a:bodyPr/>
        <a:lstStyle/>
        <a:p>
          <a:endParaRPr lang="en-IN"/>
        </a:p>
      </dgm:t>
    </dgm:pt>
    <dgm:pt modelId="{09E6717D-BBDC-4A5D-9CB1-61A1D0660696}">
      <dgm:prSet/>
      <dgm:spPr/>
      <dgm:t>
        <a:bodyPr/>
        <a:lstStyle/>
        <a:p>
          <a:r>
            <a:rPr lang="en-US" b="1"/>
            <a:t>Ethnicity</a:t>
          </a:r>
          <a:r>
            <a:rPr lang="en-US"/>
            <a:t>: Predominantly </a:t>
          </a:r>
          <a:r>
            <a:rPr lang="en-US" b="1"/>
            <a:t>White/Caucasian (65.4%)</a:t>
          </a:r>
          <a:r>
            <a:rPr lang="en-US"/>
            <a:t>, followed by </a:t>
          </a:r>
          <a:r>
            <a:rPr lang="en-US" b="1"/>
            <a:t>Black/African American (10.2%)</a:t>
          </a:r>
          <a:r>
            <a:rPr lang="en-US"/>
            <a:t>.</a:t>
          </a:r>
          <a:endParaRPr lang="en-IN"/>
        </a:p>
      </dgm:t>
    </dgm:pt>
    <dgm:pt modelId="{24846B47-A768-4678-878D-46776B68E8CE}" type="parTrans" cxnId="{8E6E6627-BBFF-4448-9BC9-D59160A094DF}">
      <dgm:prSet/>
      <dgm:spPr/>
      <dgm:t>
        <a:bodyPr/>
        <a:lstStyle/>
        <a:p>
          <a:endParaRPr lang="en-IN"/>
        </a:p>
      </dgm:t>
    </dgm:pt>
    <dgm:pt modelId="{D478B00F-E9B0-4AD5-8C5A-82AD51B377E4}" type="sibTrans" cxnId="{8E6E6627-BBFF-4448-9BC9-D59160A094DF}">
      <dgm:prSet/>
      <dgm:spPr/>
      <dgm:t>
        <a:bodyPr/>
        <a:lstStyle/>
        <a:p>
          <a:endParaRPr lang="en-IN"/>
        </a:p>
      </dgm:t>
    </dgm:pt>
    <dgm:pt modelId="{8FA78E90-3FA2-44DE-B6C1-988CA3F8E19F}">
      <dgm:prSet/>
      <dgm:spPr/>
      <dgm:t>
        <a:bodyPr/>
        <a:lstStyle/>
        <a:p>
          <a:r>
            <a:rPr lang="en-US" b="1"/>
            <a:t>Generation</a:t>
          </a:r>
          <a:r>
            <a:rPr lang="en-US"/>
            <a:t>: Starbucks appeals broadly to </a:t>
          </a:r>
          <a:r>
            <a:rPr lang="en-US" b="1"/>
            <a:t>Gen X (33.3%)</a:t>
          </a:r>
          <a:r>
            <a:rPr lang="en-US"/>
            <a:t>, </a:t>
          </a:r>
          <a:r>
            <a:rPr lang="en-US" b="1"/>
            <a:t>Boomers+ (32.5%)</a:t>
          </a:r>
          <a:r>
            <a:rPr lang="en-US"/>
            <a:t>, and </a:t>
          </a:r>
          <a:r>
            <a:rPr lang="en-US" b="1"/>
            <a:t>Millennials (27.4%)</a:t>
          </a:r>
          <a:r>
            <a:rPr lang="en-US"/>
            <a:t>, with limited Gen Z reach (6.7%).</a:t>
          </a:r>
          <a:endParaRPr lang="en-IN"/>
        </a:p>
      </dgm:t>
    </dgm:pt>
    <dgm:pt modelId="{FB3DAA53-4C10-48AF-92CB-576B32A94CC3}" type="parTrans" cxnId="{9AABC8B1-A7F1-4B38-86E0-C0F64640A47C}">
      <dgm:prSet/>
      <dgm:spPr/>
      <dgm:t>
        <a:bodyPr/>
        <a:lstStyle/>
        <a:p>
          <a:endParaRPr lang="en-IN"/>
        </a:p>
      </dgm:t>
    </dgm:pt>
    <dgm:pt modelId="{B09A6DE0-CF1C-4C06-9863-7C26A27CD015}" type="sibTrans" cxnId="{9AABC8B1-A7F1-4B38-86E0-C0F64640A47C}">
      <dgm:prSet/>
      <dgm:spPr/>
      <dgm:t>
        <a:bodyPr/>
        <a:lstStyle/>
        <a:p>
          <a:endParaRPr lang="en-IN"/>
        </a:p>
      </dgm:t>
    </dgm:pt>
    <dgm:pt modelId="{921DC296-75F8-40BD-A695-DF364904174A}" type="pres">
      <dgm:prSet presAssocID="{FC235DDC-72B8-466F-8574-749577CBA8A2}" presName="linear" presStyleCnt="0">
        <dgm:presLayoutVars>
          <dgm:animLvl val="lvl"/>
          <dgm:resizeHandles val="exact"/>
        </dgm:presLayoutVars>
      </dgm:prSet>
      <dgm:spPr/>
    </dgm:pt>
    <dgm:pt modelId="{307E63A8-3D08-480D-8317-B835261C2D94}" type="pres">
      <dgm:prSet presAssocID="{12AB0A00-3AF0-4FC3-9F77-33D77BB05579}" presName="parentText" presStyleLbl="node1" presStyleIdx="0" presStyleCnt="2">
        <dgm:presLayoutVars>
          <dgm:chMax val="0"/>
          <dgm:bulletEnabled val="1"/>
        </dgm:presLayoutVars>
      </dgm:prSet>
      <dgm:spPr/>
    </dgm:pt>
    <dgm:pt modelId="{FD0E7E43-1771-4A76-ABD7-DF715F264860}" type="pres">
      <dgm:prSet presAssocID="{12AB0A00-3AF0-4FC3-9F77-33D77BB05579}" presName="childText" presStyleLbl="revTx" presStyleIdx="0" presStyleCnt="2">
        <dgm:presLayoutVars>
          <dgm:bulletEnabled val="1"/>
        </dgm:presLayoutVars>
      </dgm:prSet>
      <dgm:spPr/>
    </dgm:pt>
    <dgm:pt modelId="{52CB60B7-F62D-4C32-8308-617A5542614A}" type="pres">
      <dgm:prSet presAssocID="{BB0F09E4-5A81-4D48-A020-EEA0C29249E3}" presName="parentText" presStyleLbl="node1" presStyleIdx="1" presStyleCnt="2">
        <dgm:presLayoutVars>
          <dgm:chMax val="0"/>
          <dgm:bulletEnabled val="1"/>
        </dgm:presLayoutVars>
      </dgm:prSet>
      <dgm:spPr/>
    </dgm:pt>
    <dgm:pt modelId="{75568550-DD0E-4AF7-9DDE-AD10245A1A8B}" type="pres">
      <dgm:prSet presAssocID="{BB0F09E4-5A81-4D48-A020-EEA0C29249E3}" presName="childText" presStyleLbl="revTx" presStyleIdx="1" presStyleCnt="2">
        <dgm:presLayoutVars>
          <dgm:bulletEnabled val="1"/>
        </dgm:presLayoutVars>
      </dgm:prSet>
      <dgm:spPr/>
    </dgm:pt>
  </dgm:ptLst>
  <dgm:cxnLst>
    <dgm:cxn modelId="{5B27C300-78FD-43A8-8EDA-2EE5EB944237}" type="presOf" srcId="{8FA78E90-3FA2-44DE-B6C1-988CA3F8E19F}" destId="{75568550-DD0E-4AF7-9DDE-AD10245A1A8B}" srcOrd="0" destOrd="2" presId="urn:microsoft.com/office/officeart/2005/8/layout/vList2"/>
    <dgm:cxn modelId="{87605803-074E-4F81-AAAF-B544E7D7C805}" type="presOf" srcId="{FC235DDC-72B8-466F-8574-749577CBA8A2}" destId="{921DC296-75F8-40BD-A695-DF364904174A}" srcOrd="0" destOrd="0" presId="urn:microsoft.com/office/officeart/2005/8/layout/vList2"/>
    <dgm:cxn modelId="{E11DD507-2DB4-49F2-A26A-09CC773BFB3A}" type="presOf" srcId="{B7C51F32-D2E8-4A92-926E-BF485675BB8A}" destId="{75568550-DD0E-4AF7-9DDE-AD10245A1A8B}" srcOrd="0" destOrd="0" presId="urn:microsoft.com/office/officeart/2005/8/layout/vList2"/>
    <dgm:cxn modelId="{1B9BC90A-658A-4241-8774-CF9F945EBB70}" srcId="{12AB0A00-3AF0-4FC3-9F77-33D77BB05579}" destId="{18AE4350-072A-482D-8CA8-74CDCEDF9A01}" srcOrd="1" destOrd="0" parTransId="{4641A2C3-0F85-4365-8510-18E67058291B}" sibTransId="{4536D996-CC18-4E2B-BD33-31A94463B44C}"/>
    <dgm:cxn modelId="{8E88DC1A-CFD0-491A-9AA3-BE50C1996C70}" srcId="{BB0F09E4-5A81-4D48-A020-EEA0C29249E3}" destId="{B7C51F32-D2E8-4A92-926E-BF485675BB8A}" srcOrd="0" destOrd="0" parTransId="{4D491F76-81BA-412B-A01C-45C9368BCEA3}" sibTransId="{09D8628D-5C96-43C0-9E37-846F96418CCD}"/>
    <dgm:cxn modelId="{8E6E6627-BBFF-4448-9BC9-D59160A094DF}" srcId="{BB0F09E4-5A81-4D48-A020-EEA0C29249E3}" destId="{09E6717D-BBDC-4A5D-9CB1-61A1D0660696}" srcOrd="1" destOrd="0" parTransId="{24846B47-A768-4678-878D-46776B68E8CE}" sibTransId="{D478B00F-E9B0-4AD5-8C5A-82AD51B377E4}"/>
    <dgm:cxn modelId="{601ADB37-F8D8-4611-AEAE-1FBFCBB71DE7}" type="presOf" srcId="{12AB0A00-3AF0-4FC3-9F77-33D77BB05579}" destId="{307E63A8-3D08-480D-8317-B835261C2D94}" srcOrd="0" destOrd="0" presId="urn:microsoft.com/office/officeart/2005/8/layout/vList2"/>
    <dgm:cxn modelId="{96785148-BF08-45E7-AF81-2E0A881B3E56}" type="presOf" srcId="{18AE4350-072A-482D-8CA8-74CDCEDF9A01}" destId="{FD0E7E43-1771-4A76-ABD7-DF715F264860}" srcOrd="0" destOrd="1" presId="urn:microsoft.com/office/officeart/2005/8/layout/vList2"/>
    <dgm:cxn modelId="{E1668B93-4B49-4EF9-B380-D3DEB2491487}" type="presOf" srcId="{BB0F09E4-5A81-4D48-A020-EEA0C29249E3}" destId="{52CB60B7-F62D-4C32-8308-617A5542614A}" srcOrd="0" destOrd="0" presId="urn:microsoft.com/office/officeart/2005/8/layout/vList2"/>
    <dgm:cxn modelId="{C4B11D99-D747-46F0-87EB-EE6A809E0FB9}" type="presOf" srcId="{09E6717D-BBDC-4A5D-9CB1-61A1D0660696}" destId="{75568550-DD0E-4AF7-9DDE-AD10245A1A8B}" srcOrd="0" destOrd="1" presId="urn:microsoft.com/office/officeart/2005/8/layout/vList2"/>
    <dgm:cxn modelId="{4006159B-2C90-47C8-9BEA-5DEEB3C1AEFA}" srcId="{FC235DDC-72B8-466F-8574-749577CBA8A2}" destId="{12AB0A00-3AF0-4FC3-9F77-33D77BB05579}" srcOrd="0" destOrd="0" parTransId="{E698AACD-5CDD-4E05-A6C4-AF5FBC4AE357}" sibTransId="{A6CD95DF-9225-4744-A366-C4A98E3F11D5}"/>
    <dgm:cxn modelId="{E192869D-67A4-4FFD-87FF-0D6A9AD3EF1E}" srcId="{12AB0A00-3AF0-4FC3-9F77-33D77BB05579}" destId="{9A520A24-ACBF-4EB5-93D5-4AC5BD76FB7B}" srcOrd="0" destOrd="0" parTransId="{58297F97-E840-4AFB-881E-AB6ED2D5D838}" sibTransId="{368BFEA8-8B9E-41C7-875F-9224FD222FC2}"/>
    <dgm:cxn modelId="{D1086CB0-6B28-4297-857C-3C50AADEAF44}" type="presOf" srcId="{9A520A24-ACBF-4EB5-93D5-4AC5BD76FB7B}" destId="{FD0E7E43-1771-4A76-ABD7-DF715F264860}" srcOrd="0" destOrd="0" presId="urn:microsoft.com/office/officeart/2005/8/layout/vList2"/>
    <dgm:cxn modelId="{9AABC8B1-A7F1-4B38-86E0-C0F64640A47C}" srcId="{BB0F09E4-5A81-4D48-A020-EEA0C29249E3}" destId="{8FA78E90-3FA2-44DE-B6C1-988CA3F8E19F}" srcOrd="2" destOrd="0" parTransId="{FB3DAA53-4C10-48AF-92CB-576B32A94CC3}" sibTransId="{B09A6DE0-CF1C-4C06-9863-7C26A27CD015}"/>
    <dgm:cxn modelId="{422B6FCC-489D-42C8-89CC-7EB635891C60}" srcId="{FC235DDC-72B8-466F-8574-749577CBA8A2}" destId="{BB0F09E4-5A81-4D48-A020-EEA0C29249E3}" srcOrd="1" destOrd="0" parTransId="{5328176F-F4D0-4737-8E6D-D45B8169EB4C}" sibTransId="{B11EF681-3ECA-4266-A83D-1A5AB59EBD8A}"/>
    <dgm:cxn modelId="{38CE20A6-1E5F-48C1-90F3-382A6373AA3C}" type="presParOf" srcId="{921DC296-75F8-40BD-A695-DF364904174A}" destId="{307E63A8-3D08-480D-8317-B835261C2D94}" srcOrd="0" destOrd="0" presId="urn:microsoft.com/office/officeart/2005/8/layout/vList2"/>
    <dgm:cxn modelId="{B1FE8AB4-284F-41CA-A9E6-C944CAC10730}" type="presParOf" srcId="{921DC296-75F8-40BD-A695-DF364904174A}" destId="{FD0E7E43-1771-4A76-ABD7-DF715F264860}" srcOrd="1" destOrd="0" presId="urn:microsoft.com/office/officeart/2005/8/layout/vList2"/>
    <dgm:cxn modelId="{2F660A9A-01A0-46A9-BC50-9A1854445E8E}" type="presParOf" srcId="{921DC296-75F8-40BD-A695-DF364904174A}" destId="{52CB60B7-F62D-4C32-8308-617A5542614A}" srcOrd="2" destOrd="0" presId="urn:microsoft.com/office/officeart/2005/8/layout/vList2"/>
    <dgm:cxn modelId="{928B181F-D5A5-4D10-90CE-102216783C75}" type="presParOf" srcId="{921DC296-75F8-40BD-A695-DF364904174A}" destId="{75568550-DD0E-4AF7-9DDE-AD10245A1A8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53E9C6A-9704-42C7-B0E1-3B07CFF72E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4AE8933D-6DEA-40E4-956E-870A2DCB4417}">
      <dgm:prSet/>
      <dgm:spPr/>
      <dgm:t>
        <a:bodyPr/>
        <a:lstStyle/>
        <a:p>
          <a:r>
            <a:rPr lang="en-US" b="1" dirty="0"/>
            <a:t>A working adult or couple aged 35–64</a:t>
          </a:r>
          <a:r>
            <a:rPr lang="en-US" dirty="0"/>
            <a:t>, educated (often with graduate studies), </a:t>
          </a:r>
          <a:r>
            <a:rPr lang="en-US" b="1" dirty="0"/>
            <a:t>typically married</a:t>
          </a:r>
          <a:r>
            <a:rPr lang="en-US" dirty="0"/>
            <a:t>, and </a:t>
          </a:r>
          <a:r>
            <a:rPr lang="en-US" b="1" dirty="0"/>
            <a:t>earning a moderate-to-high income ($60K–$125K+)</a:t>
          </a:r>
          <a:r>
            <a:rPr lang="en-US" dirty="0"/>
            <a:t>. They live mostly in </a:t>
          </a:r>
          <a:r>
            <a:rPr lang="en-US" b="1" dirty="0"/>
            <a:t>suburban or urban middle-class areas</a:t>
          </a:r>
          <a:r>
            <a:rPr lang="en-US" dirty="0"/>
            <a:t>, buy for both individual and household needs, and are split between </a:t>
          </a:r>
          <a:r>
            <a:rPr lang="en-US" b="1" dirty="0"/>
            <a:t>professionals and retirees</a:t>
          </a:r>
          <a:r>
            <a:rPr lang="en-US" dirty="0"/>
            <a:t>.</a:t>
          </a:r>
          <a:endParaRPr lang="en-IN" dirty="0"/>
        </a:p>
      </dgm:t>
    </dgm:pt>
    <dgm:pt modelId="{57D618B7-CF91-47E1-9A79-EBF210F79876}" type="parTrans" cxnId="{3EB1F045-E5B7-4B0F-8B13-F83B17317A33}">
      <dgm:prSet/>
      <dgm:spPr/>
      <dgm:t>
        <a:bodyPr/>
        <a:lstStyle/>
        <a:p>
          <a:endParaRPr lang="en-IN"/>
        </a:p>
      </dgm:t>
    </dgm:pt>
    <dgm:pt modelId="{9F7A7FF2-6EDB-43AD-A3E3-08C3FA448E99}" type="sibTrans" cxnId="{3EB1F045-E5B7-4B0F-8B13-F83B17317A33}">
      <dgm:prSet/>
      <dgm:spPr/>
      <dgm:t>
        <a:bodyPr/>
        <a:lstStyle/>
        <a:p>
          <a:endParaRPr lang="en-IN"/>
        </a:p>
      </dgm:t>
    </dgm:pt>
    <dgm:pt modelId="{5A1AECE4-7A62-4FB1-B4B8-D65E51B40F60}" type="pres">
      <dgm:prSet presAssocID="{953E9C6A-9704-42C7-B0E1-3B07CFF72E02}" presName="Name0" presStyleCnt="0">
        <dgm:presLayoutVars>
          <dgm:chMax val="7"/>
          <dgm:chPref val="7"/>
          <dgm:dir/>
        </dgm:presLayoutVars>
      </dgm:prSet>
      <dgm:spPr/>
    </dgm:pt>
    <dgm:pt modelId="{176776BF-C290-48E3-BEAD-E3A637629AA3}" type="pres">
      <dgm:prSet presAssocID="{953E9C6A-9704-42C7-B0E1-3B07CFF72E02}" presName="Name1" presStyleCnt="0"/>
      <dgm:spPr/>
    </dgm:pt>
    <dgm:pt modelId="{821F57BD-EC62-4DF5-8FC3-F498516D8641}" type="pres">
      <dgm:prSet presAssocID="{953E9C6A-9704-42C7-B0E1-3B07CFF72E02}" presName="cycle" presStyleCnt="0"/>
      <dgm:spPr/>
    </dgm:pt>
    <dgm:pt modelId="{31461BE1-7BBA-4226-AA92-F034095D8EB5}" type="pres">
      <dgm:prSet presAssocID="{953E9C6A-9704-42C7-B0E1-3B07CFF72E02}" presName="srcNode" presStyleLbl="node1" presStyleIdx="0" presStyleCnt="1"/>
      <dgm:spPr/>
    </dgm:pt>
    <dgm:pt modelId="{A906D480-C9A1-4AA3-A4D1-A7170B0820C1}" type="pres">
      <dgm:prSet presAssocID="{953E9C6A-9704-42C7-B0E1-3B07CFF72E02}" presName="conn" presStyleLbl="parChTrans1D2" presStyleIdx="0" presStyleCnt="1"/>
      <dgm:spPr/>
    </dgm:pt>
    <dgm:pt modelId="{2B66096D-465E-4EFD-8D84-5961E9A685D3}" type="pres">
      <dgm:prSet presAssocID="{953E9C6A-9704-42C7-B0E1-3B07CFF72E02}" presName="extraNode" presStyleLbl="node1" presStyleIdx="0" presStyleCnt="1"/>
      <dgm:spPr/>
    </dgm:pt>
    <dgm:pt modelId="{CB5EE405-5186-491C-8426-65B8B7C322B6}" type="pres">
      <dgm:prSet presAssocID="{953E9C6A-9704-42C7-B0E1-3B07CFF72E02}" presName="dstNode" presStyleLbl="node1" presStyleIdx="0" presStyleCnt="1"/>
      <dgm:spPr/>
    </dgm:pt>
    <dgm:pt modelId="{ABEB9FA2-17BC-4402-9381-CD1D15DC1C47}" type="pres">
      <dgm:prSet presAssocID="{4AE8933D-6DEA-40E4-956E-870A2DCB4417}" presName="text_1" presStyleLbl="node1" presStyleIdx="0" presStyleCnt="1">
        <dgm:presLayoutVars>
          <dgm:bulletEnabled val="1"/>
        </dgm:presLayoutVars>
      </dgm:prSet>
      <dgm:spPr/>
    </dgm:pt>
    <dgm:pt modelId="{9C5D7C09-1B09-493F-B4A5-BD1043CA9EE2}" type="pres">
      <dgm:prSet presAssocID="{4AE8933D-6DEA-40E4-956E-870A2DCB4417}" presName="accent_1" presStyleCnt="0"/>
      <dgm:spPr/>
    </dgm:pt>
    <dgm:pt modelId="{EDB1F6C7-B6E1-4A90-87B9-5930466C52BE}" type="pres">
      <dgm:prSet presAssocID="{4AE8933D-6DEA-40E4-956E-870A2DCB4417}" presName="accentRepeatNode" presStyleLbl="solidFgAcc1" presStyleIdx="0" presStyleCnt="1"/>
      <dgm:spPr/>
    </dgm:pt>
  </dgm:ptLst>
  <dgm:cxnLst>
    <dgm:cxn modelId="{DF39511A-FC78-4593-B5E4-6A48DE25A870}" type="presOf" srcId="{953E9C6A-9704-42C7-B0E1-3B07CFF72E02}" destId="{5A1AECE4-7A62-4FB1-B4B8-D65E51B40F60}" srcOrd="0" destOrd="0" presId="urn:microsoft.com/office/officeart/2008/layout/VerticalCurvedList"/>
    <dgm:cxn modelId="{2D8D771E-8A51-4400-8C1A-135CA7A73313}" type="presOf" srcId="{4AE8933D-6DEA-40E4-956E-870A2DCB4417}" destId="{ABEB9FA2-17BC-4402-9381-CD1D15DC1C47}" srcOrd="0" destOrd="0" presId="urn:microsoft.com/office/officeart/2008/layout/VerticalCurvedList"/>
    <dgm:cxn modelId="{3EB1F045-E5B7-4B0F-8B13-F83B17317A33}" srcId="{953E9C6A-9704-42C7-B0E1-3B07CFF72E02}" destId="{4AE8933D-6DEA-40E4-956E-870A2DCB4417}" srcOrd="0" destOrd="0" parTransId="{57D618B7-CF91-47E1-9A79-EBF210F79876}" sibTransId="{9F7A7FF2-6EDB-43AD-A3E3-08C3FA448E99}"/>
    <dgm:cxn modelId="{CAAFBAD5-2D9C-4C74-AF64-622AD1C033F7}" type="presOf" srcId="{9F7A7FF2-6EDB-43AD-A3E3-08C3FA448E99}" destId="{A906D480-C9A1-4AA3-A4D1-A7170B0820C1}" srcOrd="0" destOrd="0" presId="urn:microsoft.com/office/officeart/2008/layout/VerticalCurvedList"/>
    <dgm:cxn modelId="{2DDE7913-E50C-4B06-AA7E-457A3E194D1C}" type="presParOf" srcId="{5A1AECE4-7A62-4FB1-B4B8-D65E51B40F60}" destId="{176776BF-C290-48E3-BEAD-E3A637629AA3}" srcOrd="0" destOrd="0" presId="urn:microsoft.com/office/officeart/2008/layout/VerticalCurvedList"/>
    <dgm:cxn modelId="{1B29C2C9-2FC1-4816-B6D4-E68066F2C2A6}" type="presParOf" srcId="{176776BF-C290-48E3-BEAD-E3A637629AA3}" destId="{821F57BD-EC62-4DF5-8FC3-F498516D8641}" srcOrd="0" destOrd="0" presId="urn:microsoft.com/office/officeart/2008/layout/VerticalCurvedList"/>
    <dgm:cxn modelId="{780E2BED-AF07-48EC-8387-F2F48BD9CD93}" type="presParOf" srcId="{821F57BD-EC62-4DF5-8FC3-F498516D8641}" destId="{31461BE1-7BBA-4226-AA92-F034095D8EB5}" srcOrd="0" destOrd="0" presId="urn:microsoft.com/office/officeart/2008/layout/VerticalCurvedList"/>
    <dgm:cxn modelId="{FE65ED2B-BE6E-4504-B692-CE0A38420064}" type="presParOf" srcId="{821F57BD-EC62-4DF5-8FC3-F498516D8641}" destId="{A906D480-C9A1-4AA3-A4D1-A7170B0820C1}" srcOrd="1" destOrd="0" presId="urn:microsoft.com/office/officeart/2008/layout/VerticalCurvedList"/>
    <dgm:cxn modelId="{13A0F560-05B8-43FD-88B5-480606A938DE}" type="presParOf" srcId="{821F57BD-EC62-4DF5-8FC3-F498516D8641}" destId="{2B66096D-465E-4EFD-8D84-5961E9A685D3}" srcOrd="2" destOrd="0" presId="urn:microsoft.com/office/officeart/2008/layout/VerticalCurvedList"/>
    <dgm:cxn modelId="{4C237CCA-7E11-4D31-8A60-867021455A9F}" type="presParOf" srcId="{821F57BD-EC62-4DF5-8FC3-F498516D8641}" destId="{CB5EE405-5186-491C-8426-65B8B7C322B6}" srcOrd="3" destOrd="0" presId="urn:microsoft.com/office/officeart/2008/layout/VerticalCurvedList"/>
    <dgm:cxn modelId="{24DED71F-65AB-4765-9B69-B1C502712302}" type="presParOf" srcId="{176776BF-C290-48E3-BEAD-E3A637629AA3}" destId="{ABEB9FA2-17BC-4402-9381-CD1D15DC1C47}" srcOrd="1" destOrd="0" presId="urn:microsoft.com/office/officeart/2008/layout/VerticalCurvedList"/>
    <dgm:cxn modelId="{42814DE9-EA9E-4CCD-B3DF-28B3B2BDE68F}" type="presParOf" srcId="{176776BF-C290-48E3-BEAD-E3A637629AA3}" destId="{9C5D7C09-1B09-493F-B4A5-BD1043CA9EE2}" srcOrd="2" destOrd="0" presId="urn:microsoft.com/office/officeart/2008/layout/VerticalCurvedList"/>
    <dgm:cxn modelId="{BA0989FD-07D4-4DE9-851E-7981B100E85D}" type="presParOf" srcId="{9C5D7C09-1B09-493F-B4A5-BD1043CA9EE2}" destId="{EDB1F6C7-B6E1-4A90-87B9-5930466C52B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3DF9AD-25D2-4BDD-8418-144234ACA22F}" type="doc">
      <dgm:prSet loTypeId="urn:microsoft.com/office/officeart/2005/8/layout/pList2" loCatId="list" qsTypeId="urn:microsoft.com/office/officeart/2005/8/quickstyle/simple1" qsCatId="simple" csTypeId="urn:microsoft.com/office/officeart/2005/8/colors/accent1_2" csCatId="accent1" phldr="1"/>
      <dgm:spPr/>
    </dgm:pt>
    <dgm:pt modelId="{4367986D-6EE6-4900-BBE5-BF75396C429B}">
      <dgm:prSet phldrT="[Text]" custT="1"/>
      <dgm:spPr/>
      <dgm:t>
        <a:bodyPr anchor="ct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Diet-conscious</a:t>
          </a:r>
          <a:r>
            <a:rPr lang="en-IN"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4.8% vegan (</a:t>
          </a:r>
          <a:r>
            <a:rPr lang="en-IN" sz="1400" b="1" dirty="0">
              <a:latin typeface="Times New Roman" panose="02020603050405020304" pitchFamily="18" charset="0"/>
              <a:cs typeface="Times New Roman" panose="02020603050405020304" pitchFamily="18" charset="0"/>
            </a:rPr>
            <a:t>Index 185</a:t>
          </a:r>
          <a:r>
            <a:rPr lang="en-IN"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12.6% lactose-free (</a:t>
          </a:r>
          <a:r>
            <a:rPr lang="en-IN" sz="1400" b="1" dirty="0">
              <a:latin typeface="Times New Roman" panose="02020603050405020304" pitchFamily="18" charset="0"/>
              <a:cs typeface="Times New Roman" panose="02020603050405020304" pitchFamily="18" charset="0"/>
            </a:rPr>
            <a:t>Index 156</a:t>
          </a:r>
          <a:r>
            <a:rPr lang="en-IN"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3.2% grain-free (</a:t>
          </a:r>
          <a:r>
            <a:rPr lang="en-IN" sz="1400" b="1" dirty="0">
              <a:latin typeface="Times New Roman" panose="02020603050405020304" pitchFamily="18" charset="0"/>
              <a:cs typeface="Times New Roman" panose="02020603050405020304" pitchFamily="18" charset="0"/>
            </a:rPr>
            <a:t>Index 213</a:t>
          </a:r>
          <a:r>
            <a:rPr lang="en-IN" sz="1400" dirty="0">
              <a:latin typeface="Times New Roman" panose="02020603050405020304" pitchFamily="18" charset="0"/>
              <a:cs typeface="Times New Roman" panose="02020603050405020304" pitchFamily="18" charset="0"/>
            </a:rPr>
            <a:t>)</a:t>
          </a:r>
        </a:p>
      </dgm:t>
    </dgm:pt>
    <dgm:pt modelId="{6CFBB5ED-9B08-4514-A9D4-0918A2200E45}" type="parTrans" cxnId="{BDAC5849-2FD7-4CA1-98EE-4F4D2556CA8B}">
      <dgm:prSet/>
      <dgm:spPr/>
      <dgm:t>
        <a:bodyPr/>
        <a:lstStyle/>
        <a:p>
          <a:endParaRPr lang="en-IN"/>
        </a:p>
      </dgm:t>
    </dgm:pt>
    <dgm:pt modelId="{8068DC56-03BC-40F3-9CCC-C0748D061B7B}" type="sibTrans" cxnId="{BDAC5849-2FD7-4CA1-98EE-4F4D2556CA8B}">
      <dgm:prSet/>
      <dgm:spPr/>
      <dgm:t>
        <a:bodyPr/>
        <a:lstStyle/>
        <a:p>
          <a:endParaRPr lang="en-IN"/>
        </a:p>
      </dgm:t>
    </dgm:pt>
    <dgm:pt modelId="{85F1B881-D151-4EBD-BC87-DF31BC902E9C}">
      <dgm:prSet phldrT="[Text]" custT="1"/>
      <dgm:spPr/>
      <dgm:t>
        <a:bodyPr anchor="ct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Wellness-forward</a:t>
          </a:r>
          <a:r>
            <a:rPr lang="en-IN"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23.3% very active (</a:t>
          </a:r>
          <a:r>
            <a:rPr lang="en-US" sz="1400" b="1" dirty="0">
              <a:latin typeface="Times New Roman" panose="02020603050405020304" pitchFamily="18" charset="0"/>
              <a:cs typeface="Times New Roman" panose="02020603050405020304" pitchFamily="18" charset="0"/>
            </a:rPr>
            <a:t>Index 115</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15.4% follow health trends (</a:t>
          </a:r>
          <a:r>
            <a:rPr lang="en-US" sz="1400" b="1" dirty="0">
              <a:latin typeface="Times New Roman" panose="02020603050405020304" pitchFamily="18" charset="0"/>
              <a:cs typeface="Times New Roman" panose="02020603050405020304" pitchFamily="18" charset="0"/>
            </a:rPr>
            <a:t>Index 127</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dgm:t>
    </dgm:pt>
    <dgm:pt modelId="{46FA6112-720B-4D91-A6AA-C566CE70922F}" type="parTrans" cxnId="{4FAB226E-0253-42DA-86B1-817B73217206}">
      <dgm:prSet/>
      <dgm:spPr/>
      <dgm:t>
        <a:bodyPr/>
        <a:lstStyle/>
        <a:p>
          <a:endParaRPr lang="en-IN"/>
        </a:p>
      </dgm:t>
    </dgm:pt>
    <dgm:pt modelId="{77C9C5D4-6899-44DA-BC61-17DC863E5A77}" type="sibTrans" cxnId="{4FAB226E-0253-42DA-86B1-817B73217206}">
      <dgm:prSet/>
      <dgm:spPr/>
      <dgm:t>
        <a:bodyPr/>
        <a:lstStyle/>
        <a:p>
          <a:endParaRPr lang="en-IN"/>
        </a:p>
      </dgm:t>
    </dgm:pt>
    <dgm:pt modelId="{69F64944-C8EB-4BC0-BA5F-A60FA1ADFFCD}">
      <dgm:prSet phldrT="[Text]" custT="1"/>
      <dgm:spPr/>
      <dgm:t>
        <a:bodyPr anchor="ctr"/>
        <a:lstStyle/>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Media preference</a:t>
          </a:r>
          <a:r>
            <a:rPr lang="en-IN"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Print (</a:t>
          </a:r>
          <a:r>
            <a:rPr lang="en-US" sz="1400" b="1" dirty="0">
              <a:latin typeface="Times New Roman" panose="02020603050405020304" pitchFamily="18" charset="0"/>
              <a:cs typeface="Times New Roman" panose="02020603050405020304" pitchFamily="18" charset="0"/>
            </a:rPr>
            <a:t>Index 201</a:t>
          </a:r>
          <a:r>
            <a:rPr lang="en-US" sz="1400" dirty="0">
              <a:latin typeface="Times New Roman" panose="02020603050405020304" pitchFamily="18" charset="0"/>
              <a:cs typeface="Times New Roman" panose="02020603050405020304" pitchFamily="18" charset="0"/>
            </a:rPr>
            <a:t>), radio (</a:t>
          </a:r>
          <a:r>
            <a:rPr lang="en-US" sz="1400" b="1" dirty="0">
              <a:latin typeface="Times New Roman" panose="02020603050405020304" pitchFamily="18" charset="0"/>
              <a:cs typeface="Times New Roman" panose="02020603050405020304" pitchFamily="18" charset="0"/>
            </a:rPr>
            <a:t>207</a:t>
          </a:r>
          <a:r>
            <a:rPr lang="en-US" sz="1400" dirty="0">
              <a:latin typeface="Times New Roman" panose="02020603050405020304" pitchFamily="18" charset="0"/>
              <a:cs typeface="Times New Roman" panose="02020603050405020304" pitchFamily="18" charset="0"/>
            </a:rPr>
            <a:t>), outdoor ads (</a:t>
          </a:r>
          <a:r>
            <a:rPr lang="en-US" sz="1400" b="1" dirty="0">
              <a:latin typeface="Times New Roman" panose="02020603050405020304" pitchFamily="18" charset="0"/>
              <a:cs typeface="Times New Roman" panose="02020603050405020304" pitchFamily="18" charset="0"/>
            </a:rPr>
            <a:t>201</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Strong response to emails/texts (</a:t>
          </a:r>
          <a:r>
            <a:rPr lang="en-US" sz="1400" b="1" dirty="0">
              <a:latin typeface="Times New Roman" panose="02020603050405020304" pitchFamily="18" charset="0"/>
              <a:cs typeface="Times New Roman" panose="02020603050405020304" pitchFamily="18" charset="0"/>
            </a:rPr>
            <a:t>Index 328</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dgm:t>
    </dgm:pt>
    <dgm:pt modelId="{8BAD21FA-ACE9-4AD2-81B5-A0395ED808A9}" type="parTrans" cxnId="{5948A440-5DA2-4CF0-B556-EC4C292B90C6}">
      <dgm:prSet/>
      <dgm:spPr/>
      <dgm:t>
        <a:bodyPr/>
        <a:lstStyle/>
        <a:p>
          <a:endParaRPr lang="en-IN"/>
        </a:p>
      </dgm:t>
    </dgm:pt>
    <dgm:pt modelId="{BE8549C0-8E15-4AD0-AB56-DA4F1E03C54F}" type="sibTrans" cxnId="{5948A440-5DA2-4CF0-B556-EC4C292B90C6}">
      <dgm:prSet/>
      <dgm:spPr/>
      <dgm:t>
        <a:bodyPr/>
        <a:lstStyle/>
        <a:p>
          <a:endParaRPr lang="en-IN"/>
        </a:p>
      </dgm:t>
    </dgm:pt>
    <dgm:pt modelId="{40F99B94-9B6A-4B63-B625-FBA101F1A222}">
      <dgm:prSet phldrT="[Text]" custT="1"/>
      <dgm:spPr/>
      <dgm:t>
        <a:bodyPr anchor="ctr"/>
        <a:lstStyle/>
        <a:p>
          <a:pPr>
            <a:buNone/>
          </a:pPr>
          <a:r>
            <a:rPr lang="en-IN" sz="1400" b="1" dirty="0">
              <a:latin typeface="Times New Roman" panose="02020603050405020304" pitchFamily="18" charset="0"/>
              <a:cs typeface="Times New Roman" panose="02020603050405020304" pitchFamily="18" charset="0"/>
            </a:rPr>
            <a:t>Brand engagement</a:t>
          </a:r>
          <a:r>
            <a:rPr lang="en-IN" sz="1400" dirty="0">
              <a:latin typeface="Times New Roman" panose="02020603050405020304" pitchFamily="18" charset="0"/>
              <a:cs typeface="Times New Roman" panose="02020603050405020304" pitchFamily="18" charset="0"/>
            </a:rPr>
            <a:t>:</a:t>
          </a:r>
          <a:br>
            <a:rPr lang="en-IN" sz="1400" dirty="0">
              <a:latin typeface="Times New Roman" panose="02020603050405020304" pitchFamily="18" charset="0"/>
              <a:cs typeface="Times New Roman" panose="02020603050405020304" pitchFamily="18" charset="0"/>
            </a:rPr>
          </a:br>
          <a:br>
            <a:rPr lang="en-IN"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52.1% try new products (</a:t>
          </a:r>
          <a:r>
            <a:rPr lang="en-US" sz="1400" b="1" dirty="0">
              <a:latin typeface="Times New Roman" panose="02020603050405020304" pitchFamily="18" charset="0"/>
              <a:cs typeface="Times New Roman" panose="02020603050405020304" pitchFamily="18" charset="0"/>
            </a:rPr>
            <a:t>Index 257</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34.9% status-driven (</a:t>
          </a:r>
          <a:r>
            <a:rPr lang="en-IN" sz="1400" b="1" dirty="0">
              <a:latin typeface="Times New Roman" panose="02020603050405020304" pitchFamily="18" charset="0"/>
              <a:cs typeface="Times New Roman" panose="02020603050405020304" pitchFamily="18" charset="0"/>
            </a:rPr>
            <a:t>Index 727</a:t>
          </a:r>
          <a:r>
            <a:rPr lang="en-IN" sz="1400" dirty="0">
              <a:latin typeface="Times New Roman" panose="02020603050405020304" pitchFamily="18" charset="0"/>
              <a:cs typeface="Times New Roman" panose="02020603050405020304" pitchFamily="18" charset="0"/>
            </a:rPr>
            <a:t>), 37.9% values-driven (</a:t>
          </a:r>
          <a:r>
            <a:rPr lang="en-IN" sz="1400" b="1" dirty="0">
              <a:latin typeface="Times New Roman" panose="02020603050405020304" pitchFamily="18" charset="0"/>
              <a:cs typeface="Times New Roman" panose="02020603050405020304" pitchFamily="18" charset="0"/>
            </a:rPr>
            <a:t>Index 354</a:t>
          </a:r>
          <a:r>
            <a:rPr lang="en-IN" sz="1400" dirty="0">
              <a:latin typeface="Times New Roman" panose="02020603050405020304" pitchFamily="18" charset="0"/>
              <a:cs typeface="Times New Roman" panose="02020603050405020304" pitchFamily="18" charset="0"/>
            </a:rPr>
            <a:t>)</a:t>
          </a:r>
        </a:p>
      </dgm:t>
    </dgm:pt>
    <dgm:pt modelId="{A7352945-E8B6-4EEF-B484-3AB7D99E6C75}" type="parTrans" cxnId="{D5AB4A6C-3A02-40FB-A3DF-4806E64B4AB5}">
      <dgm:prSet/>
      <dgm:spPr/>
      <dgm:t>
        <a:bodyPr/>
        <a:lstStyle/>
        <a:p>
          <a:endParaRPr lang="en-IN"/>
        </a:p>
      </dgm:t>
    </dgm:pt>
    <dgm:pt modelId="{D513D61D-7725-4B37-B1FD-77C74ED08258}" type="sibTrans" cxnId="{D5AB4A6C-3A02-40FB-A3DF-4806E64B4AB5}">
      <dgm:prSet/>
      <dgm:spPr/>
      <dgm:t>
        <a:bodyPr/>
        <a:lstStyle/>
        <a:p>
          <a:endParaRPr lang="en-IN"/>
        </a:p>
      </dgm:t>
    </dgm:pt>
    <dgm:pt modelId="{6A41525A-B84B-4072-A384-D9E67132FBF1}">
      <dgm:prSet custT="1"/>
      <dgm:spPr/>
      <dgm:t>
        <a:bodyPr anchor="ctr"/>
        <a:lstStyle/>
        <a:p>
          <a:pPr algn="ct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Advertising attitudes</a:t>
          </a:r>
          <a:r>
            <a:rPr lang="en-IN" sz="1400">
              <a:latin typeface="Times New Roman" panose="02020603050405020304" pitchFamily="18" charset="0"/>
              <a:cs typeface="Times New Roman" panose="02020603050405020304" pitchFamily="18" charset="0"/>
            </a:rPr>
            <a:t>:</a:t>
          </a:r>
        </a:p>
      </dgm:t>
    </dgm:pt>
    <dgm:pt modelId="{32E46286-1279-4223-B375-D04E7966A912}" type="parTrans" cxnId="{000F885F-2F22-4FAF-9F8C-13E7882BF5C8}">
      <dgm:prSet/>
      <dgm:spPr/>
      <dgm:t>
        <a:bodyPr/>
        <a:lstStyle/>
        <a:p>
          <a:endParaRPr lang="en-IN"/>
        </a:p>
      </dgm:t>
    </dgm:pt>
    <dgm:pt modelId="{F680B5B0-390C-4268-A634-9B25E1015F51}" type="sibTrans" cxnId="{000F885F-2F22-4FAF-9F8C-13E7882BF5C8}">
      <dgm:prSet/>
      <dgm:spPr/>
      <dgm:t>
        <a:bodyPr/>
        <a:lstStyle/>
        <a:p>
          <a:endParaRPr lang="en-IN"/>
        </a:p>
      </dgm:t>
    </dgm:pt>
    <dgm:pt modelId="{4DC1CAE7-EA3A-4178-81B5-343C64482171}">
      <dgm:prSet custT="1"/>
      <dgm:spPr/>
      <dgm:t>
        <a:bodyPr anchor="ctr"/>
        <a:lstStyle/>
        <a:p>
          <a:pPr algn="ctr">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16.4% find ads entertaining (</a:t>
          </a:r>
          <a:r>
            <a:rPr lang="en-US" sz="1400" b="1" dirty="0">
              <a:latin typeface="Times New Roman" panose="02020603050405020304" pitchFamily="18" charset="0"/>
              <a:cs typeface="Times New Roman" panose="02020603050405020304" pitchFamily="18" charset="0"/>
            </a:rPr>
            <a:t>Index 129</a:t>
          </a:r>
          <a:r>
            <a:rPr lang="en-US" sz="1400" dirty="0">
              <a:latin typeface="Times New Roman" panose="02020603050405020304" pitchFamily="18" charset="0"/>
              <a:cs typeface="Times New Roman" panose="02020603050405020304" pitchFamily="18" charset="0"/>
            </a:rPr>
            <a:t>)</a:t>
          </a:r>
        </a:p>
      </dgm:t>
    </dgm:pt>
    <dgm:pt modelId="{6E2A4A3D-6EE3-47B5-8F21-A9D4186903E7}" type="parTrans" cxnId="{C69A94C8-2B45-4C3D-ACA2-5A4C919D2FB5}">
      <dgm:prSet/>
      <dgm:spPr/>
      <dgm:t>
        <a:bodyPr/>
        <a:lstStyle/>
        <a:p>
          <a:endParaRPr lang="en-IN"/>
        </a:p>
      </dgm:t>
    </dgm:pt>
    <dgm:pt modelId="{B380C774-2006-48C5-824A-BA62C09C7B34}" type="sibTrans" cxnId="{C69A94C8-2B45-4C3D-ACA2-5A4C919D2FB5}">
      <dgm:prSet/>
      <dgm:spPr/>
      <dgm:t>
        <a:bodyPr/>
        <a:lstStyle/>
        <a:p>
          <a:endParaRPr lang="en-IN"/>
        </a:p>
      </dgm:t>
    </dgm:pt>
    <dgm:pt modelId="{58A828CF-B645-44C5-A313-4D2FB6519A2B}">
      <dgm:prSet custT="1"/>
      <dgm:spPr/>
      <dgm:t>
        <a:bodyPr anchor="ctr"/>
        <a:lstStyle/>
        <a:p>
          <a:pPr algn="ctr">
            <a:buFont typeface="Arial" panose="020B0604020202020204" pitchFamily="34" charset="0"/>
            <a:buNone/>
          </a:pPr>
          <a:r>
            <a:rPr lang="en-US" sz="1400" dirty="0">
              <a:latin typeface="Times New Roman" panose="02020603050405020304" pitchFamily="18" charset="0"/>
              <a:cs typeface="Times New Roman" panose="02020603050405020304" pitchFamily="18" charset="0"/>
            </a:rPr>
            <a:t>6.6% trust advertised brands (</a:t>
          </a:r>
          <a:r>
            <a:rPr lang="en-US" sz="1400" b="1" dirty="0">
              <a:latin typeface="Times New Roman" panose="02020603050405020304" pitchFamily="18" charset="0"/>
              <a:cs typeface="Times New Roman" panose="02020603050405020304" pitchFamily="18" charset="0"/>
            </a:rPr>
            <a:t>Index 161</a:t>
          </a:r>
          <a:r>
            <a:rPr lang="en-US" sz="1400" dirty="0">
              <a:latin typeface="Times New Roman" panose="02020603050405020304" pitchFamily="18" charset="0"/>
              <a:cs typeface="Times New Roman" panose="02020603050405020304" pitchFamily="18" charset="0"/>
            </a:rPr>
            <a:t>)</a:t>
          </a:r>
        </a:p>
      </dgm:t>
    </dgm:pt>
    <dgm:pt modelId="{4F0A1F61-DEC5-43E6-8444-5CEA72ECFEF1}" type="parTrans" cxnId="{20B1F350-08F9-4011-B54C-44CEB0077CF3}">
      <dgm:prSet/>
      <dgm:spPr/>
      <dgm:t>
        <a:bodyPr/>
        <a:lstStyle/>
        <a:p>
          <a:endParaRPr lang="en-IN"/>
        </a:p>
      </dgm:t>
    </dgm:pt>
    <dgm:pt modelId="{62BB755F-BE06-4C8C-94D6-7B362A392FED}" type="sibTrans" cxnId="{20B1F350-08F9-4011-B54C-44CEB0077CF3}">
      <dgm:prSet/>
      <dgm:spPr/>
      <dgm:t>
        <a:bodyPr/>
        <a:lstStyle/>
        <a:p>
          <a:endParaRPr lang="en-IN"/>
        </a:p>
      </dgm:t>
    </dgm:pt>
    <dgm:pt modelId="{4A4EF191-DCBD-4B07-B847-920F42F3B7F8}">
      <dgm:prSet custT="1"/>
      <dgm:spPr/>
      <dgm:t>
        <a:bodyPr anchor="ctr"/>
        <a:lstStyle/>
        <a:p>
          <a:pPr algn="ctr">
            <a:buFont typeface="Arial" panose="020B0604020202020204" pitchFamily="34" charset="0"/>
            <a:buNone/>
          </a:pPr>
          <a:endParaRPr lang="en-US" sz="1400" dirty="0">
            <a:latin typeface="Times New Roman" panose="02020603050405020304" pitchFamily="18" charset="0"/>
            <a:cs typeface="Times New Roman" panose="02020603050405020304" pitchFamily="18" charset="0"/>
          </a:endParaRPr>
        </a:p>
      </dgm:t>
    </dgm:pt>
    <dgm:pt modelId="{84BF355B-99C6-49BD-937D-C826F6CCDBC0}" type="parTrans" cxnId="{4D1A904E-57BB-4C5C-88EF-C91746914EF2}">
      <dgm:prSet/>
      <dgm:spPr/>
      <dgm:t>
        <a:bodyPr/>
        <a:lstStyle/>
        <a:p>
          <a:endParaRPr lang="en-IN"/>
        </a:p>
      </dgm:t>
    </dgm:pt>
    <dgm:pt modelId="{A34FE47A-4929-4783-A383-27AB0C291F5A}" type="sibTrans" cxnId="{4D1A904E-57BB-4C5C-88EF-C91746914EF2}">
      <dgm:prSet/>
      <dgm:spPr/>
      <dgm:t>
        <a:bodyPr/>
        <a:lstStyle/>
        <a:p>
          <a:endParaRPr lang="en-IN"/>
        </a:p>
      </dgm:t>
    </dgm:pt>
    <dgm:pt modelId="{6E360FC1-D7D5-452B-AAA5-682319E5E4E6}" type="pres">
      <dgm:prSet presAssocID="{C03DF9AD-25D2-4BDD-8418-144234ACA22F}" presName="Name0" presStyleCnt="0">
        <dgm:presLayoutVars>
          <dgm:dir/>
          <dgm:resizeHandles val="exact"/>
        </dgm:presLayoutVars>
      </dgm:prSet>
      <dgm:spPr/>
    </dgm:pt>
    <dgm:pt modelId="{E1F58256-083F-4618-9F45-D720CFD24CB8}" type="pres">
      <dgm:prSet presAssocID="{C03DF9AD-25D2-4BDD-8418-144234ACA22F}" presName="bkgdShp" presStyleLbl="alignAccFollowNode1" presStyleIdx="0" presStyleCnt="1"/>
      <dgm:spPr/>
    </dgm:pt>
    <dgm:pt modelId="{9F5C519A-B2D5-44B7-B7E7-30AA8F7D4170}" type="pres">
      <dgm:prSet presAssocID="{C03DF9AD-25D2-4BDD-8418-144234ACA22F}" presName="linComp" presStyleCnt="0"/>
      <dgm:spPr/>
    </dgm:pt>
    <dgm:pt modelId="{3DE243AC-D2A2-46E4-8A57-FDAA7A3E599C}" type="pres">
      <dgm:prSet presAssocID="{4367986D-6EE6-4900-BBE5-BF75396C429B}" presName="compNode" presStyleCnt="0"/>
      <dgm:spPr/>
    </dgm:pt>
    <dgm:pt modelId="{428F9EBA-2698-4635-BEAA-93610E0D14C9}" type="pres">
      <dgm:prSet presAssocID="{4367986D-6EE6-4900-BBE5-BF75396C429B}" presName="node" presStyleLbl="node1" presStyleIdx="0" presStyleCnt="5">
        <dgm:presLayoutVars>
          <dgm:bulletEnabled val="1"/>
        </dgm:presLayoutVars>
      </dgm:prSet>
      <dgm:spPr/>
    </dgm:pt>
    <dgm:pt modelId="{54089053-059E-4C9E-BE81-6B807BA5BCE3}" type="pres">
      <dgm:prSet presAssocID="{4367986D-6EE6-4900-BBE5-BF75396C429B}" presName="invisiNode" presStyleLbl="node1" presStyleIdx="0" presStyleCnt="5"/>
      <dgm:spPr/>
    </dgm:pt>
    <dgm:pt modelId="{9B6AFD11-22AD-4185-B3F2-06B31C942C06}" type="pres">
      <dgm:prSet presAssocID="{4367986D-6EE6-4900-BBE5-BF75396C429B}" presName="imagNode"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6000" b="-16000"/>
          </a:stretch>
        </a:blipFill>
      </dgm:spPr>
      <dgm:extLst>
        <a:ext uri="{E40237B7-FDA0-4F09-8148-C483321AD2D9}">
          <dgm14:cNvPr xmlns:dgm14="http://schemas.microsoft.com/office/drawing/2010/diagram" id="0" name="" descr="Fruit bowl"/>
        </a:ext>
      </dgm:extLst>
    </dgm:pt>
    <dgm:pt modelId="{6A8B4CEB-B8F0-447E-85FD-0D39FFA98A27}" type="pres">
      <dgm:prSet presAssocID="{8068DC56-03BC-40F3-9CCC-C0748D061B7B}" presName="sibTrans" presStyleLbl="sibTrans2D1" presStyleIdx="0" presStyleCnt="0"/>
      <dgm:spPr/>
    </dgm:pt>
    <dgm:pt modelId="{3754CF37-B35A-47D2-B93A-CA8E2A2A2196}" type="pres">
      <dgm:prSet presAssocID="{85F1B881-D151-4EBD-BC87-DF31BC902E9C}" presName="compNode" presStyleCnt="0"/>
      <dgm:spPr/>
    </dgm:pt>
    <dgm:pt modelId="{FB770768-4E7F-406F-B211-6DDD6C68706A}" type="pres">
      <dgm:prSet presAssocID="{85F1B881-D151-4EBD-BC87-DF31BC902E9C}" presName="node" presStyleLbl="node1" presStyleIdx="1" presStyleCnt="5">
        <dgm:presLayoutVars>
          <dgm:bulletEnabled val="1"/>
        </dgm:presLayoutVars>
      </dgm:prSet>
      <dgm:spPr/>
    </dgm:pt>
    <dgm:pt modelId="{2403E171-1CFE-44A3-9350-BF731E82BAB2}" type="pres">
      <dgm:prSet presAssocID="{85F1B881-D151-4EBD-BC87-DF31BC902E9C}" presName="invisiNode" presStyleLbl="node1" presStyleIdx="1" presStyleCnt="5"/>
      <dgm:spPr/>
    </dgm:pt>
    <dgm:pt modelId="{767B604A-D5CD-4981-B33A-914F60589EC0}" type="pres">
      <dgm:prSet presAssocID="{85F1B881-D151-4EBD-BC87-DF31BC902E9C}" presName="imagNode"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6000" b="-16000"/>
          </a:stretch>
        </a:blipFill>
      </dgm:spPr>
      <dgm:extLst>
        <a:ext uri="{E40237B7-FDA0-4F09-8148-C483321AD2D9}">
          <dgm14:cNvPr xmlns:dgm14="http://schemas.microsoft.com/office/drawing/2010/diagram" id="0" name="" descr="Heart with pulse"/>
        </a:ext>
      </dgm:extLst>
    </dgm:pt>
    <dgm:pt modelId="{5297B878-5F23-4020-B103-BB5D7BDE2B8A}" type="pres">
      <dgm:prSet presAssocID="{77C9C5D4-6899-44DA-BC61-17DC863E5A77}" presName="sibTrans" presStyleLbl="sibTrans2D1" presStyleIdx="0" presStyleCnt="0"/>
      <dgm:spPr/>
    </dgm:pt>
    <dgm:pt modelId="{F5EB1D37-5634-4E3A-99F1-4332AD60FE51}" type="pres">
      <dgm:prSet presAssocID="{69F64944-C8EB-4BC0-BA5F-A60FA1ADFFCD}" presName="compNode" presStyleCnt="0"/>
      <dgm:spPr/>
    </dgm:pt>
    <dgm:pt modelId="{90918C7B-7E8D-43F2-B3E8-C3C908C61FDC}" type="pres">
      <dgm:prSet presAssocID="{69F64944-C8EB-4BC0-BA5F-A60FA1ADFFCD}" presName="node" presStyleLbl="node1" presStyleIdx="2" presStyleCnt="5">
        <dgm:presLayoutVars>
          <dgm:bulletEnabled val="1"/>
        </dgm:presLayoutVars>
      </dgm:prSet>
      <dgm:spPr/>
    </dgm:pt>
    <dgm:pt modelId="{33C07A4C-4C9E-4AC7-98FD-33D56DD71F12}" type="pres">
      <dgm:prSet presAssocID="{69F64944-C8EB-4BC0-BA5F-A60FA1ADFFCD}" presName="invisiNode" presStyleLbl="node1" presStyleIdx="2" presStyleCnt="5"/>
      <dgm:spPr/>
    </dgm:pt>
    <dgm:pt modelId="{CC2882FC-6D9F-427C-8E34-A2E2F2F62588}" type="pres">
      <dgm:prSet presAssocID="{69F64944-C8EB-4BC0-BA5F-A60FA1ADFFCD}" presName="imagNode"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6000" b="-16000"/>
          </a:stretch>
        </a:blipFill>
      </dgm:spPr>
      <dgm:extLst>
        <a:ext uri="{E40237B7-FDA0-4F09-8148-C483321AD2D9}">
          <dgm14:cNvPr xmlns:dgm14="http://schemas.microsoft.com/office/drawing/2010/diagram" id="0" name="" descr="Presentation with media"/>
        </a:ext>
      </dgm:extLst>
    </dgm:pt>
    <dgm:pt modelId="{11FBEE41-F128-4B00-8A9F-6D02C31691D9}" type="pres">
      <dgm:prSet presAssocID="{BE8549C0-8E15-4AD0-AB56-DA4F1E03C54F}" presName="sibTrans" presStyleLbl="sibTrans2D1" presStyleIdx="0" presStyleCnt="0"/>
      <dgm:spPr/>
    </dgm:pt>
    <dgm:pt modelId="{36D6C108-AB09-423E-9389-41292D4DD9FB}" type="pres">
      <dgm:prSet presAssocID="{40F99B94-9B6A-4B63-B625-FBA101F1A222}" presName="compNode" presStyleCnt="0"/>
      <dgm:spPr/>
    </dgm:pt>
    <dgm:pt modelId="{D3EF735C-60AB-4C64-8535-0C64293B0C82}" type="pres">
      <dgm:prSet presAssocID="{40F99B94-9B6A-4B63-B625-FBA101F1A222}" presName="node" presStyleLbl="node1" presStyleIdx="3" presStyleCnt="5">
        <dgm:presLayoutVars>
          <dgm:bulletEnabled val="1"/>
        </dgm:presLayoutVars>
      </dgm:prSet>
      <dgm:spPr/>
    </dgm:pt>
    <dgm:pt modelId="{F060DCE0-63E0-4F5D-A475-D9C5BECFB636}" type="pres">
      <dgm:prSet presAssocID="{40F99B94-9B6A-4B63-B625-FBA101F1A222}" presName="invisiNode" presStyleLbl="node1" presStyleIdx="3" presStyleCnt="5"/>
      <dgm:spPr/>
    </dgm:pt>
    <dgm:pt modelId="{B90EE2A5-E7A2-4687-AE21-12174431A37E}" type="pres">
      <dgm:prSet presAssocID="{40F99B94-9B6A-4B63-B625-FBA101F1A222}" presName="imagNode"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t="-16000" b="-16000"/>
          </a:stretch>
        </a:blipFill>
      </dgm:spPr>
      <dgm:extLst>
        <a:ext uri="{E40237B7-FDA0-4F09-8148-C483321AD2D9}">
          <dgm14:cNvPr xmlns:dgm14="http://schemas.microsoft.com/office/drawing/2010/diagram" id="0" name="" descr="Rocket"/>
        </a:ext>
      </dgm:extLst>
    </dgm:pt>
    <dgm:pt modelId="{B0C3D09B-858F-40C0-A3DE-0141A66715D4}" type="pres">
      <dgm:prSet presAssocID="{D513D61D-7725-4B37-B1FD-77C74ED08258}" presName="sibTrans" presStyleLbl="sibTrans2D1" presStyleIdx="0" presStyleCnt="0"/>
      <dgm:spPr/>
    </dgm:pt>
    <dgm:pt modelId="{247D2670-DEC6-42A3-A34D-B06A55372A4C}" type="pres">
      <dgm:prSet presAssocID="{6A41525A-B84B-4072-A384-D9E67132FBF1}" presName="compNode" presStyleCnt="0"/>
      <dgm:spPr/>
    </dgm:pt>
    <dgm:pt modelId="{C49F7345-52FD-4AED-A8A4-88A752519A2F}" type="pres">
      <dgm:prSet presAssocID="{6A41525A-B84B-4072-A384-D9E67132FBF1}" presName="node" presStyleLbl="node1" presStyleIdx="4" presStyleCnt="5">
        <dgm:presLayoutVars>
          <dgm:bulletEnabled val="1"/>
        </dgm:presLayoutVars>
      </dgm:prSet>
      <dgm:spPr/>
    </dgm:pt>
    <dgm:pt modelId="{F36AFCD6-F972-4A68-8E3F-515C7FD82553}" type="pres">
      <dgm:prSet presAssocID="{6A41525A-B84B-4072-A384-D9E67132FBF1}" presName="invisiNode" presStyleLbl="node1" presStyleIdx="4" presStyleCnt="5"/>
      <dgm:spPr/>
    </dgm:pt>
    <dgm:pt modelId="{016DC366-21B2-43E1-BA1A-E736DF500EA4}" type="pres">
      <dgm:prSet presAssocID="{6A41525A-B84B-4072-A384-D9E67132FBF1}" presName="imagNode"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t="-16000" b="-16000"/>
          </a:stretch>
        </a:blipFill>
      </dgm:spPr>
      <dgm:extLst>
        <a:ext uri="{E40237B7-FDA0-4F09-8148-C483321AD2D9}">
          <dgm14:cNvPr xmlns:dgm14="http://schemas.microsoft.com/office/drawing/2010/diagram" id="0" name="" descr="Target Audience"/>
        </a:ext>
      </dgm:extLst>
    </dgm:pt>
  </dgm:ptLst>
  <dgm:cxnLst>
    <dgm:cxn modelId="{B901D717-3499-4DEB-8FFF-7A2ABC10BC73}" type="presOf" srcId="{40F99B94-9B6A-4B63-B625-FBA101F1A222}" destId="{D3EF735C-60AB-4C64-8535-0C64293B0C82}" srcOrd="0" destOrd="0" presId="urn:microsoft.com/office/officeart/2005/8/layout/pList2"/>
    <dgm:cxn modelId="{6520581F-D696-4A55-A27B-17E90B452619}" type="presOf" srcId="{4A4EF191-DCBD-4B07-B847-920F42F3B7F8}" destId="{C49F7345-52FD-4AED-A8A4-88A752519A2F}" srcOrd="0" destOrd="2" presId="urn:microsoft.com/office/officeart/2005/8/layout/pList2"/>
    <dgm:cxn modelId="{5948A440-5DA2-4CF0-B556-EC4C292B90C6}" srcId="{C03DF9AD-25D2-4BDD-8418-144234ACA22F}" destId="{69F64944-C8EB-4BC0-BA5F-A60FA1ADFFCD}" srcOrd="2" destOrd="0" parTransId="{8BAD21FA-ACE9-4AD2-81B5-A0395ED808A9}" sibTransId="{BE8549C0-8E15-4AD0-AB56-DA4F1E03C54F}"/>
    <dgm:cxn modelId="{000F885F-2F22-4FAF-9F8C-13E7882BF5C8}" srcId="{C03DF9AD-25D2-4BDD-8418-144234ACA22F}" destId="{6A41525A-B84B-4072-A384-D9E67132FBF1}" srcOrd="4" destOrd="0" parTransId="{32E46286-1279-4223-B375-D04E7966A912}" sibTransId="{F680B5B0-390C-4268-A634-9B25E1015F51}"/>
    <dgm:cxn modelId="{C5CFAB62-0709-4EDF-81B1-F84D06716C59}" type="presOf" srcId="{77C9C5D4-6899-44DA-BC61-17DC863E5A77}" destId="{5297B878-5F23-4020-B103-BB5D7BDE2B8A}" srcOrd="0" destOrd="0" presId="urn:microsoft.com/office/officeart/2005/8/layout/pList2"/>
    <dgm:cxn modelId="{BDAC5849-2FD7-4CA1-98EE-4F4D2556CA8B}" srcId="{C03DF9AD-25D2-4BDD-8418-144234ACA22F}" destId="{4367986D-6EE6-4900-BBE5-BF75396C429B}" srcOrd="0" destOrd="0" parTransId="{6CFBB5ED-9B08-4514-A9D4-0918A2200E45}" sibTransId="{8068DC56-03BC-40F3-9CCC-C0748D061B7B}"/>
    <dgm:cxn modelId="{D5AB4A6C-3A02-40FB-A3DF-4806E64B4AB5}" srcId="{C03DF9AD-25D2-4BDD-8418-144234ACA22F}" destId="{40F99B94-9B6A-4B63-B625-FBA101F1A222}" srcOrd="3" destOrd="0" parTransId="{A7352945-E8B6-4EEF-B484-3AB7D99E6C75}" sibTransId="{D513D61D-7725-4B37-B1FD-77C74ED08258}"/>
    <dgm:cxn modelId="{4FAB226E-0253-42DA-86B1-817B73217206}" srcId="{C03DF9AD-25D2-4BDD-8418-144234ACA22F}" destId="{85F1B881-D151-4EBD-BC87-DF31BC902E9C}" srcOrd="1" destOrd="0" parTransId="{46FA6112-720B-4D91-A6AA-C566CE70922F}" sibTransId="{77C9C5D4-6899-44DA-BC61-17DC863E5A77}"/>
    <dgm:cxn modelId="{4D1A904E-57BB-4C5C-88EF-C91746914EF2}" srcId="{6A41525A-B84B-4072-A384-D9E67132FBF1}" destId="{4A4EF191-DCBD-4B07-B847-920F42F3B7F8}" srcOrd="1" destOrd="0" parTransId="{84BF355B-99C6-49BD-937D-C826F6CCDBC0}" sibTransId="{A34FE47A-4929-4783-A383-27AB0C291F5A}"/>
    <dgm:cxn modelId="{20B1F350-08F9-4011-B54C-44CEB0077CF3}" srcId="{6A41525A-B84B-4072-A384-D9E67132FBF1}" destId="{58A828CF-B645-44C5-A313-4D2FB6519A2B}" srcOrd="2" destOrd="0" parTransId="{4F0A1F61-DEC5-43E6-8444-5CEA72ECFEF1}" sibTransId="{62BB755F-BE06-4C8C-94D6-7B362A392FED}"/>
    <dgm:cxn modelId="{8C6FE073-8AF7-4473-B576-E6A92200FA9A}" type="presOf" srcId="{BE8549C0-8E15-4AD0-AB56-DA4F1E03C54F}" destId="{11FBEE41-F128-4B00-8A9F-6D02C31691D9}" srcOrd="0" destOrd="0" presId="urn:microsoft.com/office/officeart/2005/8/layout/pList2"/>
    <dgm:cxn modelId="{86ADF19E-70B2-4308-9F9B-D0CFFFB16203}" type="presOf" srcId="{D513D61D-7725-4B37-B1FD-77C74ED08258}" destId="{B0C3D09B-858F-40C0-A3DE-0141A66715D4}" srcOrd="0" destOrd="0" presId="urn:microsoft.com/office/officeart/2005/8/layout/pList2"/>
    <dgm:cxn modelId="{853E99A6-22E9-41E6-9E54-F47B78947A96}" type="presOf" srcId="{8068DC56-03BC-40F3-9CCC-C0748D061B7B}" destId="{6A8B4CEB-B8F0-447E-85FD-0D39FFA98A27}" srcOrd="0" destOrd="0" presId="urn:microsoft.com/office/officeart/2005/8/layout/pList2"/>
    <dgm:cxn modelId="{0E647EC4-01FE-4968-B929-DB0DC4065195}" type="presOf" srcId="{4DC1CAE7-EA3A-4178-81B5-343C64482171}" destId="{C49F7345-52FD-4AED-A8A4-88A752519A2F}" srcOrd="0" destOrd="1" presId="urn:microsoft.com/office/officeart/2005/8/layout/pList2"/>
    <dgm:cxn modelId="{C69A94C8-2B45-4C3D-ACA2-5A4C919D2FB5}" srcId="{6A41525A-B84B-4072-A384-D9E67132FBF1}" destId="{4DC1CAE7-EA3A-4178-81B5-343C64482171}" srcOrd="0" destOrd="0" parTransId="{6E2A4A3D-6EE3-47B5-8F21-A9D4186903E7}" sibTransId="{B380C774-2006-48C5-824A-BA62C09C7B34}"/>
    <dgm:cxn modelId="{C11312C9-0B47-498A-9C49-F572EB258AC3}" type="presOf" srcId="{4367986D-6EE6-4900-BBE5-BF75396C429B}" destId="{428F9EBA-2698-4635-BEAA-93610E0D14C9}" srcOrd="0" destOrd="0" presId="urn:microsoft.com/office/officeart/2005/8/layout/pList2"/>
    <dgm:cxn modelId="{DB2C46C9-A3B9-4B7E-A8DA-3B7B7DD9C354}" type="presOf" srcId="{69F64944-C8EB-4BC0-BA5F-A60FA1ADFFCD}" destId="{90918C7B-7E8D-43F2-B3E8-C3C908C61FDC}" srcOrd="0" destOrd="0" presId="urn:microsoft.com/office/officeart/2005/8/layout/pList2"/>
    <dgm:cxn modelId="{CFC310CF-8CC7-408A-B516-01579867F839}" type="presOf" srcId="{58A828CF-B645-44C5-A313-4D2FB6519A2B}" destId="{C49F7345-52FD-4AED-A8A4-88A752519A2F}" srcOrd="0" destOrd="3" presId="urn:microsoft.com/office/officeart/2005/8/layout/pList2"/>
    <dgm:cxn modelId="{C87CDDF5-87C3-44AA-A8F8-0447570594CB}" type="presOf" srcId="{C03DF9AD-25D2-4BDD-8418-144234ACA22F}" destId="{6E360FC1-D7D5-452B-AAA5-682319E5E4E6}" srcOrd="0" destOrd="0" presId="urn:microsoft.com/office/officeart/2005/8/layout/pList2"/>
    <dgm:cxn modelId="{E9E332F8-E349-4571-83F5-CE1C622BEE39}" type="presOf" srcId="{6A41525A-B84B-4072-A384-D9E67132FBF1}" destId="{C49F7345-52FD-4AED-A8A4-88A752519A2F}" srcOrd="0" destOrd="0" presId="urn:microsoft.com/office/officeart/2005/8/layout/pList2"/>
    <dgm:cxn modelId="{480240FE-65EE-4284-9E11-7C40F52AFACC}" type="presOf" srcId="{85F1B881-D151-4EBD-BC87-DF31BC902E9C}" destId="{FB770768-4E7F-406F-B211-6DDD6C68706A}" srcOrd="0" destOrd="0" presId="urn:microsoft.com/office/officeart/2005/8/layout/pList2"/>
    <dgm:cxn modelId="{27C295D2-F2C8-4353-BA29-A7D5924A2AE6}" type="presParOf" srcId="{6E360FC1-D7D5-452B-AAA5-682319E5E4E6}" destId="{E1F58256-083F-4618-9F45-D720CFD24CB8}" srcOrd="0" destOrd="0" presId="urn:microsoft.com/office/officeart/2005/8/layout/pList2"/>
    <dgm:cxn modelId="{F3B96265-9EBE-4BCB-BEF7-A66C6D5D23C1}" type="presParOf" srcId="{6E360FC1-D7D5-452B-AAA5-682319E5E4E6}" destId="{9F5C519A-B2D5-44B7-B7E7-30AA8F7D4170}" srcOrd="1" destOrd="0" presId="urn:microsoft.com/office/officeart/2005/8/layout/pList2"/>
    <dgm:cxn modelId="{C5E9346B-DD9B-4027-B1E6-EC740CDE6866}" type="presParOf" srcId="{9F5C519A-B2D5-44B7-B7E7-30AA8F7D4170}" destId="{3DE243AC-D2A2-46E4-8A57-FDAA7A3E599C}" srcOrd="0" destOrd="0" presId="urn:microsoft.com/office/officeart/2005/8/layout/pList2"/>
    <dgm:cxn modelId="{38384773-2C72-42C0-9A15-183BDE362E26}" type="presParOf" srcId="{3DE243AC-D2A2-46E4-8A57-FDAA7A3E599C}" destId="{428F9EBA-2698-4635-BEAA-93610E0D14C9}" srcOrd="0" destOrd="0" presId="urn:microsoft.com/office/officeart/2005/8/layout/pList2"/>
    <dgm:cxn modelId="{9898761E-4A6B-4226-AA67-CC65A5AE618E}" type="presParOf" srcId="{3DE243AC-D2A2-46E4-8A57-FDAA7A3E599C}" destId="{54089053-059E-4C9E-BE81-6B807BA5BCE3}" srcOrd="1" destOrd="0" presId="urn:microsoft.com/office/officeart/2005/8/layout/pList2"/>
    <dgm:cxn modelId="{1F4CEFC3-F804-4EC4-A1F5-E777C881A877}" type="presParOf" srcId="{3DE243AC-D2A2-46E4-8A57-FDAA7A3E599C}" destId="{9B6AFD11-22AD-4185-B3F2-06B31C942C06}" srcOrd="2" destOrd="0" presId="urn:microsoft.com/office/officeart/2005/8/layout/pList2"/>
    <dgm:cxn modelId="{FB88D38D-46F5-4C73-951C-402ADE8E0AF4}" type="presParOf" srcId="{9F5C519A-B2D5-44B7-B7E7-30AA8F7D4170}" destId="{6A8B4CEB-B8F0-447E-85FD-0D39FFA98A27}" srcOrd="1" destOrd="0" presId="urn:microsoft.com/office/officeart/2005/8/layout/pList2"/>
    <dgm:cxn modelId="{ADFF0166-634E-4AEA-BD02-4EB4E3606B19}" type="presParOf" srcId="{9F5C519A-B2D5-44B7-B7E7-30AA8F7D4170}" destId="{3754CF37-B35A-47D2-B93A-CA8E2A2A2196}" srcOrd="2" destOrd="0" presId="urn:microsoft.com/office/officeart/2005/8/layout/pList2"/>
    <dgm:cxn modelId="{6EB38A70-720E-4BEC-8CCC-F017F1D97BCC}" type="presParOf" srcId="{3754CF37-B35A-47D2-B93A-CA8E2A2A2196}" destId="{FB770768-4E7F-406F-B211-6DDD6C68706A}" srcOrd="0" destOrd="0" presId="urn:microsoft.com/office/officeart/2005/8/layout/pList2"/>
    <dgm:cxn modelId="{9C6A3FCC-FF7A-4516-B0C9-2133DA191B2F}" type="presParOf" srcId="{3754CF37-B35A-47D2-B93A-CA8E2A2A2196}" destId="{2403E171-1CFE-44A3-9350-BF731E82BAB2}" srcOrd="1" destOrd="0" presId="urn:microsoft.com/office/officeart/2005/8/layout/pList2"/>
    <dgm:cxn modelId="{E965652C-A9AF-4DE1-B7BA-6DFA3716C26B}" type="presParOf" srcId="{3754CF37-B35A-47D2-B93A-CA8E2A2A2196}" destId="{767B604A-D5CD-4981-B33A-914F60589EC0}" srcOrd="2" destOrd="0" presId="urn:microsoft.com/office/officeart/2005/8/layout/pList2"/>
    <dgm:cxn modelId="{90B2F961-676C-486B-B18D-6409BFCFF156}" type="presParOf" srcId="{9F5C519A-B2D5-44B7-B7E7-30AA8F7D4170}" destId="{5297B878-5F23-4020-B103-BB5D7BDE2B8A}" srcOrd="3" destOrd="0" presId="urn:microsoft.com/office/officeart/2005/8/layout/pList2"/>
    <dgm:cxn modelId="{2EEA2473-97E5-45F4-A3DA-93812DD77391}" type="presParOf" srcId="{9F5C519A-B2D5-44B7-B7E7-30AA8F7D4170}" destId="{F5EB1D37-5634-4E3A-99F1-4332AD60FE51}" srcOrd="4" destOrd="0" presId="urn:microsoft.com/office/officeart/2005/8/layout/pList2"/>
    <dgm:cxn modelId="{EC99AA6D-2AD7-48DD-AC5D-4B4E4F856274}" type="presParOf" srcId="{F5EB1D37-5634-4E3A-99F1-4332AD60FE51}" destId="{90918C7B-7E8D-43F2-B3E8-C3C908C61FDC}" srcOrd="0" destOrd="0" presId="urn:microsoft.com/office/officeart/2005/8/layout/pList2"/>
    <dgm:cxn modelId="{C410A309-B7A1-40EE-85DB-6C7A80D60C1F}" type="presParOf" srcId="{F5EB1D37-5634-4E3A-99F1-4332AD60FE51}" destId="{33C07A4C-4C9E-4AC7-98FD-33D56DD71F12}" srcOrd="1" destOrd="0" presId="urn:microsoft.com/office/officeart/2005/8/layout/pList2"/>
    <dgm:cxn modelId="{FC7327F9-9F33-49A3-866B-C5F8A3F8F288}" type="presParOf" srcId="{F5EB1D37-5634-4E3A-99F1-4332AD60FE51}" destId="{CC2882FC-6D9F-427C-8E34-A2E2F2F62588}" srcOrd="2" destOrd="0" presId="urn:microsoft.com/office/officeart/2005/8/layout/pList2"/>
    <dgm:cxn modelId="{A937C840-3412-4145-8602-932F7A7AC666}" type="presParOf" srcId="{9F5C519A-B2D5-44B7-B7E7-30AA8F7D4170}" destId="{11FBEE41-F128-4B00-8A9F-6D02C31691D9}" srcOrd="5" destOrd="0" presId="urn:microsoft.com/office/officeart/2005/8/layout/pList2"/>
    <dgm:cxn modelId="{32B57077-3A0D-4B5A-8803-177CFF620980}" type="presParOf" srcId="{9F5C519A-B2D5-44B7-B7E7-30AA8F7D4170}" destId="{36D6C108-AB09-423E-9389-41292D4DD9FB}" srcOrd="6" destOrd="0" presId="urn:microsoft.com/office/officeart/2005/8/layout/pList2"/>
    <dgm:cxn modelId="{39DC450B-29D7-4A4D-B87D-A43EFCF7E847}" type="presParOf" srcId="{36D6C108-AB09-423E-9389-41292D4DD9FB}" destId="{D3EF735C-60AB-4C64-8535-0C64293B0C82}" srcOrd="0" destOrd="0" presId="urn:microsoft.com/office/officeart/2005/8/layout/pList2"/>
    <dgm:cxn modelId="{378E5FAA-E070-48FE-A59E-1C5482F66CD4}" type="presParOf" srcId="{36D6C108-AB09-423E-9389-41292D4DD9FB}" destId="{F060DCE0-63E0-4F5D-A475-D9C5BECFB636}" srcOrd="1" destOrd="0" presId="urn:microsoft.com/office/officeart/2005/8/layout/pList2"/>
    <dgm:cxn modelId="{B8CBF1A3-8AE9-40C5-A254-8B2C0584ECC0}" type="presParOf" srcId="{36D6C108-AB09-423E-9389-41292D4DD9FB}" destId="{B90EE2A5-E7A2-4687-AE21-12174431A37E}" srcOrd="2" destOrd="0" presId="urn:microsoft.com/office/officeart/2005/8/layout/pList2"/>
    <dgm:cxn modelId="{89C2AA1B-C34F-45DE-AB11-6FDA23AAAFC3}" type="presParOf" srcId="{9F5C519A-B2D5-44B7-B7E7-30AA8F7D4170}" destId="{B0C3D09B-858F-40C0-A3DE-0141A66715D4}" srcOrd="7" destOrd="0" presId="urn:microsoft.com/office/officeart/2005/8/layout/pList2"/>
    <dgm:cxn modelId="{7DD12DB5-85BF-49CB-9951-DB59D2722EAA}" type="presParOf" srcId="{9F5C519A-B2D5-44B7-B7E7-30AA8F7D4170}" destId="{247D2670-DEC6-42A3-A34D-B06A55372A4C}" srcOrd="8" destOrd="0" presId="urn:microsoft.com/office/officeart/2005/8/layout/pList2"/>
    <dgm:cxn modelId="{F9469E87-C37D-45EF-9636-6A456850A529}" type="presParOf" srcId="{247D2670-DEC6-42A3-A34D-B06A55372A4C}" destId="{C49F7345-52FD-4AED-A8A4-88A752519A2F}" srcOrd="0" destOrd="0" presId="urn:microsoft.com/office/officeart/2005/8/layout/pList2"/>
    <dgm:cxn modelId="{BB192FCF-DAB7-449B-9280-55380D6005A0}" type="presParOf" srcId="{247D2670-DEC6-42A3-A34D-B06A55372A4C}" destId="{F36AFCD6-F972-4A68-8E3F-515C7FD82553}" srcOrd="1" destOrd="0" presId="urn:microsoft.com/office/officeart/2005/8/layout/pList2"/>
    <dgm:cxn modelId="{23D6DB45-34E4-476F-A8A1-EC472F049DC5}" type="presParOf" srcId="{247D2670-DEC6-42A3-A34D-B06A55372A4C}" destId="{016DC366-21B2-43E1-BA1A-E736DF500EA4}"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3ABDA8B-C5D1-4EDF-A557-C085F49F1F0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48FFAB6F-A713-4237-A739-BA092FB0373B}">
      <dgm:prSet/>
      <dgm:spPr/>
      <dgm:t>
        <a:bodyPr/>
        <a:lstStyle/>
        <a:p>
          <a:r>
            <a:rPr lang="en-US" b="0" i="0" baseline="0"/>
            <a:t>31.8% enjoy online shopping (</a:t>
          </a:r>
          <a:r>
            <a:rPr lang="en-US" b="1" i="0" baseline="0"/>
            <a:t>Index 128</a:t>
          </a:r>
          <a:r>
            <a:rPr lang="en-US" b="0" i="0" baseline="0"/>
            <a:t>)</a:t>
          </a:r>
          <a:endParaRPr lang="en-IN"/>
        </a:p>
      </dgm:t>
    </dgm:pt>
    <dgm:pt modelId="{409BEFDD-A340-4C6C-B1F4-2C0137F2993D}" type="parTrans" cxnId="{81D4BB0E-05B6-4AD3-8537-30471BB57453}">
      <dgm:prSet/>
      <dgm:spPr/>
      <dgm:t>
        <a:bodyPr/>
        <a:lstStyle/>
        <a:p>
          <a:endParaRPr lang="en-IN"/>
        </a:p>
      </dgm:t>
    </dgm:pt>
    <dgm:pt modelId="{ADE72F3F-9FE7-409B-9541-039A23E17A27}" type="sibTrans" cxnId="{81D4BB0E-05B6-4AD3-8537-30471BB57453}">
      <dgm:prSet/>
      <dgm:spPr/>
      <dgm:t>
        <a:bodyPr/>
        <a:lstStyle/>
        <a:p>
          <a:endParaRPr lang="en-IN"/>
        </a:p>
      </dgm:t>
    </dgm:pt>
    <dgm:pt modelId="{5C3945BC-4335-4ACC-B97E-A6675FF1B630}">
      <dgm:prSet/>
      <dgm:spPr/>
      <dgm:t>
        <a:bodyPr/>
        <a:lstStyle/>
        <a:p>
          <a:r>
            <a:rPr lang="en-US" b="0" i="0" baseline="0"/>
            <a:t>56.5% think online deals are worse (</a:t>
          </a:r>
          <a:r>
            <a:rPr lang="en-US" b="1" i="0" baseline="0"/>
            <a:t>Index 1087</a:t>
          </a:r>
          <a:r>
            <a:rPr lang="en-US" b="0" i="0" baseline="0"/>
            <a:t>)</a:t>
          </a:r>
          <a:endParaRPr lang="en-IN"/>
        </a:p>
      </dgm:t>
    </dgm:pt>
    <dgm:pt modelId="{BB1DB8EF-98EB-4AD6-A528-7BB287C4FDC3}" type="parTrans" cxnId="{998CAE76-554B-46B7-BB46-99CCABF596F0}">
      <dgm:prSet/>
      <dgm:spPr/>
      <dgm:t>
        <a:bodyPr/>
        <a:lstStyle/>
        <a:p>
          <a:endParaRPr lang="en-IN"/>
        </a:p>
      </dgm:t>
    </dgm:pt>
    <dgm:pt modelId="{D13EC5D6-0AD4-4F83-A833-51814ECDD052}" type="sibTrans" cxnId="{998CAE76-554B-46B7-BB46-99CCABF596F0}">
      <dgm:prSet/>
      <dgm:spPr/>
      <dgm:t>
        <a:bodyPr/>
        <a:lstStyle/>
        <a:p>
          <a:endParaRPr lang="en-IN"/>
        </a:p>
      </dgm:t>
    </dgm:pt>
    <dgm:pt modelId="{C2E17CE1-B257-4AB9-AE2F-75911829D89A}">
      <dgm:prSet/>
      <dgm:spPr/>
      <dgm:t>
        <a:bodyPr/>
        <a:lstStyle/>
        <a:p>
          <a:r>
            <a:rPr lang="en-US" b="0" i="0" baseline="0"/>
            <a:t>40.3% prefer well-known brands (</a:t>
          </a:r>
          <a:r>
            <a:rPr lang="en-US" b="1" i="0" baseline="0"/>
            <a:t>Index 433</a:t>
          </a:r>
          <a:r>
            <a:rPr lang="en-US" b="0" i="0" baseline="0"/>
            <a:t>)</a:t>
          </a:r>
          <a:endParaRPr lang="en-IN"/>
        </a:p>
      </dgm:t>
    </dgm:pt>
    <dgm:pt modelId="{2EB35F33-F54B-4FEC-B683-6C278D243409}" type="parTrans" cxnId="{9C49A9B4-BB88-422C-B011-A94FFDF85DF9}">
      <dgm:prSet/>
      <dgm:spPr/>
      <dgm:t>
        <a:bodyPr/>
        <a:lstStyle/>
        <a:p>
          <a:endParaRPr lang="en-IN"/>
        </a:p>
      </dgm:t>
    </dgm:pt>
    <dgm:pt modelId="{5277A3CB-7C16-43C9-898E-04F096C4A609}" type="sibTrans" cxnId="{9C49A9B4-BB88-422C-B011-A94FFDF85DF9}">
      <dgm:prSet/>
      <dgm:spPr/>
      <dgm:t>
        <a:bodyPr/>
        <a:lstStyle/>
        <a:p>
          <a:endParaRPr lang="en-IN"/>
        </a:p>
      </dgm:t>
    </dgm:pt>
    <dgm:pt modelId="{2C0AA25D-A29D-473E-94E9-9C18C48EEB28}">
      <dgm:prSet/>
      <dgm:spPr/>
      <dgm:t>
        <a:bodyPr/>
        <a:lstStyle/>
        <a:p>
          <a:r>
            <a:rPr lang="en-US" b="1" i="0" baseline="0"/>
            <a:t>Hobbies &amp; lifestyle</a:t>
          </a:r>
          <a:r>
            <a:rPr lang="en-US" b="0" i="0" baseline="0"/>
            <a:t>:</a:t>
          </a:r>
          <a:endParaRPr lang="en-IN"/>
        </a:p>
      </dgm:t>
    </dgm:pt>
    <dgm:pt modelId="{32ECD817-EC1F-45A0-9CBF-47683949E43A}" type="parTrans" cxnId="{70BF6746-573A-4394-94F9-87F8899CF2C0}">
      <dgm:prSet/>
      <dgm:spPr/>
      <dgm:t>
        <a:bodyPr/>
        <a:lstStyle/>
        <a:p>
          <a:endParaRPr lang="en-IN"/>
        </a:p>
      </dgm:t>
    </dgm:pt>
    <dgm:pt modelId="{878A01EF-5B38-44D3-8BD3-C33861901DA2}" type="sibTrans" cxnId="{70BF6746-573A-4394-94F9-87F8899CF2C0}">
      <dgm:prSet/>
      <dgm:spPr/>
      <dgm:t>
        <a:bodyPr/>
        <a:lstStyle/>
        <a:p>
          <a:endParaRPr lang="en-IN"/>
        </a:p>
      </dgm:t>
    </dgm:pt>
    <dgm:pt modelId="{24638228-283D-4937-AEFD-A0AC2E92F610}">
      <dgm:prSet/>
      <dgm:spPr/>
      <dgm:t>
        <a:bodyPr/>
        <a:lstStyle/>
        <a:p>
          <a:r>
            <a:rPr lang="en-US" b="0" i="0" baseline="0"/>
            <a:t>Painting/drawing (</a:t>
          </a:r>
          <a:r>
            <a:rPr lang="en-US" b="1" i="0" baseline="0"/>
            <a:t>Index 105</a:t>
          </a:r>
          <a:r>
            <a:rPr lang="en-US" b="0" i="0" baseline="0"/>
            <a:t>), writing/blogging (</a:t>
          </a:r>
          <a:r>
            <a:rPr lang="en-US" b="1" i="0" baseline="0"/>
            <a:t>114</a:t>
          </a:r>
          <a:r>
            <a:rPr lang="en-US" b="0" i="0" baseline="0"/>
            <a:t>)</a:t>
          </a:r>
          <a:endParaRPr lang="en-IN"/>
        </a:p>
      </dgm:t>
    </dgm:pt>
    <dgm:pt modelId="{8C64201D-7666-4AF5-8A69-18AE6B896756}" type="parTrans" cxnId="{03977E11-6F5D-400A-8831-86FB8D35B40E}">
      <dgm:prSet/>
      <dgm:spPr/>
      <dgm:t>
        <a:bodyPr/>
        <a:lstStyle/>
        <a:p>
          <a:endParaRPr lang="en-IN"/>
        </a:p>
      </dgm:t>
    </dgm:pt>
    <dgm:pt modelId="{EBF3A4F4-520A-4B50-9696-26BEEEA0573D}" type="sibTrans" cxnId="{03977E11-6F5D-400A-8831-86FB8D35B40E}">
      <dgm:prSet/>
      <dgm:spPr/>
      <dgm:t>
        <a:bodyPr/>
        <a:lstStyle/>
        <a:p>
          <a:endParaRPr lang="en-IN"/>
        </a:p>
      </dgm:t>
    </dgm:pt>
    <dgm:pt modelId="{29935FDA-8810-49A8-A500-1D7731C40DA6}">
      <dgm:prSet/>
      <dgm:spPr/>
      <dgm:t>
        <a:bodyPr/>
        <a:lstStyle/>
        <a:p>
          <a:r>
            <a:rPr lang="en-US" b="0" i="0" baseline="0" dirty="0"/>
            <a:t>Engage in fishing (</a:t>
          </a:r>
          <a:r>
            <a:rPr lang="en-US" b="1" i="0" baseline="0" dirty="0"/>
            <a:t>40.8%, Index 309</a:t>
          </a:r>
          <a:r>
            <a:rPr lang="en-US" b="0" i="0" baseline="0" dirty="0"/>
            <a:t>), marathons (</a:t>
          </a:r>
          <a:r>
            <a:rPr lang="en-US" b="1" i="0" baseline="0" dirty="0"/>
            <a:t>8.3%, Index 692</a:t>
          </a:r>
          <a:r>
            <a:rPr lang="en-US" b="0" i="0" baseline="0" dirty="0"/>
            <a:t>), tennis (</a:t>
          </a:r>
          <a:r>
            <a:rPr lang="en-US" b="1" i="0" baseline="0" dirty="0"/>
            <a:t>18.2%, Index 700</a:t>
          </a:r>
          <a:r>
            <a:rPr lang="en-US" b="0" i="0" baseline="0" dirty="0"/>
            <a:t>)</a:t>
          </a:r>
          <a:endParaRPr lang="en-IN" dirty="0"/>
        </a:p>
      </dgm:t>
    </dgm:pt>
    <dgm:pt modelId="{C405DC36-7429-46B4-8526-700E331E3545}" type="parTrans" cxnId="{54E09AC6-ED37-42BC-BA5D-B4089272187A}">
      <dgm:prSet/>
      <dgm:spPr/>
      <dgm:t>
        <a:bodyPr/>
        <a:lstStyle/>
        <a:p>
          <a:endParaRPr lang="en-IN"/>
        </a:p>
      </dgm:t>
    </dgm:pt>
    <dgm:pt modelId="{CB7CBB5C-8F82-4775-ADCC-2CAAEA3EEE21}" type="sibTrans" cxnId="{54E09AC6-ED37-42BC-BA5D-B4089272187A}">
      <dgm:prSet/>
      <dgm:spPr/>
      <dgm:t>
        <a:bodyPr/>
        <a:lstStyle/>
        <a:p>
          <a:endParaRPr lang="en-IN"/>
        </a:p>
      </dgm:t>
    </dgm:pt>
    <dgm:pt modelId="{1EE676B3-52B2-4946-9D88-C1496AF6DBA5}">
      <dgm:prSet/>
      <dgm:spPr/>
      <dgm:t>
        <a:bodyPr/>
        <a:lstStyle/>
        <a:p>
          <a:r>
            <a:rPr lang="en-US" b="1" i="0" baseline="0"/>
            <a:t>Financial mindset</a:t>
          </a:r>
          <a:r>
            <a:rPr lang="en-US" b="0" i="0" baseline="0"/>
            <a:t>:</a:t>
          </a:r>
          <a:endParaRPr lang="en-IN"/>
        </a:p>
      </dgm:t>
    </dgm:pt>
    <dgm:pt modelId="{E026E8AA-1EE1-41E9-AC6D-F2E8F2C3D2A4}" type="parTrans" cxnId="{F6676618-30AB-4339-9557-901A30407832}">
      <dgm:prSet/>
      <dgm:spPr/>
      <dgm:t>
        <a:bodyPr/>
        <a:lstStyle/>
        <a:p>
          <a:endParaRPr lang="en-IN"/>
        </a:p>
      </dgm:t>
    </dgm:pt>
    <dgm:pt modelId="{BD08242D-0CB5-4FCF-8A4A-F08724A6D8B5}" type="sibTrans" cxnId="{F6676618-30AB-4339-9557-901A30407832}">
      <dgm:prSet/>
      <dgm:spPr/>
      <dgm:t>
        <a:bodyPr/>
        <a:lstStyle/>
        <a:p>
          <a:endParaRPr lang="en-IN"/>
        </a:p>
      </dgm:t>
    </dgm:pt>
    <dgm:pt modelId="{C3E9C7BA-B460-4475-B27E-DB87E046DD9D}">
      <dgm:prSet/>
      <dgm:spPr/>
      <dgm:t>
        <a:bodyPr/>
        <a:lstStyle/>
        <a:p>
          <a:r>
            <a:rPr lang="en-US" b="0" i="0" baseline="0"/>
            <a:t>17.1% are spenders (</a:t>
          </a:r>
          <a:r>
            <a:rPr lang="en-US" b="1" i="0" baseline="0"/>
            <a:t>Index 118</a:t>
          </a:r>
          <a:r>
            <a:rPr lang="en-US" b="0" i="0" baseline="0"/>
            <a:t>), 2.8% delay savings (</a:t>
          </a:r>
          <a:r>
            <a:rPr lang="en-US" b="1" i="0" baseline="0"/>
            <a:t>Index 215</a:t>
          </a:r>
          <a:r>
            <a:rPr lang="en-US" b="0" i="0" baseline="0"/>
            <a:t>)</a:t>
          </a:r>
          <a:endParaRPr lang="en-IN"/>
        </a:p>
      </dgm:t>
    </dgm:pt>
    <dgm:pt modelId="{309D441E-DD96-4B13-8C2D-D98DA2365716}" type="parTrans" cxnId="{2673D34B-6DB2-4CE3-904D-57D9322DE948}">
      <dgm:prSet/>
      <dgm:spPr/>
      <dgm:t>
        <a:bodyPr/>
        <a:lstStyle/>
        <a:p>
          <a:endParaRPr lang="en-IN"/>
        </a:p>
      </dgm:t>
    </dgm:pt>
    <dgm:pt modelId="{375F4FC7-8098-46A4-ACC9-569F7B05AD32}" type="sibTrans" cxnId="{2673D34B-6DB2-4CE3-904D-57D9322DE948}">
      <dgm:prSet/>
      <dgm:spPr/>
      <dgm:t>
        <a:bodyPr/>
        <a:lstStyle/>
        <a:p>
          <a:endParaRPr lang="en-IN"/>
        </a:p>
      </dgm:t>
    </dgm:pt>
    <dgm:pt modelId="{F5CA0F32-7F24-4B99-9313-3A2B83B7EAEC}">
      <dgm:prSet/>
      <dgm:spPr/>
      <dgm:t>
        <a:bodyPr/>
        <a:lstStyle/>
        <a:p>
          <a:r>
            <a:rPr lang="en-US" b="1" i="0" baseline="0" dirty="0"/>
            <a:t>Digital skepticism</a:t>
          </a:r>
          <a:r>
            <a:rPr lang="en-US" b="0" i="0" baseline="0" dirty="0"/>
            <a:t>:</a:t>
          </a:r>
          <a:endParaRPr lang="en-IN" dirty="0"/>
        </a:p>
      </dgm:t>
    </dgm:pt>
    <dgm:pt modelId="{06856CB8-8BB2-4C46-B0D1-D3A74523B39B}" type="parTrans" cxnId="{0EEE4FCE-6637-4B8E-A300-8797070F7109}">
      <dgm:prSet/>
      <dgm:spPr/>
      <dgm:t>
        <a:bodyPr/>
        <a:lstStyle/>
        <a:p>
          <a:endParaRPr lang="en-IN"/>
        </a:p>
      </dgm:t>
    </dgm:pt>
    <dgm:pt modelId="{E7D95A1D-7290-4D1B-A769-8CF9F9B85EAC}" type="sibTrans" cxnId="{0EEE4FCE-6637-4B8E-A300-8797070F7109}">
      <dgm:prSet/>
      <dgm:spPr/>
      <dgm:t>
        <a:bodyPr/>
        <a:lstStyle/>
        <a:p>
          <a:endParaRPr lang="en-IN"/>
        </a:p>
      </dgm:t>
    </dgm:pt>
    <dgm:pt modelId="{37AAF53B-EB4F-4C9C-9F01-80BD86A33587}">
      <dgm:prSet/>
      <dgm:spPr/>
      <dgm:t>
        <a:bodyPr/>
        <a:lstStyle/>
        <a:p>
          <a:r>
            <a:rPr lang="en-US" b="0" i="0" baseline="0"/>
            <a:t>Only 4.4% engage via web (</a:t>
          </a:r>
          <a:r>
            <a:rPr lang="en-US" b="1" i="0" baseline="0"/>
            <a:t>Index 26</a:t>
          </a:r>
          <a:r>
            <a:rPr lang="en-US" b="0" i="0" baseline="0"/>
            <a:t>)</a:t>
          </a:r>
          <a:endParaRPr lang="en-IN"/>
        </a:p>
      </dgm:t>
    </dgm:pt>
    <dgm:pt modelId="{8DF940B3-310C-46AE-AFDF-EA18570F23A3}" type="parTrans" cxnId="{8BE1B35E-9FA3-4C8A-89B7-A9B31BF0CEA5}">
      <dgm:prSet/>
      <dgm:spPr/>
      <dgm:t>
        <a:bodyPr/>
        <a:lstStyle/>
        <a:p>
          <a:endParaRPr lang="en-IN"/>
        </a:p>
      </dgm:t>
    </dgm:pt>
    <dgm:pt modelId="{F7E1965A-1E1F-4731-8D9B-241F3CBCABF8}" type="sibTrans" cxnId="{8BE1B35E-9FA3-4C8A-89B7-A9B31BF0CEA5}">
      <dgm:prSet/>
      <dgm:spPr/>
      <dgm:t>
        <a:bodyPr/>
        <a:lstStyle/>
        <a:p>
          <a:endParaRPr lang="en-IN"/>
        </a:p>
      </dgm:t>
    </dgm:pt>
    <dgm:pt modelId="{E3E7AEF3-4DA9-4A51-B6E4-093C51928A00}">
      <dgm:prSet/>
      <dgm:spPr/>
      <dgm:t>
        <a:bodyPr/>
        <a:lstStyle/>
        <a:p>
          <a:r>
            <a:rPr lang="en-US" b="0" i="0" baseline="0"/>
            <a:t>38% prefer physical stores (</a:t>
          </a:r>
          <a:r>
            <a:rPr lang="en-US" b="1" i="0" baseline="0"/>
            <a:t>Index 197</a:t>
          </a:r>
          <a:r>
            <a:rPr lang="en-US" b="0" i="0" baseline="0"/>
            <a:t>)</a:t>
          </a:r>
          <a:endParaRPr lang="en-IN"/>
        </a:p>
      </dgm:t>
    </dgm:pt>
    <dgm:pt modelId="{C1DFFE18-731B-4B42-8AB2-7A497F6AF18B}" type="parTrans" cxnId="{60B5C514-FF5B-415E-86B2-76F9EBF0E8C3}">
      <dgm:prSet/>
      <dgm:spPr/>
      <dgm:t>
        <a:bodyPr/>
        <a:lstStyle/>
        <a:p>
          <a:endParaRPr lang="en-IN"/>
        </a:p>
      </dgm:t>
    </dgm:pt>
    <dgm:pt modelId="{78BC063E-33B2-4936-B4C4-01750905B175}" type="sibTrans" cxnId="{60B5C514-FF5B-415E-86B2-76F9EBF0E8C3}">
      <dgm:prSet/>
      <dgm:spPr/>
      <dgm:t>
        <a:bodyPr/>
        <a:lstStyle/>
        <a:p>
          <a:endParaRPr lang="en-IN"/>
        </a:p>
      </dgm:t>
    </dgm:pt>
    <dgm:pt modelId="{19A30D49-5153-4FF6-825E-CD93558D588F}">
      <dgm:prSet/>
      <dgm:spPr/>
      <dgm:t>
        <a:bodyPr/>
        <a:lstStyle/>
        <a:p>
          <a:r>
            <a:rPr lang="en-US" b="1" i="0" baseline="0"/>
            <a:t>Shopping behavior</a:t>
          </a:r>
          <a:r>
            <a:rPr lang="en-US" b="0" i="0" baseline="0"/>
            <a:t>:</a:t>
          </a:r>
          <a:endParaRPr lang="en-IN"/>
        </a:p>
      </dgm:t>
    </dgm:pt>
    <dgm:pt modelId="{4B41335C-08C2-430E-9653-3A529F6F376A}" type="sibTrans" cxnId="{31269E82-03B6-47CF-8BDF-22C4EF954E59}">
      <dgm:prSet/>
      <dgm:spPr/>
      <dgm:t>
        <a:bodyPr/>
        <a:lstStyle/>
        <a:p>
          <a:endParaRPr lang="en-IN"/>
        </a:p>
      </dgm:t>
    </dgm:pt>
    <dgm:pt modelId="{821D25CE-2200-4C4F-A0A2-7E7EB96EC065}" type="parTrans" cxnId="{31269E82-03B6-47CF-8BDF-22C4EF954E59}">
      <dgm:prSet/>
      <dgm:spPr/>
      <dgm:t>
        <a:bodyPr/>
        <a:lstStyle/>
        <a:p>
          <a:endParaRPr lang="en-IN"/>
        </a:p>
      </dgm:t>
    </dgm:pt>
    <dgm:pt modelId="{4AA7EEBF-F235-4469-AB8D-46C15D7B25BA}" type="pres">
      <dgm:prSet presAssocID="{B3ABDA8B-C5D1-4EDF-A557-C085F49F1F0B}" presName="Name0" presStyleCnt="0">
        <dgm:presLayoutVars>
          <dgm:dir/>
          <dgm:animLvl val="lvl"/>
          <dgm:resizeHandles val="exact"/>
        </dgm:presLayoutVars>
      </dgm:prSet>
      <dgm:spPr/>
    </dgm:pt>
    <dgm:pt modelId="{16C507C6-8386-4C8A-9E39-31D46E467226}" type="pres">
      <dgm:prSet presAssocID="{19A30D49-5153-4FF6-825E-CD93558D588F}" presName="composite" presStyleCnt="0"/>
      <dgm:spPr/>
    </dgm:pt>
    <dgm:pt modelId="{88520066-6B76-461A-8D18-046BFAF86ED3}" type="pres">
      <dgm:prSet presAssocID="{19A30D49-5153-4FF6-825E-CD93558D588F}" presName="parTx" presStyleLbl="alignNode1" presStyleIdx="0" presStyleCnt="4">
        <dgm:presLayoutVars>
          <dgm:chMax val="0"/>
          <dgm:chPref val="0"/>
          <dgm:bulletEnabled val="1"/>
        </dgm:presLayoutVars>
      </dgm:prSet>
      <dgm:spPr/>
    </dgm:pt>
    <dgm:pt modelId="{AFE9ADFB-3890-4081-94D3-A4AF4B8AC0FF}" type="pres">
      <dgm:prSet presAssocID="{19A30D49-5153-4FF6-825E-CD93558D588F}" presName="desTx" presStyleLbl="alignAccFollowNode1" presStyleIdx="0" presStyleCnt="4">
        <dgm:presLayoutVars>
          <dgm:bulletEnabled val="1"/>
        </dgm:presLayoutVars>
      </dgm:prSet>
      <dgm:spPr/>
    </dgm:pt>
    <dgm:pt modelId="{E5B3FEA3-D608-4C56-81C9-7F3FA679C51C}" type="pres">
      <dgm:prSet presAssocID="{4B41335C-08C2-430E-9653-3A529F6F376A}" presName="space" presStyleCnt="0"/>
      <dgm:spPr/>
    </dgm:pt>
    <dgm:pt modelId="{C0C33CEF-9F51-4819-9AB9-04CFF3DEEAC7}" type="pres">
      <dgm:prSet presAssocID="{2C0AA25D-A29D-473E-94E9-9C18C48EEB28}" presName="composite" presStyleCnt="0"/>
      <dgm:spPr/>
    </dgm:pt>
    <dgm:pt modelId="{994B9D62-F7F1-4BE4-85A6-CA8617857C4F}" type="pres">
      <dgm:prSet presAssocID="{2C0AA25D-A29D-473E-94E9-9C18C48EEB28}" presName="parTx" presStyleLbl="alignNode1" presStyleIdx="1" presStyleCnt="4">
        <dgm:presLayoutVars>
          <dgm:chMax val="0"/>
          <dgm:chPref val="0"/>
          <dgm:bulletEnabled val="1"/>
        </dgm:presLayoutVars>
      </dgm:prSet>
      <dgm:spPr/>
    </dgm:pt>
    <dgm:pt modelId="{8F021C13-1D19-4E12-A020-08E6E1754636}" type="pres">
      <dgm:prSet presAssocID="{2C0AA25D-A29D-473E-94E9-9C18C48EEB28}" presName="desTx" presStyleLbl="alignAccFollowNode1" presStyleIdx="1" presStyleCnt="4">
        <dgm:presLayoutVars>
          <dgm:bulletEnabled val="1"/>
        </dgm:presLayoutVars>
      </dgm:prSet>
      <dgm:spPr/>
    </dgm:pt>
    <dgm:pt modelId="{F8A1170E-8A3F-4E8B-826F-D4D08A9B38C9}" type="pres">
      <dgm:prSet presAssocID="{878A01EF-5B38-44D3-8BD3-C33861901DA2}" presName="space" presStyleCnt="0"/>
      <dgm:spPr/>
    </dgm:pt>
    <dgm:pt modelId="{1830712D-1803-49D0-A772-E5E53FA1C5BC}" type="pres">
      <dgm:prSet presAssocID="{1EE676B3-52B2-4946-9D88-C1496AF6DBA5}" presName="composite" presStyleCnt="0"/>
      <dgm:spPr/>
    </dgm:pt>
    <dgm:pt modelId="{943F5D82-30E8-4AEB-BD66-FFB2E4D3430F}" type="pres">
      <dgm:prSet presAssocID="{1EE676B3-52B2-4946-9D88-C1496AF6DBA5}" presName="parTx" presStyleLbl="alignNode1" presStyleIdx="2" presStyleCnt="4">
        <dgm:presLayoutVars>
          <dgm:chMax val="0"/>
          <dgm:chPref val="0"/>
          <dgm:bulletEnabled val="1"/>
        </dgm:presLayoutVars>
      </dgm:prSet>
      <dgm:spPr/>
    </dgm:pt>
    <dgm:pt modelId="{9ECB3EE1-7489-467A-A77B-AEFC9EB3B390}" type="pres">
      <dgm:prSet presAssocID="{1EE676B3-52B2-4946-9D88-C1496AF6DBA5}" presName="desTx" presStyleLbl="alignAccFollowNode1" presStyleIdx="2" presStyleCnt="4">
        <dgm:presLayoutVars>
          <dgm:bulletEnabled val="1"/>
        </dgm:presLayoutVars>
      </dgm:prSet>
      <dgm:spPr/>
    </dgm:pt>
    <dgm:pt modelId="{412D9810-ADF7-41B0-B407-CD6D40D3E17B}" type="pres">
      <dgm:prSet presAssocID="{BD08242D-0CB5-4FCF-8A4A-F08724A6D8B5}" presName="space" presStyleCnt="0"/>
      <dgm:spPr/>
    </dgm:pt>
    <dgm:pt modelId="{02804596-5990-4F65-95A8-DF8DCF70298F}" type="pres">
      <dgm:prSet presAssocID="{F5CA0F32-7F24-4B99-9313-3A2B83B7EAEC}" presName="composite" presStyleCnt="0"/>
      <dgm:spPr/>
    </dgm:pt>
    <dgm:pt modelId="{F000A9B9-1F77-4346-8C38-0856130B080F}" type="pres">
      <dgm:prSet presAssocID="{F5CA0F32-7F24-4B99-9313-3A2B83B7EAEC}" presName="parTx" presStyleLbl="alignNode1" presStyleIdx="3" presStyleCnt="4">
        <dgm:presLayoutVars>
          <dgm:chMax val="0"/>
          <dgm:chPref val="0"/>
          <dgm:bulletEnabled val="1"/>
        </dgm:presLayoutVars>
      </dgm:prSet>
      <dgm:spPr/>
    </dgm:pt>
    <dgm:pt modelId="{38253067-5AC9-4412-8CBE-21426A2FCCCC}" type="pres">
      <dgm:prSet presAssocID="{F5CA0F32-7F24-4B99-9313-3A2B83B7EAEC}" presName="desTx" presStyleLbl="alignAccFollowNode1" presStyleIdx="3" presStyleCnt="4">
        <dgm:presLayoutVars>
          <dgm:bulletEnabled val="1"/>
        </dgm:presLayoutVars>
      </dgm:prSet>
      <dgm:spPr/>
    </dgm:pt>
  </dgm:ptLst>
  <dgm:cxnLst>
    <dgm:cxn modelId="{6ABAD900-0D54-4251-A733-859BBF0E01C6}" type="presOf" srcId="{19A30D49-5153-4FF6-825E-CD93558D588F}" destId="{88520066-6B76-461A-8D18-046BFAF86ED3}" srcOrd="0" destOrd="0" presId="urn:microsoft.com/office/officeart/2005/8/layout/hList1"/>
    <dgm:cxn modelId="{81D4BB0E-05B6-4AD3-8537-30471BB57453}" srcId="{19A30D49-5153-4FF6-825E-CD93558D588F}" destId="{48FFAB6F-A713-4237-A739-BA092FB0373B}" srcOrd="0" destOrd="0" parTransId="{409BEFDD-A340-4C6C-B1F4-2C0137F2993D}" sibTransId="{ADE72F3F-9FE7-409B-9541-039A23E17A27}"/>
    <dgm:cxn modelId="{03977E11-6F5D-400A-8831-86FB8D35B40E}" srcId="{2C0AA25D-A29D-473E-94E9-9C18C48EEB28}" destId="{24638228-283D-4937-AEFD-A0AC2E92F610}" srcOrd="0" destOrd="0" parTransId="{8C64201D-7666-4AF5-8A69-18AE6B896756}" sibTransId="{EBF3A4F4-520A-4B50-9696-26BEEEA0573D}"/>
    <dgm:cxn modelId="{60B5C514-FF5B-415E-86B2-76F9EBF0E8C3}" srcId="{F5CA0F32-7F24-4B99-9313-3A2B83B7EAEC}" destId="{E3E7AEF3-4DA9-4A51-B6E4-093C51928A00}" srcOrd="1" destOrd="0" parTransId="{C1DFFE18-731B-4B42-8AB2-7A497F6AF18B}" sibTransId="{78BC063E-33B2-4936-B4C4-01750905B175}"/>
    <dgm:cxn modelId="{F6676618-30AB-4339-9557-901A30407832}" srcId="{B3ABDA8B-C5D1-4EDF-A557-C085F49F1F0B}" destId="{1EE676B3-52B2-4946-9D88-C1496AF6DBA5}" srcOrd="2" destOrd="0" parTransId="{E026E8AA-1EE1-41E9-AC6D-F2E8F2C3D2A4}" sibTransId="{BD08242D-0CB5-4FCF-8A4A-F08724A6D8B5}"/>
    <dgm:cxn modelId="{87E9FE39-2CB3-4F4F-AC94-B8A0C72FA859}" type="presOf" srcId="{29935FDA-8810-49A8-A500-1D7731C40DA6}" destId="{8F021C13-1D19-4E12-A020-08E6E1754636}" srcOrd="0" destOrd="1" presId="urn:microsoft.com/office/officeart/2005/8/layout/hList1"/>
    <dgm:cxn modelId="{3EE84F3E-411F-44FB-AB80-11EFFF652E65}" type="presOf" srcId="{C3E9C7BA-B460-4475-B27E-DB87E046DD9D}" destId="{9ECB3EE1-7489-467A-A77B-AEFC9EB3B390}" srcOrd="0" destOrd="0" presId="urn:microsoft.com/office/officeart/2005/8/layout/hList1"/>
    <dgm:cxn modelId="{C331CA5D-AED8-4828-ABB6-32A352B13C3E}" type="presOf" srcId="{48FFAB6F-A713-4237-A739-BA092FB0373B}" destId="{AFE9ADFB-3890-4081-94D3-A4AF4B8AC0FF}" srcOrd="0" destOrd="0" presId="urn:microsoft.com/office/officeart/2005/8/layout/hList1"/>
    <dgm:cxn modelId="{8BE1B35E-9FA3-4C8A-89B7-A9B31BF0CEA5}" srcId="{F5CA0F32-7F24-4B99-9313-3A2B83B7EAEC}" destId="{37AAF53B-EB4F-4C9C-9F01-80BD86A33587}" srcOrd="0" destOrd="0" parTransId="{8DF940B3-310C-46AE-AFDF-EA18570F23A3}" sibTransId="{F7E1965A-1E1F-4731-8D9B-241F3CBCABF8}"/>
    <dgm:cxn modelId="{70BF6746-573A-4394-94F9-87F8899CF2C0}" srcId="{B3ABDA8B-C5D1-4EDF-A557-C085F49F1F0B}" destId="{2C0AA25D-A29D-473E-94E9-9C18C48EEB28}" srcOrd="1" destOrd="0" parTransId="{32ECD817-EC1F-45A0-9CBF-47683949E43A}" sibTransId="{878A01EF-5B38-44D3-8BD3-C33861901DA2}"/>
    <dgm:cxn modelId="{2673D34B-6DB2-4CE3-904D-57D9322DE948}" srcId="{1EE676B3-52B2-4946-9D88-C1496AF6DBA5}" destId="{C3E9C7BA-B460-4475-B27E-DB87E046DD9D}" srcOrd="0" destOrd="0" parTransId="{309D441E-DD96-4B13-8C2D-D98DA2365716}" sibTransId="{375F4FC7-8098-46A4-ACC9-569F7B05AD32}"/>
    <dgm:cxn modelId="{28BC3350-097C-486C-980B-5C418B170C26}" type="presOf" srcId="{5C3945BC-4335-4ACC-B97E-A6675FF1B630}" destId="{AFE9ADFB-3890-4081-94D3-A4AF4B8AC0FF}" srcOrd="0" destOrd="1" presId="urn:microsoft.com/office/officeart/2005/8/layout/hList1"/>
    <dgm:cxn modelId="{B1E33753-6C31-40DB-9772-9D07EC1152FC}" type="presOf" srcId="{B3ABDA8B-C5D1-4EDF-A557-C085F49F1F0B}" destId="{4AA7EEBF-F235-4469-AB8D-46C15D7B25BA}" srcOrd="0" destOrd="0" presId="urn:microsoft.com/office/officeart/2005/8/layout/hList1"/>
    <dgm:cxn modelId="{5209E675-C87E-4A9B-8137-2DDA686490C3}" type="presOf" srcId="{E3E7AEF3-4DA9-4A51-B6E4-093C51928A00}" destId="{38253067-5AC9-4412-8CBE-21426A2FCCCC}" srcOrd="0" destOrd="1" presId="urn:microsoft.com/office/officeart/2005/8/layout/hList1"/>
    <dgm:cxn modelId="{998CAE76-554B-46B7-BB46-99CCABF596F0}" srcId="{19A30D49-5153-4FF6-825E-CD93558D588F}" destId="{5C3945BC-4335-4ACC-B97E-A6675FF1B630}" srcOrd="1" destOrd="0" parTransId="{BB1DB8EF-98EB-4AD6-A528-7BB287C4FDC3}" sibTransId="{D13EC5D6-0AD4-4F83-A833-51814ECDD052}"/>
    <dgm:cxn modelId="{A7192458-4DE8-426D-BBFD-2660911BDCEF}" type="presOf" srcId="{37AAF53B-EB4F-4C9C-9F01-80BD86A33587}" destId="{38253067-5AC9-4412-8CBE-21426A2FCCCC}" srcOrd="0" destOrd="0" presId="urn:microsoft.com/office/officeart/2005/8/layout/hList1"/>
    <dgm:cxn modelId="{31269E82-03B6-47CF-8BDF-22C4EF954E59}" srcId="{B3ABDA8B-C5D1-4EDF-A557-C085F49F1F0B}" destId="{19A30D49-5153-4FF6-825E-CD93558D588F}" srcOrd="0" destOrd="0" parTransId="{821D25CE-2200-4C4F-A0A2-7E7EB96EC065}" sibTransId="{4B41335C-08C2-430E-9653-3A529F6F376A}"/>
    <dgm:cxn modelId="{7C9A988B-7AEB-4EBE-876B-D933CA4C1CFC}" type="presOf" srcId="{C2E17CE1-B257-4AB9-AE2F-75911829D89A}" destId="{AFE9ADFB-3890-4081-94D3-A4AF4B8AC0FF}" srcOrd="0" destOrd="2" presId="urn:microsoft.com/office/officeart/2005/8/layout/hList1"/>
    <dgm:cxn modelId="{6C45B395-653E-4F92-8F7B-28A7619734C8}" type="presOf" srcId="{F5CA0F32-7F24-4B99-9313-3A2B83B7EAEC}" destId="{F000A9B9-1F77-4346-8C38-0856130B080F}" srcOrd="0" destOrd="0" presId="urn:microsoft.com/office/officeart/2005/8/layout/hList1"/>
    <dgm:cxn modelId="{FD7392A0-D68C-4145-A0C7-403059B6DB70}" type="presOf" srcId="{2C0AA25D-A29D-473E-94E9-9C18C48EEB28}" destId="{994B9D62-F7F1-4BE4-85A6-CA8617857C4F}" srcOrd="0" destOrd="0" presId="urn:microsoft.com/office/officeart/2005/8/layout/hList1"/>
    <dgm:cxn modelId="{9C49A9B4-BB88-422C-B011-A94FFDF85DF9}" srcId="{19A30D49-5153-4FF6-825E-CD93558D588F}" destId="{C2E17CE1-B257-4AB9-AE2F-75911829D89A}" srcOrd="2" destOrd="0" parTransId="{2EB35F33-F54B-4FEC-B683-6C278D243409}" sibTransId="{5277A3CB-7C16-43C9-898E-04F096C4A609}"/>
    <dgm:cxn modelId="{54E09AC6-ED37-42BC-BA5D-B4089272187A}" srcId="{2C0AA25D-A29D-473E-94E9-9C18C48EEB28}" destId="{29935FDA-8810-49A8-A500-1D7731C40DA6}" srcOrd="1" destOrd="0" parTransId="{C405DC36-7429-46B4-8526-700E331E3545}" sibTransId="{CB7CBB5C-8F82-4775-ADCC-2CAAEA3EEE21}"/>
    <dgm:cxn modelId="{CBE4ABC7-2011-46BF-9007-B1940B4CA449}" type="presOf" srcId="{24638228-283D-4937-AEFD-A0AC2E92F610}" destId="{8F021C13-1D19-4E12-A020-08E6E1754636}" srcOrd="0" destOrd="0" presId="urn:microsoft.com/office/officeart/2005/8/layout/hList1"/>
    <dgm:cxn modelId="{0EEE4FCE-6637-4B8E-A300-8797070F7109}" srcId="{B3ABDA8B-C5D1-4EDF-A557-C085F49F1F0B}" destId="{F5CA0F32-7F24-4B99-9313-3A2B83B7EAEC}" srcOrd="3" destOrd="0" parTransId="{06856CB8-8BB2-4C46-B0D1-D3A74523B39B}" sibTransId="{E7D95A1D-7290-4D1B-A769-8CF9F9B85EAC}"/>
    <dgm:cxn modelId="{5CDB75FE-F3FF-40A6-9FA5-E1271DE1BFF7}" type="presOf" srcId="{1EE676B3-52B2-4946-9D88-C1496AF6DBA5}" destId="{943F5D82-30E8-4AEB-BD66-FFB2E4D3430F}" srcOrd="0" destOrd="0" presId="urn:microsoft.com/office/officeart/2005/8/layout/hList1"/>
    <dgm:cxn modelId="{4080D248-977B-47D1-AF2D-143C062C12A5}" type="presParOf" srcId="{4AA7EEBF-F235-4469-AB8D-46C15D7B25BA}" destId="{16C507C6-8386-4C8A-9E39-31D46E467226}" srcOrd="0" destOrd="0" presId="urn:microsoft.com/office/officeart/2005/8/layout/hList1"/>
    <dgm:cxn modelId="{F0156159-D86B-49DA-A1BD-851AE4E92E3D}" type="presParOf" srcId="{16C507C6-8386-4C8A-9E39-31D46E467226}" destId="{88520066-6B76-461A-8D18-046BFAF86ED3}" srcOrd="0" destOrd="0" presId="urn:microsoft.com/office/officeart/2005/8/layout/hList1"/>
    <dgm:cxn modelId="{4DF9867F-328E-428E-9AC2-A9B1AAC8B601}" type="presParOf" srcId="{16C507C6-8386-4C8A-9E39-31D46E467226}" destId="{AFE9ADFB-3890-4081-94D3-A4AF4B8AC0FF}" srcOrd="1" destOrd="0" presId="urn:microsoft.com/office/officeart/2005/8/layout/hList1"/>
    <dgm:cxn modelId="{B92F7CE7-53A2-4B8C-8462-45CDF548969F}" type="presParOf" srcId="{4AA7EEBF-F235-4469-AB8D-46C15D7B25BA}" destId="{E5B3FEA3-D608-4C56-81C9-7F3FA679C51C}" srcOrd="1" destOrd="0" presId="urn:microsoft.com/office/officeart/2005/8/layout/hList1"/>
    <dgm:cxn modelId="{2DB998CB-B1BC-4E9F-AA4F-E5E220C5858E}" type="presParOf" srcId="{4AA7EEBF-F235-4469-AB8D-46C15D7B25BA}" destId="{C0C33CEF-9F51-4819-9AB9-04CFF3DEEAC7}" srcOrd="2" destOrd="0" presId="urn:microsoft.com/office/officeart/2005/8/layout/hList1"/>
    <dgm:cxn modelId="{8742EA78-BF1A-4B8B-ADD8-5DB908CFF4C5}" type="presParOf" srcId="{C0C33CEF-9F51-4819-9AB9-04CFF3DEEAC7}" destId="{994B9D62-F7F1-4BE4-85A6-CA8617857C4F}" srcOrd="0" destOrd="0" presId="urn:microsoft.com/office/officeart/2005/8/layout/hList1"/>
    <dgm:cxn modelId="{A92FE474-9C2D-454C-A4E4-9EF28BBF8C94}" type="presParOf" srcId="{C0C33CEF-9F51-4819-9AB9-04CFF3DEEAC7}" destId="{8F021C13-1D19-4E12-A020-08E6E1754636}" srcOrd="1" destOrd="0" presId="urn:microsoft.com/office/officeart/2005/8/layout/hList1"/>
    <dgm:cxn modelId="{0B0AA48E-AAA1-4EA0-91D3-116758710C52}" type="presParOf" srcId="{4AA7EEBF-F235-4469-AB8D-46C15D7B25BA}" destId="{F8A1170E-8A3F-4E8B-826F-D4D08A9B38C9}" srcOrd="3" destOrd="0" presId="urn:microsoft.com/office/officeart/2005/8/layout/hList1"/>
    <dgm:cxn modelId="{09627F08-ECF4-45B7-A950-AF5DBAE07BD2}" type="presParOf" srcId="{4AA7EEBF-F235-4469-AB8D-46C15D7B25BA}" destId="{1830712D-1803-49D0-A772-E5E53FA1C5BC}" srcOrd="4" destOrd="0" presId="urn:microsoft.com/office/officeart/2005/8/layout/hList1"/>
    <dgm:cxn modelId="{C606E6C5-7E5A-4761-BFBC-89443A608209}" type="presParOf" srcId="{1830712D-1803-49D0-A772-E5E53FA1C5BC}" destId="{943F5D82-30E8-4AEB-BD66-FFB2E4D3430F}" srcOrd="0" destOrd="0" presId="urn:microsoft.com/office/officeart/2005/8/layout/hList1"/>
    <dgm:cxn modelId="{87CC1C53-FBBC-4370-8BFF-B6BD6238EF74}" type="presParOf" srcId="{1830712D-1803-49D0-A772-E5E53FA1C5BC}" destId="{9ECB3EE1-7489-467A-A77B-AEFC9EB3B390}" srcOrd="1" destOrd="0" presId="urn:microsoft.com/office/officeart/2005/8/layout/hList1"/>
    <dgm:cxn modelId="{027CDCF0-3472-4B90-A65B-52E20F378A8B}" type="presParOf" srcId="{4AA7EEBF-F235-4469-AB8D-46C15D7B25BA}" destId="{412D9810-ADF7-41B0-B407-CD6D40D3E17B}" srcOrd="5" destOrd="0" presId="urn:microsoft.com/office/officeart/2005/8/layout/hList1"/>
    <dgm:cxn modelId="{1AC82D1D-6CD3-414B-B6C2-F73FDCF44F0E}" type="presParOf" srcId="{4AA7EEBF-F235-4469-AB8D-46C15D7B25BA}" destId="{02804596-5990-4F65-95A8-DF8DCF70298F}" srcOrd="6" destOrd="0" presId="urn:microsoft.com/office/officeart/2005/8/layout/hList1"/>
    <dgm:cxn modelId="{9C122710-9E44-4296-B485-ECCE006708BD}" type="presParOf" srcId="{02804596-5990-4F65-95A8-DF8DCF70298F}" destId="{F000A9B9-1F77-4346-8C38-0856130B080F}" srcOrd="0" destOrd="0" presId="urn:microsoft.com/office/officeart/2005/8/layout/hList1"/>
    <dgm:cxn modelId="{5B954F85-2B0C-4A84-9469-714552DE2C19}" type="presParOf" srcId="{02804596-5990-4F65-95A8-DF8DCF70298F}" destId="{38253067-5AC9-4412-8CBE-21426A2FCCC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BD3494-CB7F-408F-B9A9-59BE6705D78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2986824-3DA0-4426-9AF7-256F43F33E16}">
      <dgm:prSet custT="1"/>
      <dgm:spPr/>
      <dgm:t>
        <a:bodyPr/>
        <a:lstStyle/>
        <a:p>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Health-aware</a:t>
          </a:r>
        </a:p>
      </dgm:t>
    </dgm:pt>
    <dgm:pt modelId="{F5F11583-5E20-4A70-B4CA-684F36DCAF7D}" type="parTrans" cxnId="{72FA3A07-409E-464E-8D71-5797FA079A36}">
      <dgm:prSet/>
      <dgm:spPr/>
      <dgm:t>
        <a:bodyPr/>
        <a:lstStyle/>
        <a:p>
          <a:endParaRPr lang="en-IN"/>
        </a:p>
      </dgm:t>
    </dgm:pt>
    <dgm:pt modelId="{46109D3D-1DC9-46CD-90AC-E01C2A3E3C1A}" type="sibTrans" cxnId="{72FA3A07-409E-464E-8D71-5797FA079A36}">
      <dgm:prSet/>
      <dgm:spPr/>
      <dgm:t>
        <a:bodyPr/>
        <a:lstStyle/>
        <a:p>
          <a:endParaRPr lang="en-IN"/>
        </a:p>
      </dgm:t>
    </dgm:pt>
    <dgm:pt modelId="{8D00AA55-0913-40A9-B87C-FAFA4FD8F20C}">
      <dgm:prSet/>
      <dgm:spPr/>
      <dgm:t>
        <a:bodyPr/>
        <a:lstStyle/>
        <a:p>
          <a:r>
            <a:rPr lang="en-US" b="0" i="0" baseline="0"/>
            <a:t>3.0% vegan (</a:t>
          </a:r>
          <a:r>
            <a:rPr lang="en-US" b="1" i="0" baseline="0"/>
            <a:t>Index 116</a:t>
          </a:r>
          <a:r>
            <a:rPr lang="en-US" b="0" i="0" baseline="0"/>
            <a:t>), 8.3% lactose-free (</a:t>
          </a:r>
          <a:r>
            <a:rPr lang="en-US" b="1" i="0" baseline="0"/>
            <a:t>Index 103</a:t>
          </a:r>
          <a:r>
            <a:rPr lang="en-US" b="0" i="0" baseline="0"/>
            <a:t>)</a:t>
          </a:r>
          <a:endParaRPr lang="en-IN"/>
        </a:p>
      </dgm:t>
    </dgm:pt>
    <dgm:pt modelId="{4DEF7EBC-6E8C-4891-9957-F1FE630B3E07}" type="parTrans" cxnId="{D098932F-A556-4919-AB59-A377699FB7AD}">
      <dgm:prSet/>
      <dgm:spPr/>
      <dgm:t>
        <a:bodyPr/>
        <a:lstStyle/>
        <a:p>
          <a:endParaRPr lang="en-IN"/>
        </a:p>
      </dgm:t>
    </dgm:pt>
    <dgm:pt modelId="{1CB144C4-A6A8-491D-8F19-CBD3A35FD06C}" type="sibTrans" cxnId="{D098932F-A556-4919-AB59-A377699FB7AD}">
      <dgm:prSet/>
      <dgm:spPr/>
      <dgm:t>
        <a:bodyPr/>
        <a:lstStyle/>
        <a:p>
          <a:endParaRPr lang="en-IN"/>
        </a:p>
      </dgm:t>
    </dgm:pt>
    <dgm:pt modelId="{677E9E9D-827D-4078-BD7F-D6D79074C433}">
      <dgm:prSet/>
      <dgm:spPr/>
      <dgm:t>
        <a:bodyPr/>
        <a:lstStyle/>
        <a:p>
          <a:r>
            <a:rPr lang="en-US" b="0" i="0" baseline="0"/>
            <a:t>30.5% exercise regularly (</a:t>
          </a:r>
          <a:r>
            <a:rPr lang="en-US" b="1" i="0" baseline="0"/>
            <a:t>Index 105</a:t>
          </a:r>
          <a:r>
            <a:rPr lang="en-US" b="0" i="0" baseline="0"/>
            <a:t>), 13.2% follow health trends (</a:t>
          </a:r>
          <a:r>
            <a:rPr lang="en-US" b="1" i="0" baseline="0"/>
            <a:t>Index 109</a:t>
          </a:r>
          <a:r>
            <a:rPr lang="en-US" b="0" i="0" baseline="0"/>
            <a:t>)</a:t>
          </a:r>
          <a:endParaRPr lang="en-IN"/>
        </a:p>
      </dgm:t>
    </dgm:pt>
    <dgm:pt modelId="{86124EE6-C1BA-40A7-9BB3-D4327A045D35}" type="parTrans" cxnId="{80A97682-22D5-4F22-973E-A2B92C392A29}">
      <dgm:prSet/>
      <dgm:spPr/>
      <dgm:t>
        <a:bodyPr/>
        <a:lstStyle/>
        <a:p>
          <a:endParaRPr lang="en-IN"/>
        </a:p>
      </dgm:t>
    </dgm:pt>
    <dgm:pt modelId="{362ACEB4-27EB-47B9-9D4D-B48821C8B09E}" type="sibTrans" cxnId="{80A97682-22D5-4F22-973E-A2B92C392A29}">
      <dgm:prSet/>
      <dgm:spPr/>
      <dgm:t>
        <a:bodyPr/>
        <a:lstStyle/>
        <a:p>
          <a:endParaRPr lang="en-IN"/>
        </a:p>
      </dgm:t>
    </dgm:pt>
    <dgm:pt modelId="{AEBB3719-A2EE-4FF5-BAD1-371BE6DF09D1}">
      <dgm:prSet custT="1"/>
      <dgm:spPr/>
      <dgm:t>
        <a:bodyPr/>
        <a:lstStyle/>
        <a:p>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Digitally engaged</a:t>
          </a:r>
          <a:endParaRPr lang="en-IN" sz="3400" kern="1200" dirty="0"/>
        </a:p>
      </dgm:t>
    </dgm:pt>
    <dgm:pt modelId="{8B1A30FC-2D74-4682-8745-F22FF6E48D0B}" type="parTrans" cxnId="{E3609E66-CFD8-4B29-8E06-BCB3EC18DC89}">
      <dgm:prSet/>
      <dgm:spPr/>
      <dgm:t>
        <a:bodyPr/>
        <a:lstStyle/>
        <a:p>
          <a:endParaRPr lang="en-IN"/>
        </a:p>
      </dgm:t>
    </dgm:pt>
    <dgm:pt modelId="{6C0B194C-BA04-4FD1-A2D9-FC2179427627}" type="sibTrans" cxnId="{E3609E66-CFD8-4B29-8E06-BCB3EC18DC89}">
      <dgm:prSet/>
      <dgm:spPr/>
      <dgm:t>
        <a:bodyPr/>
        <a:lstStyle/>
        <a:p>
          <a:endParaRPr lang="en-IN"/>
        </a:p>
      </dgm:t>
    </dgm:pt>
    <dgm:pt modelId="{711DBA53-C792-4EFB-9BB6-67670D9DA49B}">
      <dgm:prSet/>
      <dgm:spPr/>
      <dgm:t>
        <a:bodyPr/>
        <a:lstStyle/>
        <a:p>
          <a:r>
            <a:rPr lang="en-US" b="0" i="0" baseline="0"/>
            <a:t>Mobile (56.7%), web (57.1%), social (41.8%) top touchpoints</a:t>
          </a:r>
          <a:endParaRPr lang="en-IN"/>
        </a:p>
      </dgm:t>
    </dgm:pt>
    <dgm:pt modelId="{7A73937D-94B5-42BB-9E71-A51E2C59D099}" type="parTrans" cxnId="{0FAE55F2-B345-43C2-811E-F8FCD6329EE0}">
      <dgm:prSet/>
      <dgm:spPr/>
      <dgm:t>
        <a:bodyPr/>
        <a:lstStyle/>
        <a:p>
          <a:endParaRPr lang="en-IN"/>
        </a:p>
      </dgm:t>
    </dgm:pt>
    <dgm:pt modelId="{6A2FCB45-926D-4D1E-8059-2CF0DC94DB70}" type="sibTrans" cxnId="{0FAE55F2-B345-43C2-811E-F8FCD6329EE0}">
      <dgm:prSet/>
      <dgm:spPr/>
      <dgm:t>
        <a:bodyPr/>
        <a:lstStyle/>
        <a:p>
          <a:endParaRPr lang="en-IN"/>
        </a:p>
      </dgm:t>
    </dgm:pt>
    <dgm:pt modelId="{9F3D497B-5B3D-41C3-9B55-8C2AF605CD47}">
      <dgm:prSet/>
      <dgm:spPr/>
      <dgm:t>
        <a:bodyPr/>
        <a:lstStyle/>
        <a:p>
          <a:r>
            <a:rPr lang="en-US" b="0" i="0" baseline="0"/>
            <a:t>19.3% influenced by mobile ads (</a:t>
          </a:r>
          <a:r>
            <a:rPr lang="en-US" b="1" i="0" baseline="0"/>
            <a:t>Index 98</a:t>
          </a:r>
          <a:r>
            <a:rPr lang="en-US" b="0" i="0" baseline="0"/>
            <a:t>)</a:t>
          </a:r>
          <a:endParaRPr lang="en-IN"/>
        </a:p>
      </dgm:t>
    </dgm:pt>
    <dgm:pt modelId="{75AC5552-9A9E-421F-9379-DAC02AAB241D}" type="parTrans" cxnId="{E09AD955-A2E2-4910-B60A-67F37FBF4D62}">
      <dgm:prSet/>
      <dgm:spPr/>
      <dgm:t>
        <a:bodyPr/>
        <a:lstStyle/>
        <a:p>
          <a:endParaRPr lang="en-IN"/>
        </a:p>
      </dgm:t>
    </dgm:pt>
    <dgm:pt modelId="{FB744A30-8ABC-4ED4-93F1-22E23CCC578B}" type="sibTrans" cxnId="{E09AD955-A2E2-4910-B60A-67F37FBF4D62}">
      <dgm:prSet/>
      <dgm:spPr/>
      <dgm:t>
        <a:bodyPr/>
        <a:lstStyle/>
        <a:p>
          <a:endParaRPr lang="en-IN"/>
        </a:p>
      </dgm:t>
    </dgm:pt>
    <dgm:pt modelId="{907F9E2A-B7BD-4AE0-9451-135FDFB59AFD}">
      <dgm:prSet custT="1"/>
      <dgm:spPr/>
      <dgm:t>
        <a:bodyPr/>
        <a:lstStyle/>
        <a:p>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Shopper profile</a:t>
          </a:r>
          <a:endParaRPr lang="en-IN" sz="3700" kern="1200" dirty="0"/>
        </a:p>
      </dgm:t>
    </dgm:pt>
    <dgm:pt modelId="{60B7661F-97E0-491F-ACC7-B925B628415E}" type="parTrans" cxnId="{D6977922-B58E-4789-8026-D5557A089C02}">
      <dgm:prSet/>
      <dgm:spPr/>
      <dgm:t>
        <a:bodyPr/>
        <a:lstStyle/>
        <a:p>
          <a:endParaRPr lang="en-IN"/>
        </a:p>
      </dgm:t>
    </dgm:pt>
    <dgm:pt modelId="{69D4D1B3-A80F-446E-B312-CA287B70B53E}" type="sibTrans" cxnId="{D6977922-B58E-4789-8026-D5557A089C02}">
      <dgm:prSet/>
      <dgm:spPr/>
      <dgm:t>
        <a:bodyPr/>
        <a:lstStyle/>
        <a:p>
          <a:endParaRPr lang="en-IN"/>
        </a:p>
      </dgm:t>
    </dgm:pt>
    <dgm:pt modelId="{5563BD69-B39E-427A-951E-0EC53AE974E4}">
      <dgm:prSet/>
      <dgm:spPr/>
      <dgm:t>
        <a:bodyPr/>
        <a:lstStyle/>
        <a:p>
          <a:r>
            <a:rPr lang="en-US" b="0" i="0" baseline="0"/>
            <a:t>26% enjoy online shopping (</a:t>
          </a:r>
          <a:r>
            <a:rPr lang="en-US" b="1" i="0" baseline="0"/>
            <a:t>Index 104</a:t>
          </a:r>
          <a:r>
            <a:rPr lang="en-US" b="0" i="0" baseline="0"/>
            <a:t>)</a:t>
          </a:r>
          <a:endParaRPr lang="en-IN"/>
        </a:p>
      </dgm:t>
    </dgm:pt>
    <dgm:pt modelId="{99FDA16D-D392-4608-BE98-368401FF8C20}" type="parTrans" cxnId="{87A012DC-F7FA-4EC3-A78E-99C208005BF8}">
      <dgm:prSet/>
      <dgm:spPr/>
      <dgm:t>
        <a:bodyPr/>
        <a:lstStyle/>
        <a:p>
          <a:endParaRPr lang="en-IN"/>
        </a:p>
      </dgm:t>
    </dgm:pt>
    <dgm:pt modelId="{C89C6BFD-3458-4024-8DDD-3E83257651FB}" type="sibTrans" cxnId="{87A012DC-F7FA-4EC3-A78E-99C208005BF8}">
      <dgm:prSet/>
      <dgm:spPr/>
      <dgm:t>
        <a:bodyPr/>
        <a:lstStyle/>
        <a:p>
          <a:endParaRPr lang="en-IN"/>
        </a:p>
      </dgm:t>
    </dgm:pt>
    <dgm:pt modelId="{3C100F3C-CA18-46B4-8F43-7544F47B3D77}">
      <dgm:prSet/>
      <dgm:spPr/>
      <dgm:t>
        <a:bodyPr/>
        <a:lstStyle/>
        <a:p>
          <a:r>
            <a:rPr lang="en-US" b="0" i="0" baseline="0"/>
            <a:t>Balanced mindset: 29.4% value quality (</a:t>
          </a:r>
          <a:r>
            <a:rPr lang="en-US" b="1" i="0" baseline="0"/>
            <a:t>Index 104</a:t>
          </a:r>
          <a:r>
            <a:rPr lang="en-US" b="0" i="0" baseline="0"/>
            <a:t>), 37.3% price-conscious (</a:t>
          </a:r>
          <a:r>
            <a:rPr lang="en-US" b="1" i="0" baseline="0"/>
            <a:t>Index 95</a:t>
          </a:r>
          <a:r>
            <a:rPr lang="en-US" b="0" i="0" baseline="0"/>
            <a:t>)</a:t>
          </a:r>
          <a:endParaRPr lang="en-IN"/>
        </a:p>
      </dgm:t>
    </dgm:pt>
    <dgm:pt modelId="{8FD1FE92-9CDB-420C-8414-CD9F360DD4D6}" type="parTrans" cxnId="{025D3011-B4DA-4465-8D9B-12C06032F3D9}">
      <dgm:prSet/>
      <dgm:spPr/>
      <dgm:t>
        <a:bodyPr/>
        <a:lstStyle/>
        <a:p>
          <a:endParaRPr lang="en-IN"/>
        </a:p>
      </dgm:t>
    </dgm:pt>
    <dgm:pt modelId="{7AFE9855-FC65-42E8-9FF4-79E23D85BECF}" type="sibTrans" cxnId="{025D3011-B4DA-4465-8D9B-12C06032F3D9}">
      <dgm:prSet/>
      <dgm:spPr/>
      <dgm:t>
        <a:bodyPr/>
        <a:lstStyle/>
        <a:p>
          <a:endParaRPr lang="en-IN"/>
        </a:p>
      </dgm:t>
    </dgm:pt>
    <dgm:pt modelId="{B5E5BE2A-1C14-4AD3-B96F-2CA59444F61B}">
      <dgm:prSet custT="1"/>
      <dgm:spPr/>
      <dgm:t>
        <a:bodyPr/>
        <a:lstStyle/>
        <a:p>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Ad attitudes</a:t>
          </a:r>
          <a:endParaRPr lang="en-IN" sz="4500" kern="1200" dirty="0"/>
        </a:p>
      </dgm:t>
    </dgm:pt>
    <dgm:pt modelId="{F14BD6D5-6DBB-4114-9779-E8E3C3EC813B}" type="parTrans" cxnId="{1A0A5457-408F-4E10-A121-32481EB0CDFE}">
      <dgm:prSet/>
      <dgm:spPr/>
      <dgm:t>
        <a:bodyPr/>
        <a:lstStyle/>
        <a:p>
          <a:endParaRPr lang="en-IN"/>
        </a:p>
      </dgm:t>
    </dgm:pt>
    <dgm:pt modelId="{49EAB8BE-187B-4715-9E4B-74FE5A6A539C}" type="sibTrans" cxnId="{1A0A5457-408F-4E10-A121-32481EB0CDFE}">
      <dgm:prSet/>
      <dgm:spPr/>
      <dgm:t>
        <a:bodyPr/>
        <a:lstStyle/>
        <a:p>
          <a:endParaRPr lang="en-IN"/>
        </a:p>
      </dgm:t>
    </dgm:pt>
    <dgm:pt modelId="{AE37A1A8-ABA0-4FB8-B4BD-58C9C511E438}">
      <dgm:prSet/>
      <dgm:spPr/>
      <dgm:t>
        <a:bodyPr/>
        <a:lstStyle/>
        <a:p>
          <a:r>
            <a:rPr lang="en-US" b="0" i="0" baseline="0"/>
            <a:t>13.4% entertained by ads (</a:t>
          </a:r>
          <a:r>
            <a:rPr lang="en-US" b="1" i="0" baseline="0"/>
            <a:t>Index 106</a:t>
          </a:r>
          <a:r>
            <a:rPr lang="en-US" b="0" i="0" baseline="0"/>
            <a:t>)</a:t>
          </a:r>
          <a:endParaRPr lang="en-IN"/>
        </a:p>
      </dgm:t>
    </dgm:pt>
    <dgm:pt modelId="{58FDA5D7-AAC4-48A7-91BA-76C893FC836B}" type="parTrans" cxnId="{7ADEAA46-5D37-4BCD-8457-841764F7D709}">
      <dgm:prSet/>
      <dgm:spPr/>
      <dgm:t>
        <a:bodyPr/>
        <a:lstStyle/>
        <a:p>
          <a:endParaRPr lang="en-IN"/>
        </a:p>
      </dgm:t>
    </dgm:pt>
    <dgm:pt modelId="{9E73D236-FDE4-47FB-B841-B83AAF981F87}" type="sibTrans" cxnId="{7ADEAA46-5D37-4BCD-8457-841764F7D709}">
      <dgm:prSet/>
      <dgm:spPr/>
      <dgm:t>
        <a:bodyPr/>
        <a:lstStyle/>
        <a:p>
          <a:endParaRPr lang="en-IN"/>
        </a:p>
      </dgm:t>
    </dgm:pt>
    <dgm:pt modelId="{8DBE9859-24BE-4414-A24E-FC5767D3ECAD}">
      <dgm:prSet/>
      <dgm:spPr/>
      <dgm:t>
        <a:bodyPr/>
        <a:lstStyle/>
        <a:p>
          <a:r>
            <a:rPr lang="en-US" b="0" i="0" baseline="0"/>
            <a:t>4.4% trust ads (</a:t>
          </a:r>
          <a:r>
            <a:rPr lang="en-US" b="1" i="0" baseline="0"/>
            <a:t>Index 106</a:t>
          </a:r>
          <a:r>
            <a:rPr lang="en-US" b="0" i="0" baseline="0"/>
            <a:t>)</a:t>
          </a:r>
          <a:endParaRPr lang="en-IN"/>
        </a:p>
      </dgm:t>
    </dgm:pt>
    <dgm:pt modelId="{C79F703C-2318-47BC-8D2C-F0925719D121}" type="parTrans" cxnId="{A03C1A9B-0409-434D-A681-F89068471F68}">
      <dgm:prSet/>
      <dgm:spPr/>
      <dgm:t>
        <a:bodyPr/>
        <a:lstStyle/>
        <a:p>
          <a:endParaRPr lang="en-IN"/>
        </a:p>
      </dgm:t>
    </dgm:pt>
    <dgm:pt modelId="{21415B99-D63F-4DBF-AB6D-C700EDB7B26B}" type="sibTrans" cxnId="{A03C1A9B-0409-434D-A681-F89068471F68}">
      <dgm:prSet/>
      <dgm:spPr/>
      <dgm:t>
        <a:bodyPr/>
        <a:lstStyle/>
        <a:p>
          <a:endParaRPr lang="en-IN"/>
        </a:p>
      </dgm:t>
    </dgm:pt>
    <dgm:pt modelId="{1825F037-74FA-47AF-B6DC-94FF97B16541}" type="pres">
      <dgm:prSet presAssocID="{A4BD3494-CB7F-408F-B9A9-59BE6705D78E}" presName="Name0" presStyleCnt="0">
        <dgm:presLayoutVars>
          <dgm:dir/>
          <dgm:animLvl val="lvl"/>
          <dgm:resizeHandles val="exact"/>
        </dgm:presLayoutVars>
      </dgm:prSet>
      <dgm:spPr/>
    </dgm:pt>
    <dgm:pt modelId="{C1B9415E-5475-432A-9F7C-F11A70F91E0E}" type="pres">
      <dgm:prSet presAssocID="{D2986824-3DA0-4426-9AF7-256F43F33E16}" presName="linNode" presStyleCnt="0"/>
      <dgm:spPr/>
    </dgm:pt>
    <dgm:pt modelId="{78DC666D-6624-4371-8E71-BFCBE09EFD46}" type="pres">
      <dgm:prSet presAssocID="{D2986824-3DA0-4426-9AF7-256F43F33E16}" presName="parentText" presStyleLbl="node1" presStyleIdx="0" presStyleCnt="4">
        <dgm:presLayoutVars>
          <dgm:chMax val="1"/>
          <dgm:bulletEnabled val="1"/>
        </dgm:presLayoutVars>
      </dgm:prSet>
      <dgm:spPr/>
    </dgm:pt>
    <dgm:pt modelId="{24EAEA41-7A59-42BE-BB47-3835958A7174}" type="pres">
      <dgm:prSet presAssocID="{D2986824-3DA0-4426-9AF7-256F43F33E16}" presName="descendantText" presStyleLbl="alignAccFollowNode1" presStyleIdx="0" presStyleCnt="4">
        <dgm:presLayoutVars>
          <dgm:bulletEnabled val="1"/>
        </dgm:presLayoutVars>
      </dgm:prSet>
      <dgm:spPr/>
    </dgm:pt>
    <dgm:pt modelId="{CEFEE1B4-8C79-42BA-9484-D8E80F1A6697}" type="pres">
      <dgm:prSet presAssocID="{46109D3D-1DC9-46CD-90AC-E01C2A3E3C1A}" presName="sp" presStyleCnt="0"/>
      <dgm:spPr/>
    </dgm:pt>
    <dgm:pt modelId="{A7EBECE5-F76C-44F2-BDC4-E5094DB2080D}" type="pres">
      <dgm:prSet presAssocID="{AEBB3719-A2EE-4FF5-BAD1-371BE6DF09D1}" presName="linNode" presStyleCnt="0"/>
      <dgm:spPr/>
    </dgm:pt>
    <dgm:pt modelId="{B52E6FD5-7E41-428E-A49A-D8BAD11809F7}" type="pres">
      <dgm:prSet presAssocID="{AEBB3719-A2EE-4FF5-BAD1-371BE6DF09D1}" presName="parentText" presStyleLbl="node1" presStyleIdx="1" presStyleCnt="4">
        <dgm:presLayoutVars>
          <dgm:chMax val="1"/>
          <dgm:bulletEnabled val="1"/>
        </dgm:presLayoutVars>
      </dgm:prSet>
      <dgm:spPr/>
    </dgm:pt>
    <dgm:pt modelId="{DAA1058E-1C03-41C6-B6F3-4F2F2B963F6E}" type="pres">
      <dgm:prSet presAssocID="{AEBB3719-A2EE-4FF5-BAD1-371BE6DF09D1}" presName="descendantText" presStyleLbl="alignAccFollowNode1" presStyleIdx="1" presStyleCnt="4">
        <dgm:presLayoutVars>
          <dgm:bulletEnabled val="1"/>
        </dgm:presLayoutVars>
      </dgm:prSet>
      <dgm:spPr/>
    </dgm:pt>
    <dgm:pt modelId="{2987F638-5635-4C3D-934C-31295D66C7C4}" type="pres">
      <dgm:prSet presAssocID="{6C0B194C-BA04-4FD1-A2D9-FC2179427627}" presName="sp" presStyleCnt="0"/>
      <dgm:spPr/>
    </dgm:pt>
    <dgm:pt modelId="{AA9D84FB-E894-47AF-A2D9-C63498414E94}" type="pres">
      <dgm:prSet presAssocID="{907F9E2A-B7BD-4AE0-9451-135FDFB59AFD}" presName="linNode" presStyleCnt="0"/>
      <dgm:spPr/>
    </dgm:pt>
    <dgm:pt modelId="{19987BFF-12FD-4140-8CB6-459E076814B0}" type="pres">
      <dgm:prSet presAssocID="{907F9E2A-B7BD-4AE0-9451-135FDFB59AFD}" presName="parentText" presStyleLbl="node1" presStyleIdx="2" presStyleCnt="4">
        <dgm:presLayoutVars>
          <dgm:chMax val="1"/>
          <dgm:bulletEnabled val="1"/>
        </dgm:presLayoutVars>
      </dgm:prSet>
      <dgm:spPr/>
    </dgm:pt>
    <dgm:pt modelId="{A4F92143-D717-4F42-A9F8-E081B27A603F}" type="pres">
      <dgm:prSet presAssocID="{907F9E2A-B7BD-4AE0-9451-135FDFB59AFD}" presName="descendantText" presStyleLbl="alignAccFollowNode1" presStyleIdx="2" presStyleCnt="4">
        <dgm:presLayoutVars>
          <dgm:bulletEnabled val="1"/>
        </dgm:presLayoutVars>
      </dgm:prSet>
      <dgm:spPr/>
    </dgm:pt>
    <dgm:pt modelId="{DA58215C-9E3E-44D7-9918-7D1DBE02831C}" type="pres">
      <dgm:prSet presAssocID="{69D4D1B3-A80F-446E-B312-CA287B70B53E}" presName="sp" presStyleCnt="0"/>
      <dgm:spPr/>
    </dgm:pt>
    <dgm:pt modelId="{6F5CFC0D-5976-4781-8E48-E0BC9CD76DE6}" type="pres">
      <dgm:prSet presAssocID="{B5E5BE2A-1C14-4AD3-B96F-2CA59444F61B}" presName="linNode" presStyleCnt="0"/>
      <dgm:spPr/>
    </dgm:pt>
    <dgm:pt modelId="{D78332CD-2D0F-4A79-B2C7-7EC2C51D9B55}" type="pres">
      <dgm:prSet presAssocID="{B5E5BE2A-1C14-4AD3-B96F-2CA59444F61B}" presName="parentText" presStyleLbl="node1" presStyleIdx="3" presStyleCnt="4">
        <dgm:presLayoutVars>
          <dgm:chMax val="1"/>
          <dgm:bulletEnabled val="1"/>
        </dgm:presLayoutVars>
      </dgm:prSet>
      <dgm:spPr/>
    </dgm:pt>
    <dgm:pt modelId="{2CCF313A-F3B8-4259-B23B-74A7E841D133}" type="pres">
      <dgm:prSet presAssocID="{B5E5BE2A-1C14-4AD3-B96F-2CA59444F61B}" presName="descendantText" presStyleLbl="alignAccFollowNode1" presStyleIdx="3" presStyleCnt="4">
        <dgm:presLayoutVars>
          <dgm:bulletEnabled val="1"/>
        </dgm:presLayoutVars>
      </dgm:prSet>
      <dgm:spPr/>
    </dgm:pt>
  </dgm:ptLst>
  <dgm:cxnLst>
    <dgm:cxn modelId="{72FA3A07-409E-464E-8D71-5797FA079A36}" srcId="{A4BD3494-CB7F-408F-B9A9-59BE6705D78E}" destId="{D2986824-3DA0-4426-9AF7-256F43F33E16}" srcOrd="0" destOrd="0" parTransId="{F5F11583-5E20-4A70-B4CA-684F36DCAF7D}" sibTransId="{46109D3D-1DC9-46CD-90AC-E01C2A3E3C1A}"/>
    <dgm:cxn modelId="{025D3011-B4DA-4465-8D9B-12C06032F3D9}" srcId="{907F9E2A-B7BD-4AE0-9451-135FDFB59AFD}" destId="{3C100F3C-CA18-46B4-8F43-7544F47B3D77}" srcOrd="1" destOrd="0" parTransId="{8FD1FE92-9CDB-420C-8414-CD9F360DD4D6}" sibTransId="{7AFE9855-FC65-42E8-9FF4-79E23D85BECF}"/>
    <dgm:cxn modelId="{13DD0B20-3F5D-442F-9A84-299928331293}" type="presOf" srcId="{711DBA53-C792-4EFB-9BB6-67670D9DA49B}" destId="{DAA1058E-1C03-41C6-B6F3-4F2F2B963F6E}" srcOrd="0" destOrd="0" presId="urn:microsoft.com/office/officeart/2005/8/layout/vList5"/>
    <dgm:cxn modelId="{D6977922-B58E-4789-8026-D5557A089C02}" srcId="{A4BD3494-CB7F-408F-B9A9-59BE6705D78E}" destId="{907F9E2A-B7BD-4AE0-9451-135FDFB59AFD}" srcOrd="2" destOrd="0" parTransId="{60B7661F-97E0-491F-ACC7-B925B628415E}" sibTransId="{69D4D1B3-A80F-446E-B312-CA287B70B53E}"/>
    <dgm:cxn modelId="{A1CA3623-F3DF-4CE8-9C54-7E82F6E0ADF6}" type="presOf" srcId="{677E9E9D-827D-4078-BD7F-D6D79074C433}" destId="{24EAEA41-7A59-42BE-BB47-3835958A7174}" srcOrd="0" destOrd="1" presId="urn:microsoft.com/office/officeart/2005/8/layout/vList5"/>
    <dgm:cxn modelId="{C2A0B027-7CD1-448C-A081-F5FFA078283C}" type="presOf" srcId="{AE37A1A8-ABA0-4FB8-B4BD-58C9C511E438}" destId="{2CCF313A-F3B8-4259-B23B-74A7E841D133}" srcOrd="0" destOrd="0" presId="urn:microsoft.com/office/officeart/2005/8/layout/vList5"/>
    <dgm:cxn modelId="{96017128-96EF-49AF-AAB6-9FBCE87948A9}" type="presOf" srcId="{5563BD69-B39E-427A-951E-0EC53AE974E4}" destId="{A4F92143-D717-4F42-A9F8-E081B27A603F}" srcOrd="0" destOrd="0" presId="urn:microsoft.com/office/officeart/2005/8/layout/vList5"/>
    <dgm:cxn modelId="{D098932F-A556-4919-AB59-A377699FB7AD}" srcId="{D2986824-3DA0-4426-9AF7-256F43F33E16}" destId="{8D00AA55-0913-40A9-B87C-FAFA4FD8F20C}" srcOrd="0" destOrd="0" parTransId="{4DEF7EBC-6E8C-4891-9957-F1FE630B3E07}" sibTransId="{1CB144C4-A6A8-491D-8F19-CBD3A35FD06C}"/>
    <dgm:cxn modelId="{A7488D3C-8004-4B84-A865-46092F6FB90D}" type="presOf" srcId="{B5E5BE2A-1C14-4AD3-B96F-2CA59444F61B}" destId="{D78332CD-2D0F-4A79-B2C7-7EC2C51D9B55}" srcOrd="0" destOrd="0" presId="urn:microsoft.com/office/officeart/2005/8/layout/vList5"/>
    <dgm:cxn modelId="{E3609E66-CFD8-4B29-8E06-BCB3EC18DC89}" srcId="{A4BD3494-CB7F-408F-B9A9-59BE6705D78E}" destId="{AEBB3719-A2EE-4FF5-BAD1-371BE6DF09D1}" srcOrd="1" destOrd="0" parTransId="{8B1A30FC-2D74-4682-8745-F22FF6E48D0B}" sibTransId="{6C0B194C-BA04-4FD1-A2D9-FC2179427627}"/>
    <dgm:cxn modelId="{7ADEAA46-5D37-4BCD-8457-841764F7D709}" srcId="{B5E5BE2A-1C14-4AD3-B96F-2CA59444F61B}" destId="{AE37A1A8-ABA0-4FB8-B4BD-58C9C511E438}" srcOrd="0" destOrd="0" parTransId="{58FDA5D7-AAC4-48A7-91BA-76C893FC836B}" sibTransId="{9E73D236-FDE4-47FB-B841-B83AAF981F87}"/>
    <dgm:cxn modelId="{88BEAB4D-2F1A-4A0A-9DAF-B9185E6AFF19}" type="presOf" srcId="{3C100F3C-CA18-46B4-8F43-7544F47B3D77}" destId="{A4F92143-D717-4F42-A9F8-E081B27A603F}" srcOrd="0" destOrd="1" presId="urn:microsoft.com/office/officeart/2005/8/layout/vList5"/>
    <dgm:cxn modelId="{164F0471-20D7-4E23-A376-9188D933171B}" type="presOf" srcId="{A4BD3494-CB7F-408F-B9A9-59BE6705D78E}" destId="{1825F037-74FA-47AF-B6DC-94FF97B16541}" srcOrd="0" destOrd="0" presId="urn:microsoft.com/office/officeart/2005/8/layout/vList5"/>
    <dgm:cxn modelId="{52697F71-0E1E-4F98-91BC-7D69D66D2D5C}" type="presOf" srcId="{907F9E2A-B7BD-4AE0-9451-135FDFB59AFD}" destId="{19987BFF-12FD-4140-8CB6-459E076814B0}" srcOrd="0" destOrd="0" presId="urn:microsoft.com/office/officeart/2005/8/layout/vList5"/>
    <dgm:cxn modelId="{E09AD955-A2E2-4910-B60A-67F37FBF4D62}" srcId="{AEBB3719-A2EE-4FF5-BAD1-371BE6DF09D1}" destId="{9F3D497B-5B3D-41C3-9B55-8C2AF605CD47}" srcOrd="1" destOrd="0" parTransId="{75AC5552-9A9E-421F-9379-DAC02AAB241D}" sibTransId="{FB744A30-8ABC-4ED4-93F1-22E23CCC578B}"/>
    <dgm:cxn modelId="{1A0A5457-408F-4E10-A121-32481EB0CDFE}" srcId="{A4BD3494-CB7F-408F-B9A9-59BE6705D78E}" destId="{B5E5BE2A-1C14-4AD3-B96F-2CA59444F61B}" srcOrd="3" destOrd="0" parTransId="{F14BD6D5-6DBB-4114-9779-E8E3C3EC813B}" sibTransId="{49EAB8BE-187B-4715-9E4B-74FE5A6A539C}"/>
    <dgm:cxn modelId="{80A97682-22D5-4F22-973E-A2B92C392A29}" srcId="{D2986824-3DA0-4426-9AF7-256F43F33E16}" destId="{677E9E9D-827D-4078-BD7F-D6D79074C433}" srcOrd="1" destOrd="0" parTransId="{86124EE6-C1BA-40A7-9BB3-D4327A045D35}" sibTransId="{362ACEB4-27EB-47B9-9D4D-B48821C8B09E}"/>
    <dgm:cxn modelId="{7833F382-727B-46B9-B070-B8C5CE05754A}" type="presOf" srcId="{AEBB3719-A2EE-4FF5-BAD1-371BE6DF09D1}" destId="{B52E6FD5-7E41-428E-A49A-D8BAD11809F7}" srcOrd="0" destOrd="0" presId="urn:microsoft.com/office/officeart/2005/8/layout/vList5"/>
    <dgm:cxn modelId="{AF57BB95-7DBF-4C23-8604-EBA35078DCC9}" type="presOf" srcId="{8DBE9859-24BE-4414-A24E-FC5767D3ECAD}" destId="{2CCF313A-F3B8-4259-B23B-74A7E841D133}" srcOrd="0" destOrd="1" presId="urn:microsoft.com/office/officeart/2005/8/layout/vList5"/>
    <dgm:cxn modelId="{A03C1A9B-0409-434D-A681-F89068471F68}" srcId="{B5E5BE2A-1C14-4AD3-B96F-2CA59444F61B}" destId="{8DBE9859-24BE-4414-A24E-FC5767D3ECAD}" srcOrd="1" destOrd="0" parTransId="{C79F703C-2318-47BC-8D2C-F0925719D121}" sibTransId="{21415B99-D63F-4DBF-AB6D-C700EDB7B26B}"/>
    <dgm:cxn modelId="{F60A00AF-8A38-48D0-AE8B-F16CF0725E13}" type="presOf" srcId="{9F3D497B-5B3D-41C3-9B55-8C2AF605CD47}" destId="{DAA1058E-1C03-41C6-B6F3-4F2F2B963F6E}" srcOrd="0" destOrd="1" presId="urn:microsoft.com/office/officeart/2005/8/layout/vList5"/>
    <dgm:cxn modelId="{6645D0C3-7978-45E0-B5E0-49FD812A8502}" type="presOf" srcId="{8D00AA55-0913-40A9-B87C-FAFA4FD8F20C}" destId="{24EAEA41-7A59-42BE-BB47-3835958A7174}" srcOrd="0" destOrd="0" presId="urn:microsoft.com/office/officeart/2005/8/layout/vList5"/>
    <dgm:cxn modelId="{87A012DC-F7FA-4EC3-A78E-99C208005BF8}" srcId="{907F9E2A-B7BD-4AE0-9451-135FDFB59AFD}" destId="{5563BD69-B39E-427A-951E-0EC53AE974E4}" srcOrd="0" destOrd="0" parTransId="{99FDA16D-D392-4608-BE98-368401FF8C20}" sibTransId="{C89C6BFD-3458-4024-8DDD-3E83257651FB}"/>
    <dgm:cxn modelId="{CEE36DEB-7C4E-47B9-A907-47F57EF60A2F}" type="presOf" srcId="{D2986824-3DA0-4426-9AF7-256F43F33E16}" destId="{78DC666D-6624-4371-8E71-BFCBE09EFD46}" srcOrd="0" destOrd="0" presId="urn:microsoft.com/office/officeart/2005/8/layout/vList5"/>
    <dgm:cxn modelId="{0FAE55F2-B345-43C2-811E-F8FCD6329EE0}" srcId="{AEBB3719-A2EE-4FF5-BAD1-371BE6DF09D1}" destId="{711DBA53-C792-4EFB-9BB6-67670D9DA49B}" srcOrd="0" destOrd="0" parTransId="{7A73937D-94B5-42BB-9E71-A51E2C59D099}" sibTransId="{6A2FCB45-926D-4D1E-8059-2CF0DC94DB70}"/>
    <dgm:cxn modelId="{F93C1AF3-2CA5-401A-86E0-6DE9964C3987}" type="presParOf" srcId="{1825F037-74FA-47AF-B6DC-94FF97B16541}" destId="{C1B9415E-5475-432A-9F7C-F11A70F91E0E}" srcOrd="0" destOrd="0" presId="urn:microsoft.com/office/officeart/2005/8/layout/vList5"/>
    <dgm:cxn modelId="{20800A0C-9B89-4050-BE44-ECCADAA9AE57}" type="presParOf" srcId="{C1B9415E-5475-432A-9F7C-F11A70F91E0E}" destId="{78DC666D-6624-4371-8E71-BFCBE09EFD46}" srcOrd="0" destOrd="0" presId="urn:microsoft.com/office/officeart/2005/8/layout/vList5"/>
    <dgm:cxn modelId="{569A78BF-7A3A-450D-8B14-6B4E27F50A81}" type="presParOf" srcId="{C1B9415E-5475-432A-9F7C-F11A70F91E0E}" destId="{24EAEA41-7A59-42BE-BB47-3835958A7174}" srcOrd="1" destOrd="0" presId="urn:microsoft.com/office/officeart/2005/8/layout/vList5"/>
    <dgm:cxn modelId="{5F4500C7-09D7-43FB-A797-70BCE7B1D5E9}" type="presParOf" srcId="{1825F037-74FA-47AF-B6DC-94FF97B16541}" destId="{CEFEE1B4-8C79-42BA-9484-D8E80F1A6697}" srcOrd="1" destOrd="0" presId="urn:microsoft.com/office/officeart/2005/8/layout/vList5"/>
    <dgm:cxn modelId="{AEA93D23-73D5-44ED-95A8-86570A924A1C}" type="presParOf" srcId="{1825F037-74FA-47AF-B6DC-94FF97B16541}" destId="{A7EBECE5-F76C-44F2-BDC4-E5094DB2080D}" srcOrd="2" destOrd="0" presId="urn:microsoft.com/office/officeart/2005/8/layout/vList5"/>
    <dgm:cxn modelId="{8131C62E-F64E-40C6-B2BF-C6AFA940C78B}" type="presParOf" srcId="{A7EBECE5-F76C-44F2-BDC4-E5094DB2080D}" destId="{B52E6FD5-7E41-428E-A49A-D8BAD11809F7}" srcOrd="0" destOrd="0" presId="urn:microsoft.com/office/officeart/2005/8/layout/vList5"/>
    <dgm:cxn modelId="{272FE274-BD5A-4288-BFEA-B73443E3850B}" type="presParOf" srcId="{A7EBECE5-F76C-44F2-BDC4-E5094DB2080D}" destId="{DAA1058E-1C03-41C6-B6F3-4F2F2B963F6E}" srcOrd="1" destOrd="0" presId="urn:microsoft.com/office/officeart/2005/8/layout/vList5"/>
    <dgm:cxn modelId="{5F064B5D-059C-46AB-891E-7E63EBBDFCC6}" type="presParOf" srcId="{1825F037-74FA-47AF-B6DC-94FF97B16541}" destId="{2987F638-5635-4C3D-934C-31295D66C7C4}" srcOrd="3" destOrd="0" presId="urn:microsoft.com/office/officeart/2005/8/layout/vList5"/>
    <dgm:cxn modelId="{0872ECAD-D444-472C-AC38-7D57BDF7E49D}" type="presParOf" srcId="{1825F037-74FA-47AF-B6DC-94FF97B16541}" destId="{AA9D84FB-E894-47AF-A2D9-C63498414E94}" srcOrd="4" destOrd="0" presId="urn:microsoft.com/office/officeart/2005/8/layout/vList5"/>
    <dgm:cxn modelId="{7314B1BA-4376-4E19-91D8-1378F7A4902F}" type="presParOf" srcId="{AA9D84FB-E894-47AF-A2D9-C63498414E94}" destId="{19987BFF-12FD-4140-8CB6-459E076814B0}" srcOrd="0" destOrd="0" presId="urn:microsoft.com/office/officeart/2005/8/layout/vList5"/>
    <dgm:cxn modelId="{38E8B70A-6C22-4698-AEE6-C948BD807EB5}" type="presParOf" srcId="{AA9D84FB-E894-47AF-A2D9-C63498414E94}" destId="{A4F92143-D717-4F42-A9F8-E081B27A603F}" srcOrd="1" destOrd="0" presId="urn:microsoft.com/office/officeart/2005/8/layout/vList5"/>
    <dgm:cxn modelId="{67FBCAA8-0C8E-4204-B3C3-A7ADCB8C2E6C}" type="presParOf" srcId="{1825F037-74FA-47AF-B6DC-94FF97B16541}" destId="{DA58215C-9E3E-44D7-9918-7D1DBE02831C}" srcOrd="5" destOrd="0" presId="urn:microsoft.com/office/officeart/2005/8/layout/vList5"/>
    <dgm:cxn modelId="{DF43EA43-A126-4AE5-BAAF-C6E4E4D80537}" type="presParOf" srcId="{1825F037-74FA-47AF-B6DC-94FF97B16541}" destId="{6F5CFC0D-5976-4781-8E48-E0BC9CD76DE6}" srcOrd="6" destOrd="0" presId="urn:microsoft.com/office/officeart/2005/8/layout/vList5"/>
    <dgm:cxn modelId="{F8DD9AFB-607B-4DDE-B622-1A5B5A3BA6C5}" type="presParOf" srcId="{6F5CFC0D-5976-4781-8E48-E0BC9CD76DE6}" destId="{D78332CD-2D0F-4A79-B2C7-7EC2C51D9B55}" srcOrd="0" destOrd="0" presId="urn:microsoft.com/office/officeart/2005/8/layout/vList5"/>
    <dgm:cxn modelId="{D18D81FC-CE51-43A8-A7E7-BE385DE04089}" type="presParOf" srcId="{6F5CFC0D-5976-4781-8E48-E0BC9CD76DE6}" destId="{2CCF313A-F3B8-4259-B23B-74A7E841D13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03BC2-A52C-4232-8706-BFA8DD25573A}">
      <dsp:nvSpPr>
        <dsp:cNvPr id="0" name=""/>
        <dsp:cNvSpPr/>
      </dsp:nvSpPr>
      <dsp:spPr>
        <a:xfrm rot="5400000">
          <a:off x="6321075" y="-2568428"/>
          <a:ext cx="1037272"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Strongest presence among adults aged </a:t>
          </a:r>
          <a:r>
            <a:rPr lang="en-US" sz="1400" b="1" kern="1200"/>
            <a:t>35-44 (23.2%)</a:t>
          </a:r>
          <a:r>
            <a:rPr lang="en-US" sz="1400" kern="1200"/>
            <a:t> and </a:t>
          </a:r>
          <a:r>
            <a:rPr lang="en-US" sz="1400" b="1" kern="1200"/>
            <a:t>25-34 (19.9%)</a:t>
          </a:r>
          <a:r>
            <a:rPr lang="en-US" sz="1400" kern="1200"/>
            <a:t>.</a:t>
          </a:r>
          <a:endParaRPr lang="en-IN" sz="1400" kern="1200"/>
        </a:p>
        <a:p>
          <a:pPr marL="114300" lvl="1" indent="-114300" algn="l" defTabSz="622300">
            <a:lnSpc>
              <a:spcPct val="90000"/>
            </a:lnSpc>
            <a:spcBef>
              <a:spcPct val="0"/>
            </a:spcBef>
            <a:spcAft>
              <a:spcPct val="15000"/>
            </a:spcAft>
            <a:buChar char="•"/>
          </a:pPr>
          <a:r>
            <a:rPr lang="en-US" sz="1400" kern="1200"/>
            <a:t>Under-indexed in the 65+ group, indicating a </a:t>
          </a:r>
          <a:r>
            <a:rPr lang="en-US" sz="1400" b="1" kern="1200"/>
            <a:t>younger to mid-aged</a:t>
          </a:r>
          <a:r>
            <a:rPr lang="en-US" sz="1400" kern="1200"/>
            <a:t> target audience.</a:t>
          </a:r>
          <a:endParaRPr lang="en-IN" sz="1400" kern="1200"/>
        </a:p>
        <a:p>
          <a:pPr marL="114300" lvl="1" indent="-114300" algn="l" defTabSz="622300">
            <a:lnSpc>
              <a:spcPct val="90000"/>
            </a:lnSpc>
            <a:spcBef>
              <a:spcPct val="0"/>
            </a:spcBef>
            <a:spcAft>
              <a:spcPct val="15000"/>
            </a:spcAft>
            <a:buChar char="•"/>
          </a:pPr>
          <a:r>
            <a:rPr lang="en-US" sz="1400" kern="1200"/>
            <a:t>Dominated by </a:t>
          </a:r>
          <a:r>
            <a:rPr lang="en-US" sz="1400" b="1" kern="1200"/>
            <a:t>adult singles (18.6%)</a:t>
          </a:r>
          <a:r>
            <a:rPr lang="en-US" sz="1400" kern="1200"/>
            <a:t> and </a:t>
          </a:r>
          <a:r>
            <a:rPr lang="en-US" sz="1400" b="1" kern="1200"/>
            <a:t>adult couples (16.2%)</a:t>
          </a:r>
          <a:r>
            <a:rPr lang="en-US" sz="1400" kern="1200"/>
            <a:t>, highlighting a mature but independent lifestyle preference.</a:t>
          </a:r>
          <a:endParaRPr lang="en-IN" sz="1400" kern="1200"/>
        </a:p>
      </dsp:txBody>
      <dsp:txXfrm rot="-5400000">
        <a:off x="3621024" y="182258"/>
        <a:ext cx="6386741" cy="936002"/>
      </dsp:txXfrm>
    </dsp:sp>
    <dsp:sp modelId="{99248BB6-C00C-42B2-B370-D5AA50E2F0C9}">
      <dsp:nvSpPr>
        <dsp:cNvPr id="0" name=""/>
        <dsp:cNvSpPr/>
      </dsp:nvSpPr>
      <dsp:spPr>
        <a:xfrm>
          <a:off x="0" y="1964"/>
          <a:ext cx="3621024" cy="1296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kern="1200" dirty="0"/>
            <a:t>Age &amp; Life Stage:</a:t>
          </a:r>
          <a:endParaRPr lang="en-IN" sz="3600" kern="1200" dirty="0"/>
        </a:p>
      </dsp:txBody>
      <dsp:txXfrm>
        <a:off x="63294" y="65258"/>
        <a:ext cx="3494436" cy="1170002"/>
      </dsp:txXfrm>
    </dsp:sp>
    <dsp:sp modelId="{A43368E7-C0D5-4D88-B681-C1B3A1E42939}">
      <dsp:nvSpPr>
        <dsp:cNvPr id="0" name=""/>
        <dsp:cNvSpPr/>
      </dsp:nvSpPr>
      <dsp:spPr>
        <a:xfrm rot="5400000">
          <a:off x="6321075" y="-1207008"/>
          <a:ext cx="1037272"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1" kern="1200"/>
            <a:t>Married (47.8%)</a:t>
          </a:r>
          <a:r>
            <a:rPr lang="en-US" sz="1400" kern="1200"/>
            <a:t> and </a:t>
          </a:r>
          <a:r>
            <a:rPr lang="en-US" sz="1400" b="1" kern="1200"/>
            <a:t>never married (25.3%)</a:t>
          </a:r>
          <a:r>
            <a:rPr lang="en-US" sz="1400" kern="1200"/>
            <a:t> form the core.</a:t>
          </a:r>
          <a:endParaRPr lang="en-IN" sz="1400" kern="1200"/>
        </a:p>
        <a:p>
          <a:pPr marL="114300" lvl="1" indent="-114300" algn="l" defTabSz="622300">
            <a:lnSpc>
              <a:spcPct val="90000"/>
            </a:lnSpc>
            <a:spcBef>
              <a:spcPct val="0"/>
            </a:spcBef>
            <a:spcAft>
              <a:spcPct val="15000"/>
            </a:spcAft>
            <a:buChar char="•"/>
          </a:pPr>
          <a:r>
            <a:rPr lang="en-US" sz="1400" kern="1200"/>
            <a:t>Low presence of widowers and separated individuals.</a:t>
          </a:r>
          <a:endParaRPr lang="en-IN" sz="1400" kern="1200"/>
        </a:p>
        <a:p>
          <a:pPr marL="114300" lvl="1" indent="-114300" algn="l" defTabSz="622300">
            <a:lnSpc>
              <a:spcPct val="90000"/>
            </a:lnSpc>
            <a:spcBef>
              <a:spcPct val="0"/>
            </a:spcBef>
            <a:spcAft>
              <a:spcPct val="15000"/>
            </a:spcAft>
            <a:buChar char="•"/>
          </a:pPr>
          <a:r>
            <a:rPr lang="en-US" sz="1400" b="1" kern="1200"/>
            <a:t>Large families</a:t>
          </a:r>
          <a:r>
            <a:rPr lang="en-US" sz="1400" kern="1200"/>
            <a:t>, both younger and older, form a notable portion of the shopper base, indicating family-oriented value purchase behavior.</a:t>
          </a:r>
          <a:endParaRPr lang="en-IN" sz="1400" kern="1200"/>
        </a:p>
      </dsp:txBody>
      <dsp:txXfrm rot="-5400000">
        <a:off x="3621024" y="1543678"/>
        <a:ext cx="6386741" cy="936002"/>
      </dsp:txXfrm>
    </dsp:sp>
    <dsp:sp modelId="{96E65E24-6D12-4BCC-83F9-999E94A8454B}">
      <dsp:nvSpPr>
        <dsp:cNvPr id="0" name=""/>
        <dsp:cNvSpPr/>
      </dsp:nvSpPr>
      <dsp:spPr>
        <a:xfrm>
          <a:off x="0" y="1363384"/>
          <a:ext cx="3621024" cy="1296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kern="1200" dirty="0"/>
            <a:t>Marital &amp; Family Size:</a:t>
          </a:r>
          <a:endParaRPr lang="en-IN" sz="3600" kern="1200" dirty="0"/>
        </a:p>
      </dsp:txBody>
      <dsp:txXfrm>
        <a:off x="63294" y="1426678"/>
        <a:ext cx="3494436" cy="1170002"/>
      </dsp:txXfrm>
    </dsp:sp>
    <dsp:sp modelId="{77902AE9-0DBB-464D-BCB4-BAC85CE7D38B}">
      <dsp:nvSpPr>
        <dsp:cNvPr id="0" name=""/>
        <dsp:cNvSpPr/>
      </dsp:nvSpPr>
      <dsp:spPr>
        <a:xfrm rot="5400000">
          <a:off x="6321075" y="154412"/>
          <a:ext cx="1037272" cy="6437376"/>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Well-represented across educational levels, with a tilt toward </a:t>
          </a:r>
          <a:r>
            <a:rPr lang="en-US" sz="1400" b="1" kern="1200"/>
            <a:t>some college (21.3%)</a:t>
          </a:r>
          <a:r>
            <a:rPr lang="en-US" sz="1400" kern="1200"/>
            <a:t> and </a:t>
          </a:r>
          <a:r>
            <a:rPr lang="en-US" sz="1400" b="1" kern="1200"/>
            <a:t>high school/GED (22.5%)</a:t>
          </a:r>
          <a:r>
            <a:rPr lang="en-US" sz="1400" kern="1200"/>
            <a:t>.</a:t>
          </a:r>
          <a:endParaRPr lang="en-IN" sz="1400" kern="1200"/>
        </a:p>
        <a:p>
          <a:pPr marL="114300" lvl="1" indent="-114300" algn="l" defTabSz="622300">
            <a:lnSpc>
              <a:spcPct val="90000"/>
            </a:lnSpc>
            <a:spcBef>
              <a:spcPct val="0"/>
            </a:spcBef>
            <a:spcAft>
              <a:spcPct val="15000"/>
            </a:spcAft>
            <a:buChar char="•"/>
          </a:pPr>
          <a:r>
            <a:rPr lang="en-US" sz="1400" kern="1200"/>
            <a:t>Nearly </a:t>
          </a:r>
          <a:r>
            <a:rPr lang="en-US" sz="1400" b="1" kern="1200"/>
            <a:t>half are employed full-time (49.1%)</a:t>
          </a:r>
          <a:r>
            <a:rPr lang="en-US" sz="1400" kern="1200"/>
            <a:t>, complemented by retired (12.0%) and part-time workers (10.1%).</a:t>
          </a:r>
          <a:endParaRPr lang="en-IN" sz="1400" kern="1200"/>
        </a:p>
      </dsp:txBody>
      <dsp:txXfrm rot="-5400000">
        <a:off x="3621024" y="2905099"/>
        <a:ext cx="6386741" cy="936002"/>
      </dsp:txXfrm>
    </dsp:sp>
    <dsp:sp modelId="{8D205681-32A4-4ECC-9C94-F8D67EA2BA6F}">
      <dsp:nvSpPr>
        <dsp:cNvPr id="0" name=""/>
        <dsp:cNvSpPr/>
      </dsp:nvSpPr>
      <dsp:spPr>
        <a:xfrm>
          <a:off x="0" y="2724804"/>
          <a:ext cx="3621024" cy="129659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kern="1200" dirty="0"/>
            <a:t>Education &amp; Employment:</a:t>
          </a:r>
          <a:endParaRPr lang="en-IN" sz="3600" kern="1200" dirty="0"/>
        </a:p>
      </dsp:txBody>
      <dsp:txXfrm>
        <a:off x="63294" y="2788098"/>
        <a:ext cx="3494436" cy="1170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EA0E6-FE21-440C-920A-F45F8DDD0AA9}">
      <dsp:nvSpPr>
        <dsp:cNvPr id="0" name=""/>
        <dsp:cNvSpPr/>
      </dsp:nvSpPr>
      <dsp:spPr>
        <a:xfrm>
          <a:off x="3781" y="34857"/>
          <a:ext cx="2273944" cy="90957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latin typeface="Times New Roman" panose="02020603050405020304" pitchFamily="18" charset="0"/>
              <a:cs typeface="Times New Roman" panose="02020603050405020304" pitchFamily="18" charset="0"/>
            </a:rPr>
            <a:t>Lifestyle &amp; hobbies</a:t>
          </a:r>
          <a:endParaRPr lang="en-IN" sz="1800" kern="1200" dirty="0">
            <a:latin typeface="Times New Roman" panose="02020603050405020304" pitchFamily="18" charset="0"/>
            <a:cs typeface="Times New Roman" panose="02020603050405020304" pitchFamily="18" charset="0"/>
          </a:endParaRPr>
        </a:p>
      </dsp:txBody>
      <dsp:txXfrm>
        <a:off x="3781" y="34857"/>
        <a:ext cx="2273944" cy="909577"/>
      </dsp:txXfrm>
    </dsp:sp>
    <dsp:sp modelId="{E0BFAFEA-52AA-4CC5-B359-C501AA7D2BE5}">
      <dsp:nvSpPr>
        <dsp:cNvPr id="0" name=""/>
        <dsp:cNvSpPr/>
      </dsp:nvSpPr>
      <dsp:spPr>
        <a:xfrm>
          <a:off x="3781" y="944435"/>
          <a:ext cx="2273944"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baseline="0">
              <a:latin typeface="Times New Roman" panose="02020603050405020304" pitchFamily="18" charset="0"/>
              <a:cs typeface="Times New Roman" panose="02020603050405020304" pitchFamily="18" charset="0"/>
            </a:rPr>
            <a:t>Baking (</a:t>
          </a:r>
          <a:r>
            <a:rPr lang="en-US" sz="1600" b="1" i="0" kern="1200" baseline="0">
              <a:latin typeface="Times New Roman" panose="02020603050405020304" pitchFamily="18" charset="0"/>
              <a:cs typeface="Times New Roman" panose="02020603050405020304" pitchFamily="18" charset="0"/>
            </a:rPr>
            <a:t>33.5%</a:t>
          </a:r>
          <a:r>
            <a:rPr lang="en-US" sz="1600" b="0" i="0" kern="1200" baseline="0">
              <a:latin typeface="Times New Roman" panose="02020603050405020304" pitchFamily="18" charset="0"/>
              <a:cs typeface="Times New Roman" panose="02020603050405020304" pitchFamily="18" charset="0"/>
            </a:rPr>
            <a:t>), cooking (</a:t>
          </a:r>
          <a:r>
            <a:rPr lang="en-US" sz="1600" b="1" i="0" kern="1200" baseline="0">
              <a:latin typeface="Times New Roman" panose="02020603050405020304" pitchFamily="18" charset="0"/>
              <a:cs typeface="Times New Roman" panose="02020603050405020304" pitchFamily="18" charset="0"/>
            </a:rPr>
            <a:t>38.7%</a:t>
          </a:r>
          <a:r>
            <a:rPr lang="en-US" sz="1600" b="0" i="0" kern="1200" baseline="0">
              <a:latin typeface="Times New Roman" panose="02020603050405020304" pitchFamily="18" charset="0"/>
              <a:cs typeface="Times New Roman" panose="02020603050405020304" pitchFamily="18" charset="0"/>
            </a:rPr>
            <a:t>), music (</a:t>
          </a:r>
          <a:r>
            <a:rPr lang="en-US" sz="1600" b="1" i="0" kern="1200" baseline="0">
              <a:latin typeface="Times New Roman" panose="02020603050405020304" pitchFamily="18" charset="0"/>
              <a:cs typeface="Times New Roman" panose="02020603050405020304" pitchFamily="18" charset="0"/>
            </a:rPr>
            <a:t>45.1%</a:t>
          </a:r>
          <a:r>
            <a:rPr lang="en-US" sz="1600" b="0" i="0" kern="1200" baseline="0">
              <a:latin typeface="Times New Roman" panose="02020603050405020304" pitchFamily="18" charset="0"/>
              <a:cs typeface="Times New Roman" panose="02020603050405020304" pitchFamily="18" charset="0"/>
            </a:rPr>
            <a:t>)</a:t>
          </a:r>
          <a:endParaRPr lang="en-IN" sz="1600" kern="120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b="0" i="0" kern="1200" baseline="0" dirty="0">
              <a:latin typeface="Times New Roman" panose="02020603050405020304" pitchFamily="18" charset="0"/>
              <a:cs typeface="Times New Roman" panose="02020603050405020304" pitchFamily="18" charset="0"/>
            </a:rPr>
            <a:t>Group fitness: Yoga (</a:t>
          </a:r>
          <a:r>
            <a:rPr lang="en-US" sz="1600" b="1" i="0" kern="1200" baseline="0" dirty="0">
              <a:latin typeface="Times New Roman" panose="02020603050405020304" pitchFamily="18" charset="0"/>
              <a:cs typeface="Times New Roman" panose="02020603050405020304" pitchFamily="18" charset="0"/>
            </a:rPr>
            <a:t>11.3%, Index 111</a:t>
          </a:r>
          <a:r>
            <a:rPr lang="en-US" sz="1600" b="0" i="0" kern="1200" baseline="0" dirty="0">
              <a:latin typeface="Times New Roman" panose="02020603050405020304" pitchFamily="18" charset="0"/>
              <a:cs typeface="Times New Roman" panose="02020603050405020304" pitchFamily="18" charset="0"/>
            </a:rPr>
            <a:t>), dancing (</a:t>
          </a:r>
          <a:r>
            <a:rPr lang="en-US" sz="1600" b="1" i="0" kern="1200" baseline="0" dirty="0">
              <a:latin typeface="Times New Roman" panose="02020603050405020304" pitchFamily="18" charset="0"/>
              <a:cs typeface="Times New Roman" panose="02020603050405020304" pitchFamily="18" charset="0"/>
            </a:rPr>
            <a:t>16%</a:t>
          </a:r>
          <a:r>
            <a:rPr lang="en-US" sz="1600" b="0" i="0" kern="1200" baseline="0" dirty="0">
              <a:latin typeface="Times New Roman" panose="02020603050405020304" pitchFamily="18" charset="0"/>
              <a:cs typeface="Times New Roman" panose="02020603050405020304" pitchFamily="18" charset="0"/>
            </a:rPr>
            <a:t>), biking (</a:t>
          </a:r>
          <a:r>
            <a:rPr lang="en-US" sz="1600" b="1" i="0" kern="1200" baseline="0" dirty="0">
              <a:latin typeface="Times New Roman" panose="02020603050405020304" pitchFamily="18" charset="0"/>
              <a:cs typeface="Times New Roman" panose="02020603050405020304" pitchFamily="18" charset="0"/>
            </a:rPr>
            <a:t>12.6%, Index 109</a:t>
          </a:r>
          <a:r>
            <a:rPr lang="en-US" sz="1600" b="0" i="0" kern="1200" baseline="0" dirty="0">
              <a:latin typeface="Times New Roman" panose="02020603050405020304" pitchFamily="18" charset="0"/>
              <a:cs typeface="Times New Roman" panose="02020603050405020304" pitchFamily="18" charset="0"/>
            </a:rPr>
            <a:t>)</a:t>
          </a:r>
          <a:endParaRPr lang="en-IN" sz="1600" kern="1200" dirty="0">
            <a:latin typeface="Times New Roman" panose="02020603050405020304" pitchFamily="18" charset="0"/>
            <a:cs typeface="Times New Roman" panose="02020603050405020304" pitchFamily="18" charset="0"/>
          </a:endParaRPr>
        </a:p>
      </dsp:txBody>
      <dsp:txXfrm>
        <a:off x="3781" y="944435"/>
        <a:ext cx="2273944" cy="2854800"/>
      </dsp:txXfrm>
    </dsp:sp>
    <dsp:sp modelId="{EC15A5EB-C5BF-4AAB-BFD7-45472B38A23F}">
      <dsp:nvSpPr>
        <dsp:cNvPr id="0" name=""/>
        <dsp:cNvSpPr/>
      </dsp:nvSpPr>
      <dsp:spPr>
        <a:xfrm>
          <a:off x="2596078" y="34857"/>
          <a:ext cx="2273944" cy="90957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latin typeface="Times New Roman" panose="02020603050405020304" pitchFamily="18" charset="0"/>
              <a:cs typeface="Times New Roman" panose="02020603050405020304" pitchFamily="18" charset="0"/>
            </a:rPr>
            <a:t>Private label view</a:t>
          </a:r>
          <a:endParaRPr lang="en-IN" sz="1800" kern="1200" dirty="0">
            <a:latin typeface="Times New Roman" panose="02020603050405020304" pitchFamily="18" charset="0"/>
            <a:cs typeface="Times New Roman" panose="02020603050405020304" pitchFamily="18" charset="0"/>
          </a:endParaRPr>
        </a:p>
      </dsp:txBody>
      <dsp:txXfrm>
        <a:off x="2596078" y="34857"/>
        <a:ext cx="2273944" cy="909577"/>
      </dsp:txXfrm>
    </dsp:sp>
    <dsp:sp modelId="{979C7C7C-F5B0-4702-B61D-1DFA06FAC652}">
      <dsp:nvSpPr>
        <dsp:cNvPr id="0" name=""/>
        <dsp:cNvSpPr/>
      </dsp:nvSpPr>
      <dsp:spPr>
        <a:xfrm>
          <a:off x="2596078" y="944435"/>
          <a:ext cx="2273944"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baseline="0">
              <a:latin typeface="Times New Roman" panose="02020603050405020304" pitchFamily="18" charset="0"/>
              <a:cs typeface="Times New Roman" panose="02020603050405020304" pitchFamily="18" charset="0"/>
            </a:rPr>
            <a:t>45.4% say PL quality has improved (</a:t>
          </a:r>
          <a:r>
            <a:rPr lang="en-US" sz="1600" b="1" i="0" kern="1200" baseline="0">
              <a:latin typeface="Times New Roman" panose="02020603050405020304" pitchFamily="18" charset="0"/>
              <a:cs typeface="Times New Roman" panose="02020603050405020304" pitchFamily="18" charset="0"/>
            </a:rPr>
            <a:t>Index 101</a:t>
          </a:r>
          <a:r>
            <a:rPr lang="en-US" sz="1600" b="0" i="0" kern="1200" baseline="0">
              <a:latin typeface="Times New Roman" panose="02020603050405020304" pitchFamily="18" charset="0"/>
              <a:cs typeface="Times New Roman" panose="02020603050405020304" pitchFamily="18" charset="0"/>
            </a:rPr>
            <a:t>)</a:t>
          </a:r>
          <a:endParaRPr lang="en-IN" sz="1600" kern="120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b="0" i="0" kern="1200" baseline="0">
              <a:latin typeface="Times New Roman" panose="02020603050405020304" pitchFamily="18" charset="0"/>
              <a:cs typeface="Times New Roman" panose="02020603050405020304" pitchFamily="18" charset="0"/>
            </a:rPr>
            <a:t>26.7% would switch if PL is on sale</a:t>
          </a:r>
          <a:endParaRPr lang="en-IN" sz="1600" kern="1200">
            <a:latin typeface="Times New Roman" panose="02020603050405020304" pitchFamily="18" charset="0"/>
            <a:cs typeface="Times New Roman" panose="02020603050405020304" pitchFamily="18" charset="0"/>
          </a:endParaRPr>
        </a:p>
      </dsp:txBody>
      <dsp:txXfrm>
        <a:off x="2596078" y="944435"/>
        <a:ext cx="2273944" cy="2854800"/>
      </dsp:txXfrm>
    </dsp:sp>
    <dsp:sp modelId="{7BAD2EB0-E983-4073-9001-7F905173A463}">
      <dsp:nvSpPr>
        <dsp:cNvPr id="0" name=""/>
        <dsp:cNvSpPr/>
      </dsp:nvSpPr>
      <dsp:spPr>
        <a:xfrm>
          <a:off x="5188376" y="34857"/>
          <a:ext cx="2273944" cy="90957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latin typeface="Times New Roman" panose="02020603050405020304" pitchFamily="18" charset="0"/>
              <a:cs typeface="Times New Roman" panose="02020603050405020304" pitchFamily="18" charset="0"/>
            </a:rPr>
            <a:t>Balanced shopping habits</a:t>
          </a:r>
          <a:endParaRPr lang="en-IN" sz="1800" kern="1200" dirty="0">
            <a:latin typeface="Times New Roman" panose="02020603050405020304" pitchFamily="18" charset="0"/>
            <a:cs typeface="Times New Roman" panose="02020603050405020304" pitchFamily="18" charset="0"/>
          </a:endParaRPr>
        </a:p>
      </dsp:txBody>
      <dsp:txXfrm>
        <a:off x="5188376" y="34857"/>
        <a:ext cx="2273944" cy="909577"/>
      </dsp:txXfrm>
    </dsp:sp>
    <dsp:sp modelId="{8088C330-C0D6-49CC-A0B2-4AFF9B6C9080}">
      <dsp:nvSpPr>
        <dsp:cNvPr id="0" name=""/>
        <dsp:cNvSpPr/>
      </dsp:nvSpPr>
      <dsp:spPr>
        <a:xfrm>
          <a:off x="5188376" y="944435"/>
          <a:ext cx="2273944"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baseline="0">
              <a:latin typeface="Times New Roman" panose="02020603050405020304" pitchFamily="18" charset="0"/>
              <a:cs typeface="Times New Roman" panose="02020603050405020304" pitchFamily="18" charset="0"/>
            </a:rPr>
            <a:t>58.6% are list makers, 36.8% use coupons (</a:t>
          </a:r>
          <a:r>
            <a:rPr lang="en-US" sz="1600" b="1" i="0" kern="1200" baseline="0">
              <a:latin typeface="Times New Roman" panose="02020603050405020304" pitchFamily="18" charset="0"/>
              <a:cs typeface="Times New Roman" panose="02020603050405020304" pitchFamily="18" charset="0"/>
            </a:rPr>
            <a:t>Index 105</a:t>
          </a:r>
          <a:r>
            <a:rPr lang="en-US" sz="1600" b="0" i="0" kern="1200" baseline="0">
              <a:latin typeface="Times New Roman" panose="02020603050405020304" pitchFamily="18" charset="0"/>
              <a:cs typeface="Times New Roman" panose="02020603050405020304" pitchFamily="18" charset="0"/>
            </a:rPr>
            <a:t>)</a:t>
          </a:r>
          <a:endParaRPr lang="en-IN" sz="1600" kern="1200">
            <a:latin typeface="Times New Roman" panose="02020603050405020304" pitchFamily="18" charset="0"/>
            <a:cs typeface="Times New Roman" panose="02020603050405020304" pitchFamily="18" charset="0"/>
          </a:endParaRPr>
        </a:p>
      </dsp:txBody>
      <dsp:txXfrm>
        <a:off x="5188376" y="944435"/>
        <a:ext cx="2273944" cy="2854800"/>
      </dsp:txXfrm>
    </dsp:sp>
    <dsp:sp modelId="{044BD029-2A44-4C3C-9F22-49CDDE7DDB0A}">
      <dsp:nvSpPr>
        <dsp:cNvPr id="0" name=""/>
        <dsp:cNvSpPr/>
      </dsp:nvSpPr>
      <dsp:spPr>
        <a:xfrm>
          <a:off x="7780673" y="34857"/>
          <a:ext cx="2273944" cy="90957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latin typeface="Times New Roman" panose="02020603050405020304" pitchFamily="18" charset="0"/>
              <a:cs typeface="Times New Roman" panose="02020603050405020304" pitchFamily="18" charset="0"/>
            </a:rPr>
            <a:t>Financial outlook</a:t>
          </a:r>
          <a:endParaRPr lang="en-IN" sz="1800" kern="1200" dirty="0">
            <a:latin typeface="Times New Roman" panose="02020603050405020304" pitchFamily="18" charset="0"/>
            <a:cs typeface="Times New Roman" panose="02020603050405020304" pitchFamily="18" charset="0"/>
          </a:endParaRPr>
        </a:p>
      </dsp:txBody>
      <dsp:txXfrm>
        <a:off x="7780673" y="34857"/>
        <a:ext cx="2273944" cy="909577"/>
      </dsp:txXfrm>
    </dsp:sp>
    <dsp:sp modelId="{163E4EB4-DB56-4D6D-BAFC-FD95F88E286D}">
      <dsp:nvSpPr>
        <dsp:cNvPr id="0" name=""/>
        <dsp:cNvSpPr/>
      </dsp:nvSpPr>
      <dsp:spPr>
        <a:xfrm>
          <a:off x="7780673" y="944435"/>
          <a:ext cx="2273944" cy="28548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baseline="0">
              <a:latin typeface="Times New Roman" panose="02020603050405020304" pitchFamily="18" charset="0"/>
              <a:cs typeface="Times New Roman" panose="02020603050405020304" pitchFamily="18" charset="0"/>
            </a:rPr>
            <a:t>15.6% spenders (</a:t>
          </a:r>
          <a:r>
            <a:rPr lang="en-US" sz="1600" b="1" i="0" kern="1200" baseline="0">
              <a:latin typeface="Times New Roman" panose="02020603050405020304" pitchFamily="18" charset="0"/>
              <a:cs typeface="Times New Roman" panose="02020603050405020304" pitchFamily="18" charset="0"/>
            </a:rPr>
            <a:t>Index 107</a:t>
          </a:r>
          <a:r>
            <a:rPr lang="en-US" sz="1600" b="0" i="0" kern="1200" baseline="0">
              <a:latin typeface="Times New Roman" panose="02020603050405020304" pitchFamily="18" charset="0"/>
              <a:cs typeface="Times New Roman" panose="02020603050405020304" pitchFamily="18" charset="0"/>
            </a:rPr>
            <a:t>), 1.6% delay savings (</a:t>
          </a:r>
          <a:r>
            <a:rPr lang="en-US" sz="1600" b="1" i="0" kern="1200" baseline="0">
              <a:latin typeface="Times New Roman" panose="02020603050405020304" pitchFamily="18" charset="0"/>
              <a:cs typeface="Times New Roman" panose="02020603050405020304" pitchFamily="18" charset="0"/>
            </a:rPr>
            <a:t>Index 117</a:t>
          </a:r>
          <a:r>
            <a:rPr lang="en-US" sz="1600" b="0" i="0" kern="1200" baseline="0">
              <a:latin typeface="Times New Roman" panose="02020603050405020304" pitchFamily="18" charset="0"/>
              <a:cs typeface="Times New Roman" panose="02020603050405020304" pitchFamily="18" charset="0"/>
            </a:rPr>
            <a:t>)</a:t>
          </a:r>
          <a:endParaRPr lang="en-IN" sz="1600" kern="120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b="0" i="0" kern="1200" baseline="0" dirty="0">
              <a:latin typeface="Times New Roman" panose="02020603050405020304" pitchFamily="18" charset="0"/>
              <a:cs typeface="Times New Roman" panose="02020603050405020304" pitchFamily="18" charset="0"/>
            </a:rPr>
            <a:t>35% regularly save (</a:t>
          </a:r>
          <a:r>
            <a:rPr lang="en-US" sz="1600" b="1" i="0" kern="1200" baseline="0" dirty="0">
              <a:latin typeface="Times New Roman" panose="02020603050405020304" pitchFamily="18" charset="0"/>
              <a:cs typeface="Times New Roman" panose="02020603050405020304" pitchFamily="18" charset="0"/>
            </a:rPr>
            <a:t>Index 100</a:t>
          </a:r>
          <a:r>
            <a:rPr lang="en-US" sz="1600" b="0" i="0" kern="1200" baseline="0" dirty="0">
              <a:latin typeface="Times New Roman" panose="02020603050405020304" pitchFamily="18" charset="0"/>
              <a:cs typeface="Times New Roman" panose="02020603050405020304" pitchFamily="18" charset="0"/>
            </a:rPr>
            <a:t>)</a:t>
          </a:r>
          <a:endParaRPr lang="en-IN" sz="1600" kern="1200" dirty="0">
            <a:latin typeface="Times New Roman" panose="02020603050405020304" pitchFamily="18" charset="0"/>
            <a:cs typeface="Times New Roman" panose="02020603050405020304" pitchFamily="18" charset="0"/>
          </a:endParaRPr>
        </a:p>
      </dsp:txBody>
      <dsp:txXfrm>
        <a:off x="7780673" y="944435"/>
        <a:ext cx="2273944" cy="28548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59447-68A2-4FCD-898D-093E5EF451EB}">
      <dsp:nvSpPr>
        <dsp:cNvPr id="0" name=""/>
        <dsp:cNvSpPr/>
      </dsp:nvSpPr>
      <dsp:spPr>
        <a:xfrm rot="16200000">
          <a:off x="-1331131" y="2068688"/>
          <a:ext cx="3138220" cy="356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240" bIns="0" numCol="1" spcCol="1270" anchor="t" anchorCtr="0">
          <a:noAutofit/>
        </a:bodyPr>
        <a:lstStyle/>
        <a:p>
          <a:pPr marL="0" lvl="0" indent="0" algn="r" defTabSz="1111250">
            <a:lnSpc>
              <a:spcPct val="90000"/>
            </a:lnSpc>
            <a:spcBef>
              <a:spcPct val="0"/>
            </a:spcBef>
            <a:spcAft>
              <a:spcPct val="35000"/>
            </a:spcAft>
            <a:buNone/>
          </a:pPr>
          <a:r>
            <a:rPr lang="en-US" sz="2500" b="1" kern="1200"/>
            <a:t>By age group </a:t>
          </a:r>
          <a:endParaRPr lang="en-US" sz="2500" kern="1200"/>
        </a:p>
      </dsp:txBody>
      <dsp:txXfrm>
        <a:off x="-1331131" y="2068688"/>
        <a:ext cx="3138220" cy="356303"/>
      </dsp:txXfrm>
    </dsp:sp>
    <dsp:sp modelId="{535D1863-D91D-4683-8540-6C4C1AFD1980}">
      <dsp:nvSpPr>
        <dsp:cNvPr id="0" name=""/>
        <dsp:cNvSpPr/>
      </dsp:nvSpPr>
      <dsp:spPr>
        <a:xfrm>
          <a:off x="416130" y="677729"/>
          <a:ext cx="1774767" cy="313822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31424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Nescafé skews towards younger population with 1% aged 18–20 and 19.9% aged 25–34, vs. Starbucks' 0.5% and 16.2%. Starbucks leads among older shoppers—19.7% aged 55–64 vs. Nescafé’s 15.1%.</a:t>
          </a:r>
          <a:endParaRPr lang="en-IN" sz="1400" kern="1200" dirty="0"/>
        </a:p>
      </dsp:txBody>
      <dsp:txXfrm>
        <a:off x="416130" y="677729"/>
        <a:ext cx="1774767" cy="3138220"/>
      </dsp:txXfrm>
    </dsp:sp>
    <dsp:sp modelId="{F1913C89-E1CF-4377-8765-C8C615DACD1A}">
      <dsp:nvSpPr>
        <dsp:cNvPr id="0" name=""/>
        <dsp:cNvSpPr/>
      </dsp:nvSpPr>
      <dsp:spPr>
        <a:xfrm>
          <a:off x="59827" y="207409"/>
          <a:ext cx="712606" cy="71260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04C58EB3-909C-4133-9247-45C06F976915}">
      <dsp:nvSpPr>
        <dsp:cNvPr id="0" name=""/>
        <dsp:cNvSpPr/>
      </dsp:nvSpPr>
      <dsp:spPr>
        <a:xfrm rot="16200000">
          <a:off x="1271426" y="2068688"/>
          <a:ext cx="3138220" cy="356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240" bIns="0" numCol="1" spcCol="1270" anchor="t" anchorCtr="0">
          <a:noAutofit/>
        </a:bodyPr>
        <a:lstStyle/>
        <a:p>
          <a:pPr marL="0" lvl="0" indent="0" algn="r" defTabSz="1111250">
            <a:lnSpc>
              <a:spcPct val="90000"/>
            </a:lnSpc>
            <a:spcBef>
              <a:spcPct val="0"/>
            </a:spcBef>
            <a:spcAft>
              <a:spcPct val="35000"/>
            </a:spcAft>
            <a:buNone/>
          </a:pPr>
          <a:r>
            <a:rPr lang="en-US" sz="2500" b="1" kern="1200"/>
            <a:t>By Education Level </a:t>
          </a:r>
          <a:endParaRPr lang="en-IN" sz="2500" kern="1200"/>
        </a:p>
      </dsp:txBody>
      <dsp:txXfrm>
        <a:off x="1271426" y="2068688"/>
        <a:ext cx="3138220" cy="356303"/>
      </dsp:txXfrm>
    </dsp:sp>
    <dsp:sp modelId="{DF50C10A-18E0-4404-95AC-BE3283A75C75}">
      <dsp:nvSpPr>
        <dsp:cNvPr id="0" name=""/>
        <dsp:cNvSpPr/>
      </dsp:nvSpPr>
      <dsp:spPr>
        <a:xfrm>
          <a:off x="3018688" y="677729"/>
          <a:ext cx="1774767" cy="313822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31424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Nescafe shoppers generally have lower education levels than Starbucks shoppers For example, 7.2% of Nescafe shoppers have less than a high school education, while only 2.4% of Starbucks shoppers fall into this category</a:t>
          </a:r>
          <a:endParaRPr lang="en-IN" sz="1400" kern="1200" dirty="0"/>
        </a:p>
      </dsp:txBody>
      <dsp:txXfrm>
        <a:off x="3018688" y="677729"/>
        <a:ext cx="1774767" cy="3138220"/>
      </dsp:txXfrm>
    </dsp:sp>
    <dsp:sp modelId="{98F74A27-0157-4581-9476-2A4BA18323C5}">
      <dsp:nvSpPr>
        <dsp:cNvPr id="0" name=""/>
        <dsp:cNvSpPr/>
      </dsp:nvSpPr>
      <dsp:spPr>
        <a:xfrm>
          <a:off x="2662385" y="207409"/>
          <a:ext cx="712606" cy="71260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2B3CA35E-36A2-4EE0-BDEC-EC53BFAB7801}">
      <dsp:nvSpPr>
        <dsp:cNvPr id="0" name=""/>
        <dsp:cNvSpPr/>
      </dsp:nvSpPr>
      <dsp:spPr>
        <a:xfrm rot="16200000">
          <a:off x="3873984" y="2068688"/>
          <a:ext cx="3138220" cy="356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240" bIns="0" numCol="1" spcCol="1270" anchor="t" anchorCtr="0">
          <a:noAutofit/>
        </a:bodyPr>
        <a:lstStyle/>
        <a:p>
          <a:pPr marL="0" lvl="0" indent="0" algn="r" defTabSz="1111250">
            <a:lnSpc>
              <a:spcPct val="90000"/>
            </a:lnSpc>
            <a:spcBef>
              <a:spcPct val="0"/>
            </a:spcBef>
            <a:spcAft>
              <a:spcPct val="35000"/>
            </a:spcAft>
            <a:buNone/>
          </a:pPr>
          <a:r>
            <a:rPr lang="en-US" sz="2500" b="1" kern="1200"/>
            <a:t>By Employment</a:t>
          </a:r>
          <a:endParaRPr lang="en-IN" sz="2500" kern="1200"/>
        </a:p>
      </dsp:txBody>
      <dsp:txXfrm>
        <a:off x="3873984" y="2068688"/>
        <a:ext cx="3138220" cy="356303"/>
      </dsp:txXfrm>
    </dsp:sp>
    <dsp:sp modelId="{CDB5111D-D955-4305-860E-A6CD5987C0C0}">
      <dsp:nvSpPr>
        <dsp:cNvPr id="0" name=""/>
        <dsp:cNvSpPr/>
      </dsp:nvSpPr>
      <dsp:spPr>
        <a:xfrm>
          <a:off x="5621246" y="677729"/>
          <a:ext cx="1774767" cy="313822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31424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higher percentage of Nescafe shoppers are employed full-time compared to Starbucks shoppers Starbucks shoppers have a higher rate of retirement 18.7% compared to Nescafe shoppers 12.0%</a:t>
          </a:r>
          <a:endParaRPr lang="en-IN" sz="1400" kern="1200" dirty="0"/>
        </a:p>
      </dsp:txBody>
      <dsp:txXfrm>
        <a:off x="5621246" y="677729"/>
        <a:ext cx="1774767" cy="3138220"/>
      </dsp:txXfrm>
    </dsp:sp>
    <dsp:sp modelId="{27FF8A00-7E27-4F88-9774-C57DA3B2C3B5}">
      <dsp:nvSpPr>
        <dsp:cNvPr id="0" name=""/>
        <dsp:cNvSpPr/>
      </dsp:nvSpPr>
      <dsp:spPr>
        <a:xfrm>
          <a:off x="5264943" y="207409"/>
          <a:ext cx="712606" cy="71260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A5B77953-F7AA-41CC-8E03-02CB10E5CE83}">
      <dsp:nvSpPr>
        <dsp:cNvPr id="0" name=""/>
        <dsp:cNvSpPr/>
      </dsp:nvSpPr>
      <dsp:spPr>
        <a:xfrm rot="16200000">
          <a:off x="6476542" y="2068688"/>
          <a:ext cx="3138220" cy="356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240" bIns="0" numCol="1" spcCol="1270" anchor="t" anchorCtr="0">
          <a:noAutofit/>
        </a:bodyPr>
        <a:lstStyle/>
        <a:p>
          <a:pPr marL="0" lvl="0" indent="0" algn="r" defTabSz="1111250">
            <a:lnSpc>
              <a:spcPct val="90000"/>
            </a:lnSpc>
            <a:spcBef>
              <a:spcPct val="0"/>
            </a:spcBef>
            <a:spcAft>
              <a:spcPct val="35000"/>
            </a:spcAft>
            <a:buNone/>
          </a:pPr>
          <a:r>
            <a:rPr lang="en-US" sz="2500" b="1" kern="1200"/>
            <a:t>By Income </a:t>
          </a:r>
          <a:endParaRPr lang="en-IN" sz="2500" kern="1200"/>
        </a:p>
      </dsp:txBody>
      <dsp:txXfrm>
        <a:off x="6476542" y="2068688"/>
        <a:ext cx="3138220" cy="356303"/>
      </dsp:txXfrm>
    </dsp:sp>
    <dsp:sp modelId="{D612DD70-3F78-45E5-B5D9-F10EAA63C8DB}">
      <dsp:nvSpPr>
        <dsp:cNvPr id="0" name=""/>
        <dsp:cNvSpPr/>
      </dsp:nvSpPr>
      <dsp:spPr>
        <a:xfrm>
          <a:off x="8223804" y="677729"/>
          <a:ext cx="1774767" cy="313822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314240"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More Nescafé shoppers earn under $20K (17.6% vs. 9.3%), while Starbucks dominates the $125K+ bracket (33.5% vs. 20.9%). Both are similar in the $20K–$60K range.</a:t>
          </a:r>
          <a:endParaRPr lang="en-IN" sz="1400" kern="1200" dirty="0"/>
        </a:p>
      </dsp:txBody>
      <dsp:txXfrm>
        <a:off x="8223804" y="677729"/>
        <a:ext cx="1774767" cy="3138220"/>
      </dsp:txXfrm>
    </dsp:sp>
    <dsp:sp modelId="{20AF7A9F-FE17-444C-B26C-C56391411590}">
      <dsp:nvSpPr>
        <dsp:cNvPr id="0" name=""/>
        <dsp:cNvSpPr/>
      </dsp:nvSpPr>
      <dsp:spPr>
        <a:xfrm>
          <a:off x="7867501" y="207409"/>
          <a:ext cx="712606" cy="71260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9953B-A3CE-44A3-8D1F-79CEB91E7C6D}">
      <dsp:nvSpPr>
        <dsp:cNvPr id="0" name=""/>
        <dsp:cNvSpPr/>
      </dsp:nvSpPr>
      <dsp:spPr>
        <a:xfrm>
          <a:off x="49" y="4680"/>
          <a:ext cx="4700141" cy="720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IN" sz="2500" kern="1200" dirty="0"/>
            <a:t>Nescafé Shoppers …</a:t>
          </a:r>
        </a:p>
      </dsp:txBody>
      <dsp:txXfrm>
        <a:off x="49" y="4680"/>
        <a:ext cx="4700141" cy="720000"/>
      </dsp:txXfrm>
    </dsp:sp>
    <dsp:sp modelId="{624415FB-F138-4703-9995-7007A9D206CB}">
      <dsp:nvSpPr>
        <dsp:cNvPr id="0" name=""/>
        <dsp:cNvSpPr/>
      </dsp:nvSpPr>
      <dsp:spPr>
        <a:xfrm>
          <a:off x="49" y="724680"/>
          <a:ext cx="4700141" cy="32940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 tend to rely more on traditional methods like television, print media, and radio</a:t>
          </a:r>
          <a:endParaRPr lang="en-IN" sz="2500" kern="1200" dirty="0"/>
        </a:p>
        <a:p>
          <a:pPr marL="228600" lvl="1" indent="-228600" algn="l" defTabSz="1111250">
            <a:lnSpc>
              <a:spcPct val="90000"/>
            </a:lnSpc>
            <a:spcBef>
              <a:spcPct val="0"/>
            </a:spcBef>
            <a:spcAft>
              <a:spcPct val="15000"/>
            </a:spcAft>
            <a:buChar char="•"/>
          </a:pPr>
          <a:r>
            <a:rPr lang="en-US" sz="2500" kern="1200" dirty="0"/>
            <a:t>… have solitary hobbies &amp; niche fitness</a:t>
          </a:r>
          <a:endParaRPr lang="en-IN" sz="2500" kern="1200" dirty="0"/>
        </a:p>
        <a:p>
          <a:pPr marL="228600" lvl="1" indent="-228600" algn="l" defTabSz="1111250">
            <a:lnSpc>
              <a:spcPct val="90000"/>
            </a:lnSpc>
            <a:spcBef>
              <a:spcPct val="0"/>
            </a:spcBef>
            <a:spcAft>
              <a:spcPct val="15000"/>
            </a:spcAft>
            <a:buChar char="•"/>
          </a:pPr>
          <a:r>
            <a:rPr lang="en-IN" sz="2500" kern="1200" dirty="0"/>
            <a:t>… are traditional, brand-loyal, value-driven, offline-focused</a:t>
          </a:r>
        </a:p>
      </dsp:txBody>
      <dsp:txXfrm>
        <a:off x="49" y="724680"/>
        <a:ext cx="4700141" cy="3294000"/>
      </dsp:txXfrm>
    </dsp:sp>
    <dsp:sp modelId="{C6E3C97B-2D81-4FD5-A323-5EFDE6AC7EFC}">
      <dsp:nvSpPr>
        <dsp:cNvPr id="0" name=""/>
        <dsp:cNvSpPr/>
      </dsp:nvSpPr>
      <dsp:spPr>
        <a:xfrm>
          <a:off x="5358209" y="4680"/>
          <a:ext cx="4700141" cy="720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IN" sz="2500" kern="1200" dirty="0"/>
            <a:t>Starbucks shoppers …</a:t>
          </a:r>
        </a:p>
      </dsp:txBody>
      <dsp:txXfrm>
        <a:off x="5358209" y="4680"/>
        <a:ext cx="4700141" cy="720000"/>
      </dsp:txXfrm>
    </dsp:sp>
    <dsp:sp modelId="{8960A774-690F-4042-98D5-AD8BAFC4CC8C}">
      <dsp:nvSpPr>
        <dsp:cNvPr id="0" name=""/>
        <dsp:cNvSpPr/>
      </dsp:nvSpPr>
      <dsp:spPr>
        <a:xfrm>
          <a:off x="5358209" y="724680"/>
          <a:ext cx="4700141" cy="32940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 tend to rely on online platforms, especially mobile devices and social media, to learn about products</a:t>
          </a:r>
          <a:endParaRPr lang="en-IN" sz="2500" kern="1200" dirty="0"/>
        </a:p>
        <a:p>
          <a:pPr marL="228600" lvl="1" indent="-228600" algn="l" defTabSz="1111250">
            <a:lnSpc>
              <a:spcPct val="90000"/>
            </a:lnSpc>
            <a:spcBef>
              <a:spcPct val="0"/>
            </a:spcBef>
            <a:spcAft>
              <a:spcPct val="15000"/>
            </a:spcAft>
            <a:buChar char="•"/>
          </a:pPr>
          <a:r>
            <a:rPr lang="en-IN" sz="2500" kern="1200" dirty="0"/>
            <a:t>… have creative hobbies, prefer group activities and are social</a:t>
          </a:r>
        </a:p>
        <a:p>
          <a:pPr marL="228600" lvl="1" indent="-228600" algn="l" defTabSz="1111250">
            <a:lnSpc>
              <a:spcPct val="90000"/>
            </a:lnSpc>
            <a:spcBef>
              <a:spcPct val="0"/>
            </a:spcBef>
            <a:spcAft>
              <a:spcPct val="15000"/>
            </a:spcAft>
            <a:buChar char="•"/>
          </a:pPr>
          <a:r>
            <a:rPr lang="en-IN" sz="2500" kern="1200" dirty="0"/>
            <a:t>… are digital-first, pragmatic, price-aware, lifestyle-driven</a:t>
          </a:r>
        </a:p>
      </dsp:txBody>
      <dsp:txXfrm>
        <a:off x="5358209" y="724680"/>
        <a:ext cx="4700141" cy="3294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F481B-0185-49E8-BACD-B313A76B1C44}">
      <dsp:nvSpPr>
        <dsp:cNvPr id="0" name=""/>
        <dsp:cNvSpPr/>
      </dsp:nvSpPr>
      <dsp:spPr>
        <a:xfrm>
          <a:off x="78581" y="491"/>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baseline="0" dirty="0"/>
            <a:t>Launch digital-first campaigns &amp; e-commerce bundles</a:t>
          </a:r>
          <a:endParaRPr lang="en-IN" sz="2900" kern="1200" dirty="0"/>
        </a:p>
      </dsp:txBody>
      <dsp:txXfrm>
        <a:off x="78581" y="491"/>
        <a:ext cx="3094136" cy="1856482"/>
      </dsp:txXfrm>
    </dsp:sp>
    <dsp:sp modelId="{C10E2AD6-83D8-4481-B0E5-CF54BA38E01B}">
      <dsp:nvSpPr>
        <dsp:cNvPr id="0" name=""/>
        <dsp:cNvSpPr/>
      </dsp:nvSpPr>
      <dsp:spPr>
        <a:xfrm>
          <a:off x="3482131" y="491"/>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baseline="0"/>
            <a:t>Promote premium, wellness-aligned SKUs (e.g., plant-based)</a:t>
          </a:r>
          <a:endParaRPr lang="en-IN" sz="2900" kern="1200"/>
        </a:p>
      </dsp:txBody>
      <dsp:txXfrm>
        <a:off x="3482131" y="491"/>
        <a:ext cx="3094136" cy="1856482"/>
      </dsp:txXfrm>
    </dsp:sp>
    <dsp:sp modelId="{DFA9C6CD-C6DD-4C2F-A669-CCB5C7BA7B80}">
      <dsp:nvSpPr>
        <dsp:cNvPr id="0" name=""/>
        <dsp:cNvSpPr/>
      </dsp:nvSpPr>
      <dsp:spPr>
        <a:xfrm>
          <a:off x="6885682" y="491"/>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baseline="0"/>
            <a:t>Introduce creative collabs (baking kits, music-themed packs)</a:t>
          </a:r>
          <a:endParaRPr lang="en-IN" sz="2900" kern="1200"/>
        </a:p>
      </dsp:txBody>
      <dsp:txXfrm>
        <a:off x="6885682" y="491"/>
        <a:ext cx="3094136" cy="1856482"/>
      </dsp:txXfrm>
    </dsp:sp>
    <dsp:sp modelId="{A3916B71-F668-458A-9C86-BC54C73E0B3D}">
      <dsp:nvSpPr>
        <dsp:cNvPr id="0" name=""/>
        <dsp:cNvSpPr/>
      </dsp:nvSpPr>
      <dsp:spPr>
        <a:xfrm>
          <a:off x="78581" y="2166386"/>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baseline="0"/>
            <a:t>Test omnichannel media—blend outdoor with social &amp; mobile</a:t>
          </a:r>
          <a:endParaRPr lang="en-IN" sz="2900" kern="1200"/>
        </a:p>
      </dsp:txBody>
      <dsp:txXfrm>
        <a:off x="78581" y="2166386"/>
        <a:ext cx="3094136" cy="1856482"/>
      </dsp:txXfrm>
    </dsp:sp>
    <dsp:sp modelId="{604075D7-4C52-43CA-A864-4BB74B13FC4A}">
      <dsp:nvSpPr>
        <dsp:cNvPr id="0" name=""/>
        <dsp:cNvSpPr/>
      </dsp:nvSpPr>
      <dsp:spPr>
        <a:xfrm>
          <a:off x="3482131" y="2166386"/>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baseline="0"/>
            <a:t>Offer flexible pricing, small indulgences, digital coupons</a:t>
          </a:r>
          <a:endParaRPr lang="en-IN" sz="2900" kern="1200"/>
        </a:p>
      </dsp:txBody>
      <dsp:txXfrm>
        <a:off x="3482131" y="2166386"/>
        <a:ext cx="3094136" cy="1856482"/>
      </dsp:txXfrm>
    </dsp:sp>
    <dsp:sp modelId="{FDB9EA53-363E-4DC1-940C-C9910D7451C1}">
      <dsp:nvSpPr>
        <dsp:cNvPr id="0" name=""/>
        <dsp:cNvSpPr/>
      </dsp:nvSpPr>
      <dsp:spPr>
        <a:xfrm>
          <a:off x="6885682" y="2166386"/>
          <a:ext cx="3094136" cy="185648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baseline="0"/>
            <a:t>Emphasize ethical sourcing + premium quality narrative</a:t>
          </a:r>
          <a:endParaRPr lang="en-IN" sz="2900" kern="1200"/>
        </a:p>
      </dsp:txBody>
      <dsp:txXfrm>
        <a:off x="6885682" y="2166386"/>
        <a:ext cx="3094136" cy="185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696FE-C03B-4B4F-9DEF-C77E3211DED8}">
      <dsp:nvSpPr>
        <dsp:cNvPr id="0" name=""/>
        <dsp:cNvSpPr/>
      </dsp:nvSpPr>
      <dsp:spPr>
        <a:xfrm>
          <a:off x="0" y="79334"/>
          <a:ext cx="10058399" cy="5516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dirty="0"/>
            <a:t>Income Distribution:</a:t>
          </a:r>
          <a:endParaRPr lang="en-IN" sz="2300" kern="1200" dirty="0"/>
        </a:p>
      </dsp:txBody>
      <dsp:txXfrm>
        <a:off x="26930" y="106264"/>
        <a:ext cx="10004539" cy="497795"/>
      </dsp:txXfrm>
    </dsp:sp>
    <dsp:sp modelId="{13140608-C004-4FE7-B737-47C2472944CC}">
      <dsp:nvSpPr>
        <dsp:cNvPr id="0" name=""/>
        <dsp:cNvSpPr/>
      </dsp:nvSpPr>
      <dsp:spPr>
        <a:xfrm>
          <a:off x="0" y="630989"/>
          <a:ext cx="10058399" cy="1190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a:t>Nescafé appeals across the spectrum, with notable presence in:</a:t>
          </a:r>
          <a:endParaRPr lang="en-IN" sz="1800" kern="1200" dirty="0"/>
        </a:p>
        <a:p>
          <a:pPr marL="342900" lvl="2" indent="-171450" algn="l" defTabSz="800100">
            <a:lnSpc>
              <a:spcPct val="90000"/>
            </a:lnSpc>
            <a:spcBef>
              <a:spcPct val="0"/>
            </a:spcBef>
            <a:spcAft>
              <a:spcPct val="20000"/>
            </a:spcAft>
            <a:buChar char="•"/>
          </a:pPr>
          <a:r>
            <a:rPr lang="en-US" sz="1800" b="1" i="0" kern="1200" baseline="0" dirty="0"/>
            <a:t>Low to mid-income</a:t>
          </a:r>
          <a:r>
            <a:rPr lang="en-US" sz="1800" b="0" i="0" kern="1200" baseline="0" dirty="0"/>
            <a:t> groups ($20k–$60k): ~52%</a:t>
          </a:r>
          <a:endParaRPr lang="en-IN" sz="1800" kern="1200" dirty="0"/>
        </a:p>
        <a:p>
          <a:pPr marL="342900" lvl="2" indent="-171450" algn="l" defTabSz="800100">
            <a:lnSpc>
              <a:spcPct val="90000"/>
            </a:lnSpc>
            <a:spcBef>
              <a:spcPct val="0"/>
            </a:spcBef>
            <a:spcAft>
              <a:spcPct val="20000"/>
            </a:spcAft>
            <a:buChar char="•"/>
          </a:pPr>
          <a:r>
            <a:rPr lang="en-US" sz="1800" b="0" i="0" kern="1200" baseline="0" dirty="0"/>
            <a:t>And a surprising </a:t>
          </a:r>
          <a:r>
            <a:rPr lang="en-US" sz="1800" b="1" i="0" kern="1200" baseline="0" dirty="0"/>
            <a:t>high-income segment</a:t>
          </a:r>
          <a:r>
            <a:rPr lang="en-US" sz="1800" b="0" i="0" kern="1200" baseline="0" dirty="0"/>
            <a:t> ($125k+): </a:t>
          </a:r>
          <a:r>
            <a:rPr lang="en-US" sz="1800" b="1" i="0" kern="1200" baseline="0" dirty="0"/>
            <a:t>20.9%</a:t>
          </a:r>
          <a:r>
            <a:rPr lang="en-US" sz="1800" b="0" i="0" kern="1200" baseline="0" dirty="0"/>
            <a:t>, indicating dual appeal—</a:t>
          </a:r>
          <a:r>
            <a:rPr lang="en-US" sz="1800" b="1" i="0" kern="1200" baseline="0" dirty="0"/>
            <a:t>affordable everyday brand</a:t>
          </a:r>
          <a:r>
            <a:rPr lang="en-US" sz="1800" b="0" i="0" kern="1200" baseline="0" dirty="0"/>
            <a:t> with </a:t>
          </a:r>
          <a:r>
            <a:rPr lang="en-US" sz="1800" b="1" i="0" kern="1200" baseline="0" dirty="0"/>
            <a:t>premium flexibility</a:t>
          </a:r>
          <a:r>
            <a:rPr lang="en-US" sz="1800" b="0" i="0" kern="1200" baseline="0" dirty="0"/>
            <a:t>.</a:t>
          </a:r>
          <a:endParaRPr lang="en-IN" sz="1800" kern="1200" dirty="0"/>
        </a:p>
      </dsp:txBody>
      <dsp:txXfrm>
        <a:off x="0" y="630989"/>
        <a:ext cx="10058399" cy="1190250"/>
      </dsp:txXfrm>
    </dsp:sp>
    <dsp:sp modelId="{C39FCA75-B2FD-4E11-9F71-E449EC8EF167}">
      <dsp:nvSpPr>
        <dsp:cNvPr id="0" name=""/>
        <dsp:cNvSpPr/>
      </dsp:nvSpPr>
      <dsp:spPr>
        <a:xfrm>
          <a:off x="0" y="1821240"/>
          <a:ext cx="10058399" cy="5516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dirty="0"/>
            <a:t>Key Behavioral Indicators:</a:t>
          </a:r>
          <a:endParaRPr lang="en-IN" sz="2300" kern="1200" dirty="0"/>
        </a:p>
      </dsp:txBody>
      <dsp:txXfrm>
        <a:off x="26930" y="1848170"/>
        <a:ext cx="10004539" cy="497795"/>
      </dsp:txXfrm>
    </dsp:sp>
    <dsp:sp modelId="{DC6BD5CF-06F6-4421-9448-B2B844F2829C}">
      <dsp:nvSpPr>
        <dsp:cNvPr id="0" name=""/>
        <dsp:cNvSpPr/>
      </dsp:nvSpPr>
      <dsp:spPr>
        <a:xfrm>
          <a:off x="0" y="2372894"/>
          <a:ext cx="10058399" cy="1571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baseline="0"/>
            <a:t>Balanced reach across working professionals, retirees, homemakers, and students.</a:t>
          </a:r>
          <a:endParaRPr lang="en-IN" sz="1800" kern="1200"/>
        </a:p>
        <a:p>
          <a:pPr marL="171450" lvl="1" indent="-171450" algn="l" defTabSz="800100">
            <a:lnSpc>
              <a:spcPct val="90000"/>
            </a:lnSpc>
            <a:spcBef>
              <a:spcPct val="0"/>
            </a:spcBef>
            <a:spcAft>
              <a:spcPct val="20000"/>
            </a:spcAft>
            <a:buChar char="•"/>
          </a:pPr>
          <a:r>
            <a:rPr lang="en-US" sz="1800" b="0" i="0" kern="1200" baseline="0" dirty="0"/>
            <a:t>Consumer profile suggests:</a:t>
          </a:r>
          <a:endParaRPr lang="en-IN" sz="1800" kern="1200" dirty="0"/>
        </a:p>
        <a:p>
          <a:pPr marL="342900" lvl="2" indent="-171450" algn="l" defTabSz="800100">
            <a:lnSpc>
              <a:spcPct val="90000"/>
            </a:lnSpc>
            <a:spcBef>
              <a:spcPct val="0"/>
            </a:spcBef>
            <a:spcAft>
              <a:spcPct val="20000"/>
            </a:spcAft>
            <a:buChar char="•"/>
          </a:pPr>
          <a:r>
            <a:rPr lang="en-US" sz="1800" b="0" i="0" kern="1200" baseline="0" dirty="0"/>
            <a:t>Value-conscious but </a:t>
          </a:r>
          <a:r>
            <a:rPr lang="en-US" sz="1800" b="1" i="0" kern="1200" baseline="0" dirty="0"/>
            <a:t>brand-loyal</a:t>
          </a:r>
          <a:r>
            <a:rPr lang="en-US" sz="1800" b="0" i="0" kern="1200" baseline="0" dirty="0"/>
            <a:t>.</a:t>
          </a:r>
          <a:endParaRPr lang="en-IN" sz="1800" kern="1200" dirty="0"/>
        </a:p>
        <a:p>
          <a:pPr marL="342900" lvl="2" indent="-171450" algn="l" defTabSz="800100">
            <a:lnSpc>
              <a:spcPct val="90000"/>
            </a:lnSpc>
            <a:spcBef>
              <a:spcPct val="0"/>
            </a:spcBef>
            <a:spcAft>
              <a:spcPct val="20000"/>
            </a:spcAft>
            <a:buChar char="•"/>
          </a:pPr>
          <a:r>
            <a:rPr lang="en-US" sz="1800" b="0" i="0" kern="1200" baseline="0" dirty="0"/>
            <a:t>Looking for </a:t>
          </a:r>
          <a:r>
            <a:rPr lang="en-US" sz="1800" b="1" i="0" kern="1200" baseline="0" dirty="0"/>
            <a:t>consistency and comfort</a:t>
          </a:r>
          <a:r>
            <a:rPr lang="en-US" sz="1800" b="0" i="0" kern="1200" baseline="0" dirty="0"/>
            <a:t> rather than experimentation.</a:t>
          </a:r>
          <a:endParaRPr lang="en-IN" sz="1800" kern="1200" dirty="0"/>
        </a:p>
        <a:p>
          <a:pPr marL="342900" lvl="2" indent="-171450" algn="l" defTabSz="800100">
            <a:lnSpc>
              <a:spcPct val="90000"/>
            </a:lnSpc>
            <a:spcBef>
              <a:spcPct val="0"/>
            </a:spcBef>
            <a:spcAft>
              <a:spcPct val="20000"/>
            </a:spcAft>
            <a:buChar char="•"/>
          </a:pPr>
          <a:r>
            <a:rPr lang="en-US" sz="1800" b="0" i="0" kern="1200" baseline="0" dirty="0"/>
            <a:t>Driven by </a:t>
          </a:r>
          <a:r>
            <a:rPr lang="en-US" sz="1800" b="1" i="0" kern="1200" baseline="0" dirty="0"/>
            <a:t>habitual consumption</a:t>
          </a:r>
          <a:r>
            <a:rPr lang="en-US" sz="1800" b="0" i="0" kern="1200" baseline="0" dirty="0"/>
            <a:t> integrated into daily routines.</a:t>
          </a:r>
          <a:endParaRPr lang="en-IN" sz="1800" kern="1200" dirty="0"/>
        </a:p>
      </dsp:txBody>
      <dsp:txXfrm>
        <a:off x="0" y="2372894"/>
        <a:ext cx="10058399" cy="1571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6D480-C9A1-4AA3-A4D1-A7170B0820C1}">
      <dsp:nvSpPr>
        <dsp:cNvPr id="0" name=""/>
        <dsp:cNvSpPr/>
      </dsp:nvSpPr>
      <dsp:spPr>
        <a:xfrm>
          <a:off x="-4172428" y="-697417"/>
          <a:ext cx="5418195" cy="5418195"/>
        </a:xfrm>
        <a:prstGeom prst="blockArc">
          <a:avLst>
            <a:gd name="adj1" fmla="val 18900000"/>
            <a:gd name="adj2" fmla="val 2700000"/>
            <a:gd name="adj3" fmla="val 399"/>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EB9FA2-17BC-4402-9381-CD1D15DC1C47}">
      <dsp:nvSpPr>
        <dsp:cNvPr id="0" name=""/>
        <dsp:cNvSpPr/>
      </dsp:nvSpPr>
      <dsp:spPr>
        <a:xfrm>
          <a:off x="1214923" y="1039741"/>
          <a:ext cx="8843476" cy="19438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6771" tIns="48260" rIns="48260" bIns="48260" numCol="1" spcCol="1270" anchor="ctr" anchorCtr="0">
          <a:noAutofit/>
        </a:bodyPr>
        <a:lstStyle/>
        <a:p>
          <a:pPr marL="0" lvl="0" indent="0" algn="l" defTabSz="844550">
            <a:lnSpc>
              <a:spcPct val="90000"/>
            </a:lnSpc>
            <a:spcBef>
              <a:spcPct val="0"/>
            </a:spcBef>
            <a:spcAft>
              <a:spcPct val="35000"/>
            </a:spcAft>
            <a:buNone/>
          </a:pPr>
          <a:r>
            <a:rPr lang="en-US" sz="1900" b="1" kern="1200" dirty="0"/>
            <a:t>A middle-aged or older adult (45+)</a:t>
          </a:r>
          <a:r>
            <a:rPr lang="en-US" sz="1900" kern="1200" dirty="0"/>
            <a:t>, often part of a </a:t>
          </a:r>
          <a:r>
            <a:rPr lang="en-US" sz="1900" b="1" kern="1200" dirty="0"/>
            <a:t>couple or small household</a:t>
          </a:r>
          <a:r>
            <a:rPr lang="en-US" sz="1900" kern="1200" dirty="0"/>
            <a:t>, with a </a:t>
          </a:r>
          <a:r>
            <a:rPr lang="en-US" sz="1900" b="1" kern="1200" dirty="0"/>
            <a:t>more modest to moderate income ($40K–$100K)</a:t>
          </a:r>
          <a:r>
            <a:rPr lang="en-US" sz="1900" kern="1200" dirty="0"/>
            <a:t>. They're </a:t>
          </a:r>
          <a:r>
            <a:rPr lang="en-US" sz="1900" b="1" kern="1200" dirty="0"/>
            <a:t>less likely to hold graduate degrees</a:t>
          </a:r>
          <a:r>
            <a:rPr lang="en-US" sz="1900" kern="1200" dirty="0"/>
            <a:t>, and more are </a:t>
          </a:r>
          <a:r>
            <a:rPr lang="en-US" sz="1900" b="1" kern="1200" dirty="0"/>
            <a:t>retired or not in full-time employment</a:t>
          </a:r>
          <a:r>
            <a:rPr lang="en-US" sz="1900" kern="1200" dirty="0"/>
            <a:t>. These shoppers are generally from </a:t>
          </a:r>
          <a:r>
            <a:rPr lang="en-US" sz="1900" b="1" kern="1200" dirty="0"/>
            <a:t>rural or suburban middle/working-class areas</a:t>
          </a:r>
          <a:r>
            <a:rPr lang="en-US" sz="1900" kern="1200" dirty="0"/>
            <a:t>, with practical needs driving their purchases, often for the </a:t>
          </a:r>
          <a:r>
            <a:rPr lang="en-US" sz="1900" b="1" kern="1200" dirty="0"/>
            <a:t>household rather than just themselves</a:t>
          </a:r>
          <a:r>
            <a:rPr lang="en-US" sz="1900" kern="1200" dirty="0"/>
            <a:t>.</a:t>
          </a:r>
          <a:endParaRPr lang="en-IN" sz="1900" kern="1200" dirty="0"/>
        </a:p>
      </dsp:txBody>
      <dsp:txXfrm>
        <a:off x="1214923" y="1039741"/>
        <a:ext cx="8843476" cy="1943877"/>
      </dsp:txXfrm>
    </dsp:sp>
    <dsp:sp modelId="{EDB1F6C7-B6E1-4A90-87B9-5930466C52BE}">
      <dsp:nvSpPr>
        <dsp:cNvPr id="0" name=""/>
        <dsp:cNvSpPr/>
      </dsp:nvSpPr>
      <dsp:spPr>
        <a:xfrm>
          <a:off x="0" y="796756"/>
          <a:ext cx="2429846" cy="242984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8CDA5-B67F-412E-9978-C956399190E9}">
      <dsp:nvSpPr>
        <dsp:cNvPr id="0" name=""/>
        <dsp:cNvSpPr/>
      </dsp:nvSpPr>
      <dsp:spPr>
        <a:xfrm>
          <a:off x="3143" y="192204"/>
          <a:ext cx="3064668"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Age &amp; Life Stage</a:t>
          </a:r>
          <a:endParaRPr lang="en-IN" sz="1800" kern="1200" dirty="0"/>
        </a:p>
      </dsp:txBody>
      <dsp:txXfrm>
        <a:off x="3143" y="192204"/>
        <a:ext cx="3064668" cy="518400"/>
      </dsp:txXfrm>
    </dsp:sp>
    <dsp:sp modelId="{B188FE32-01F1-4564-84C0-0149EBA3334E}">
      <dsp:nvSpPr>
        <dsp:cNvPr id="0" name=""/>
        <dsp:cNvSpPr/>
      </dsp:nvSpPr>
      <dsp:spPr>
        <a:xfrm>
          <a:off x="3143" y="710604"/>
          <a:ext cx="3064668" cy="31205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The largest age group is </a:t>
          </a:r>
          <a:r>
            <a:rPr lang="en-US" sz="1800" b="1" kern="1200"/>
            <a:t>65+ (24%)</a:t>
          </a:r>
          <a:r>
            <a:rPr lang="en-US" sz="1800" kern="1200"/>
            <a:t>, followed by </a:t>
          </a:r>
          <a:r>
            <a:rPr lang="en-US" sz="1800" b="1" kern="1200"/>
            <a:t>55–64 (19.7%)</a:t>
          </a:r>
          <a:r>
            <a:rPr lang="en-US" sz="1800" kern="1200"/>
            <a:t>, </a:t>
          </a:r>
          <a:r>
            <a:rPr lang="en-US" sz="1800" b="1" kern="1200"/>
            <a:t>35–44 (18.9%)</a:t>
          </a:r>
          <a:r>
            <a:rPr lang="en-US" sz="1800" kern="1200"/>
            <a:t>, and </a:t>
          </a:r>
          <a:r>
            <a:rPr lang="en-US" sz="1800" b="1" kern="1200"/>
            <a:t>45–54 (17.8%)</a:t>
          </a:r>
          <a:r>
            <a:rPr lang="en-US" sz="1800" kern="1200"/>
            <a:t>.</a:t>
          </a:r>
          <a:endParaRPr lang="en-IN" sz="1800" kern="1200"/>
        </a:p>
        <a:p>
          <a:pPr marL="171450" lvl="1" indent="-171450" algn="l" defTabSz="800100">
            <a:lnSpc>
              <a:spcPct val="90000"/>
            </a:lnSpc>
            <a:spcBef>
              <a:spcPct val="0"/>
            </a:spcBef>
            <a:spcAft>
              <a:spcPct val="15000"/>
            </a:spcAft>
            <a:buChar char="•"/>
          </a:pPr>
          <a:r>
            <a:rPr lang="en-US" sz="1800" kern="1200"/>
            <a:t>Life stage-wise, </a:t>
          </a:r>
          <a:r>
            <a:rPr lang="en-US" sz="1800" b="1" kern="1200"/>
            <a:t>Adult Couples (19.5%)</a:t>
          </a:r>
          <a:r>
            <a:rPr lang="en-US" sz="1800" kern="1200"/>
            <a:t>, </a:t>
          </a:r>
          <a:r>
            <a:rPr lang="en-US" sz="1800" b="1" kern="1200"/>
            <a:t>Adult Singles (15.8%)</a:t>
          </a:r>
          <a:r>
            <a:rPr lang="en-US" sz="1800" kern="1200"/>
            <a:t>, and </a:t>
          </a:r>
          <a:r>
            <a:rPr lang="en-US" sz="1800" b="1" kern="1200"/>
            <a:t>Senior Couples (14.2%)</a:t>
          </a:r>
          <a:r>
            <a:rPr lang="en-US" sz="1800" kern="1200"/>
            <a:t> dominate.</a:t>
          </a:r>
          <a:endParaRPr lang="en-IN" sz="1800" kern="1200"/>
        </a:p>
      </dsp:txBody>
      <dsp:txXfrm>
        <a:off x="3143" y="710604"/>
        <a:ext cx="3064668" cy="3120550"/>
      </dsp:txXfrm>
    </dsp:sp>
    <dsp:sp modelId="{9FDA51B0-9BBB-40D7-B020-6EF6B9F24CE2}">
      <dsp:nvSpPr>
        <dsp:cNvPr id="0" name=""/>
        <dsp:cNvSpPr/>
      </dsp:nvSpPr>
      <dsp:spPr>
        <a:xfrm>
          <a:off x="3496865" y="192204"/>
          <a:ext cx="3064668"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Marital &amp; Family Size</a:t>
          </a:r>
          <a:endParaRPr lang="en-IN" sz="1800" kern="1200" dirty="0"/>
        </a:p>
      </dsp:txBody>
      <dsp:txXfrm>
        <a:off x="3496865" y="192204"/>
        <a:ext cx="3064668" cy="518400"/>
      </dsp:txXfrm>
    </dsp:sp>
    <dsp:sp modelId="{721611F0-94D8-4C1E-B9C1-F122794F34F1}">
      <dsp:nvSpPr>
        <dsp:cNvPr id="0" name=""/>
        <dsp:cNvSpPr/>
      </dsp:nvSpPr>
      <dsp:spPr>
        <a:xfrm>
          <a:off x="3496865" y="710604"/>
          <a:ext cx="3064668" cy="31205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Married individuals</a:t>
          </a:r>
          <a:r>
            <a:rPr lang="en-US" sz="1800" kern="1200"/>
            <a:t> make up the majority at </a:t>
          </a:r>
          <a:r>
            <a:rPr lang="en-US" sz="1800" b="1" kern="1200"/>
            <a:t>54.2%</a:t>
          </a:r>
          <a:r>
            <a:rPr lang="en-US" sz="1800" kern="1200"/>
            <a:t>.</a:t>
          </a:r>
          <a:endParaRPr lang="en-IN" sz="1800" kern="1200"/>
        </a:p>
        <a:p>
          <a:pPr marL="171450" lvl="1" indent="-171450" algn="l" defTabSz="800100">
            <a:lnSpc>
              <a:spcPct val="90000"/>
            </a:lnSpc>
            <a:spcBef>
              <a:spcPct val="0"/>
            </a:spcBef>
            <a:spcAft>
              <a:spcPct val="15000"/>
            </a:spcAft>
            <a:buChar char="•"/>
          </a:pPr>
          <a:r>
            <a:rPr lang="en-US" sz="1800" kern="1200"/>
            <a:t>Most shoppers belong to </a:t>
          </a:r>
          <a:r>
            <a:rPr lang="en-US" sz="1800" b="1" kern="1200"/>
            <a:t>2-person households (34.5%)</a:t>
          </a:r>
          <a:r>
            <a:rPr lang="en-US" sz="1800" kern="1200"/>
            <a:t>, followed by </a:t>
          </a:r>
          <a:r>
            <a:rPr lang="en-US" sz="1800" b="1" kern="1200"/>
            <a:t>1-person (22.9%)</a:t>
          </a:r>
          <a:r>
            <a:rPr lang="en-US" sz="1800" kern="1200"/>
            <a:t> and </a:t>
          </a:r>
          <a:r>
            <a:rPr lang="en-US" sz="1800" b="1" kern="1200"/>
            <a:t>3-person (17%)</a:t>
          </a:r>
          <a:r>
            <a:rPr lang="en-US" sz="1800" kern="1200"/>
            <a:t>.</a:t>
          </a:r>
          <a:endParaRPr lang="en-IN" sz="1800" kern="1200"/>
        </a:p>
        <a:p>
          <a:pPr marL="171450" lvl="1" indent="-171450" algn="l" defTabSz="800100">
            <a:lnSpc>
              <a:spcPct val="90000"/>
            </a:lnSpc>
            <a:spcBef>
              <a:spcPct val="0"/>
            </a:spcBef>
            <a:spcAft>
              <a:spcPct val="15000"/>
            </a:spcAft>
            <a:buChar char="•"/>
          </a:pPr>
          <a:r>
            <a:rPr lang="en-US" sz="1800" kern="1200"/>
            <a:t>Majority do not fall under large family categories, indicating limited presence of families with young children.</a:t>
          </a:r>
          <a:endParaRPr lang="en-IN" sz="1800" kern="1200"/>
        </a:p>
      </dsp:txBody>
      <dsp:txXfrm>
        <a:off x="3496865" y="710604"/>
        <a:ext cx="3064668" cy="3120550"/>
      </dsp:txXfrm>
    </dsp:sp>
    <dsp:sp modelId="{F5DDB9B1-A012-4AC2-AD3E-D4B81BC4EFB6}">
      <dsp:nvSpPr>
        <dsp:cNvPr id="0" name=""/>
        <dsp:cNvSpPr/>
      </dsp:nvSpPr>
      <dsp:spPr>
        <a:xfrm>
          <a:off x="6990588" y="192204"/>
          <a:ext cx="3064668"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Education &amp; Employment</a:t>
          </a:r>
          <a:endParaRPr lang="en-IN" sz="1800" kern="1200" dirty="0"/>
        </a:p>
      </dsp:txBody>
      <dsp:txXfrm>
        <a:off x="6990588" y="192204"/>
        <a:ext cx="3064668" cy="518400"/>
      </dsp:txXfrm>
    </dsp:sp>
    <dsp:sp modelId="{1210CD03-90C5-48F8-A0FB-DAAAF2B0DA68}">
      <dsp:nvSpPr>
        <dsp:cNvPr id="0" name=""/>
        <dsp:cNvSpPr/>
      </dsp:nvSpPr>
      <dsp:spPr>
        <a:xfrm>
          <a:off x="6990588" y="710604"/>
          <a:ext cx="3064668" cy="31205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Education is strong: </a:t>
          </a:r>
          <a:r>
            <a:rPr lang="en-US" sz="1800" b="1" kern="1200"/>
            <a:t>25.5% have some graduate education</a:t>
          </a:r>
          <a:r>
            <a:rPr lang="en-US" sz="1800" kern="1200"/>
            <a:t>, and </a:t>
          </a:r>
          <a:r>
            <a:rPr lang="en-US" sz="1800" b="1" kern="1200"/>
            <a:t>20.6% attended some college or university</a:t>
          </a:r>
          <a:r>
            <a:rPr lang="en-US" sz="1800" kern="1200"/>
            <a:t>.</a:t>
          </a:r>
          <a:endParaRPr lang="en-IN" sz="1800" kern="1200"/>
        </a:p>
        <a:p>
          <a:pPr marL="171450" lvl="1" indent="-171450" algn="l" defTabSz="800100">
            <a:lnSpc>
              <a:spcPct val="90000"/>
            </a:lnSpc>
            <a:spcBef>
              <a:spcPct val="0"/>
            </a:spcBef>
            <a:spcAft>
              <a:spcPct val="15000"/>
            </a:spcAft>
            <a:buChar char="•"/>
          </a:pPr>
          <a:r>
            <a:rPr lang="en-US" sz="1800" b="1" kern="1200"/>
            <a:t>51.9% are employed full-time</a:t>
          </a:r>
          <a:r>
            <a:rPr lang="en-US" sz="1800" kern="1200"/>
            <a:t>, and </a:t>
          </a:r>
          <a:r>
            <a:rPr lang="en-US" sz="1800" b="1" kern="1200"/>
            <a:t>18.7% are retired</a:t>
          </a:r>
          <a:r>
            <a:rPr lang="en-US" sz="1800" kern="1200"/>
            <a:t>, showing a mix of working professionals and older consumers.</a:t>
          </a:r>
          <a:endParaRPr lang="en-IN" sz="1800" kern="1200"/>
        </a:p>
      </dsp:txBody>
      <dsp:txXfrm>
        <a:off x="6990588" y="710604"/>
        <a:ext cx="3064668" cy="31205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E63A8-3D08-480D-8317-B835261C2D94}">
      <dsp:nvSpPr>
        <dsp:cNvPr id="0" name=""/>
        <dsp:cNvSpPr/>
      </dsp:nvSpPr>
      <dsp:spPr>
        <a:xfrm>
          <a:off x="0" y="8226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Income Distribution</a:t>
          </a:r>
          <a:endParaRPr lang="en-IN" sz="2400" kern="1200" dirty="0"/>
        </a:p>
      </dsp:txBody>
      <dsp:txXfrm>
        <a:off x="28100" y="110360"/>
        <a:ext cx="10002199" cy="519439"/>
      </dsp:txXfrm>
    </dsp:sp>
    <dsp:sp modelId="{FD0E7E43-1771-4A76-ABD7-DF715F264860}">
      <dsp:nvSpPr>
        <dsp:cNvPr id="0" name=""/>
        <dsp:cNvSpPr/>
      </dsp:nvSpPr>
      <dsp:spPr>
        <a:xfrm>
          <a:off x="0" y="657899"/>
          <a:ext cx="10058399"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 significant </a:t>
          </a:r>
          <a:r>
            <a:rPr lang="en-US" sz="1900" b="1" kern="1200"/>
            <a:t>33.5% earn $125K+</a:t>
          </a:r>
          <a:r>
            <a:rPr lang="en-US" sz="1900" kern="1200"/>
            <a:t>, and income distribution is relatively even from $20K to $100K (each band around 11–13%).</a:t>
          </a:r>
          <a:endParaRPr lang="en-IN" sz="1900" kern="1200"/>
        </a:p>
        <a:p>
          <a:pPr marL="171450" lvl="1" indent="-171450" algn="l" defTabSz="844550">
            <a:lnSpc>
              <a:spcPct val="90000"/>
            </a:lnSpc>
            <a:spcBef>
              <a:spcPct val="0"/>
            </a:spcBef>
            <a:spcAft>
              <a:spcPct val="20000"/>
            </a:spcAft>
            <a:buChar char="•"/>
          </a:pPr>
          <a:r>
            <a:rPr lang="en-US" sz="1900" kern="1200"/>
            <a:t>This suggests </a:t>
          </a:r>
          <a:r>
            <a:rPr lang="en-US" sz="1900" b="1" kern="1200"/>
            <a:t>higher-income professionals are a core customer base</a:t>
          </a:r>
          <a:r>
            <a:rPr lang="en-US" sz="1900" kern="1200"/>
            <a:t>.</a:t>
          </a:r>
          <a:endParaRPr lang="en-IN" sz="1900" kern="1200"/>
        </a:p>
      </dsp:txBody>
      <dsp:txXfrm>
        <a:off x="0" y="657899"/>
        <a:ext cx="10058399" cy="919080"/>
      </dsp:txXfrm>
    </dsp:sp>
    <dsp:sp modelId="{52CB60B7-F62D-4C32-8308-617A5542614A}">
      <dsp:nvSpPr>
        <dsp:cNvPr id="0" name=""/>
        <dsp:cNvSpPr/>
      </dsp:nvSpPr>
      <dsp:spPr>
        <a:xfrm>
          <a:off x="0" y="1576980"/>
          <a:ext cx="10058399"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Key Behavioral Indicators</a:t>
          </a:r>
          <a:endParaRPr lang="en-IN" sz="2400" kern="1200"/>
        </a:p>
      </dsp:txBody>
      <dsp:txXfrm>
        <a:off x="28100" y="1605080"/>
        <a:ext cx="10002199" cy="519439"/>
      </dsp:txXfrm>
    </dsp:sp>
    <dsp:sp modelId="{75568550-DD0E-4AF7-9DDE-AD10245A1A8B}">
      <dsp:nvSpPr>
        <dsp:cNvPr id="0" name=""/>
        <dsp:cNvSpPr/>
      </dsp:nvSpPr>
      <dsp:spPr>
        <a:xfrm>
          <a:off x="0" y="2152619"/>
          <a:ext cx="10058399"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1" kern="1200"/>
            <a:t>Lifestyle</a:t>
          </a:r>
          <a:r>
            <a:rPr lang="en-US" sz="1900" kern="1200"/>
            <a:t>: The most common lifestyles are </a:t>
          </a:r>
          <a:r>
            <a:rPr lang="en-US" sz="1900" b="1" kern="1200"/>
            <a:t>Suburban Middle Class (19.4%)</a:t>
          </a:r>
          <a:r>
            <a:rPr lang="en-US" sz="1900" kern="1200"/>
            <a:t>, </a:t>
          </a:r>
          <a:r>
            <a:rPr lang="en-US" sz="1900" b="1" kern="1200"/>
            <a:t>Urban Middle Class (17.2%)</a:t>
          </a:r>
          <a:r>
            <a:rPr lang="en-US" sz="1900" kern="1200"/>
            <a:t>, and </a:t>
          </a:r>
          <a:r>
            <a:rPr lang="en-US" sz="1900" b="1" kern="1200"/>
            <a:t>Rural Middle Class (12.7%)</a:t>
          </a:r>
          <a:r>
            <a:rPr lang="en-US" sz="1900" kern="1200"/>
            <a:t> — showing appeal across locations.</a:t>
          </a:r>
          <a:endParaRPr lang="en-IN" sz="1900" kern="1200"/>
        </a:p>
        <a:p>
          <a:pPr marL="171450" lvl="1" indent="-171450" algn="l" defTabSz="844550">
            <a:lnSpc>
              <a:spcPct val="90000"/>
            </a:lnSpc>
            <a:spcBef>
              <a:spcPct val="0"/>
            </a:spcBef>
            <a:spcAft>
              <a:spcPct val="20000"/>
            </a:spcAft>
            <a:buChar char="•"/>
          </a:pPr>
          <a:r>
            <a:rPr lang="en-US" sz="1900" b="1" kern="1200"/>
            <a:t>Ethnicity</a:t>
          </a:r>
          <a:r>
            <a:rPr lang="en-US" sz="1900" kern="1200"/>
            <a:t>: Predominantly </a:t>
          </a:r>
          <a:r>
            <a:rPr lang="en-US" sz="1900" b="1" kern="1200"/>
            <a:t>White/Caucasian (65.4%)</a:t>
          </a:r>
          <a:r>
            <a:rPr lang="en-US" sz="1900" kern="1200"/>
            <a:t>, followed by </a:t>
          </a:r>
          <a:r>
            <a:rPr lang="en-US" sz="1900" b="1" kern="1200"/>
            <a:t>Black/African American (10.2%)</a:t>
          </a:r>
          <a:r>
            <a:rPr lang="en-US" sz="1900" kern="1200"/>
            <a:t>.</a:t>
          </a:r>
          <a:endParaRPr lang="en-IN" sz="1900" kern="1200"/>
        </a:p>
        <a:p>
          <a:pPr marL="171450" lvl="1" indent="-171450" algn="l" defTabSz="844550">
            <a:lnSpc>
              <a:spcPct val="90000"/>
            </a:lnSpc>
            <a:spcBef>
              <a:spcPct val="0"/>
            </a:spcBef>
            <a:spcAft>
              <a:spcPct val="20000"/>
            </a:spcAft>
            <a:buChar char="•"/>
          </a:pPr>
          <a:r>
            <a:rPr lang="en-US" sz="1900" b="1" kern="1200"/>
            <a:t>Generation</a:t>
          </a:r>
          <a:r>
            <a:rPr lang="en-US" sz="1900" kern="1200"/>
            <a:t>: Starbucks appeals broadly to </a:t>
          </a:r>
          <a:r>
            <a:rPr lang="en-US" sz="1900" b="1" kern="1200"/>
            <a:t>Gen X (33.3%)</a:t>
          </a:r>
          <a:r>
            <a:rPr lang="en-US" sz="1900" kern="1200"/>
            <a:t>, </a:t>
          </a:r>
          <a:r>
            <a:rPr lang="en-US" sz="1900" b="1" kern="1200"/>
            <a:t>Boomers+ (32.5%)</a:t>
          </a:r>
          <a:r>
            <a:rPr lang="en-US" sz="1900" kern="1200"/>
            <a:t>, and </a:t>
          </a:r>
          <a:r>
            <a:rPr lang="en-US" sz="1900" b="1" kern="1200"/>
            <a:t>Millennials (27.4%)</a:t>
          </a:r>
          <a:r>
            <a:rPr lang="en-US" sz="1900" kern="1200"/>
            <a:t>, with limited Gen Z reach (6.7%).</a:t>
          </a:r>
          <a:endParaRPr lang="en-IN" sz="1900" kern="1200"/>
        </a:p>
      </dsp:txBody>
      <dsp:txXfrm>
        <a:off x="0" y="2152619"/>
        <a:ext cx="10058399" cy="1788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6D480-C9A1-4AA3-A4D1-A7170B0820C1}">
      <dsp:nvSpPr>
        <dsp:cNvPr id="0" name=""/>
        <dsp:cNvSpPr/>
      </dsp:nvSpPr>
      <dsp:spPr>
        <a:xfrm>
          <a:off x="-4172428" y="-697417"/>
          <a:ext cx="5418195" cy="5418195"/>
        </a:xfrm>
        <a:prstGeom prst="blockArc">
          <a:avLst>
            <a:gd name="adj1" fmla="val 18900000"/>
            <a:gd name="adj2" fmla="val 2700000"/>
            <a:gd name="adj3" fmla="val 399"/>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EB9FA2-17BC-4402-9381-CD1D15DC1C47}">
      <dsp:nvSpPr>
        <dsp:cNvPr id="0" name=""/>
        <dsp:cNvSpPr/>
      </dsp:nvSpPr>
      <dsp:spPr>
        <a:xfrm>
          <a:off x="1214923" y="1039741"/>
          <a:ext cx="8843476" cy="194387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6771"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t>A working adult or couple aged 35–64</a:t>
          </a:r>
          <a:r>
            <a:rPr lang="en-US" sz="2100" kern="1200" dirty="0"/>
            <a:t>, educated (often with graduate studies), </a:t>
          </a:r>
          <a:r>
            <a:rPr lang="en-US" sz="2100" b="1" kern="1200" dirty="0"/>
            <a:t>typically married</a:t>
          </a:r>
          <a:r>
            <a:rPr lang="en-US" sz="2100" kern="1200" dirty="0"/>
            <a:t>, and </a:t>
          </a:r>
          <a:r>
            <a:rPr lang="en-US" sz="2100" b="1" kern="1200" dirty="0"/>
            <a:t>earning a moderate-to-high income ($60K–$125K+)</a:t>
          </a:r>
          <a:r>
            <a:rPr lang="en-US" sz="2100" kern="1200" dirty="0"/>
            <a:t>. They live mostly in </a:t>
          </a:r>
          <a:r>
            <a:rPr lang="en-US" sz="2100" b="1" kern="1200" dirty="0"/>
            <a:t>suburban or urban middle-class areas</a:t>
          </a:r>
          <a:r>
            <a:rPr lang="en-US" sz="2100" kern="1200" dirty="0"/>
            <a:t>, buy for both individual and household needs, and are split between </a:t>
          </a:r>
          <a:r>
            <a:rPr lang="en-US" sz="2100" b="1" kern="1200" dirty="0"/>
            <a:t>professionals and retirees</a:t>
          </a:r>
          <a:r>
            <a:rPr lang="en-US" sz="2100" kern="1200" dirty="0"/>
            <a:t>.</a:t>
          </a:r>
          <a:endParaRPr lang="en-IN" sz="2100" kern="1200" dirty="0"/>
        </a:p>
      </dsp:txBody>
      <dsp:txXfrm>
        <a:off x="1214923" y="1039741"/>
        <a:ext cx="8843476" cy="1943877"/>
      </dsp:txXfrm>
    </dsp:sp>
    <dsp:sp modelId="{EDB1F6C7-B6E1-4A90-87B9-5930466C52BE}">
      <dsp:nvSpPr>
        <dsp:cNvPr id="0" name=""/>
        <dsp:cNvSpPr/>
      </dsp:nvSpPr>
      <dsp:spPr>
        <a:xfrm>
          <a:off x="0" y="796756"/>
          <a:ext cx="2429846" cy="242984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58256-083F-4618-9F45-D720CFD24CB8}">
      <dsp:nvSpPr>
        <dsp:cNvPr id="0" name=""/>
        <dsp:cNvSpPr/>
      </dsp:nvSpPr>
      <dsp:spPr>
        <a:xfrm>
          <a:off x="0" y="0"/>
          <a:ext cx="10058399" cy="1810226"/>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6AFD11-22AD-4185-B3F2-06B31C942C06}">
      <dsp:nvSpPr>
        <dsp:cNvPr id="0" name=""/>
        <dsp:cNvSpPr/>
      </dsp:nvSpPr>
      <dsp:spPr>
        <a:xfrm>
          <a:off x="304983" y="241363"/>
          <a:ext cx="1749709" cy="1327499"/>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6000" b="-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8F9EBA-2698-4635-BEAA-93610E0D14C9}">
      <dsp:nvSpPr>
        <dsp:cNvPr id="0" name=""/>
        <dsp:cNvSpPr/>
      </dsp:nvSpPr>
      <dsp:spPr>
        <a:xfrm rot="10800000">
          <a:off x="304983" y="1810226"/>
          <a:ext cx="1749709" cy="2212498"/>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IN" sz="1400" b="1" kern="1200" dirty="0">
              <a:latin typeface="Times New Roman" panose="02020603050405020304" pitchFamily="18" charset="0"/>
              <a:cs typeface="Times New Roman" panose="02020603050405020304" pitchFamily="18" charset="0"/>
            </a:rPr>
            <a:t>Diet-conscious</a:t>
          </a:r>
          <a:r>
            <a:rPr lang="en-IN" sz="1400" kern="1200" dirty="0">
              <a:latin typeface="Times New Roman" panose="02020603050405020304" pitchFamily="18" charset="0"/>
              <a:cs typeface="Times New Roman" panose="02020603050405020304" pitchFamily="18" charset="0"/>
            </a:rPr>
            <a:t>:</a:t>
          </a:r>
        </a:p>
        <a:p>
          <a:pPr marL="0" lvl="0" indent="0" algn="ctr" defTabSz="622300">
            <a:lnSpc>
              <a:spcPct val="90000"/>
            </a:lnSpc>
            <a:spcBef>
              <a:spcPct val="0"/>
            </a:spcBef>
            <a:spcAft>
              <a:spcPct val="35000"/>
            </a:spcAft>
            <a:buFont typeface="Arial" panose="020B0604020202020204" pitchFamily="34" charset="0"/>
            <a:buNone/>
          </a:pPr>
          <a:r>
            <a:rPr lang="en-IN" sz="1400" kern="1200" dirty="0">
              <a:latin typeface="Times New Roman" panose="02020603050405020304" pitchFamily="18" charset="0"/>
              <a:cs typeface="Times New Roman" panose="02020603050405020304" pitchFamily="18" charset="0"/>
            </a:rPr>
            <a:t>4.8% vegan (</a:t>
          </a:r>
          <a:r>
            <a:rPr lang="en-IN" sz="1400" b="1" kern="1200" dirty="0">
              <a:latin typeface="Times New Roman" panose="02020603050405020304" pitchFamily="18" charset="0"/>
              <a:cs typeface="Times New Roman" panose="02020603050405020304" pitchFamily="18" charset="0"/>
            </a:rPr>
            <a:t>Index 185</a:t>
          </a:r>
          <a:r>
            <a:rPr lang="en-IN" sz="1400" kern="1200" dirty="0">
              <a:latin typeface="Times New Roman" panose="02020603050405020304" pitchFamily="18" charset="0"/>
              <a:cs typeface="Times New Roman" panose="02020603050405020304" pitchFamily="18" charset="0"/>
            </a:rPr>
            <a:t>)</a:t>
          </a:r>
        </a:p>
        <a:p>
          <a:pPr marL="0" lvl="0" indent="0" algn="ctr" defTabSz="622300">
            <a:lnSpc>
              <a:spcPct val="90000"/>
            </a:lnSpc>
            <a:spcBef>
              <a:spcPct val="0"/>
            </a:spcBef>
            <a:spcAft>
              <a:spcPct val="35000"/>
            </a:spcAft>
            <a:buFont typeface="Arial" panose="020B0604020202020204" pitchFamily="34" charset="0"/>
            <a:buNone/>
          </a:pPr>
          <a:r>
            <a:rPr lang="en-IN" sz="1400" kern="1200" dirty="0">
              <a:latin typeface="Times New Roman" panose="02020603050405020304" pitchFamily="18" charset="0"/>
              <a:cs typeface="Times New Roman" panose="02020603050405020304" pitchFamily="18" charset="0"/>
            </a:rPr>
            <a:t>12.6% lactose-free (</a:t>
          </a:r>
          <a:r>
            <a:rPr lang="en-IN" sz="1400" b="1" kern="1200" dirty="0">
              <a:latin typeface="Times New Roman" panose="02020603050405020304" pitchFamily="18" charset="0"/>
              <a:cs typeface="Times New Roman" panose="02020603050405020304" pitchFamily="18" charset="0"/>
            </a:rPr>
            <a:t>Index 156</a:t>
          </a:r>
          <a:r>
            <a:rPr lang="en-IN" sz="1400" kern="1200" dirty="0">
              <a:latin typeface="Times New Roman" panose="02020603050405020304" pitchFamily="18" charset="0"/>
              <a:cs typeface="Times New Roman" panose="02020603050405020304" pitchFamily="18" charset="0"/>
            </a:rPr>
            <a:t>)</a:t>
          </a:r>
        </a:p>
        <a:p>
          <a:pPr marL="0" lvl="0" indent="0" algn="ctr" defTabSz="622300">
            <a:lnSpc>
              <a:spcPct val="90000"/>
            </a:lnSpc>
            <a:spcBef>
              <a:spcPct val="0"/>
            </a:spcBef>
            <a:spcAft>
              <a:spcPct val="35000"/>
            </a:spcAft>
            <a:buFont typeface="Arial" panose="020B0604020202020204" pitchFamily="34" charset="0"/>
            <a:buNone/>
          </a:pPr>
          <a:r>
            <a:rPr lang="en-IN" sz="1400" kern="1200" dirty="0">
              <a:latin typeface="Times New Roman" panose="02020603050405020304" pitchFamily="18" charset="0"/>
              <a:cs typeface="Times New Roman" panose="02020603050405020304" pitchFamily="18" charset="0"/>
            </a:rPr>
            <a:t>3.2% grain-free (</a:t>
          </a:r>
          <a:r>
            <a:rPr lang="en-IN" sz="1400" b="1" kern="1200" dirty="0">
              <a:latin typeface="Times New Roman" panose="02020603050405020304" pitchFamily="18" charset="0"/>
              <a:cs typeface="Times New Roman" panose="02020603050405020304" pitchFamily="18" charset="0"/>
            </a:rPr>
            <a:t>Index 213</a:t>
          </a:r>
          <a:r>
            <a:rPr lang="en-IN" sz="1400" kern="1200" dirty="0">
              <a:latin typeface="Times New Roman" panose="02020603050405020304" pitchFamily="18" charset="0"/>
              <a:cs typeface="Times New Roman" panose="02020603050405020304" pitchFamily="18" charset="0"/>
            </a:rPr>
            <a:t>)</a:t>
          </a:r>
        </a:p>
      </dsp:txBody>
      <dsp:txXfrm rot="10800000">
        <a:off x="358793" y="1810226"/>
        <a:ext cx="1642089" cy="2158688"/>
      </dsp:txXfrm>
    </dsp:sp>
    <dsp:sp modelId="{767B604A-D5CD-4981-B33A-914F60589EC0}">
      <dsp:nvSpPr>
        <dsp:cNvPr id="0" name=""/>
        <dsp:cNvSpPr/>
      </dsp:nvSpPr>
      <dsp:spPr>
        <a:xfrm>
          <a:off x="2229664" y="241363"/>
          <a:ext cx="1749709" cy="1327499"/>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6000" b="-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770768-4E7F-406F-B211-6DDD6C68706A}">
      <dsp:nvSpPr>
        <dsp:cNvPr id="0" name=""/>
        <dsp:cNvSpPr/>
      </dsp:nvSpPr>
      <dsp:spPr>
        <a:xfrm rot="10800000">
          <a:off x="2229664" y="1810226"/>
          <a:ext cx="1749709" cy="2212498"/>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IN" sz="1400" b="1" kern="1200" dirty="0">
              <a:latin typeface="Times New Roman" panose="02020603050405020304" pitchFamily="18" charset="0"/>
              <a:cs typeface="Times New Roman" panose="02020603050405020304" pitchFamily="18" charset="0"/>
            </a:rPr>
            <a:t>Wellness-forward</a:t>
          </a:r>
          <a:r>
            <a:rPr lang="en-IN" sz="1400" kern="1200" dirty="0">
              <a:latin typeface="Times New Roman" panose="02020603050405020304" pitchFamily="18" charset="0"/>
              <a:cs typeface="Times New Roman" panose="02020603050405020304" pitchFamily="18" charset="0"/>
            </a:rPr>
            <a:t>:</a:t>
          </a:r>
        </a:p>
        <a:p>
          <a:pPr marL="0" lvl="0" indent="0" algn="ctr" defTabSz="622300">
            <a:lnSpc>
              <a:spcPct val="90000"/>
            </a:lnSpc>
            <a:spcBef>
              <a:spcPct val="0"/>
            </a:spcBef>
            <a:spcAft>
              <a:spcPct val="35000"/>
            </a:spcAft>
            <a:buFont typeface="Arial" panose="020B0604020202020204" pitchFamily="34" charset="0"/>
            <a:buNone/>
          </a:pPr>
          <a:r>
            <a:rPr lang="en-US" sz="1400" kern="1200" dirty="0">
              <a:latin typeface="Times New Roman" panose="02020603050405020304" pitchFamily="18" charset="0"/>
              <a:cs typeface="Times New Roman" panose="02020603050405020304" pitchFamily="18" charset="0"/>
            </a:rPr>
            <a:t>23.3% very active (</a:t>
          </a:r>
          <a:r>
            <a:rPr lang="en-US" sz="1400" b="1" kern="1200" dirty="0">
              <a:latin typeface="Times New Roman" panose="02020603050405020304" pitchFamily="18" charset="0"/>
              <a:cs typeface="Times New Roman" panose="02020603050405020304" pitchFamily="18" charset="0"/>
            </a:rPr>
            <a:t>Index 115</a:t>
          </a:r>
          <a:r>
            <a:rPr lang="en-US" sz="1400" kern="1200" dirty="0">
              <a:latin typeface="Times New Roman" panose="02020603050405020304" pitchFamily="18" charset="0"/>
              <a:cs typeface="Times New Roman" panose="02020603050405020304" pitchFamily="18" charset="0"/>
            </a:rPr>
            <a:t>)</a:t>
          </a:r>
        </a:p>
        <a:p>
          <a:pPr marL="0" lvl="0" indent="0" algn="ctr" defTabSz="622300">
            <a:lnSpc>
              <a:spcPct val="90000"/>
            </a:lnSpc>
            <a:spcBef>
              <a:spcPct val="0"/>
            </a:spcBef>
            <a:spcAft>
              <a:spcPct val="35000"/>
            </a:spcAft>
            <a:buFont typeface="Arial" panose="020B0604020202020204" pitchFamily="34" charset="0"/>
            <a:buNone/>
          </a:pPr>
          <a:r>
            <a:rPr lang="en-US" sz="1400" kern="1200" dirty="0">
              <a:latin typeface="Times New Roman" panose="02020603050405020304" pitchFamily="18" charset="0"/>
              <a:cs typeface="Times New Roman" panose="02020603050405020304" pitchFamily="18" charset="0"/>
            </a:rPr>
            <a:t>15.4% follow health trends (</a:t>
          </a:r>
          <a:r>
            <a:rPr lang="en-US" sz="1400" b="1" kern="1200" dirty="0">
              <a:latin typeface="Times New Roman" panose="02020603050405020304" pitchFamily="18" charset="0"/>
              <a:cs typeface="Times New Roman" panose="02020603050405020304" pitchFamily="18" charset="0"/>
            </a:rPr>
            <a:t>Index 127</a:t>
          </a:r>
          <a:r>
            <a:rPr lang="en-US" sz="1400" kern="1200" dirty="0">
              <a:latin typeface="Times New Roman" panose="02020603050405020304" pitchFamily="18" charset="0"/>
              <a:cs typeface="Times New Roman" panose="02020603050405020304" pitchFamily="18" charset="0"/>
            </a:rPr>
            <a:t>)</a:t>
          </a:r>
          <a:endParaRPr lang="en-IN" sz="1400" kern="1200" dirty="0">
            <a:latin typeface="Times New Roman" panose="02020603050405020304" pitchFamily="18" charset="0"/>
            <a:cs typeface="Times New Roman" panose="02020603050405020304" pitchFamily="18" charset="0"/>
          </a:endParaRPr>
        </a:p>
      </dsp:txBody>
      <dsp:txXfrm rot="10800000">
        <a:off x="2283474" y="1810226"/>
        <a:ext cx="1642089" cy="2158688"/>
      </dsp:txXfrm>
    </dsp:sp>
    <dsp:sp modelId="{CC2882FC-6D9F-427C-8E34-A2E2F2F62588}">
      <dsp:nvSpPr>
        <dsp:cNvPr id="0" name=""/>
        <dsp:cNvSpPr/>
      </dsp:nvSpPr>
      <dsp:spPr>
        <a:xfrm>
          <a:off x="4154345" y="241363"/>
          <a:ext cx="1749709" cy="1327499"/>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6000" b="-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918C7B-7E8D-43F2-B3E8-C3C908C61FDC}">
      <dsp:nvSpPr>
        <dsp:cNvPr id="0" name=""/>
        <dsp:cNvSpPr/>
      </dsp:nvSpPr>
      <dsp:spPr>
        <a:xfrm rot="10800000">
          <a:off x="4154345" y="1810226"/>
          <a:ext cx="1749709" cy="2212498"/>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IN" sz="1400" b="1" kern="1200" dirty="0">
              <a:latin typeface="Times New Roman" panose="02020603050405020304" pitchFamily="18" charset="0"/>
              <a:cs typeface="Times New Roman" panose="02020603050405020304" pitchFamily="18" charset="0"/>
            </a:rPr>
            <a:t>Media preference</a:t>
          </a:r>
          <a:r>
            <a:rPr lang="en-IN" sz="1400" kern="1200" dirty="0">
              <a:latin typeface="Times New Roman" panose="02020603050405020304" pitchFamily="18" charset="0"/>
              <a:cs typeface="Times New Roman" panose="02020603050405020304" pitchFamily="18" charset="0"/>
            </a:rPr>
            <a:t>:</a:t>
          </a:r>
        </a:p>
        <a:p>
          <a:pPr marL="0" lvl="0" indent="0" algn="ctr" defTabSz="622300">
            <a:lnSpc>
              <a:spcPct val="90000"/>
            </a:lnSpc>
            <a:spcBef>
              <a:spcPct val="0"/>
            </a:spcBef>
            <a:spcAft>
              <a:spcPct val="35000"/>
            </a:spcAft>
            <a:buFont typeface="Arial" panose="020B0604020202020204" pitchFamily="34" charset="0"/>
            <a:buNone/>
          </a:pPr>
          <a:r>
            <a:rPr lang="en-US" sz="1400" kern="1200" dirty="0">
              <a:latin typeface="Times New Roman" panose="02020603050405020304" pitchFamily="18" charset="0"/>
              <a:cs typeface="Times New Roman" panose="02020603050405020304" pitchFamily="18" charset="0"/>
            </a:rPr>
            <a:t>Print (</a:t>
          </a:r>
          <a:r>
            <a:rPr lang="en-US" sz="1400" b="1" kern="1200" dirty="0">
              <a:latin typeface="Times New Roman" panose="02020603050405020304" pitchFamily="18" charset="0"/>
              <a:cs typeface="Times New Roman" panose="02020603050405020304" pitchFamily="18" charset="0"/>
            </a:rPr>
            <a:t>Index 201</a:t>
          </a:r>
          <a:r>
            <a:rPr lang="en-US" sz="1400" kern="1200" dirty="0">
              <a:latin typeface="Times New Roman" panose="02020603050405020304" pitchFamily="18" charset="0"/>
              <a:cs typeface="Times New Roman" panose="02020603050405020304" pitchFamily="18" charset="0"/>
            </a:rPr>
            <a:t>), radio (</a:t>
          </a:r>
          <a:r>
            <a:rPr lang="en-US" sz="1400" b="1" kern="1200" dirty="0">
              <a:latin typeface="Times New Roman" panose="02020603050405020304" pitchFamily="18" charset="0"/>
              <a:cs typeface="Times New Roman" panose="02020603050405020304" pitchFamily="18" charset="0"/>
            </a:rPr>
            <a:t>207</a:t>
          </a:r>
          <a:r>
            <a:rPr lang="en-US" sz="1400" kern="1200" dirty="0">
              <a:latin typeface="Times New Roman" panose="02020603050405020304" pitchFamily="18" charset="0"/>
              <a:cs typeface="Times New Roman" panose="02020603050405020304" pitchFamily="18" charset="0"/>
            </a:rPr>
            <a:t>), outdoor ads (</a:t>
          </a:r>
          <a:r>
            <a:rPr lang="en-US" sz="1400" b="1" kern="1200" dirty="0">
              <a:latin typeface="Times New Roman" panose="02020603050405020304" pitchFamily="18" charset="0"/>
              <a:cs typeface="Times New Roman" panose="02020603050405020304" pitchFamily="18" charset="0"/>
            </a:rPr>
            <a:t>201</a:t>
          </a:r>
          <a:r>
            <a:rPr lang="en-US" sz="1400" kern="1200" dirty="0">
              <a:latin typeface="Times New Roman" panose="02020603050405020304" pitchFamily="18" charset="0"/>
              <a:cs typeface="Times New Roman" panose="02020603050405020304" pitchFamily="18" charset="0"/>
            </a:rPr>
            <a:t>)</a:t>
          </a:r>
        </a:p>
        <a:p>
          <a:pPr marL="0" lvl="0" indent="0" algn="ctr" defTabSz="622300">
            <a:lnSpc>
              <a:spcPct val="90000"/>
            </a:lnSpc>
            <a:spcBef>
              <a:spcPct val="0"/>
            </a:spcBef>
            <a:spcAft>
              <a:spcPct val="35000"/>
            </a:spcAft>
            <a:buFont typeface="Arial" panose="020B0604020202020204" pitchFamily="34" charset="0"/>
            <a:buNone/>
          </a:pPr>
          <a:r>
            <a:rPr lang="en-US" sz="1400" kern="1200" dirty="0">
              <a:latin typeface="Times New Roman" panose="02020603050405020304" pitchFamily="18" charset="0"/>
              <a:cs typeface="Times New Roman" panose="02020603050405020304" pitchFamily="18" charset="0"/>
            </a:rPr>
            <a:t>Strong response to emails/texts (</a:t>
          </a:r>
          <a:r>
            <a:rPr lang="en-US" sz="1400" b="1" kern="1200" dirty="0">
              <a:latin typeface="Times New Roman" panose="02020603050405020304" pitchFamily="18" charset="0"/>
              <a:cs typeface="Times New Roman" panose="02020603050405020304" pitchFamily="18" charset="0"/>
            </a:rPr>
            <a:t>Index 328</a:t>
          </a:r>
          <a:r>
            <a:rPr lang="en-US" sz="1400" kern="1200" dirty="0">
              <a:latin typeface="Times New Roman" panose="02020603050405020304" pitchFamily="18" charset="0"/>
              <a:cs typeface="Times New Roman" panose="02020603050405020304" pitchFamily="18" charset="0"/>
            </a:rPr>
            <a:t>)</a:t>
          </a:r>
          <a:endParaRPr lang="en-IN" sz="1400" kern="1200" dirty="0">
            <a:latin typeface="Times New Roman" panose="02020603050405020304" pitchFamily="18" charset="0"/>
            <a:cs typeface="Times New Roman" panose="02020603050405020304" pitchFamily="18" charset="0"/>
          </a:endParaRPr>
        </a:p>
      </dsp:txBody>
      <dsp:txXfrm rot="10800000">
        <a:off x="4208155" y="1810226"/>
        <a:ext cx="1642089" cy="2158688"/>
      </dsp:txXfrm>
    </dsp:sp>
    <dsp:sp modelId="{B90EE2A5-E7A2-4687-AE21-12174431A37E}">
      <dsp:nvSpPr>
        <dsp:cNvPr id="0" name=""/>
        <dsp:cNvSpPr/>
      </dsp:nvSpPr>
      <dsp:spPr>
        <a:xfrm>
          <a:off x="6079025" y="241363"/>
          <a:ext cx="1749709" cy="1327499"/>
        </a:xfrm>
        <a:prstGeom prst="roundRect">
          <a:avLst>
            <a:gd name="adj" fmla="val 10000"/>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t="-16000" b="-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EF735C-60AB-4C64-8535-0C64293B0C82}">
      <dsp:nvSpPr>
        <dsp:cNvPr id="0" name=""/>
        <dsp:cNvSpPr/>
      </dsp:nvSpPr>
      <dsp:spPr>
        <a:xfrm rot="10800000">
          <a:off x="6079025" y="1810226"/>
          <a:ext cx="1749709" cy="2212498"/>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Brand engagement</a:t>
          </a:r>
          <a:r>
            <a:rPr lang="en-IN" sz="1400" kern="1200" dirty="0">
              <a:latin typeface="Times New Roman" panose="02020603050405020304" pitchFamily="18" charset="0"/>
              <a:cs typeface="Times New Roman" panose="02020603050405020304" pitchFamily="18" charset="0"/>
            </a:rPr>
            <a:t>:</a:t>
          </a:r>
          <a:br>
            <a:rPr lang="en-IN" sz="1400" kern="1200" dirty="0">
              <a:latin typeface="Times New Roman" panose="02020603050405020304" pitchFamily="18" charset="0"/>
              <a:cs typeface="Times New Roman" panose="02020603050405020304" pitchFamily="18" charset="0"/>
            </a:rPr>
          </a:br>
          <a:br>
            <a:rPr lang="en-IN" sz="1400" kern="1200" dirty="0">
              <a:latin typeface="Times New Roman" panose="02020603050405020304" pitchFamily="18" charset="0"/>
              <a:cs typeface="Times New Roman" panose="02020603050405020304" pitchFamily="18" charset="0"/>
            </a:rPr>
          </a:br>
          <a:r>
            <a:rPr lang="en-US" sz="1400" kern="1200" dirty="0">
              <a:latin typeface="Times New Roman" panose="02020603050405020304" pitchFamily="18" charset="0"/>
              <a:cs typeface="Times New Roman" panose="02020603050405020304" pitchFamily="18" charset="0"/>
            </a:rPr>
            <a:t>52.1% try new products (</a:t>
          </a:r>
          <a:r>
            <a:rPr lang="en-US" sz="1400" b="1" kern="1200" dirty="0">
              <a:latin typeface="Times New Roman" panose="02020603050405020304" pitchFamily="18" charset="0"/>
              <a:cs typeface="Times New Roman" panose="02020603050405020304" pitchFamily="18" charset="0"/>
            </a:rPr>
            <a:t>Index 257</a:t>
          </a:r>
          <a:r>
            <a:rPr lang="en-US" sz="1400" kern="1200" dirty="0">
              <a:latin typeface="Times New Roman" panose="02020603050405020304" pitchFamily="18" charset="0"/>
              <a:cs typeface="Times New Roman" panose="02020603050405020304" pitchFamily="18" charset="0"/>
            </a:rPr>
            <a:t>)</a:t>
          </a:r>
          <a:br>
            <a:rPr lang="en-US" sz="1400" kern="1200" dirty="0">
              <a:latin typeface="Times New Roman" panose="02020603050405020304" pitchFamily="18" charset="0"/>
              <a:cs typeface="Times New Roman" panose="02020603050405020304" pitchFamily="18" charset="0"/>
            </a:rPr>
          </a:br>
          <a:br>
            <a:rPr lang="en-US" sz="1400" kern="1200" dirty="0">
              <a:latin typeface="Times New Roman" panose="02020603050405020304" pitchFamily="18" charset="0"/>
              <a:cs typeface="Times New Roman" panose="02020603050405020304" pitchFamily="18" charset="0"/>
            </a:rPr>
          </a:br>
          <a:r>
            <a:rPr lang="en-IN" sz="1400" kern="1200" dirty="0">
              <a:latin typeface="Times New Roman" panose="02020603050405020304" pitchFamily="18" charset="0"/>
              <a:cs typeface="Times New Roman" panose="02020603050405020304" pitchFamily="18" charset="0"/>
            </a:rPr>
            <a:t>34.9% status-driven (</a:t>
          </a:r>
          <a:r>
            <a:rPr lang="en-IN" sz="1400" b="1" kern="1200" dirty="0">
              <a:latin typeface="Times New Roman" panose="02020603050405020304" pitchFamily="18" charset="0"/>
              <a:cs typeface="Times New Roman" panose="02020603050405020304" pitchFamily="18" charset="0"/>
            </a:rPr>
            <a:t>Index 727</a:t>
          </a:r>
          <a:r>
            <a:rPr lang="en-IN" sz="1400" kern="1200" dirty="0">
              <a:latin typeface="Times New Roman" panose="02020603050405020304" pitchFamily="18" charset="0"/>
              <a:cs typeface="Times New Roman" panose="02020603050405020304" pitchFamily="18" charset="0"/>
            </a:rPr>
            <a:t>), 37.9% values-driven (</a:t>
          </a:r>
          <a:r>
            <a:rPr lang="en-IN" sz="1400" b="1" kern="1200" dirty="0">
              <a:latin typeface="Times New Roman" panose="02020603050405020304" pitchFamily="18" charset="0"/>
              <a:cs typeface="Times New Roman" panose="02020603050405020304" pitchFamily="18" charset="0"/>
            </a:rPr>
            <a:t>Index 354</a:t>
          </a:r>
          <a:r>
            <a:rPr lang="en-IN" sz="1400" kern="1200" dirty="0">
              <a:latin typeface="Times New Roman" panose="02020603050405020304" pitchFamily="18" charset="0"/>
              <a:cs typeface="Times New Roman" panose="02020603050405020304" pitchFamily="18" charset="0"/>
            </a:rPr>
            <a:t>)</a:t>
          </a:r>
        </a:p>
      </dsp:txBody>
      <dsp:txXfrm rot="10800000">
        <a:off x="6132835" y="1810226"/>
        <a:ext cx="1642089" cy="2158688"/>
      </dsp:txXfrm>
    </dsp:sp>
    <dsp:sp modelId="{016DC366-21B2-43E1-BA1A-E736DF500EA4}">
      <dsp:nvSpPr>
        <dsp:cNvPr id="0" name=""/>
        <dsp:cNvSpPr/>
      </dsp:nvSpPr>
      <dsp:spPr>
        <a:xfrm>
          <a:off x="8003706" y="241363"/>
          <a:ext cx="1749709" cy="1327499"/>
        </a:xfrm>
        <a:prstGeom prst="roundRect">
          <a:avLst>
            <a:gd name="adj" fmla="val 10000"/>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t="-16000" b="-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9F7345-52FD-4AED-A8A4-88A752519A2F}">
      <dsp:nvSpPr>
        <dsp:cNvPr id="0" name=""/>
        <dsp:cNvSpPr/>
      </dsp:nvSpPr>
      <dsp:spPr>
        <a:xfrm rot="10800000">
          <a:off x="8003706" y="1810226"/>
          <a:ext cx="1749709" cy="2212498"/>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IN" sz="1400" b="1" kern="1200">
              <a:latin typeface="Times New Roman" panose="02020603050405020304" pitchFamily="18" charset="0"/>
              <a:cs typeface="Times New Roman" panose="02020603050405020304" pitchFamily="18" charset="0"/>
            </a:rPr>
            <a:t>Advertising attitudes</a:t>
          </a:r>
          <a:r>
            <a:rPr lang="en-IN" sz="1400" kern="1200">
              <a:latin typeface="Times New Roman" panose="02020603050405020304" pitchFamily="18" charset="0"/>
              <a:cs typeface="Times New Roman" panose="02020603050405020304" pitchFamily="18" charset="0"/>
            </a:rPr>
            <a:t>:</a:t>
          </a:r>
        </a:p>
        <a:p>
          <a:pPr marL="114300" lvl="1" indent="-114300" algn="ctr" defTabSz="622300">
            <a:lnSpc>
              <a:spcPct val="90000"/>
            </a:lnSpc>
            <a:spcBef>
              <a:spcPct val="0"/>
            </a:spcBef>
            <a:spcAft>
              <a:spcPct val="15000"/>
            </a:spcAft>
            <a:buFont typeface="Arial" panose="020B0604020202020204" pitchFamily="34" charset="0"/>
            <a:buNone/>
          </a:pPr>
          <a:r>
            <a:rPr lang="en-US" sz="1400" kern="1200" dirty="0">
              <a:latin typeface="Times New Roman" panose="02020603050405020304" pitchFamily="18" charset="0"/>
              <a:cs typeface="Times New Roman" panose="02020603050405020304" pitchFamily="18" charset="0"/>
            </a:rPr>
            <a:t>16.4% find ads entertaining (</a:t>
          </a:r>
          <a:r>
            <a:rPr lang="en-US" sz="1400" b="1" kern="1200" dirty="0">
              <a:latin typeface="Times New Roman" panose="02020603050405020304" pitchFamily="18" charset="0"/>
              <a:cs typeface="Times New Roman" panose="02020603050405020304" pitchFamily="18" charset="0"/>
            </a:rPr>
            <a:t>Index 129</a:t>
          </a:r>
          <a:r>
            <a:rPr lang="en-US" sz="1400" kern="1200" dirty="0">
              <a:latin typeface="Times New Roman" panose="02020603050405020304" pitchFamily="18" charset="0"/>
              <a:cs typeface="Times New Roman" panose="02020603050405020304" pitchFamily="18" charset="0"/>
            </a:rPr>
            <a:t>)</a:t>
          </a:r>
        </a:p>
        <a:p>
          <a:pPr marL="114300" lvl="1" indent="-114300" algn="ctr" defTabSz="622300">
            <a:lnSpc>
              <a:spcPct val="90000"/>
            </a:lnSpc>
            <a:spcBef>
              <a:spcPct val="0"/>
            </a:spcBef>
            <a:spcAft>
              <a:spcPct val="15000"/>
            </a:spcAft>
            <a:buFont typeface="Arial" panose="020B0604020202020204" pitchFamily="34" charset="0"/>
            <a:buNone/>
          </a:pPr>
          <a:endParaRPr lang="en-US" sz="1400" kern="1200" dirty="0">
            <a:latin typeface="Times New Roman" panose="02020603050405020304" pitchFamily="18" charset="0"/>
            <a:cs typeface="Times New Roman" panose="02020603050405020304" pitchFamily="18" charset="0"/>
          </a:endParaRPr>
        </a:p>
        <a:p>
          <a:pPr marL="114300" lvl="1" indent="-114300" algn="ctr" defTabSz="622300">
            <a:lnSpc>
              <a:spcPct val="90000"/>
            </a:lnSpc>
            <a:spcBef>
              <a:spcPct val="0"/>
            </a:spcBef>
            <a:spcAft>
              <a:spcPct val="15000"/>
            </a:spcAft>
            <a:buFont typeface="Arial" panose="020B0604020202020204" pitchFamily="34" charset="0"/>
            <a:buNone/>
          </a:pPr>
          <a:r>
            <a:rPr lang="en-US" sz="1400" kern="1200" dirty="0">
              <a:latin typeface="Times New Roman" panose="02020603050405020304" pitchFamily="18" charset="0"/>
              <a:cs typeface="Times New Roman" panose="02020603050405020304" pitchFamily="18" charset="0"/>
            </a:rPr>
            <a:t>6.6% trust advertised brands (</a:t>
          </a:r>
          <a:r>
            <a:rPr lang="en-US" sz="1400" b="1" kern="1200" dirty="0">
              <a:latin typeface="Times New Roman" panose="02020603050405020304" pitchFamily="18" charset="0"/>
              <a:cs typeface="Times New Roman" panose="02020603050405020304" pitchFamily="18" charset="0"/>
            </a:rPr>
            <a:t>Index 161</a:t>
          </a:r>
          <a:r>
            <a:rPr lang="en-US" sz="1400" kern="1200" dirty="0">
              <a:latin typeface="Times New Roman" panose="02020603050405020304" pitchFamily="18" charset="0"/>
              <a:cs typeface="Times New Roman" panose="02020603050405020304" pitchFamily="18" charset="0"/>
            </a:rPr>
            <a:t>)</a:t>
          </a:r>
        </a:p>
      </dsp:txBody>
      <dsp:txXfrm rot="10800000">
        <a:off x="8057516" y="1810226"/>
        <a:ext cx="1642089" cy="21586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20066-6B76-461A-8D18-046BFAF86ED3}">
      <dsp:nvSpPr>
        <dsp:cNvPr id="0" name=""/>
        <dsp:cNvSpPr/>
      </dsp:nvSpPr>
      <dsp:spPr>
        <a:xfrm>
          <a:off x="3552" y="93786"/>
          <a:ext cx="2136189"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baseline="0"/>
            <a:t>Shopping behavior</a:t>
          </a:r>
          <a:r>
            <a:rPr lang="en-US" sz="1800" b="0" i="0" kern="1200" baseline="0"/>
            <a:t>:</a:t>
          </a:r>
          <a:endParaRPr lang="en-IN" sz="1800" kern="1200"/>
        </a:p>
      </dsp:txBody>
      <dsp:txXfrm>
        <a:off x="3552" y="93786"/>
        <a:ext cx="2136189" cy="518400"/>
      </dsp:txXfrm>
    </dsp:sp>
    <dsp:sp modelId="{AFE9ADFB-3890-4081-94D3-A4AF4B8AC0FF}">
      <dsp:nvSpPr>
        <dsp:cNvPr id="0" name=""/>
        <dsp:cNvSpPr/>
      </dsp:nvSpPr>
      <dsp:spPr>
        <a:xfrm>
          <a:off x="3552" y="612186"/>
          <a:ext cx="2136189" cy="28642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t>31.8% enjoy online shopping (</a:t>
          </a:r>
          <a:r>
            <a:rPr lang="en-US" sz="1800" b="1" i="0" kern="1200" baseline="0"/>
            <a:t>Index 128</a:t>
          </a:r>
          <a:r>
            <a:rPr lang="en-US" sz="1800" b="0" i="0" kern="1200" baseline="0"/>
            <a:t>)</a:t>
          </a:r>
          <a:endParaRPr lang="en-IN" sz="1800" kern="1200"/>
        </a:p>
        <a:p>
          <a:pPr marL="171450" lvl="1" indent="-171450" algn="l" defTabSz="800100">
            <a:lnSpc>
              <a:spcPct val="90000"/>
            </a:lnSpc>
            <a:spcBef>
              <a:spcPct val="0"/>
            </a:spcBef>
            <a:spcAft>
              <a:spcPct val="15000"/>
            </a:spcAft>
            <a:buChar char="•"/>
          </a:pPr>
          <a:r>
            <a:rPr lang="en-US" sz="1800" b="0" i="0" kern="1200" baseline="0"/>
            <a:t>56.5% think online deals are worse (</a:t>
          </a:r>
          <a:r>
            <a:rPr lang="en-US" sz="1800" b="1" i="0" kern="1200" baseline="0"/>
            <a:t>Index 1087</a:t>
          </a:r>
          <a:r>
            <a:rPr lang="en-US" sz="1800" b="0" i="0" kern="1200" baseline="0"/>
            <a:t>)</a:t>
          </a:r>
          <a:endParaRPr lang="en-IN" sz="1800" kern="1200"/>
        </a:p>
        <a:p>
          <a:pPr marL="171450" lvl="1" indent="-171450" algn="l" defTabSz="800100">
            <a:lnSpc>
              <a:spcPct val="90000"/>
            </a:lnSpc>
            <a:spcBef>
              <a:spcPct val="0"/>
            </a:spcBef>
            <a:spcAft>
              <a:spcPct val="15000"/>
            </a:spcAft>
            <a:buChar char="•"/>
          </a:pPr>
          <a:r>
            <a:rPr lang="en-US" sz="1800" b="0" i="0" kern="1200" baseline="0"/>
            <a:t>40.3% prefer well-known brands (</a:t>
          </a:r>
          <a:r>
            <a:rPr lang="en-US" sz="1800" b="1" i="0" kern="1200" baseline="0"/>
            <a:t>Index 433</a:t>
          </a:r>
          <a:r>
            <a:rPr lang="en-US" sz="1800" b="0" i="0" kern="1200" baseline="0"/>
            <a:t>)</a:t>
          </a:r>
          <a:endParaRPr lang="en-IN" sz="1800" kern="1200"/>
        </a:p>
      </dsp:txBody>
      <dsp:txXfrm>
        <a:off x="3552" y="612186"/>
        <a:ext cx="2136189" cy="2864235"/>
      </dsp:txXfrm>
    </dsp:sp>
    <dsp:sp modelId="{994B9D62-F7F1-4BE4-85A6-CA8617857C4F}">
      <dsp:nvSpPr>
        <dsp:cNvPr id="0" name=""/>
        <dsp:cNvSpPr/>
      </dsp:nvSpPr>
      <dsp:spPr>
        <a:xfrm>
          <a:off x="2438808" y="93786"/>
          <a:ext cx="2136189"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baseline="0"/>
            <a:t>Hobbies &amp; lifestyle</a:t>
          </a:r>
          <a:r>
            <a:rPr lang="en-US" sz="1800" b="0" i="0" kern="1200" baseline="0"/>
            <a:t>:</a:t>
          </a:r>
          <a:endParaRPr lang="en-IN" sz="1800" kern="1200"/>
        </a:p>
      </dsp:txBody>
      <dsp:txXfrm>
        <a:off x="2438808" y="93786"/>
        <a:ext cx="2136189" cy="518400"/>
      </dsp:txXfrm>
    </dsp:sp>
    <dsp:sp modelId="{8F021C13-1D19-4E12-A020-08E6E1754636}">
      <dsp:nvSpPr>
        <dsp:cNvPr id="0" name=""/>
        <dsp:cNvSpPr/>
      </dsp:nvSpPr>
      <dsp:spPr>
        <a:xfrm>
          <a:off x="2438808" y="612186"/>
          <a:ext cx="2136189" cy="28642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t>Painting/drawing (</a:t>
          </a:r>
          <a:r>
            <a:rPr lang="en-US" sz="1800" b="1" i="0" kern="1200" baseline="0"/>
            <a:t>Index 105</a:t>
          </a:r>
          <a:r>
            <a:rPr lang="en-US" sz="1800" b="0" i="0" kern="1200" baseline="0"/>
            <a:t>), writing/blogging (</a:t>
          </a:r>
          <a:r>
            <a:rPr lang="en-US" sz="1800" b="1" i="0" kern="1200" baseline="0"/>
            <a:t>114</a:t>
          </a:r>
          <a:r>
            <a:rPr lang="en-US" sz="1800" b="0" i="0" kern="1200" baseline="0"/>
            <a:t>)</a:t>
          </a:r>
          <a:endParaRPr lang="en-IN" sz="1800" kern="1200"/>
        </a:p>
        <a:p>
          <a:pPr marL="171450" lvl="1" indent="-171450" algn="l" defTabSz="800100">
            <a:lnSpc>
              <a:spcPct val="90000"/>
            </a:lnSpc>
            <a:spcBef>
              <a:spcPct val="0"/>
            </a:spcBef>
            <a:spcAft>
              <a:spcPct val="15000"/>
            </a:spcAft>
            <a:buChar char="•"/>
          </a:pPr>
          <a:r>
            <a:rPr lang="en-US" sz="1800" b="0" i="0" kern="1200" baseline="0" dirty="0"/>
            <a:t>Engage in fishing (</a:t>
          </a:r>
          <a:r>
            <a:rPr lang="en-US" sz="1800" b="1" i="0" kern="1200" baseline="0" dirty="0"/>
            <a:t>40.8%, Index 309</a:t>
          </a:r>
          <a:r>
            <a:rPr lang="en-US" sz="1800" b="0" i="0" kern="1200" baseline="0" dirty="0"/>
            <a:t>), marathons (</a:t>
          </a:r>
          <a:r>
            <a:rPr lang="en-US" sz="1800" b="1" i="0" kern="1200" baseline="0" dirty="0"/>
            <a:t>8.3%, Index 692</a:t>
          </a:r>
          <a:r>
            <a:rPr lang="en-US" sz="1800" b="0" i="0" kern="1200" baseline="0" dirty="0"/>
            <a:t>), tennis (</a:t>
          </a:r>
          <a:r>
            <a:rPr lang="en-US" sz="1800" b="1" i="0" kern="1200" baseline="0" dirty="0"/>
            <a:t>18.2%, Index 700</a:t>
          </a:r>
          <a:r>
            <a:rPr lang="en-US" sz="1800" b="0" i="0" kern="1200" baseline="0" dirty="0"/>
            <a:t>)</a:t>
          </a:r>
          <a:endParaRPr lang="en-IN" sz="1800" kern="1200" dirty="0"/>
        </a:p>
      </dsp:txBody>
      <dsp:txXfrm>
        <a:off x="2438808" y="612186"/>
        <a:ext cx="2136189" cy="2864235"/>
      </dsp:txXfrm>
    </dsp:sp>
    <dsp:sp modelId="{943F5D82-30E8-4AEB-BD66-FFB2E4D3430F}">
      <dsp:nvSpPr>
        <dsp:cNvPr id="0" name=""/>
        <dsp:cNvSpPr/>
      </dsp:nvSpPr>
      <dsp:spPr>
        <a:xfrm>
          <a:off x="4874064" y="93786"/>
          <a:ext cx="2136189"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baseline="0"/>
            <a:t>Financial mindset</a:t>
          </a:r>
          <a:r>
            <a:rPr lang="en-US" sz="1800" b="0" i="0" kern="1200" baseline="0"/>
            <a:t>:</a:t>
          </a:r>
          <a:endParaRPr lang="en-IN" sz="1800" kern="1200"/>
        </a:p>
      </dsp:txBody>
      <dsp:txXfrm>
        <a:off x="4874064" y="93786"/>
        <a:ext cx="2136189" cy="518400"/>
      </dsp:txXfrm>
    </dsp:sp>
    <dsp:sp modelId="{9ECB3EE1-7489-467A-A77B-AEFC9EB3B390}">
      <dsp:nvSpPr>
        <dsp:cNvPr id="0" name=""/>
        <dsp:cNvSpPr/>
      </dsp:nvSpPr>
      <dsp:spPr>
        <a:xfrm>
          <a:off x="4874064" y="612186"/>
          <a:ext cx="2136189" cy="28642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t>17.1% are spenders (</a:t>
          </a:r>
          <a:r>
            <a:rPr lang="en-US" sz="1800" b="1" i="0" kern="1200" baseline="0"/>
            <a:t>Index 118</a:t>
          </a:r>
          <a:r>
            <a:rPr lang="en-US" sz="1800" b="0" i="0" kern="1200" baseline="0"/>
            <a:t>), 2.8% delay savings (</a:t>
          </a:r>
          <a:r>
            <a:rPr lang="en-US" sz="1800" b="1" i="0" kern="1200" baseline="0"/>
            <a:t>Index 215</a:t>
          </a:r>
          <a:r>
            <a:rPr lang="en-US" sz="1800" b="0" i="0" kern="1200" baseline="0"/>
            <a:t>)</a:t>
          </a:r>
          <a:endParaRPr lang="en-IN" sz="1800" kern="1200"/>
        </a:p>
      </dsp:txBody>
      <dsp:txXfrm>
        <a:off x="4874064" y="612186"/>
        <a:ext cx="2136189" cy="2864235"/>
      </dsp:txXfrm>
    </dsp:sp>
    <dsp:sp modelId="{F000A9B9-1F77-4346-8C38-0856130B080F}">
      <dsp:nvSpPr>
        <dsp:cNvPr id="0" name=""/>
        <dsp:cNvSpPr/>
      </dsp:nvSpPr>
      <dsp:spPr>
        <a:xfrm>
          <a:off x="7309320" y="93786"/>
          <a:ext cx="2136189"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Digital skepticism</a:t>
          </a:r>
          <a:r>
            <a:rPr lang="en-US" sz="1800" b="0" i="0" kern="1200" baseline="0" dirty="0"/>
            <a:t>:</a:t>
          </a:r>
          <a:endParaRPr lang="en-IN" sz="1800" kern="1200" dirty="0"/>
        </a:p>
      </dsp:txBody>
      <dsp:txXfrm>
        <a:off x="7309320" y="93786"/>
        <a:ext cx="2136189" cy="518400"/>
      </dsp:txXfrm>
    </dsp:sp>
    <dsp:sp modelId="{38253067-5AC9-4412-8CBE-21426A2FCCCC}">
      <dsp:nvSpPr>
        <dsp:cNvPr id="0" name=""/>
        <dsp:cNvSpPr/>
      </dsp:nvSpPr>
      <dsp:spPr>
        <a:xfrm>
          <a:off x="7309320" y="612186"/>
          <a:ext cx="2136189" cy="2864235"/>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t>Only 4.4% engage via web (</a:t>
          </a:r>
          <a:r>
            <a:rPr lang="en-US" sz="1800" b="1" i="0" kern="1200" baseline="0"/>
            <a:t>Index 26</a:t>
          </a:r>
          <a:r>
            <a:rPr lang="en-US" sz="1800" b="0" i="0" kern="1200" baseline="0"/>
            <a:t>)</a:t>
          </a:r>
          <a:endParaRPr lang="en-IN" sz="1800" kern="1200"/>
        </a:p>
        <a:p>
          <a:pPr marL="171450" lvl="1" indent="-171450" algn="l" defTabSz="800100">
            <a:lnSpc>
              <a:spcPct val="90000"/>
            </a:lnSpc>
            <a:spcBef>
              <a:spcPct val="0"/>
            </a:spcBef>
            <a:spcAft>
              <a:spcPct val="15000"/>
            </a:spcAft>
            <a:buChar char="•"/>
          </a:pPr>
          <a:r>
            <a:rPr lang="en-US" sz="1800" b="0" i="0" kern="1200" baseline="0"/>
            <a:t>38% prefer physical stores (</a:t>
          </a:r>
          <a:r>
            <a:rPr lang="en-US" sz="1800" b="1" i="0" kern="1200" baseline="0"/>
            <a:t>Index 197</a:t>
          </a:r>
          <a:r>
            <a:rPr lang="en-US" sz="1800" b="0" i="0" kern="1200" baseline="0"/>
            <a:t>)</a:t>
          </a:r>
          <a:endParaRPr lang="en-IN" sz="1800" kern="1200"/>
        </a:p>
      </dsp:txBody>
      <dsp:txXfrm>
        <a:off x="7309320" y="612186"/>
        <a:ext cx="2136189" cy="28642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AEA41-7A59-42BE-BB47-3835958A7174}">
      <dsp:nvSpPr>
        <dsp:cNvPr id="0" name=""/>
        <dsp:cNvSpPr/>
      </dsp:nvSpPr>
      <dsp:spPr>
        <a:xfrm rot="5400000">
          <a:off x="6397402" y="-2731514"/>
          <a:ext cx="711252" cy="635579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a:t>3.0% vegan (</a:t>
          </a:r>
          <a:r>
            <a:rPr lang="en-US" sz="1400" b="1" i="0" kern="1200" baseline="0"/>
            <a:t>Index 116</a:t>
          </a:r>
          <a:r>
            <a:rPr lang="en-US" sz="1400" b="0" i="0" kern="1200" baseline="0"/>
            <a:t>), 8.3% lactose-free (</a:t>
          </a:r>
          <a:r>
            <a:rPr lang="en-US" sz="1400" b="1" i="0" kern="1200" baseline="0"/>
            <a:t>Index 103</a:t>
          </a:r>
          <a:r>
            <a:rPr lang="en-US" sz="1400" b="0" i="0" kern="1200" baseline="0"/>
            <a:t>)</a:t>
          </a:r>
          <a:endParaRPr lang="en-IN" sz="1400" kern="1200"/>
        </a:p>
        <a:p>
          <a:pPr marL="114300" lvl="1" indent="-114300" algn="l" defTabSz="622300">
            <a:lnSpc>
              <a:spcPct val="90000"/>
            </a:lnSpc>
            <a:spcBef>
              <a:spcPct val="0"/>
            </a:spcBef>
            <a:spcAft>
              <a:spcPct val="15000"/>
            </a:spcAft>
            <a:buChar char="•"/>
          </a:pPr>
          <a:r>
            <a:rPr lang="en-US" sz="1400" b="0" i="0" kern="1200" baseline="0"/>
            <a:t>30.5% exercise regularly (</a:t>
          </a:r>
          <a:r>
            <a:rPr lang="en-US" sz="1400" b="1" i="0" kern="1200" baseline="0"/>
            <a:t>Index 105</a:t>
          </a:r>
          <a:r>
            <a:rPr lang="en-US" sz="1400" b="0" i="0" kern="1200" baseline="0"/>
            <a:t>), 13.2% follow health trends (</a:t>
          </a:r>
          <a:r>
            <a:rPr lang="en-US" sz="1400" b="1" i="0" kern="1200" baseline="0"/>
            <a:t>Index 109</a:t>
          </a:r>
          <a:r>
            <a:rPr lang="en-US" sz="1400" b="0" i="0" kern="1200" baseline="0"/>
            <a:t>)</a:t>
          </a:r>
          <a:endParaRPr lang="en-IN" sz="1400" kern="1200"/>
        </a:p>
      </dsp:txBody>
      <dsp:txXfrm rot="-5400000">
        <a:off x="3575133" y="125475"/>
        <a:ext cx="6321071" cy="641812"/>
      </dsp:txXfrm>
    </dsp:sp>
    <dsp:sp modelId="{78DC666D-6624-4371-8E71-BFCBE09EFD46}">
      <dsp:nvSpPr>
        <dsp:cNvPr id="0" name=""/>
        <dsp:cNvSpPr/>
      </dsp:nvSpPr>
      <dsp:spPr>
        <a:xfrm>
          <a:off x="0" y="1848"/>
          <a:ext cx="3575132" cy="8890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Health-aware</a:t>
          </a:r>
        </a:p>
      </dsp:txBody>
      <dsp:txXfrm>
        <a:off x="43401" y="45249"/>
        <a:ext cx="3488330" cy="802263"/>
      </dsp:txXfrm>
    </dsp:sp>
    <dsp:sp modelId="{DAA1058E-1C03-41C6-B6F3-4F2F2B963F6E}">
      <dsp:nvSpPr>
        <dsp:cNvPr id="0" name=""/>
        <dsp:cNvSpPr/>
      </dsp:nvSpPr>
      <dsp:spPr>
        <a:xfrm rot="5400000">
          <a:off x="6397402" y="-1797995"/>
          <a:ext cx="711252" cy="635579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a:t>Mobile (56.7%), web (57.1%), social (41.8%) top touchpoints</a:t>
          </a:r>
          <a:endParaRPr lang="en-IN" sz="1400" kern="1200"/>
        </a:p>
        <a:p>
          <a:pPr marL="114300" lvl="1" indent="-114300" algn="l" defTabSz="622300">
            <a:lnSpc>
              <a:spcPct val="90000"/>
            </a:lnSpc>
            <a:spcBef>
              <a:spcPct val="0"/>
            </a:spcBef>
            <a:spcAft>
              <a:spcPct val="15000"/>
            </a:spcAft>
            <a:buChar char="•"/>
          </a:pPr>
          <a:r>
            <a:rPr lang="en-US" sz="1400" b="0" i="0" kern="1200" baseline="0"/>
            <a:t>19.3% influenced by mobile ads (</a:t>
          </a:r>
          <a:r>
            <a:rPr lang="en-US" sz="1400" b="1" i="0" kern="1200" baseline="0"/>
            <a:t>Index 98</a:t>
          </a:r>
          <a:r>
            <a:rPr lang="en-US" sz="1400" b="0" i="0" kern="1200" baseline="0"/>
            <a:t>)</a:t>
          </a:r>
          <a:endParaRPr lang="en-IN" sz="1400" kern="1200"/>
        </a:p>
      </dsp:txBody>
      <dsp:txXfrm rot="-5400000">
        <a:off x="3575133" y="1058994"/>
        <a:ext cx="6321071" cy="641812"/>
      </dsp:txXfrm>
    </dsp:sp>
    <dsp:sp modelId="{B52E6FD5-7E41-428E-A49A-D8BAD11809F7}">
      <dsp:nvSpPr>
        <dsp:cNvPr id="0" name=""/>
        <dsp:cNvSpPr/>
      </dsp:nvSpPr>
      <dsp:spPr>
        <a:xfrm>
          <a:off x="0" y="935367"/>
          <a:ext cx="3575132" cy="8890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Digitally engaged</a:t>
          </a:r>
          <a:endParaRPr lang="en-IN" sz="3400" kern="1200" dirty="0"/>
        </a:p>
      </dsp:txBody>
      <dsp:txXfrm>
        <a:off x="43401" y="978768"/>
        <a:ext cx="3488330" cy="802263"/>
      </dsp:txXfrm>
    </dsp:sp>
    <dsp:sp modelId="{A4F92143-D717-4F42-A9F8-E081B27A603F}">
      <dsp:nvSpPr>
        <dsp:cNvPr id="0" name=""/>
        <dsp:cNvSpPr/>
      </dsp:nvSpPr>
      <dsp:spPr>
        <a:xfrm rot="5400000">
          <a:off x="6397402" y="-864476"/>
          <a:ext cx="711252" cy="635579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a:t>26% enjoy online shopping (</a:t>
          </a:r>
          <a:r>
            <a:rPr lang="en-US" sz="1400" b="1" i="0" kern="1200" baseline="0"/>
            <a:t>Index 104</a:t>
          </a:r>
          <a:r>
            <a:rPr lang="en-US" sz="1400" b="0" i="0" kern="1200" baseline="0"/>
            <a:t>)</a:t>
          </a:r>
          <a:endParaRPr lang="en-IN" sz="1400" kern="1200"/>
        </a:p>
        <a:p>
          <a:pPr marL="114300" lvl="1" indent="-114300" algn="l" defTabSz="622300">
            <a:lnSpc>
              <a:spcPct val="90000"/>
            </a:lnSpc>
            <a:spcBef>
              <a:spcPct val="0"/>
            </a:spcBef>
            <a:spcAft>
              <a:spcPct val="15000"/>
            </a:spcAft>
            <a:buChar char="•"/>
          </a:pPr>
          <a:r>
            <a:rPr lang="en-US" sz="1400" b="0" i="0" kern="1200" baseline="0"/>
            <a:t>Balanced mindset: 29.4% value quality (</a:t>
          </a:r>
          <a:r>
            <a:rPr lang="en-US" sz="1400" b="1" i="0" kern="1200" baseline="0"/>
            <a:t>Index 104</a:t>
          </a:r>
          <a:r>
            <a:rPr lang="en-US" sz="1400" b="0" i="0" kern="1200" baseline="0"/>
            <a:t>), 37.3% price-conscious (</a:t>
          </a:r>
          <a:r>
            <a:rPr lang="en-US" sz="1400" b="1" i="0" kern="1200" baseline="0"/>
            <a:t>Index 95</a:t>
          </a:r>
          <a:r>
            <a:rPr lang="en-US" sz="1400" b="0" i="0" kern="1200" baseline="0"/>
            <a:t>)</a:t>
          </a:r>
          <a:endParaRPr lang="en-IN" sz="1400" kern="1200"/>
        </a:p>
      </dsp:txBody>
      <dsp:txXfrm rot="-5400000">
        <a:off x="3575133" y="1992513"/>
        <a:ext cx="6321071" cy="641812"/>
      </dsp:txXfrm>
    </dsp:sp>
    <dsp:sp modelId="{19987BFF-12FD-4140-8CB6-459E076814B0}">
      <dsp:nvSpPr>
        <dsp:cNvPr id="0" name=""/>
        <dsp:cNvSpPr/>
      </dsp:nvSpPr>
      <dsp:spPr>
        <a:xfrm>
          <a:off x="0" y="1868886"/>
          <a:ext cx="3575132" cy="8890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Shopper profile</a:t>
          </a:r>
          <a:endParaRPr lang="en-IN" sz="3700" kern="1200" dirty="0"/>
        </a:p>
      </dsp:txBody>
      <dsp:txXfrm>
        <a:off x="43401" y="1912287"/>
        <a:ext cx="3488330" cy="802263"/>
      </dsp:txXfrm>
    </dsp:sp>
    <dsp:sp modelId="{2CCF313A-F3B8-4259-B23B-74A7E841D133}">
      <dsp:nvSpPr>
        <dsp:cNvPr id="0" name=""/>
        <dsp:cNvSpPr/>
      </dsp:nvSpPr>
      <dsp:spPr>
        <a:xfrm rot="5400000">
          <a:off x="6397402" y="69042"/>
          <a:ext cx="711252" cy="6355791"/>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a:t>13.4% entertained by ads (</a:t>
          </a:r>
          <a:r>
            <a:rPr lang="en-US" sz="1400" b="1" i="0" kern="1200" baseline="0"/>
            <a:t>Index 106</a:t>
          </a:r>
          <a:r>
            <a:rPr lang="en-US" sz="1400" b="0" i="0" kern="1200" baseline="0"/>
            <a:t>)</a:t>
          </a:r>
          <a:endParaRPr lang="en-IN" sz="1400" kern="1200"/>
        </a:p>
        <a:p>
          <a:pPr marL="114300" lvl="1" indent="-114300" algn="l" defTabSz="622300">
            <a:lnSpc>
              <a:spcPct val="90000"/>
            </a:lnSpc>
            <a:spcBef>
              <a:spcPct val="0"/>
            </a:spcBef>
            <a:spcAft>
              <a:spcPct val="15000"/>
            </a:spcAft>
            <a:buChar char="•"/>
          </a:pPr>
          <a:r>
            <a:rPr lang="en-US" sz="1400" b="0" i="0" kern="1200" baseline="0"/>
            <a:t>4.4% trust ads (</a:t>
          </a:r>
          <a:r>
            <a:rPr lang="en-US" sz="1400" b="1" i="0" kern="1200" baseline="0"/>
            <a:t>Index 106</a:t>
          </a:r>
          <a:r>
            <a:rPr lang="en-US" sz="1400" b="0" i="0" kern="1200" baseline="0"/>
            <a:t>)</a:t>
          </a:r>
          <a:endParaRPr lang="en-IN" sz="1400" kern="1200"/>
        </a:p>
      </dsp:txBody>
      <dsp:txXfrm rot="-5400000">
        <a:off x="3575133" y="2926031"/>
        <a:ext cx="6321071" cy="641812"/>
      </dsp:txXfrm>
    </dsp:sp>
    <dsp:sp modelId="{D78332CD-2D0F-4A79-B2C7-7EC2C51D9B55}">
      <dsp:nvSpPr>
        <dsp:cNvPr id="0" name=""/>
        <dsp:cNvSpPr/>
      </dsp:nvSpPr>
      <dsp:spPr>
        <a:xfrm>
          <a:off x="0" y="2802404"/>
          <a:ext cx="3575132" cy="88906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prstClr val="white"/>
              </a:solidFill>
              <a:latin typeface="Times New Roman" panose="02020603050405020304" pitchFamily="18" charset="0"/>
              <a:ea typeface="+mn-ea"/>
              <a:cs typeface="Times New Roman" panose="02020603050405020304" pitchFamily="18" charset="0"/>
            </a:rPr>
            <a:t>Ad attitudes</a:t>
          </a:r>
          <a:endParaRPr lang="en-IN" sz="4500" kern="1200" dirty="0"/>
        </a:p>
      </dsp:txBody>
      <dsp:txXfrm>
        <a:off x="43401" y="2845805"/>
        <a:ext cx="3488330" cy="8022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1A1D30-C0A0-4124-A783-34D9F15FA0FE}" type="datetime1">
              <a:rPr lang="en-US" smtClean="0"/>
              <a:t>5/8/2025</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1DC8D5-01B1-B4F7-6E3F-D5AB334BABF3}"/>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200C6E-1E0A-0092-4F15-32835920F91E}"/>
              </a:ext>
            </a:extLst>
          </p:cNvPr>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CB3696E-E670-C4BF-7ACD-3E644DB7A5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8149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5871-AB0F-4B3D-8861-97E78CB7B47E}" type="datetime1">
              <a:rPr lang="en-US" smtClean="0"/>
              <a:t>5/8/2025</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pic>
        <p:nvPicPr>
          <p:cNvPr id="8" name="Picture 7">
            <a:extLst>
              <a:ext uri="{FF2B5EF4-FFF2-40B4-BE49-F238E27FC236}">
                <a16:creationId xmlns:a16="http://schemas.microsoft.com/office/drawing/2014/main" id="{1BFC3505-667E-E24F-C9B2-76BFC286D83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367160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18406-4C3F-4F3E-80BD-A22568EA37EB}" type="datetime1">
              <a:rPr lang="en-US" smtClean="0"/>
              <a:t>5/8/2025</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pic>
        <p:nvPicPr>
          <p:cNvPr id="10" name="Picture 9">
            <a:extLst>
              <a:ext uri="{FF2B5EF4-FFF2-40B4-BE49-F238E27FC236}">
                <a16:creationId xmlns:a16="http://schemas.microsoft.com/office/drawing/2014/main" id="{3D5AAC8D-10B3-96C5-42EE-70F2807231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236450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28077-7188-48C5-8679-2287FAC952E9}" type="datetime1">
              <a:rPr lang="en-US" smtClean="0"/>
              <a:t>5/8/2025</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pic>
        <p:nvPicPr>
          <p:cNvPr id="7" name="Picture 6">
            <a:extLst>
              <a:ext uri="{FF2B5EF4-FFF2-40B4-BE49-F238E27FC236}">
                <a16:creationId xmlns:a16="http://schemas.microsoft.com/office/drawing/2014/main" id="{D2AFAA71-910B-31CB-C594-A72BD066F7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163067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5/8/2025</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A9EB8BD-2EF5-5F1C-140C-FFCF1FFC3D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38131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6BD99-6FFD-46C5-B5E2-43A34BDA2566}" type="datetime1">
              <a:rPr lang="en-US" smtClean="0"/>
              <a:t>5/8/2025</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pic>
        <p:nvPicPr>
          <p:cNvPr id="2" name="Picture 1">
            <a:extLst>
              <a:ext uri="{FF2B5EF4-FFF2-40B4-BE49-F238E27FC236}">
                <a16:creationId xmlns:a16="http://schemas.microsoft.com/office/drawing/2014/main" id="{62379121-3545-D067-544A-CB3BBCCE5ED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108063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2678E-214C-4CF8-97C7-95015FB02960}" type="datetime1">
              <a:rPr lang="en-US" smtClean="0"/>
              <a:t>5/8/2025</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pic>
        <p:nvPicPr>
          <p:cNvPr id="2" name="Picture 1">
            <a:extLst>
              <a:ext uri="{FF2B5EF4-FFF2-40B4-BE49-F238E27FC236}">
                <a16:creationId xmlns:a16="http://schemas.microsoft.com/office/drawing/2014/main" id="{5F7B182D-BD53-F0A3-0A20-F516741688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150735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660E0-FA77-4473-A859-74127B089143}" type="datetime1">
              <a:rPr lang="en-US" smtClean="0"/>
              <a:t>5/8/2025</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pic>
        <p:nvPicPr>
          <p:cNvPr id="6" name="Picture 5">
            <a:extLst>
              <a:ext uri="{FF2B5EF4-FFF2-40B4-BE49-F238E27FC236}">
                <a16:creationId xmlns:a16="http://schemas.microsoft.com/office/drawing/2014/main" id="{4E154894-A997-632E-AD2B-B5639A2862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44419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88D7B8-9F07-4899-827D-5F3CFDDEB574}" type="datetime1">
              <a:rPr lang="en-US" smtClean="0"/>
              <a:t>5/8/2025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pic>
        <p:nvPicPr>
          <p:cNvPr id="2" name="Picture 1">
            <a:extLst>
              <a:ext uri="{FF2B5EF4-FFF2-40B4-BE49-F238E27FC236}">
                <a16:creationId xmlns:a16="http://schemas.microsoft.com/office/drawing/2014/main" id="{B56A7950-A40A-F3F3-700E-74AD4A89169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177463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197C5C-1CD1-417D-A89C-14747F5222C7}" type="datetime1">
              <a:rPr lang="en-US" smtClean="0"/>
              <a:t>5/8/2025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a:p>
        </p:txBody>
      </p:sp>
      <p:pic>
        <p:nvPicPr>
          <p:cNvPr id="10" name="Picture 9">
            <a:extLst>
              <a:ext uri="{FF2B5EF4-FFF2-40B4-BE49-F238E27FC236}">
                <a16:creationId xmlns:a16="http://schemas.microsoft.com/office/drawing/2014/main" id="{F56B39A3-3231-A3D0-0C15-34F8C2E5F98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20078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5/8/2025</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pic>
        <p:nvPicPr>
          <p:cNvPr id="3" name="Picture 2">
            <a:extLst>
              <a:ext uri="{FF2B5EF4-FFF2-40B4-BE49-F238E27FC236}">
                <a16:creationId xmlns:a16="http://schemas.microsoft.com/office/drawing/2014/main" id="{8B81FC54-C83C-923C-C3A2-7419C09B20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00458" y="-193766"/>
            <a:ext cx="2066925" cy="951480"/>
          </a:xfrm>
          <a:prstGeom prst="rect">
            <a:avLst/>
          </a:prstGeom>
        </p:spPr>
      </p:pic>
    </p:spTree>
    <p:extLst>
      <p:ext uri="{BB962C8B-B14F-4D97-AF65-F5344CB8AC3E}">
        <p14:creationId xmlns:p14="http://schemas.microsoft.com/office/powerpoint/2010/main" val="15472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146459-E3C3-4969-9224-5ED50B492D17}" type="datetime1">
              <a:rPr lang="en-US" smtClean="0"/>
              <a:pPr/>
              <a:t>5/8/2025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1CF334-2D5C-4859-84A6-CA7E6E43FAEB}"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4952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dirty="0"/>
              <a:t>Coffee Analysis</a:t>
            </a:r>
          </a:p>
        </p:txBody>
      </p:sp>
      <p:sp>
        <p:nvSpPr>
          <p:cNvPr id="5" name="Subtitle 4"/>
          <p:cNvSpPr>
            <a:spLocks noGrp="1"/>
          </p:cNvSpPr>
          <p:nvPr>
            <p:ph type="subTitle" idx="1"/>
          </p:nvPr>
        </p:nvSpPr>
        <p:spPr>
          <a:xfrm>
            <a:off x="711200" y="3228536"/>
            <a:ext cx="10472928" cy="2867464"/>
          </a:xfrm>
        </p:spPr>
        <p:txBody>
          <a:bodyPr>
            <a:normAutofit lnSpcReduction="10000"/>
          </a:bodyPr>
          <a:lstStyle/>
          <a:p>
            <a:r>
              <a:rPr lang="en-US" dirty="0"/>
              <a:t> </a:t>
            </a:r>
          </a:p>
          <a:p>
            <a:endParaRPr lang="en-US" dirty="0"/>
          </a:p>
          <a:p>
            <a:endParaRPr lang="en-US" dirty="0"/>
          </a:p>
          <a:p>
            <a:endParaRPr lang="en-US" dirty="0"/>
          </a:p>
          <a:p>
            <a:endParaRPr lang="en-US" dirty="0"/>
          </a:p>
          <a:p>
            <a:r>
              <a:rPr lang="en-US" dirty="0"/>
              <a:t>Presented by – Laxmikant S. Jadhav</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E0429-91FC-BDA7-C58E-C3A7F9CF1D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DFC28-E01B-39F9-99C9-B00497687BBD}"/>
              </a:ext>
            </a:extLst>
          </p:cNvPr>
          <p:cNvSpPr>
            <a:spLocks noGrp="1"/>
          </p:cNvSpPr>
          <p:nvPr>
            <p:ph type="title"/>
          </p:nvPr>
        </p:nvSpPr>
        <p:spPr>
          <a:xfrm>
            <a:off x="1066800" y="2703622"/>
            <a:ext cx="10058400" cy="1450757"/>
          </a:xfrm>
        </p:spPr>
        <p:txBody>
          <a:bodyPr>
            <a:normAutofit/>
          </a:bodyPr>
          <a:lstStyle/>
          <a:p>
            <a:r>
              <a:rPr lang="en-US" sz="6000" b="1" i="1" dirty="0"/>
              <a:t>Who Are Starbucks Buyers? </a:t>
            </a:r>
            <a:endParaRPr lang="en-IN" sz="6000" dirty="0"/>
          </a:p>
        </p:txBody>
      </p:sp>
    </p:spTree>
    <p:extLst>
      <p:ext uri="{BB962C8B-B14F-4D97-AF65-F5344CB8AC3E}">
        <p14:creationId xmlns:p14="http://schemas.microsoft.com/office/powerpoint/2010/main" val="220071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BC85C-666D-4E7E-B587-2E713248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3BDA55-176E-5A92-83A2-034D3419AFB6}"/>
              </a:ext>
            </a:extLst>
          </p:cNvPr>
          <p:cNvSpPr>
            <a:spLocks noGrp="1"/>
          </p:cNvSpPr>
          <p:nvPr>
            <p:ph type="title"/>
          </p:nvPr>
        </p:nvSpPr>
        <p:spPr/>
        <p:txBody>
          <a:bodyPr>
            <a:normAutofit/>
          </a:bodyPr>
          <a:lstStyle/>
          <a:p>
            <a:r>
              <a:rPr lang="en-US" sz="4000" b="1" i="1" dirty="0"/>
              <a:t>Demographic &amp; Socioeconomic Profile</a:t>
            </a:r>
            <a:endParaRPr lang="en-IN" sz="4000" b="1" i="1" dirty="0"/>
          </a:p>
        </p:txBody>
      </p:sp>
      <p:graphicFrame>
        <p:nvGraphicFramePr>
          <p:cNvPr id="8" name="Content Placeholder 7">
            <a:extLst>
              <a:ext uri="{FF2B5EF4-FFF2-40B4-BE49-F238E27FC236}">
                <a16:creationId xmlns:a16="http://schemas.microsoft.com/office/drawing/2014/main" id="{CEEAAA25-B185-DF0F-CD7A-E6AB08CFC23B}"/>
              </a:ext>
            </a:extLst>
          </p:cNvPr>
          <p:cNvGraphicFramePr>
            <a:graphicFrameLocks noGrp="1"/>
          </p:cNvGraphicFramePr>
          <p:nvPr>
            <p:ph idx="1"/>
            <p:extLst>
              <p:ext uri="{D42A27DB-BD31-4B8C-83A1-F6EECF244321}">
                <p14:modId xmlns:p14="http://schemas.microsoft.com/office/powerpoint/2010/main" val="28285405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96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9DF42-EF27-5644-80E4-6BA23859D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3EF6F-4AA3-9408-CA9E-3BC6E9272868}"/>
              </a:ext>
            </a:extLst>
          </p:cNvPr>
          <p:cNvSpPr>
            <a:spLocks noGrp="1"/>
          </p:cNvSpPr>
          <p:nvPr>
            <p:ph type="title"/>
          </p:nvPr>
        </p:nvSpPr>
        <p:spPr/>
        <p:txBody>
          <a:bodyPr>
            <a:normAutofit/>
          </a:bodyPr>
          <a:lstStyle/>
          <a:p>
            <a:r>
              <a:rPr lang="en-US" sz="4200" b="1" i="1" dirty="0"/>
              <a:t>Income &amp; Behavioral Insights</a:t>
            </a:r>
            <a:endParaRPr lang="en-IN" sz="4200" b="1" i="1" dirty="0"/>
          </a:p>
        </p:txBody>
      </p:sp>
      <p:graphicFrame>
        <p:nvGraphicFramePr>
          <p:cNvPr id="7" name="Content Placeholder 6">
            <a:extLst>
              <a:ext uri="{FF2B5EF4-FFF2-40B4-BE49-F238E27FC236}">
                <a16:creationId xmlns:a16="http://schemas.microsoft.com/office/drawing/2014/main" id="{8F2F5E53-8605-21A4-2FAB-DBAA2C23B379}"/>
              </a:ext>
            </a:extLst>
          </p:cNvPr>
          <p:cNvGraphicFramePr>
            <a:graphicFrameLocks noGrp="1"/>
          </p:cNvGraphicFramePr>
          <p:nvPr>
            <p:ph idx="1"/>
            <p:extLst>
              <p:ext uri="{D42A27DB-BD31-4B8C-83A1-F6EECF244321}">
                <p14:modId xmlns:p14="http://schemas.microsoft.com/office/powerpoint/2010/main" val="85692802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46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B77C4-C8BE-9398-B18C-4A63FF26C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D17B5-47E8-F475-C181-87661F096572}"/>
              </a:ext>
            </a:extLst>
          </p:cNvPr>
          <p:cNvSpPr>
            <a:spLocks noGrp="1"/>
          </p:cNvSpPr>
          <p:nvPr>
            <p:ph type="title"/>
          </p:nvPr>
        </p:nvSpPr>
        <p:spPr/>
        <p:txBody>
          <a:bodyPr/>
          <a:lstStyle/>
          <a:p>
            <a:r>
              <a:rPr lang="en-US" sz="4800" b="1" i="1" dirty="0"/>
              <a:t>Customer Persona-Data</a:t>
            </a:r>
            <a:endParaRPr lang="en-IN" dirty="0"/>
          </a:p>
        </p:txBody>
      </p:sp>
      <p:sp>
        <p:nvSpPr>
          <p:cNvPr id="16" name="Title 1">
            <a:extLst>
              <a:ext uri="{FF2B5EF4-FFF2-40B4-BE49-F238E27FC236}">
                <a16:creationId xmlns:a16="http://schemas.microsoft.com/office/drawing/2014/main" id="{2C17820D-1455-5F5D-B6FA-028673A950EF}"/>
              </a:ext>
            </a:extLst>
          </p:cNvPr>
          <p:cNvSpPr txBox="1">
            <a:spLocks/>
          </p:cNvSpPr>
          <p:nvPr/>
        </p:nvSpPr>
        <p:spPr>
          <a:xfrm>
            <a:off x="955040" y="5842000"/>
            <a:ext cx="5588000" cy="58928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sz="2000" dirty="0"/>
          </a:p>
        </p:txBody>
      </p:sp>
      <p:sp>
        <p:nvSpPr>
          <p:cNvPr id="17" name="Title 1">
            <a:extLst>
              <a:ext uri="{FF2B5EF4-FFF2-40B4-BE49-F238E27FC236}">
                <a16:creationId xmlns:a16="http://schemas.microsoft.com/office/drawing/2014/main" id="{E96405DF-CB95-F437-B2A8-BF2D492250A3}"/>
              </a:ext>
            </a:extLst>
          </p:cNvPr>
          <p:cNvSpPr txBox="1">
            <a:spLocks/>
          </p:cNvSpPr>
          <p:nvPr/>
        </p:nvSpPr>
        <p:spPr>
          <a:xfrm>
            <a:off x="751840" y="5802510"/>
            <a:ext cx="5588000" cy="44589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t>Age &amp; Life Stage</a:t>
            </a:r>
            <a:endParaRPr lang="en-IN" sz="2800" dirty="0"/>
          </a:p>
        </p:txBody>
      </p:sp>
      <p:sp>
        <p:nvSpPr>
          <p:cNvPr id="18" name="Title 1">
            <a:extLst>
              <a:ext uri="{FF2B5EF4-FFF2-40B4-BE49-F238E27FC236}">
                <a16:creationId xmlns:a16="http://schemas.microsoft.com/office/drawing/2014/main" id="{56D0E9D2-FE79-4866-72C8-0061151710E6}"/>
              </a:ext>
            </a:extLst>
          </p:cNvPr>
          <p:cNvSpPr txBox="1">
            <a:spLocks/>
          </p:cNvSpPr>
          <p:nvPr/>
        </p:nvSpPr>
        <p:spPr>
          <a:xfrm>
            <a:off x="6065520" y="5802510"/>
            <a:ext cx="5588000" cy="44589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t>Education &amp; Employment</a:t>
            </a:r>
            <a:endParaRPr lang="en-IN" sz="2800" b="1" dirty="0"/>
          </a:p>
        </p:txBody>
      </p:sp>
      <p:pic>
        <p:nvPicPr>
          <p:cNvPr id="4" name="Picture 3">
            <a:extLst>
              <a:ext uri="{FF2B5EF4-FFF2-40B4-BE49-F238E27FC236}">
                <a16:creationId xmlns:a16="http://schemas.microsoft.com/office/drawing/2014/main" id="{7AE5D844-D4EC-6D3B-BD82-E307F72F3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144910"/>
            <a:ext cx="5059679" cy="3544690"/>
          </a:xfrm>
          <a:prstGeom prst="rect">
            <a:avLst/>
          </a:prstGeom>
        </p:spPr>
      </p:pic>
      <p:pic>
        <p:nvPicPr>
          <p:cNvPr id="6" name="Picture 5">
            <a:extLst>
              <a:ext uri="{FF2B5EF4-FFF2-40B4-BE49-F238E27FC236}">
                <a16:creationId xmlns:a16="http://schemas.microsoft.com/office/drawing/2014/main" id="{37A63AB1-6313-BB7B-612B-DE4E386AF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040" y="2144910"/>
            <a:ext cx="4815840" cy="3544690"/>
          </a:xfrm>
          <a:prstGeom prst="rect">
            <a:avLst/>
          </a:prstGeom>
        </p:spPr>
      </p:pic>
    </p:spTree>
    <p:extLst>
      <p:ext uri="{BB962C8B-B14F-4D97-AF65-F5344CB8AC3E}">
        <p14:creationId xmlns:p14="http://schemas.microsoft.com/office/powerpoint/2010/main" val="303905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C8A92-7372-8526-D534-A1D19CE5A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07E706-72DB-6C35-B8D7-7EFD05ED5FD2}"/>
              </a:ext>
            </a:extLst>
          </p:cNvPr>
          <p:cNvSpPr>
            <a:spLocks noGrp="1"/>
          </p:cNvSpPr>
          <p:nvPr>
            <p:ph type="title"/>
          </p:nvPr>
        </p:nvSpPr>
        <p:spPr/>
        <p:txBody>
          <a:bodyPr/>
          <a:lstStyle/>
          <a:p>
            <a:r>
              <a:rPr lang="en-US" sz="4800" b="1" i="1" dirty="0"/>
              <a:t>Customer Persona-Data</a:t>
            </a:r>
            <a:endParaRPr lang="en-IN" dirty="0"/>
          </a:p>
        </p:txBody>
      </p:sp>
      <p:sp>
        <p:nvSpPr>
          <p:cNvPr id="16" name="Title 1">
            <a:extLst>
              <a:ext uri="{FF2B5EF4-FFF2-40B4-BE49-F238E27FC236}">
                <a16:creationId xmlns:a16="http://schemas.microsoft.com/office/drawing/2014/main" id="{1F43CB13-E494-78B8-1B5B-85E4C89BC880}"/>
              </a:ext>
            </a:extLst>
          </p:cNvPr>
          <p:cNvSpPr txBox="1">
            <a:spLocks/>
          </p:cNvSpPr>
          <p:nvPr/>
        </p:nvSpPr>
        <p:spPr>
          <a:xfrm>
            <a:off x="955040" y="5842000"/>
            <a:ext cx="5588000" cy="58928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sz="2000" dirty="0"/>
          </a:p>
        </p:txBody>
      </p:sp>
      <p:sp>
        <p:nvSpPr>
          <p:cNvPr id="17" name="Title 1">
            <a:extLst>
              <a:ext uri="{FF2B5EF4-FFF2-40B4-BE49-F238E27FC236}">
                <a16:creationId xmlns:a16="http://schemas.microsoft.com/office/drawing/2014/main" id="{F45E74F3-4BF4-CDCE-C4E1-38357CC6CE2D}"/>
              </a:ext>
            </a:extLst>
          </p:cNvPr>
          <p:cNvSpPr txBox="1">
            <a:spLocks/>
          </p:cNvSpPr>
          <p:nvPr/>
        </p:nvSpPr>
        <p:spPr>
          <a:xfrm>
            <a:off x="751840" y="5802510"/>
            <a:ext cx="5588000" cy="44589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t>Income Distribution</a:t>
            </a:r>
            <a:endParaRPr lang="en-IN" sz="1050" dirty="0"/>
          </a:p>
        </p:txBody>
      </p:sp>
      <p:sp>
        <p:nvSpPr>
          <p:cNvPr id="18" name="Title 1">
            <a:extLst>
              <a:ext uri="{FF2B5EF4-FFF2-40B4-BE49-F238E27FC236}">
                <a16:creationId xmlns:a16="http://schemas.microsoft.com/office/drawing/2014/main" id="{0F9FB79A-C67E-3F51-BEF6-BA54F3CD6888}"/>
              </a:ext>
            </a:extLst>
          </p:cNvPr>
          <p:cNvSpPr txBox="1">
            <a:spLocks/>
          </p:cNvSpPr>
          <p:nvPr/>
        </p:nvSpPr>
        <p:spPr>
          <a:xfrm>
            <a:off x="6207760" y="5802510"/>
            <a:ext cx="5588000" cy="44589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t>Marital &amp; Family Size</a:t>
            </a:r>
            <a:endParaRPr lang="en-IN" sz="2800" b="1" dirty="0"/>
          </a:p>
        </p:txBody>
      </p:sp>
      <p:pic>
        <p:nvPicPr>
          <p:cNvPr id="5" name="Picture 4">
            <a:extLst>
              <a:ext uri="{FF2B5EF4-FFF2-40B4-BE49-F238E27FC236}">
                <a16:creationId xmlns:a16="http://schemas.microsoft.com/office/drawing/2014/main" id="{F5452192-C06B-C178-E6F8-A91C24C30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40" y="2164080"/>
            <a:ext cx="5140960" cy="3525520"/>
          </a:xfrm>
          <a:prstGeom prst="rect">
            <a:avLst/>
          </a:prstGeom>
        </p:spPr>
      </p:pic>
      <p:pic>
        <p:nvPicPr>
          <p:cNvPr id="7" name="Picture 6">
            <a:extLst>
              <a:ext uri="{FF2B5EF4-FFF2-40B4-BE49-F238E27FC236}">
                <a16:creationId xmlns:a16="http://schemas.microsoft.com/office/drawing/2014/main" id="{1B6D7098-1D3C-E476-4F5B-16A4B56D1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840" y="1850270"/>
            <a:ext cx="5059680" cy="3636130"/>
          </a:xfrm>
          <a:prstGeom prst="rect">
            <a:avLst/>
          </a:prstGeom>
        </p:spPr>
      </p:pic>
    </p:spTree>
    <p:extLst>
      <p:ext uri="{BB962C8B-B14F-4D97-AF65-F5344CB8AC3E}">
        <p14:creationId xmlns:p14="http://schemas.microsoft.com/office/powerpoint/2010/main" val="73748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7A324-6278-FC48-932C-7108995B1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69C31-FE73-A976-D0B9-3E604101D002}"/>
              </a:ext>
            </a:extLst>
          </p:cNvPr>
          <p:cNvSpPr>
            <a:spLocks noGrp="1"/>
          </p:cNvSpPr>
          <p:nvPr>
            <p:ph type="title"/>
          </p:nvPr>
        </p:nvSpPr>
        <p:spPr/>
        <p:txBody>
          <a:bodyPr/>
          <a:lstStyle/>
          <a:p>
            <a:pPr algn="ctr"/>
            <a:r>
              <a:rPr lang="en-IN" b="1" dirty="0"/>
              <a:t>Summary Persona</a:t>
            </a:r>
          </a:p>
        </p:txBody>
      </p:sp>
      <p:graphicFrame>
        <p:nvGraphicFramePr>
          <p:cNvPr id="6" name="Content Placeholder 5">
            <a:extLst>
              <a:ext uri="{FF2B5EF4-FFF2-40B4-BE49-F238E27FC236}">
                <a16:creationId xmlns:a16="http://schemas.microsoft.com/office/drawing/2014/main" id="{105D4BAE-EA3D-C69D-1C18-FFA39FEFFCF1}"/>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Target Audience">
            <a:extLst>
              <a:ext uri="{FF2B5EF4-FFF2-40B4-BE49-F238E27FC236}">
                <a16:creationId xmlns:a16="http://schemas.microsoft.com/office/drawing/2014/main" id="{60379B2A-A978-A413-8A84-D085B595EA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26271" y="2877365"/>
            <a:ext cx="1960098" cy="1960098"/>
          </a:xfrm>
          <a:prstGeom prst="rect">
            <a:avLst/>
          </a:prstGeom>
        </p:spPr>
      </p:pic>
    </p:spTree>
    <p:extLst>
      <p:ext uri="{BB962C8B-B14F-4D97-AF65-F5344CB8AC3E}">
        <p14:creationId xmlns:p14="http://schemas.microsoft.com/office/powerpoint/2010/main" val="394244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7989-BE56-4787-2095-B575A390C81B}"/>
              </a:ext>
            </a:extLst>
          </p:cNvPr>
          <p:cNvSpPr>
            <a:spLocks noGrp="1"/>
          </p:cNvSpPr>
          <p:nvPr>
            <p:ph type="title"/>
          </p:nvPr>
        </p:nvSpPr>
        <p:spPr/>
        <p:txBody>
          <a:bodyPr>
            <a:noAutofit/>
          </a:bodyPr>
          <a:lstStyle/>
          <a:p>
            <a:r>
              <a:rPr lang="en-US" sz="5400" b="0" i="0" u="none" strike="noStrike" dirty="0">
                <a:solidFill>
                  <a:srgbClr val="004A52"/>
                </a:solidFill>
                <a:effectLst/>
                <a:latin typeface="Times New Roman" panose="02020603050405020304" pitchFamily="18" charset="0"/>
                <a:cs typeface="Times New Roman" panose="02020603050405020304" pitchFamily="18" charset="0"/>
              </a:rPr>
              <a:t>What are the Nescafe shopper's preference ?</a:t>
            </a:r>
            <a:r>
              <a:rPr lang="en-US" sz="5400" dirty="0">
                <a:latin typeface="Times New Roman" panose="02020603050405020304" pitchFamily="18" charset="0"/>
                <a:cs typeface="Times New Roman" panose="02020603050405020304" pitchFamily="18" charset="0"/>
              </a:rPr>
              <a:t> </a:t>
            </a:r>
            <a:endParaRPr lang="en-IN" sz="5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3A64864-245C-B242-CE7D-585E4B2F1A9D}"/>
              </a:ext>
            </a:extLst>
          </p:cNvPr>
          <p:cNvGraphicFramePr>
            <a:graphicFrameLocks noGrp="1"/>
          </p:cNvGraphicFramePr>
          <p:nvPr>
            <p:ph idx="1"/>
            <p:extLst>
              <p:ext uri="{D42A27DB-BD31-4B8C-83A1-F6EECF244321}">
                <p14:modId xmlns:p14="http://schemas.microsoft.com/office/powerpoint/2010/main" val="302667487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64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F8EF-25CF-5E0B-704E-EF9CF05D8DD1}"/>
              </a:ext>
            </a:extLst>
          </p:cNvPr>
          <p:cNvSpPr>
            <a:spLocks noGrp="1"/>
          </p:cNvSpPr>
          <p:nvPr>
            <p:ph type="title"/>
          </p:nvPr>
        </p:nvSpPr>
        <p:spPr/>
        <p:txBody>
          <a:bodyPr>
            <a:normAutofit/>
          </a:bodyPr>
          <a:lstStyle/>
          <a:p>
            <a:r>
              <a:rPr lang="en-US" sz="4400" dirty="0">
                <a:solidFill>
                  <a:srgbClr val="004A52"/>
                </a:solidFill>
                <a:latin typeface="Times New Roman" panose="02020603050405020304" pitchFamily="18" charset="0"/>
                <a:cs typeface="Times New Roman" panose="02020603050405020304" pitchFamily="18" charset="0"/>
              </a:rPr>
              <a:t>What are the Nescafe shopper's preference ?</a:t>
            </a:r>
            <a:r>
              <a:rPr lang="en-US" sz="5400" dirty="0">
                <a:solidFill>
                  <a:srgbClr val="004A52"/>
                </a:solidFill>
                <a:latin typeface="Times New Roman" panose="02020603050405020304" pitchFamily="18" charset="0"/>
                <a:cs typeface="Times New Roman" panose="02020603050405020304" pitchFamily="18" charset="0"/>
              </a:rPr>
              <a:t> </a:t>
            </a:r>
            <a:endParaRPr lang="en-IN" sz="5400" dirty="0">
              <a:solidFill>
                <a:srgbClr val="004A52"/>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6723E94D-79C7-E6D8-94DD-E4102CD5B485}"/>
              </a:ext>
            </a:extLst>
          </p:cNvPr>
          <p:cNvGraphicFramePr>
            <a:graphicFrameLocks noGrp="1"/>
          </p:cNvGraphicFramePr>
          <p:nvPr>
            <p:ph idx="1"/>
            <p:extLst>
              <p:ext uri="{D42A27DB-BD31-4B8C-83A1-F6EECF244321}">
                <p14:modId xmlns:p14="http://schemas.microsoft.com/office/powerpoint/2010/main" val="3361700726"/>
              </p:ext>
            </p:extLst>
          </p:nvPr>
        </p:nvGraphicFramePr>
        <p:xfrm>
          <a:off x="1097280" y="2072309"/>
          <a:ext cx="9449062" cy="3570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78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2A11D-7145-8E90-EC4D-537319F1DB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A9CEB-EA3E-3D24-607B-4880D2500546}"/>
              </a:ext>
            </a:extLst>
          </p:cNvPr>
          <p:cNvSpPr>
            <a:spLocks noGrp="1"/>
          </p:cNvSpPr>
          <p:nvPr>
            <p:ph type="title"/>
          </p:nvPr>
        </p:nvSpPr>
        <p:spPr/>
        <p:txBody>
          <a:bodyPr>
            <a:normAutofit/>
          </a:bodyPr>
          <a:lstStyle/>
          <a:p>
            <a:r>
              <a:rPr lang="en-US" sz="4000" dirty="0">
                <a:solidFill>
                  <a:srgbClr val="004A52"/>
                </a:solidFill>
                <a:latin typeface="Times New Roman" panose="02020603050405020304" pitchFamily="18" charset="0"/>
                <a:cs typeface="Times New Roman" panose="02020603050405020304" pitchFamily="18" charset="0"/>
              </a:rPr>
              <a:t>What are the Starbucks </a:t>
            </a:r>
            <a:r>
              <a:rPr lang="en-US" sz="3600" dirty="0">
                <a:solidFill>
                  <a:srgbClr val="004A52"/>
                </a:solidFill>
                <a:latin typeface="Times New Roman" panose="02020603050405020304" pitchFamily="18" charset="0"/>
                <a:cs typeface="Times New Roman" panose="02020603050405020304" pitchFamily="18" charset="0"/>
              </a:rPr>
              <a:t>shopper's</a:t>
            </a:r>
            <a:r>
              <a:rPr lang="en-US" sz="4000" dirty="0">
                <a:solidFill>
                  <a:srgbClr val="004A52"/>
                </a:solidFill>
                <a:latin typeface="Times New Roman" panose="02020603050405020304" pitchFamily="18" charset="0"/>
                <a:cs typeface="Times New Roman" panose="02020603050405020304" pitchFamily="18" charset="0"/>
              </a:rPr>
              <a:t> preference ?</a:t>
            </a:r>
            <a:endParaRPr lang="en-IN" sz="4000" dirty="0">
              <a:solidFill>
                <a:srgbClr val="004A52"/>
              </a:solidFill>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7DAD71CA-44D4-8523-9227-C5E41E1A8E21}"/>
              </a:ext>
            </a:extLst>
          </p:cNvPr>
          <p:cNvGraphicFramePr>
            <a:graphicFrameLocks noGrp="1"/>
          </p:cNvGraphicFramePr>
          <p:nvPr>
            <p:ph idx="1"/>
            <p:extLst>
              <p:ext uri="{D42A27DB-BD31-4B8C-83A1-F6EECF244321}">
                <p14:modId xmlns:p14="http://schemas.microsoft.com/office/powerpoint/2010/main" val="2980425268"/>
              </p:ext>
            </p:extLst>
          </p:nvPr>
        </p:nvGraphicFramePr>
        <p:xfrm>
          <a:off x="1097280" y="2010754"/>
          <a:ext cx="9930924"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87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643E-A0C2-5F10-2350-FBEBC1E9E5A9}"/>
              </a:ext>
            </a:extLst>
          </p:cNvPr>
          <p:cNvSpPr>
            <a:spLocks noGrp="1"/>
          </p:cNvSpPr>
          <p:nvPr>
            <p:ph type="title"/>
          </p:nvPr>
        </p:nvSpPr>
        <p:spPr/>
        <p:txBody>
          <a:bodyPr>
            <a:normAutofit/>
          </a:bodyPr>
          <a:lstStyle/>
          <a:p>
            <a:r>
              <a:rPr lang="en-US" sz="4000" dirty="0">
                <a:solidFill>
                  <a:srgbClr val="004A52"/>
                </a:solidFill>
                <a:latin typeface="Times New Roman" panose="02020603050405020304" pitchFamily="18" charset="0"/>
                <a:cs typeface="Times New Roman" panose="02020603050405020304" pitchFamily="18" charset="0"/>
              </a:rPr>
              <a:t>What are the Starbucks shopper's preference ?</a:t>
            </a:r>
            <a:endParaRPr lang="en-IN" sz="4000" dirty="0">
              <a:solidFill>
                <a:srgbClr val="004A52"/>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80ADE595-093C-F1F3-7984-22F86C257276}"/>
              </a:ext>
            </a:extLst>
          </p:cNvPr>
          <p:cNvGraphicFramePr>
            <a:graphicFrameLocks noGrp="1"/>
          </p:cNvGraphicFramePr>
          <p:nvPr>
            <p:ph idx="1"/>
            <p:extLst>
              <p:ext uri="{D42A27DB-BD31-4B8C-83A1-F6EECF244321}">
                <p14:modId xmlns:p14="http://schemas.microsoft.com/office/powerpoint/2010/main" val="1896658527"/>
              </p:ext>
            </p:extLst>
          </p:nvPr>
        </p:nvGraphicFramePr>
        <p:xfrm>
          <a:off x="1097280" y="2099346"/>
          <a:ext cx="10058400" cy="3834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839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2" name="Content Placeholder 1"/>
          <p:cNvSpPr>
            <a:spLocks noGrp="1"/>
          </p:cNvSpPr>
          <p:nvPr>
            <p:ph idx="1"/>
          </p:nvPr>
        </p:nvSpPr>
        <p:spPr/>
        <p:txBody>
          <a:bodyPr/>
          <a:lstStyle/>
          <a:p>
            <a:pPr>
              <a:buFont typeface="Arial" panose="020B0604020202020204" pitchFamily="34" charset="0"/>
              <a:buChar char="•"/>
            </a:pPr>
            <a:r>
              <a:rPr lang="en-IN" b="1" dirty="0"/>
              <a:t>Agenda</a:t>
            </a:r>
            <a:endParaRPr lang="en-IN" dirty="0"/>
          </a:p>
          <a:p>
            <a:pPr>
              <a:buFont typeface="Arial" panose="020B0604020202020204" pitchFamily="34" charset="0"/>
              <a:buChar char="•"/>
            </a:pPr>
            <a:r>
              <a:rPr lang="en-IN" b="1" dirty="0"/>
              <a:t>Introduction</a:t>
            </a:r>
            <a:endParaRPr lang="en-IN" dirty="0"/>
          </a:p>
          <a:p>
            <a:pPr>
              <a:buFont typeface="Arial" panose="020B0604020202020204" pitchFamily="34" charset="0"/>
              <a:buChar char="•"/>
            </a:pPr>
            <a:r>
              <a:rPr lang="en-IN" b="1" dirty="0"/>
              <a:t>Customer Persona Analysis</a:t>
            </a:r>
          </a:p>
          <a:p>
            <a:pPr lvl="1">
              <a:buFont typeface="Arial" panose="020B0604020202020204" pitchFamily="34" charset="0"/>
              <a:buChar char="•"/>
            </a:pPr>
            <a:r>
              <a:rPr lang="en-IN" dirty="0"/>
              <a:t>Understand Nescafé’s and Starbucks’ Shopper Profiles</a:t>
            </a:r>
          </a:p>
          <a:p>
            <a:pPr>
              <a:buFont typeface="Arial" panose="020B0604020202020204" pitchFamily="34" charset="0"/>
              <a:buChar char="•"/>
            </a:pPr>
            <a:r>
              <a:rPr lang="en-IN" b="1" dirty="0"/>
              <a:t>Customer Preferences</a:t>
            </a:r>
            <a:endParaRPr lang="en-IN" dirty="0"/>
          </a:p>
          <a:p>
            <a:pPr marL="742950" lvl="1" indent="-285750">
              <a:buFont typeface="Arial" panose="020B0604020202020204" pitchFamily="34" charset="0"/>
              <a:buChar char="•"/>
            </a:pPr>
            <a:r>
              <a:rPr lang="en-IN" dirty="0"/>
              <a:t>Identify Key Preferences and Behaviours</a:t>
            </a:r>
          </a:p>
          <a:p>
            <a:pPr>
              <a:buFont typeface="Arial" panose="020B0604020202020204" pitchFamily="34" charset="0"/>
              <a:buChar char="•"/>
            </a:pPr>
            <a:r>
              <a:rPr lang="en-IN" b="1" dirty="0"/>
              <a:t>Comparative Analysis</a:t>
            </a:r>
            <a:endParaRPr lang="en-IN" dirty="0"/>
          </a:p>
          <a:p>
            <a:pPr marL="742950" lvl="1" indent="-285750">
              <a:buFont typeface="Arial" panose="020B0604020202020204" pitchFamily="34" charset="0"/>
              <a:buChar char="•"/>
            </a:pPr>
            <a:r>
              <a:rPr lang="en-IN" dirty="0"/>
              <a:t>Contrast Nescafé and Starbucks Customers</a:t>
            </a:r>
          </a:p>
          <a:p>
            <a:pPr>
              <a:buFont typeface="Arial" panose="020B0604020202020204" pitchFamily="34" charset="0"/>
              <a:buChar char="•"/>
            </a:pPr>
            <a:r>
              <a:rPr lang="en-IN" b="1" dirty="0"/>
              <a:t>Strategic Recommendations</a:t>
            </a:r>
            <a:endParaRPr lang="en-IN" dirty="0"/>
          </a:p>
          <a:p>
            <a:pPr marL="742950" lvl="1" indent="-285750">
              <a:buFont typeface="Arial" panose="020B0604020202020204" pitchFamily="34" charset="0"/>
              <a:buChar char="•"/>
            </a:pPr>
            <a:r>
              <a:rPr lang="en-IN" dirty="0"/>
              <a:t>Propose Actions for Nescafé to Attract Starbucks Shoppers</a:t>
            </a:r>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1C0BF-5233-5A94-F7AA-4F3AD26AB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FE145-DF5A-C9F0-6CB0-B836870C15D9}"/>
              </a:ext>
            </a:extLst>
          </p:cNvPr>
          <p:cNvSpPr>
            <a:spLocks noGrp="1"/>
          </p:cNvSpPr>
          <p:nvPr>
            <p:ph type="title"/>
          </p:nvPr>
        </p:nvSpPr>
        <p:spPr/>
        <p:txBody>
          <a:bodyPr>
            <a:normAutofit/>
          </a:bodyPr>
          <a:lstStyle/>
          <a:p>
            <a:r>
              <a:rPr lang="en-US" sz="3600" dirty="0">
                <a:solidFill>
                  <a:srgbClr val="004A52"/>
                </a:solidFill>
                <a:latin typeface="Times New Roman" panose="02020603050405020304" pitchFamily="18" charset="0"/>
                <a:cs typeface="Times New Roman" panose="02020603050405020304" pitchFamily="18" charset="0"/>
              </a:rPr>
              <a:t>Difference between Nescafe and Starbucks based on Shopper Characteristics</a:t>
            </a:r>
            <a:endParaRPr lang="en-IN" sz="3600" dirty="0">
              <a:solidFill>
                <a:srgbClr val="004A52"/>
              </a:solidFill>
              <a:latin typeface="Times New Roman" panose="02020603050405020304" pitchFamily="18" charset="0"/>
              <a:cs typeface="Times New Roman" panose="02020603050405020304" pitchFamily="18" charset="0"/>
            </a:endParaRPr>
          </a:p>
        </p:txBody>
      </p:sp>
      <p:graphicFrame>
        <p:nvGraphicFramePr>
          <p:cNvPr id="41" name="Content Placeholder 40">
            <a:extLst>
              <a:ext uri="{FF2B5EF4-FFF2-40B4-BE49-F238E27FC236}">
                <a16:creationId xmlns:a16="http://schemas.microsoft.com/office/drawing/2014/main" id="{6DAF1CE7-BD6D-E2BF-094F-971FADAAC7D5}"/>
              </a:ext>
            </a:extLst>
          </p:cNvPr>
          <p:cNvGraphicFramePr>
            <a:graphicFrameLocks noGrp="1"/>
          </p:cNvGraphicFramePr>
          <p:nvPr>
            <p:ph idx="1"/>
            <p:extLst>
              <p:ext uri="{D42A27DB-BD31-4B8C-83A1-F6EECF244321}">
                <p14:modId xmlns:p14="http://schemas.microsoft.com/office/powerpoint/2010/main" val="400238412"/>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19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63E87-BFBE-BB86-D099-FB27F387B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F0BA1C-EBC0-8D77-E163-10CCB78C5F79}"/>
              </a:ext>
            </a:extLst>
          </p:cNvPr>
          <p:cNvSpPr>
            <a:spLocks noGrp="1"/>
          </p:cNvSpPr>
          <p:nvPr>
            <p:ph type="title"/>
          </p:nvPr>
        </p:nvSpPr>
        <p:spPr/>
        <p:txBody>
          <a:bodyPr/>
          <a:lstStyle/>
          <a:p>
            <a:r>
              <a:rPr lang="en-IN" sz="5400" dirty="0">
                <a:solidFill>
                  <a:srgbClr val="004A52"/>
                </a:solidFill>
                <a:latin typeface="Times New Roman" panose="02020603050405020304" pitchFamily="18" charset="0"/>
                <a:cs typeface="Times New Roman" panose="02020603050405020304" pitchFamily="18" charset="0"/>
              </a:rPr>
              <a:t>Nescafé vs Starbucks Shoppers</a:t>
            </a:r>
          </a:p>
        </p:txBody>
      </p:sp>
      <p:graphicFrame>
        <p:nvGraphicFramePr>
          <p:cNvPr id="7" name="Content Placeholder 6">
            <a:extLst>
              <a:ext uri="{FF2B5EF4-FFF2-40B4-BE49-F238E27FC236}">
                <a16:creationId xmlns:a16="http://schemas.microsoft.com/office/drawing/2014/main" id="{842B854F-2AEE-D1A3-0070-2FDFA2FC36FB}"/>
              </a:ext>
            </a:extLst>
          </p:cNvPr>
          <p:cNvGraphicFramePr>
            <a:graphicFrameLocks noGrp="1"/>
          </p:cNvGraphicFramePr>
          <p:nvPr>
            <p:ph idx="1"/>
            <p:extLst>
              <p:ext uri="{D42A27DB-BD31-4B8C-83A1-F6EECF244321}">
                <p14:modId xmlns:p14="http://schemas.microsoft.com/office/powerpoint/2010/main" val="39538162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391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CA74B-BC43-F723-05DD-8C89C99A9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A9B01-2425-381E-DD44-778F099E9535}"/>
              </a:ext>
            </a:extLst>
          </p:cNvPr>
          <p:cNvSpPr>
            <a:spLocks noGrp="1"/>
          </p:cNvSpPr>
          <p:nvPr>
            <p:ph type="title"/>
          </p:nvPr>
        </p:nvSpPr>
        <p:spPr/>
        <p:txBody>
          <a:bodyPr>
            <a:normAutofit/>
          </a:bodyPr>
          <a:lstStyle/>
          <a:p>
            <a:r>
              <a:rPr lang="en-US" sz="4000" dirty="0">
                <a:solidFill>
                  <a:srgbClr val="004A52"/>
                </a:solidFill>
                <a:latin typeface="Times New Roman" panose="02020603050405020304" pitchFamily="18" charset="0"/>
                <a:cs typeface="Times New Roman" panose="02020603050405020304" pitchFamily="18" charset="0"/>
              </a:rPr>
              <a:t>How Nescafe can attract/capture Starbucks shoppers?</a:t>
            </a:r>
            <a:endParaRPr lang="en-IN" sz="4000" dirty="0">
              <a:solidFill>
                <a:srgbClr val="004A52"/>
              </a:solidFill>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2F69807A-32EA-D901-6D34-0B9D993B92C2}"/>
              </a:ext>
            </a:extLst>
          </p:cNvPr>
          <p:cNvGraphicFramePr>
            <a:graphicFrameLocks noGrp="1"/>
          </p:cNvGraphicFramePr>
          <p:nvPr>
            <p:ph idx="1"/>
            <p:extLst>
              <p:ext uri="{D42A27DB-BD31-4B8C-83A1-F6EECF244321}">
                <p14:modId xmlns:p14="http://schemas.microsoft.com/office/powerpoint/2010/main" val="82523590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085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615DB-E605-8FCF-1FBE-90824CBE0C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FF1D12-B6E4-7DCF-15B3-7314F54F0EAC}"/>
              </a:ext>
            </a:extLst>
          </p:cNvPr>
          <p:cNvSpPr>
            <a:spLocks noGrp="1"/>
          </p:cNvSpPr>
          <p:nvPr>
            <p:ph type="title"/>
          </p:nvPr>
        </p:nvSpPr>
        <p:spPr>
          <a:xfrm>
            <a:off x="1066800" y="2703622"/>
            <a:ext cx="10058400" cy="1450757"/>
          </a:xfrm>
        </p:spPr>
        <p:txBody>
          <a:bodyPr>
            <a:normAutofit/>
          </a:bodyPr>
          <a:lstStyle/>
          <a:p>
            <a:r>
              <a:rPr lang="en-IN" sz="6400" b="1" dirty="0"/>
              <a:t>THANK YOU!</a:t>
            </a:r>
          </a:p>
        </p:txBody>
      </p:sp>
    </p:spTree>
    <p:extLst>
      <p:ext uri="{BB962C8B-B14F-4D97-AF65-F5344CB8AC3E}">
        <p14:creationId xmlns:p14="http://schemas.microsoft.com/office/powerpoint/2010/main" val="165120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INTRODUCTION</a:t>
            </a:r>
            <a:endParaRPr lang="en-US" dirty="0"/>
          </a:p>
        </p:txBody>
      </p:sp>
      <p:sp>
        <p:nvSpPr>
          <p:cNvPr id="2" name="Content Placeholder 1"/>
          <p:cNvSpPr>
            <a:spLocks noGrp="1"/>
          </p:cNvSpPr>
          <p:nvPr>
            <p:ph idx="1"/>
          </p:nvPr>
        </p:nvSpPr>
        <p:spPr>
          <a:xfrm>
            <a:off x="609600" y="1935480"/>
            <a:ext cx="10972800" cy="4922520"/>
          </a:xfrm>
        </p:spPr>
        <p:txBody>
          <a:bodyPr>
            <a:normAutofit/>
          </a:bodyPr>
          <a:lstStyle/>
          <a:p>
            <a:pPr marL="393192" lvl="1" indent="0">
              <a:buNone/>
            </a:pPr>
            <a:r>
              <a:rPr lang="en-US" sz="1800" dirty="0"/>
              <a:t>This presentation provides an in-depth analysis of Nescafe shoppers and their market behavior, alongside a comparison with Starbucks shoppers. </a:t>
            </a:r>
          </a:p>
          <a:p>
            <a:pPr marL="393192" lvl="1" indent="0">
              <a:buNone/>
            </a:pPr>
            <a:endParaRPr lang="en-US" sz="1800" dirty="0"/>
          </a:p>
          <a:p>
            <a:pPr marL="393192" lvl="1" indent="0">
              <a:buNone/>
            </a:pPr>
            <a:r>
              <a:rPr lang="en-US" sz="1800" dirty="0"/>
              <a:t>The objective is:</a:t>
            </a:r>
          </a:p>
          <a:p>
            <a:pPr marL="393192" lvl="1" indent="0">
              <a:buNone/>
            </a:pPr>
            <a:r>
              <a:rPr lang="en-US" sz="1800" i="1" dirty="0"/>
              <a:t>“ To analyze who Nescafe’s customers are, what is their preferences and habits look like, and how they differ from Starbucks shoppers. This will help Nescafe better understand their audience and identify opportunities to attract more customers.“</a:t>
            </a:r>
          </a:p>
          <a:p>
            <a:pPr marL="393192" lvl="1" indent="0">
              <a:buNone/>
            </a:pPr>
            <a:endParaRPr lang="en-US" sz="1800" dirty="0"/>
          </a:p>
          <a:p>
            <a:pPr marL="393192" lvl="1" indent="0">
              <a:buNone/>
            </a:pPr>
            <a:r>
              <a:rPr lang="en-US" sz="1800" dirty="0"/>
              <a:t>The dataset used for this analysis includes a variety of important features such as: </a:t>
            </a:r>
          </a:p>
          <a:p>
            <a:pPr lvl="1">
              <a:buFont typeface="Wingdings" panose="05000000000000000000" pitchFamily="2" charset="2"/>
              <a:buChar char="Ø"/>
            </a:pPr>
            <a:r>
              <a:rPr lang="en-US" sz="1800" dirty="0"/>
              <a:t>Demographics: Age, gender, and income groups </a:t>
            </a:r>
          </a:p>
          <a:p>
            <a:pPr lvl="1">
              <a:buFont typeface="Wingdings" panose="05000000000000000000" pitchFamily="2" charset="2"/>
              <a:buChar char="Ø"/>
            </a:pPr>
            <a:r>
              <a:rPr lang="en-US" sz="1800" dirty="0"/>
              <a:t>Population Characteristics: Shopper behavior patterns </a:t>
            </a:r>
          </a:p>
          <a:p>
            <a:pPr lvl="1">
              <a:buFont typeface="Wingdings" panose="05000000000000000000" pitchFamily="2" charset="2"/>
              <a:buChar char="Ø"/>
            </a:pPr>
            <a:r>
              <a:rPr lang="en-US" sz="1800" dirty="0"/>
              <a:t>Shopper Distribution: % of Nescafe Shoppers, % of Starbucks Shoppers </a:t>
            </a:r>
          </a:p>
          <a:p>
            <a:pPr lvl="1">
              <a:buFont typeface="Wingdings" panose="05000000000000000000" pitchFamily="2" charset="2"/>
              <a:buChar char="Ø"/>
            </a:pPr>
            <a:r>
              <a:rPr lang="en-US" sz="1800" dirty="0"/>
              <a:t>Index Values: Relative performance of each demographic in comparison to the average population </a:t>
            </a: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0E5E-57C2-D199-5FA2-0E6C677F327B}"/>
              </a:ext>
            </a:extLst>
          </p:cNvPr>
          <p:cNvSpPr>
            <a:spLocks noGrp="1"/>
          </p:cNvSpPr>
          <p:nvPr>
            <p:ph type="title"/>
          </p:nvPr>
        </p:nvSpPr>
        <p:spPr>
          <a:xfrm>
            <a:off x="1066800" y="2703622"/>
            <a:ext cx="10058400" cy="1450757"/>
          </a:xfrm>
        </p:spPr>
        <p:txBody>
          <a:bodyPr>
            <a:normAutofit/>
          </a:bodyPr>
          <a:lstStyle/>
          <a:p>
            <a:r>
              <a:rPr lang="en-US" sz="6000" b="1" i="1" dirty="0"/>
              <a:t>Who Are Nescafé Buyers? </a:t>
            </a:r>
            <a:endParaRPr lang="en-IN" sz="6000" dirty="0"/>
          </a:p>
        </p:txBody>
      </p:sp>
    </p:spTree>
    <p:extLst>
      <p:ext uri="{BB962C8B-B14F-4D97-AF65-F5344CB8AC3E}">
        <p14:creationId xmlns:p14="http://schemas.microsoft.com/office/powerpoint/2010/main" val="380757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519E-CD53-CBA4-5C4A-C0423FED00F8}"/>
              </a:ext>
            </a:extLst>
          </p:cNvPr>
          <p:cNvSpPr>
            <a:spLocks noGrp="1"/>
          </p:cNvSpPr>
          <p:nvPr>
            <p:ph type="title"/>
          </p:nvPr>
        </p:nvSpPr>
        <p:spPr/>
        <p:txBody>
          <a:bodyPr>
            <a:normAutofit/>
          </a:bodyPr>
          <a:lstStyle/>
          <a:p>
            <a:r>
              <a:rPr lang="en-US" sz="4000" b="1" i="1" dirty="0"/>
              <a:t>Demographic &amp; Socioeconomic Profile</a:t>
            </a:r>
            <a:endParaRPr lang="en-IN" sz="4000" b="1" i="1" dirty="0"/>
          </a:p>
        </p:txBody>
      </p:sp>
      <p:graphicFrame>
        <p:nvGraphicFramePr>
          <p:cNvPr id="4" name="Content Placeholder 3">
            <a:extLst>
              <a:ext uri="{FF2B5EF4-FFF2-40B4-BE49-F238E27FC236}">
                <a16:creationId xmlns:a16="http://schemas.microsoft.com/office/drawing/2014/main" id="{009E3EC5-E855-1110-FB69-87EB0869F14C}"/>
              </a:ext>
            </a:extLst>
          </p:cNvPr>
          <p:cNvGraphicFramePr>
            <a:graphicFrameLocks noGrp="1"/>
          </p:cNvGraphicFramePr>
          <p:nvPr>
            <p:ph idx="1"/>
            <p:extLst>
              <p:ext uri="{D42A27DB-BD31-4B8C-83A1-F6EECF244321}">
                <p14:modId xmlns:p14="http://schemas.microsoft.com/office/powerpoint/2010/main" val="864433707"/>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03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F637-CB69-21BE-DB7A-4DDDD1173912}"/>
              </a:ext>
            </a:extLst>
          </p:cNvPr>
          <p:cNvSpPr>
            <a:spLocks noGrp="1"/>
          </p:cNvSpPr>
          <p:nvPr>
            <p:ph type="title"/>
          </p:nvPr>
        </p:nvSpPr>
        <p:spPr/>
        <p:txBody>
          <a:bodyPr>
            <a:normAutofit/>
          </a:bodyPr>
          <a:lstStyle/>
          <a:p>
            <a:r>
              <a:rPr lang="en-US" sz="4000" b="1" i="1" dirty="0"/>
              <a:t>Who Are Nescafé Buyers? – Income &amp; </a:t>
            </a:r>
            <a:br>
              <a:rPr lang="en-US" sz="4000" b="1" i="1" dirty="0"/>
            </a:br>
            <a:r>
              <a:rPr lang="en-US" sz="4000" b="1" i="1" dirty="0"/>
              <a:t>Behavioral Insights</a:t>
            </a:r>
            <a:endParaRPr lang="en-IN" sz="4000" b="1" i="1" dirty="0"/>
          </a:p>
        </p:txBody>
      </p:sp>
      <p:graphicFrame>
        <p:nvGraphicFramePr>
          <p:cNvPr id="5" name="Content Placeholder 4">
            <a:extLst>
              <a:ext uri="{FF2B5EF4-FFF2-40B4-BE49-F238E27FC236}">
                <a16:creationId xmlns:a16="http://schemas.microsoft.com/office/drawing/2014/main" id="{B38F91F0-0D96-B9C7-447B-2D83F837F751}"/>
              </a:ext>
            </a:extLst>
          </p:cNvPr>
          <p:cNvGraphicFramePr>
            <a:graphicFrameLocks noGrp="1"/>
          </p:cNvGraphicFramePr>
          <p:nvPr>
            <p:ph idx="1"/>
            <p:extLst>
              <p:ext uri="{D42A27DB-BD31-4B8C-83A1-F6EECF244321}">
                <p14:modId xmlns:p14="http://schemas.microsoft.com/office/powerpoint/2010/main" val="326668056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91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6559-FC79-FF61-F7A1-EA08965B43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F070D-E0B0-DD2F-560E-946A93E29E94}"/>
              </a:ext>
            </a:extLst>
          </p:cNvPr>
          <p:cNvSpPr>
            <a:spLocks noGrp="1"/>
          </p:cNvSpPr>
          <p:nvPr>
            <p:ph type="title"/>
          </p:nvPr>
        </p:nvSpPr>
        <p:spPr/>
        <p:txBody>
          <a:bodyPr/>
          <a:lstStyle/>
          <a:p>
            <a:r>
              <a:rPr lang="en-US" sz="4800" b="1" i="1" dirty="0"/>
              <a:t>Customer Persona-Data</a:t>
            </a:r>
            <a:endParaRPr lang="en-IN" dirty="0"/>
          </a:p>
        </p:txBody>
      </p:sp>
      <p:pic>
        <p:nvPicPr>
          <p:cNvPr id="12" name="Picture 11">
            <a:extLst>
              <a:ext uri="{FF2B5EF4-FFF2-40B4-BE49-F238E27FC236}">
                <a16:creationId xmlns:a16="http://schemas.microsoft.com/office/drawing/2014/main" id="{9672C780-6950-22A2-F48B-0BEA394EE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40" y="2144910"/>
            <a:ext cx="5293360" cy="3544690"/>
          </a:xfrm>
          <a:prstGeom prst="rect">
            <a:avLst/>
          </a:prstGeom>
        </p:spPr>
      </p:pic>
      <p:pic>
        <p:nvPicPr>
          <p:cNvPr id="14" name="Picture 13">
            <a:extLst>
              <a:ext uri="{FF2B5EF4-FFF2-40B4-BE49-F238E27FC236}">
                <a16:creationId xmlns:a16="http://schemas.microsoft.com/office/drawing/2014/main" id="{B7614F14-60E5-4F33-F2EF-91F679E1A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146" y="2144910"/>
            <a:ext cx="4783214" cy="3544690"/>
          </a:xfrm>
          <a:prstGeom prst="rect">
            <a:avLst/>
          </a:prstGeom>
        </p:spPr>
      </p:pic>
      <p:sp>
        <p:nvSpPr>
          <p:cNvPr id="16" name="Title 1">
            <a:extLst>
              <a:ext uri="{FF2B5EF4-FFF2-40B4-BE49-F238E27FC236}">
                <a16:creationId xmlns:a16="http://schemas.microsoft.com/office/drawing/2014/main" id="{C902C37B-3E75-D930-5885-AB6EA525613F}"/>
              </a:ext>
            </a:extLst>
          </p:cNvPr>
          <p:cNvSpPr txBox="1">
            <a:spLocks/>
          </p:cNvSpPr>
          <p:nvPr/>
        </p:nvSpPr>
        <p:spPr>
          <a:xfrm>
            <a:off x="955040" y="5842000"/>
            <a:ext cx="5588000" cy="58928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sz="2000" dirty="0"/>
          </a:p>
        </p:txBody>
      </p:sp>
      <p:sp>
        <p:nvSpPr>
          <p:cNvPr id="17" name="Title 1">
            <a:extLst>
              <a:ext uri="{FF2B5EF4-FFF2-40B4-BE49-F238E27FC236}">
                <a16:creationId xmlns:a16="http://schemas.microsoft.com/office/drawing/2014/main" id="{7A425A5F-08D6-734E-3469-F833D7E3D004}"/>
              </a:ext>
            </a:extLst>
          </p:cNvPr>
          <p:cNvSpPr txBox="1">
            <a:spLocks/>
          </p:cNvSpPr>
          <p:nvPr/>
        </p:nvSpPr>
        <p:spPr>
          <a:xfrm>
            <a:off x="751840" y="5802510"/>
            <a:ext cx="5588000" cy="44589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t>Age &amp; Life Stage</a:t>
            </a:r>
            <a:endParaRPr lang="en-IN" sz="2800" dirty="0"/>
          </a:p>
        </p:txBody>
      </p:sp>
      <p:sp>
        <p:nvSpPr>
          <p:cNvPr id="18" name="Title 1">
            <a:extLst>
              <a:ext uri="{FF2B5EF4-FFF2-40B4-BE49-F238E27FC236}">
                <a16:creationId xmlns:a16="http://schemas.microsoft.com/office/drawing/2014/main" id="{F3E097B7-07AF-D349-C826-E16C90D53F5F}"/>
              </a:ext>
            </a:extLst>
          </p:cNvPr>
          <p:cNvSpPr txBox="1">
            <a:spLocks/>
          </p:cNvSpPr>
          <p:nvPr/>
        </p:nvSpPr>
        <p:spPr>
          <a:xfrm>
            <a:off x="6065520" y="5802510"/>
            <a:ext cx="5588000" cy="44589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t>Education &amp; Employment</a:t>
            </a:r>
            <a:endParaRPr lang="en-IN" sz="2800" b="1" dirty="0"/>
          </a:p>
        </p:txBody>
      </p:sp>
    </p:spTree>
    <p:extLst>
      <p:ext uri="{BB962C8B-B14F-4D97-AF65-F5344CB8AC3E}">
        <p14:creationId xmlns:p14="http://schemas.microsoft.com/office/powerpoint/2010/main" val="346380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13B38-908E-F079-E54B-6309FB34EF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9C1753-A4C0-D859-9113-E92243399379}"/>
              </a:ext>
            </a:extLst>
          </p:cNvPr>
          <p:cNvSpPr>
            <a:spLocks noGrp="1"/>
          </p:cNvSpPr>
          <p:nvPr>
            <p:ph type="title"/>
          </p:nvPr>
        </p:nvSpPr>
        <p:spPr/>
        <p:txBody>
          <a:bodyPr/>
          <a:lstStyle/>
          <a:p>
            <a:r>
              <a:rPr lang="en-US" sz="4800" b="1" i="1" dirty="0"/>
              <a:t>Customer Persona-Data</a:t>
            </a:r>
            <a:endParaRPr lang="en-IN" dirty="0"/>
          </a:p>
        </p:txBody>
      </p:sp>
      <p:sp>
        <p:nvSpPr>
          <p:cNvPr id="16" name="Title 1">
            <a:extLst>
              <a:ext uri="{FF2B5EF4-FFF2-40B4-BE49-F238E27FC236}">
                <a16:creationId xmlns:a16="http://schemas.microsoft.com/office/drawing/2014/main" id="{2E054DCD-6816-2A96-FEC7-45D8D973B6C3}"/>
              </a:ext>
            </a:extLst>
          </p:cNvPr>
          <p:cNvSpPr txBox="1">
            <a:spLocks/>
          </p:cNvSpPr>
          <p:nvPr/>
        </p:nvSpPr>
        <p:spPr>
          <a:xfrm>
            <a:off x="955040" y="5842000"/>
            <a:ext cx="5588000" cy="58928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IN" sz="2000" dirty="0"/>
          </a:p>
        </p:txBody>
      </p:sp>
      <p:sp>
        <p:nvSpPr>
          <p:cNvPr id="17" name="Title 1">
            <a:extLst>
              <a:ext uri="{FF2B5EF4-FFF2-40B4-BE49-F238E27FC236}">
                <a16:creationId xmlns:a16="http://schemas.microsoft.com/office/drawing/2014/main" id="{EE74FC00-E874-E693-1FA4-AF678A9BBA43}"/>
              </a:ext>
            </a:extLst>
          </p:cNvPr>
          <p:cNvSpPr txBox="1">
            <a:spLocks/>
          </p:cNvSpPr>
          <p:nvPr/>
        </p:nvSpPr>
        <p:spPr>
          <a:xfrm>
            <a:off x="751840" y="5802510"/>
            <a:ext cx="5588000" cy="44589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t>Income Distribution</a:t>
            </a:r>
            <a:endParaRPr lang="en-IN" sz="1050" dirty="0"/>
          </a:p>
        </p:txBody>
      </p:sp>
      <p:sp>
        <p:nvSpPr>
          <p:cNvPr id="18" name="Title 1">
            <a:extLst>
              <a:ext uri="{FF2B5EF4-FFF2-40B4-BE49-F238E27FC236}">
                <a16:creationId xmlns:a16="http://schemas.microsoft.com/office/drawing/2014/main" id="{5E666B30-1279-232C-E3E3-501F1268DF90}"/>
              </a:ext>
            </a:extLst>
          </p:cNvPr>
          <p:cNvSpPr txBox="1">
            <a:spLocks/>
          </p:cNvSpPr>
          <p:nvPr/>
        </p:nvSpPr>
        <p:spPr>
          <a:xfrm>
            <a:off x="6207760" y="5802510"/>
            <a:ext cx="5588000" cy="445890"/>
          </a:xfrm>
          <a:prstGeom prst="rect">
            <a:avLst/>
          </a:prstGeom>
        </p:spPr>
        <p:txBody>
          <a:bodyPr vert="horz" lIns="91440" tIns="45720" rIns="91440" bIns="45720" rtlCol="0" anchor="b">
            <a:normAutofit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800" b="1" dirty="0"/>
              <a:t>Marital &amp; Family Size</a:t>
            </a:r>
            <a:endParaRPr lang="en-IN" sz="2800" b="1" dirty="0"/>
          </a:p>
        </p:txBody>
      </p:sp>
      <p:pic>
        <p:nvPicPr>
          <p:cNvPr id="4" name="Picture 3">
            <a:extLst>
              <a:ext uri="{FF2B5EF4-FFF2-40B4-BE49-F238E27FC236}">
                <a16:creationId xmlns:a16="http://schemas.microsoft.com/office/drawing/2014/main" id="{78A355E0-E334-96C1-C68E-A54CFF5D4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040" y="2144910"/>
            <a:ext cx="4783214" cy="3544690"/>
          </a:xfrm>
          <a:prstGeom prst="rect">
            <a:avLst/>
          </a:prstGeom>
        </p:spPr>
      </p:pic>
      <p:pic>
        <p:nvPicPr>
          <p:cNvPr id="8" name="Picture 7">
            <a:extLst>
              <a:ext uri="{FF2B5EF4-FFF2-40B4-BE49-F238E27FC236}">
                <a16:creationId xmlns:a16="http://schemas.microsoft.com/office/drawing/2014/main" id="{2CD1EDB2-BA7D-96DE-B9F3-844521D72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040" y="2270408"/>
            <a:ext cx="4783214" cy="3419192"/>
          </a:xfrm>
          <a:prstGeom prst="rect">
            <a:avLst/>
          </a:prstGeom>
        </p:spPr>
      </p:pic>
    </p:spTree>
    <p:extLst>
      <p:ext uri="{BB962C8B-B14F-4D97-AF65-F5344CB8AC3E}">
        <p14:creationId xmlns:p14="http://schemas.microsoft.com/office/powerpoint/2010/main" val="115030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843A2-0367-DADA-FC97-D0F8EF060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53BEF6-7045-FF29-EEB3-B8013DE680CD}"/>
              </a:ext>
            </a:extLst>
          </p:cNvPr>
          <p:cNvSpPr>
            <a:spLocks noGrp="1"/>
          </p:cNvSpPr>
          <p:nvPr>
            <p:ph type="title"/>
          </p:nvPr>
        </p:nvSpPr>
        <p:spPr/>
        <p:txBody>
          <a:bodyPr/>
          <a:lstStyle/>
          <a:p>
            <a:pPr algn="ctr"/>
            <a:r>
              <a:rPr lang="en-IN" b="1" dirty="0"/>
              <a:t>Summary Persona</a:t>
            </a:r>
          </a:p>
        </p:txBody>
      </p:sp>
      <p:graphicFrame>
        <p:nvGraphicFramePr>
          <p:cNvPr id="6" name="Content Placeholder 5">
            <a:extLst>
              <a:ext uri="{FF2B5EF4-FFF2-40B4-BE49-F238E27FC236}">
                <a16:creationId xmlns:a16="http://schemas.microsoft.com/office/drawing/2014/main" id="{DA27F8A0-E7A6-0FF3-BFDD-020941F0FBEE}"/>
              </a:ext>
            </a:extLst>
          </p:cNvPr>
          <p:cNvGraphicFramePr>
            <a:graphicFrameLocks noGrp="1"/>
          </p:cNvGraphicFramePr>
          <p:nvPr>
            <p:ph idx="1"/>
            <p:extLst>
              <p:ext uri="{D42A27DB-BD31-4B8C-83A1-F6EECF244321}">
                <p14:modId xmlns:p14="http://schemas.microsoft.com/office/powerpoint/2010/main" val="3351438909"/>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Target Audience">
            <a:extLst>
              <a:ext uri="{FF2B5EF4-FFF2-40B4-BE49-F238E27FC236}">
                <a16:creationId xmlns:a16="http://schemas.microsoft.com/office/drawing/2014/main" id="{0A5E32AB-41BA-EF47-04BB-876546D8C34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26271" y="2877365"/>
            <a:ext cx="1960098" cy="1960098"/>
          </a:xfrm>
          <a:prstGeom prst="rect">
            <a:avLst/>
          </a:prstGeom>
        </p:spPr>
      </p:pic>
    </p:spTree>
    <p:extLst>
      <p:ext uri="{BB962C8B-B14F-4D97-AF65-F5344CB8AC3E}">
        <p14:creationId xmlns:p14="http://schemas.microsoft.com/office/powerpoint/2010/main" val="414050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2522</TotalTime>
  <Words>1659</Words>
  <Application>Microsoft Office PowerPoint</Application>
  <PresentationFormat>Widescreen</PresentationFormat>
  <Paragraphs>169</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Retrospect</vt:lpstr>
      <vt:lpstr>Coffee Analysis</vt:lpstr>
      <vt:lpstr>Agenda</vt:lpstr>
      <vt:lpstr>INTRODUCTION</vt:lpstr>
      <vt:lpstr>Who Are Nescafé Buyers? </vt:lpstr>
      <vt:lpstr>Demographic &amp; Socioeconomic Profile</vt:lpstr>
      <vt:lpstr>Who Are Nescafé Buyers? – Income &amp;  Behavioral Insights</vt:lpstr>
      <vt:lpstr>Customer Persona-Data</vt:lpstr>
      <vt:lpstr>Customer Persona-Data</vt:lpstr>
      <vt:lpstr>Summary Persona</vt:lpstr>
      <vt:lpstr>Who Are Starbucks Buyers? </vt:lpstr>
      <vt:lpstr>Demographic &amp; Socioeconomic Profile</vt:lpstr>
      <vt:lpstr>Income &amp; Behavioral Insights</vt:lpstr>
      <vt:lpstr>Customer Persona-Data</vt:lpstr>
      <vt:lpstr>Customer Persona-Data</vt:lpstr>
      <vt:lpstr>Summary Persona</vt:lpstr>
      <vt:lpstr>What are the Nescafe shopper's preference ? </vt:lpstr>
      <vt:lpstr>What are the Nescafe shopper's preference ? </vt:lpstr>
      <vt:lpstr>What are the Starbucks shopper's preference ?</vt:lpstr>
      <vt:lpstr>What are the Starbucks shopper's preference ?</vt:lpstr>
      <vt:lpstr>Difference between Nescafe and Starbucks based on Shopper Characteristics</vt:lpstr>
      <vt:lpstr>Nescafé vs Starbucks Shoppers</vt:lpstr>
      <vt:lpstr>How Nescafe can attract/capture Starbucks shoppers?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laxmikant jadhav</dc:creator>
  <cp:lastModifiedBy>laxmikant jadhav</cp:lastModifiedBy>
  <cp:revision>8</cp:revision>
  <dcterms:created xsi:type="dcterms:W3CDTF">2025-04-23T18:27:53Z</dcterms:created>
  <dcterms:modified xsi:type="dcterms:W3CDTF">2025-05-07T20:42:03Z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