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6" r:id="rId1"/>
  </p:sldMasterIdLst>
  <p:notesMasterIdLst>
    <p:notesMasterId r:id="rId36"/>
  </p:notesMasterIdLst>
  <p:sldIdLst>
    <p:sldId id="302" r:id="rId2"/>
    <p:sldId id="257" r:id="rId3"/>
    <p:sldId id="303" r:id="rId4"/>
    <p:sldId id="258" r:id="rId5"/>
    <p:sldId id="286" r:id="rId6"/>
    <p:sldId id="305" r:id="rId7"/>
    <p:sldId id="306" r:id="rId8"/>
    <p:sldId id="307" r:id="rId9"/>
    <p:sldId id="308" r:id="rId10"/>
    <p:sldId id="265" r:id="rId11"/>
    <p:sldId id="310" r:id="rId12"/>
    <p:sldId id="311" r:id="rId13"/>
    <p:sldId id="312" r:id="rId14"/>
    <p:sldId id="313" r:id="rId15"/>
    <p:sldId id="309" r:id="rId16"/>
    <p:sldId id="334" r:id="rId17"/>
    <p:sldId id="288" r:id="rId18"/>
    <p:sldId id="289" r:id="rId19"/>
    <p:sldId id="314" r:id="rId20"/>
    <p:sldId id="316" r:id="rId21"/>
    <p:sldId id="317" r:id="rId22"/>
    <p:sldId id="318" r:id="rId23"/>
    <p:sldId id="319" r:id="rId24"/>
    <p:sldId id="320" r:id="rId25"/>
    <p:sldId id="321" r:id="rId26"/>
    <p:sldId id="335" r:id="rId27"/>
    <p:sldId id="322" r:id="rId28"/>
    <p:sldId id="324" r:id="rId29"/>
    <p:sldId id="325" r:id="rId30"/>
    <p:sldId id="326" r:id="rId31"/>
    <p:sldId id="327" r:id="rId32"/>
    <p:sldId id="331" r:id="rId33"/>
    <p:sldId id="270" r:id="rId34"/>
    <p:sldId id="33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B24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pPr/>
              <a:t>9/9/2021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pPr/>
              <a:t>‹#›</a:t>
            </a:fld>
            <a:endParaRPr lang="en-US"/>
          </a:p>
        </p:txBody>
      </p:sp>
    </p:spTree>
    <p:extLst>
      <p:ext uri="{BB962C8B-B14F-4D97-AF65-F5344CB8AC3E}">
        <p14:creationId xmlns="" xmlns:p14="http://schemas.microsoft.com/office/powerpoint/2010/main" val="42139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150378-18D8-42B2-AA1B-885D515A0878}" type="datetime1">
              <a:rPr lang="en-US" smtClean="0"/>
              <a:pPr/>
              <a:t>9/9/2021</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D4EAF-84EB-4409-BD44-13319F1F106B}" type="datetime1">
              <a:rPr lang="en-US" smtClean="0"/>
              <a:pPr/>
              <a:t>9/9/2021</a:t>
            </a:fld>
            <a:endParaRPr lang="en-US" dirty="0"/>
          </a:p>
        </p:txBody>
      </p:sp>
      <p:sp>
        <p:nvSpPr>
          <p:cNvPr id="5" name="Footer Placeholder 4"/>
          <p:cNvSpPr>
            <a:spLocks noGrp="1"/>
          </p:cNvSpPr>
          <p:nvPr>
            <p:ph type="ftr" sz="quarter" idx="11"/>
          </p:nvPr>
        </p:nvSpPr>
        <p:spPr/>
        <p:txBody>
          <a:bodyPr/>
          <a:lstStyle/>
          <a:p>
            <a:r>
              <a:rPr lang="en-US" smtClean="0"/>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D4EAF-84EB-4409-BD44-13319F1F106B}" type="datetime1">
              <a:rPr lang="en-US" smtClean="0"/>
              <a:pPr/>
              <a:t>9/9/2021</a:t>
            </a:fld>
            <a:endParaRPr lang="en-US" dirty="0"/>
          </a:p>
        </p:txBody>
      </p:sp>
      <p:sp>
        <p:nvSpPr>
          <p:cNvPr id="5" name="Footer Placeholder 4"/>
          <p:cNvSpPr>
            <a:spLocks noGrp="1"/>
          </p:cNvSpPr>
          <p:nvPr>
            <p:ph type="ftr" sz="quarter" idx="11"/>
          </p:nvPr>
        </p:nvSpPr>
        <p:spPr/>
        <p:txBody>
          <a:bodyPr/>
          <a:lstStyle/>
          <a:p>
            <a:r>
              <a:rPr lang="en-US" smtClean="0"/>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D4EAF-84EB-4409-BD44-13319F1F106B}" type="datetime1">
              <a:rPr lang="en-US" smtClean="0"/>
              <a:pPr/>
              <a:t>9/9/2021</a:t>
            </a:fld>
            <a:endParaRPr lang="en-US" dirty="0"/>
          </a:p>
        </p:txBody>
      </p:sp>
      <p:sp>
        <p:nvSpPr>
          <p:cNvPr id="5" name="Footer Placeholder 4"/>
          <p:cNvSpPr>
            <a:spLocks noGrp="1"/>
          </p:cNvSpPr>
          <p:nvPr>
            <p:ph type="ftr" sz="quarter" idx="11"/>
          </p:nvPr>
        </p:nvSpPr>
        <p:spPr/>
        <p:txBody>
          <a:bodyPr/>
          <a:lstStyle/>
          <a:p>
            <a:r>
              <a:rPr lang="en-US" smtClean="0"/>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FA951A-F4D3-4955-8F24-92D20D315AD8}" type="datetime1">
              <a:rPr lang="en-US" smtClean="0"/>
              <a:pPr/>
              <a:t>9/9/2021</a:t>
            </a:fld>
            <a:endParaRPr lang="en-US"/>
          </a:p>
        </p:txBody>
      </p:sp>
      <p:sp>
        <p:nvSpPr>
          <p:cNvPr id="5" name="Footer Placeholder 4"/>
          <p:cNvSpPr>
            <a:spLocks noGrp="1"/>
          </p:cNvSpPr>
          <p:nvPr>
            <p:ph type="ftr" sz="quarter" idx="11"/>
          </p:nvPr>
        </p:nvSpPr>
        <p:spPr/>
        <p:txBody>
          <a:bodyPr/>
          <a:lstStyle/>
          <a:p>
            <a:r>
              <a:rPr lang="en-US" smtClean="0"/>
              <a:t>FLIPROBO TECHNOLOGIES</a:t>
            </a:r>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1D4EAF-84EB-4409-BD44-13319F1F106B}" type="datetime1">
              <a:rPr lang="en-US" smtClean="0"/>
              <a:pPr/>
              <a:t>9/9/2021</a:t>
            </a:fld>
            <a:endParaRPr lang="en-US" dirty="0"/>
          </a:p>
        </p:txBody>
      </p:sp>
      <p:sp>
        <p:nvSpPr>
          <p:cNvPr id="6" name="Footer Placeholder 5"/>
          <p:cNvSpPr>
            <a:spLocks noGrp="1"/>
          </p:cNvSpPr>
          <p:nvPr>
            <p:ph type="ftr" sz="quarter" idx="11"/>
          </p:nvPr>
        </p:nvSpPr>
        <p:spPr/>
        <p:txBody>
          <a:bodyPr/>
          <a:lstStyle/>
          <a:p>
            <a:r>
              <a:rPr lang="en-US" smtClean="0"/>
              <a:t>FLIPROBO TECHNOLOGIES</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1D4EAF-84EB-4409-BD44-13319F1F106B}" type="datetime1">
              <a:rPr lang="en-US" smtClean="0"/>
              <a:pPr/>
              <a:t>9/9/2021</a:t>
            </a:fld>
            <a:endParaRPr lang="en-US" dirty="0"/>
          </a:p>
        </p:txBody>
      </p:sp>
      <p:sp>
        <p:nvSpPr>
          <p:cNvPr id="8" name="Footer Placeholder 7"/>
          <p:cNvSpPr>
            <a:spLocks noGrp="1"/>
          </p:cNvSpPr>
          <p:nvPr>
            <p:ph type="ftr" sz="quarter" idx="11"/>
          </p:nvPr>
        </p:nvSpPr>
        <p:spPr/>
        <p:txBody>
          <a:bodyPr/>
          <a:lstStyle/>
          <a:p>
            <a:r>
              <a:rPr lang="en-US" smtClean="0"/>
              <a:t>FLIPROBO TECHNOLOGIES</a:t>
            </a:r>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72D75A-B0FD-4720-A136-ADD1126BAEC8}" type="datetime1">
              <a:rPr lang="en-US" smtClean="0"/>
              <a:pPr/>
              <a:t>9/9/2021</a:t>
            </a:fld>
            <a:endParaRPr lang="en-US"/>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BC663-FC9E-456C-B417-73D232E00C02}" type="datetime1">
              <a:rPr lang="en-US" smtClean="0"/>
              <a:pPr/>
              <a:t>9/9/2021</a:t>
            </a:fld>
            <a:endParaRPr lang="en-US"/>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D4EAF-84EB-4409-BD44-13319F1F106B}" type="datetime1">
              <a:rPr lang="en-US" smtClean="0"/>
              <a:pPr/>
              <a:t>9/9/2021</a:t>
            </a:fld>
            <a:endParaRPr lang="en-US" dirty="0"/>
          </a:p>
        </p:txBody>
      </p:sp>
      <p:sp>
        <p:nvSpPr>
          <p:cNvPr id="6" name="Footer Placeholder 5"/>
          <p:cNvSpPr>
            <a:spLocks noGrp="1"/>
          </p:cNvSpPr>
          <p:nvPr>
            <p:ph type="ftr" sz="quarter" idx="11"/>
          </p:nvPr>
        </p:nvSpPr>
        <p:spPr/>
        <p:txBody>
          <a:bodyPr/>
          <a:lstStyle/>
          <a:p>
            <a:r>
              <a:rPr lang="en-US" smtClean="0"/>
              <a:t>FLIPROBO TECHNOLOGIES</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58EE0-12FC-478C-B733-FC29126B9262}" type="datetime1">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D4EAF-84EB-4409-BD44-13319F1F106B}" type="datetime1">
              <a:rPr lang="en-US" smtClean="0"/>
              <a:pPr/>
              <a:t>9/9/2021</a:t>
            </a:fld>
            <a:endParaRPr lang="en-US" dirty="0"/>
          </a:p>
        </p:txBody>
      </p:sp>
      <p:sp>
        <p:nvSpPr>
          <p:cNvPr id="5" name="Footer Placeholder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FLIPROBO TECHNOLOGIES</a:t>
            </a:r>
            <a:endParaRPr lang="en-US" dirty="0"/>
          </a:p>
        </p:txBody>
      </p:sp>
      <p:sp>
        <p:nvSpPr>
          <p:cNvPr id="6" name="Slide Number Placeholder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 y="2013629"/>
            <a:ext cx="11551920" cy="1829761"/>
          </a:xfrm>
          <a:solidFill>
            <a:schemeClr val="bg1"/>
          </a:solidFill>
        </p:spPr>
        <p:txBody>
          <a:bodyPr>
            <a:normAutofit/>
          </a:bodyPr>
          <a:lstStyle/>
          <a:p>
            <a:pPr algn="ctr"/>
            <a:r>
              <a:rPr lang="en-US" sz="5400" dirty="0">
                <a:solidFill>
                  <a:schemeClr val="tx2">
                    <a:lumMod val="60000"/>
                    <a:lumOff val="40000"/>
                  </a:schemeClr>
                </a:solidFill>
                <a:effectLst/>
                <a:latin typeface="Cooper Black" panose="0208090404030B020404" pitchFamily="18" charset="0"/>
                <a:cs typeface="Arial" panose="020B0604020202020204" pitchFamily="34" charset="0"/>
              </a:rPr>
              <a:t>Malignant Comment Classifier Project</a:t>
            </a:r>
            <a:endParaRPr lang="en-IN" sz="5400" dirty="0">
              <a:solidFill>
                <a:schemeClr val="tx2">
                  <a:lumMod val="60000"/>
                  <a:lumOff val="40000"/>
                </a:schemeClr>
              </a:solidFill>
              <a:effectLst/>
              <a:latin typeface="Cooper Black" panose="0208090404030B020404" pitchFamily="18" charset="0"/>
              <a:cs typeface="Arial" panose="020B0604020202020204" pitchFamily="34" charset="0"/>
            </a:endParaRPr>
          </a:p>
        </p:txBody>
      </p:sp>
      <p:sp>
        <p:nvSpPr>
          <p:cNvPr id="3" name="Subtitle 2"/>
          <p:cNvSpPr>
            <a:spLocks noGrp="1"/>
          </p:cNvSpPr>
          <p:nvPr>
            <p:ph type="subTitle" idx="1"/>
          </p:nvPr>
        </p:nvSpPr>
        <p:spPr>
          <a:xfrm>
            <a:off x="6982695" y="5584318"/>
            <a:ext cx="4775199" cy="484905"/>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Submitted by:			 </a:t>
            </a:r>
          </a:p>
          <a:p>
            <a:pPr algn="r"/>
            <a:r>
              <a:rPr lang="en-US" sz="2400" b="1" dirty="0" smtClean="0">
                <a:solidFill>
                  <a:schemeClr val="tx1"/>
                </a:solidFill>
                <a:latin typeface="Arial" panose="020B0604020202020204" pitchFamily="34" charset="0"/>
                <a:cs typeface="Arial" panose="020B0604020202020204" pitchFamily="34" charset="0"/>
              </a:rPr>
              <a:t>Laxmikant Deepak</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66522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838200" y="8"/>
            <a:ext cx="10515600" cy="1325563"/>
          </a:xfrm>
        </p:spPr>
        <p:txBody>
          <a:bodyPr>
            <a:no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10</a:t>
            </a:fld>
            <a:endParaRPr lang="en-US"/>
          </a:p>
        </p:txBody>
      </p:sp>
      <p:pic>
        <p:nvPicPr>
          <p:cNvPr id="9" name="Picture 8">
            <a:extLst>
              <a:ext uri="{FF2B5EF4-FFF2-40B4-BE49-F238E27FC236}">
                <a16:creationId xmlns="" xmlns:a16="http://schemas.microsoft.com/office/drawing/2014/main" id="{26CE6AAD-DE02-4105-8191-86B1670C79B6}"/>
              </a:ext>
            </a:extLst>
          </p:cNvPr>
          <p:cNvPicPr>
            <a:picLocks noChangeAspect="1"/>
          </p:cNvPicPr>
          <p:nvPr/>
        </p:nvPicPr>
        <p:blipFill>
          <a:blip r:embed="rId2" cstate="print"/>
          <a:stretch>
            <a:fillRect/>
          </a:stretch>
        </p:blipFill>
        <p:spPr>
          <a:xfrm>
            <a:off x="819149" y="1104707"/>
            <a:ext cx="3718883" cy="2324301"/>
          </a:xfrm>
          <a:prstGeom prst="rect">
            <a:avLst/>
          </a:prstGeom>
        </p:spPr>
      </p:pic>
      <p:pic>
        <p:nvPicPr>
          <p:cNvPr id="11" name="Picture 10">
            <a:extLst>
              <a:ext uri="{FF2B5EF4-FFF2-40B4-BE49-F238E27FC236}">
                <a16:creationId xmlns="" xmlns:a16="http://schemas.microsoft.com/office/drawing/2014/main" id="{864DDC00-DCC5-4206-8AAC-9DEC8446C3DD}"/>
              </a:ext>
            </a:extLst>
          </p:cNvPr>
          <p:cNvPicPr>
            <a:picLocks noChangeAspect="1"/>
          </p:cNvPicPr>
          <p:nvPr/>
        </p:nvPicPr>
        <p:blipFill>
          <a:blip r:embed="rId3" cstate="print"/>
          <a:stretch>
            <a:fillRect/>
          </a:stretch>
        </p:blipFill>
        <p:spPr>
          <a:xfrm>
            <a:off x="835667" y="3600168"/>
            <a:ext cx="4572396" cy="1867062"/>
          </a:xfrm>
          <a:prstGeom prst="rect">
            <a:avLst/>
          </a:prstGeom>
        </p:spPr>
      </p:pic>
      <p:pic>
        <p:nvPicPr>
          <p:cNvPr id="13" name="Picture 12">
            <a:extLst>
              <a:ext uri="{FF2B5EF4-FFF2-40B4-BE49-F238E27FC236}">
                <a16:creationId xmlns="" xmlns:a16="http://schemas.microsoft.com/office/drawing/2014/main" id="{317163E2-4ECF-429E-A337-913D62EB7E4B}"/>
              </a:ext>
            </a:extLst>
          </p:cNvPr>
          <p:cNvPicPr>
            <a:picLocks noChangeAspect="1"/>
          </p:cNvPicPr>
          <p:nvPr/>
        </p:nvPicPr>
        <p:blipFill>
          <a:blip r:embed="rId4" cstate="print"/>
          <a:stretch>
            <a:fillRect/>
          </a:stretch>
        </p:blipFill>
        <p:spPr>
          <a:xfrm>
            <a:off x="5687798" y="1466383"/>
            <a:ext cx="4999153" cy="4000847"/>
          </a:xfrm>
          <a:prstGeom prst="rect">
            <a:avLst/>
          </a:prstGeom>
        </p:spPr>
      </p:pic>
    </p:spTree>
    <p:extLst>
      <p:ext uri="{BB962C8B-B14F-4D97-AF65-F5344CB8AC3E}">
        <p14:creationId xmlns="" xmlns:p14="http://schemas.microsoft.com/office/powerpoint/2010/main" val="107425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838200" y="8"/>
            <a:ext cx="10515600" cy="1325563"/>
          </a:xfrm>
        </p:spPr>
        <p:txBody>
          <a:bodyPr>
            <a:no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11</a:t>
            </a:fld>
            <a:endParaRPr lang="en-US"/>
          </a:p>
        </p:txBody>
      </p:sp>
      <p:pic>
        <p:nvPicPr>
          <p:cNvPr id="11" name="Picture 10">
            <a:extLst>
              <a:ext uri="{FF2B5EF4-FFF2-40B4-BE49-F238E27FC236}">
                <a16:creationId xmlns="" xmlns:a16="http://schemas.microsoft.com/office/drawing/2014/main" id="{2BE87E51-8DF5-4C8A-820E-D5BA5CAC1F90}"/>
              </a:ext>
            </a:extLst>
          </p:cNvPr>
          <p:cNvPicPr>
            <a:picLocks noChangeAspect="1"/>
          </p:cNvPicPr>
          <p:nvPr/>
        </p:nvPicPr>
        <p:blipFill>
          <a:blip r:embed="rId2" cstate="print"/>
          <a:stretch>
            <a:fillRect/>
          </a:stretch>
        </p:blipFill>
        <p:spPr>
          <a:xfrm>
            <a:off x="418768" y="1249491"/>
            <a:ext cx="3833192" cy="4359018"/>
          </a:xfrm>
          <a:prstGeom prst="rect">
            <a:avLst/>
          </a:prstGeom>
        </p:spPr>
      </p:pic>
      <p:pic>
        <p:nvPicPr>
          <p:cNvPr id="13" name="Picture 12">
            <a:extLst>
              <a:ext uri="{FF2B5EF4-FFF2-40B4-BE49-F238E27FC236}">
                <a16:creationId xmlns="" xmlns:a16="http://schemas.microsoft.com/office/drawing/2014/main" id="{2AB3F09F-46CA-4CEE-9A11-258988D3AB97}"/>
              </a:ext>
            </a:extLst>
          </p:cNvPr>
          <p:cNvPicPr>
            <a:picLocks noChangeAspect="1"/>
          </p:cNvPicPr>
          <p:nvPr/>
        </p:nvPicPr>
        <p:blipFill>
          <a:blip r:embed="rId3" cstate="print"/>
          <a:stretch>
            <a:fillRect/>
          </a:stretch>
        </p:blipFill>
        <p:spPr>
          <a:xfrm>
            <a:off x="4542342" y="1485735"/>
            <a:ext cx="3154953" cy="3886537"/>
          </a:xfrm>
          <a:prstGeom prst="rect">
            <a:avLst/>
          </a:prstGeom>
        </p:spPr>
      </p:pic>
      <p:pic>
        <p:nvPicPr>
          <p:cNvPr id="15" name="Picture 14">
            <a:extLst>
              <a:ext uri="{FF2B5EF4-FFF2-40B4-BE49-F238E27FC236}">
                <a16:creationId xmlns="" xmlns:a16="http://schemas.microsoft.com/office/drawing/2014/main" id="{6BDCD76F-017A-4EEB-A59C-8422AC32C952}"/>
              </a:ext>
            </a:extLst>
          </p:cNvPr>
          <p:cNvPicPr>
            <a:picLocks noChangeAspect="1"/>
          </p:cNvPicPr>
          <p:nvPr/>
        </p:nvPicPr>
        <p:blipFill>
          <a:blip r:embed="rId4" cstate="print"/>
          <a:stretch>
            <a:fillRect/>
          </a:stretch>
        </p:blipFill>
        <p:spPr>
          <a:xfrm>
            <a:off x="7987667" y="1470423"/>
            <a:ext cx="3048264" cy="3993226"/>
          </a:xfrm>
          <a:prstGeom prst="rect">
            <a:avLst/>
          </a:prstGeom>
        </p:spPr>
      </p:pic>
      <p:pic>
        <p:nvPicPr>
          <p:cNvPr id="17" name="Picture 16">
            <a:extLst>
              <a:ext uri="{FF2B5EF4-FFF2-40B4-BE49-F238E27FC236}">
                <a16:creationId xmlns="" xmlns:a16="http://schemas.microsoft.com/office/drawing/2014/main" id="{87AE21C5-FE87-4A1D-87FF-BA3F062CACF9}"/>
              </a:ext>
            </a:extLst>
          </p:cNvPr>
          <p:cNvPicPr>
            <a:picLocks noChangeAspect="1"/>
          </p:cNvPicPr>
          <p:nvPr/>
        </p:nvPicPr>
        <p:blipFill>
          <a:blip r:embed="rId5" cstate="print"/>
          <a:stretch>
            <a:fillRect/>
          </a:stretch>
        </p:blipFill>
        <p:spPr>
          <a:xfrm>
            <a:off x="838206" y="5608509"/>
            <a:ext cx="5204911" cy="457240"/>
          </a:xfrm>
          <a:prstGeom prst="rect">
            <a:avLst/>
          </a:prstGeom>
        </p:spPr>
      </p:pic>
    </p:spTree>
    <p:extLst>
      <p:ext uri="{BB962C8B-B14F-4D97-AF65-F5344CB8AC3E}">
        <p14:creationId xmlns="" xmlns:p14="http://schemas.microsoft.com/office/powerpoint/2010/main" val="81593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838200" y="8"/>
            <a:ext cx="10515600" cy="1325563"/>
          </a:xfrm>
        </p:spPr>
        <p:txBody>
          <a:bodyPr>
            <a:no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12</a:t>
            </a:fld>
            <a:endParaRPr lang="en-US"/>
          </a:p>
        </p:txBody>
      </p:sp>
      <p:pic>
        <p:nvPicPr>
          <p:cNvPr id="6" name="Picture 5">
            <a:extLst>
              <a:ext uri="{FF2B5EF4-FFF2-40B4-BE49-F238E27FC236}">
                <a16:creationId xmlns="" xmlns:a16="http://schemas.microsoft.com/office/drawing/2014/main" id="{01D9385F-DDB6-49EB-9BD4-DA480FB8BA2E}"/>
              </a:ext>
            </a:extLst>
          </p:cNvPr>
          <p:cNvPicPr>
            <a:picLocks noChangeAspect="1"/>
          </p:cNvPicPr>
          <p:nvPr/>
        </p:nvPicPr>
        <p:blipFill>
          <a:blip r:embed="rId2" cstate="print"/>
          <a:stretch>
            <a:fillRect/>
          </a:stretch>
        </p:blipFill>
        <p:spPr>
          <a:xfrm>
            <a:off x="3085841" y="1584800"/>
            <a:ext cx="6020323" cy="3688400"/>
          </a:xfrm>
          <a:prstGeom prst="rect">
            <a:avLst/>
          </a:prstGeom>
        </p:spPr>
      </p:pic>
    </p:spTree>
    <p:extLst>
      <p:ext uri="{BB962C8B-B14F-4D97-AF65-F5344CB8AC3E}">
        <p14:creationId xmlns="" xmlns:p14="http://schemas.microsoft.com/office/powerpoint/2010/main" val="85804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838200" y="8"/>
            <a:ext cx="10515600" cy="1325563"/>
          </a:xfrm>
        </p:spPr>
        <p:txBody>
          <a:bodyPr>
            <a:no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13</a:t>
            </a:fld>
            <a:endParaRPr lang="en-US"/>
          </a:p>
        </p:txBody>
      </p:sp>
      <p:pic>
        <p:nvPicPr>
          <p:cNvPr id="6" name="Picture 5">
            <a:extLst>
              <a:ext uri="{FF2B5EF4-FFF2-40B4-BE49-F238E27FC236}">
                <a16:creationId xmlns="" xmlns:a16="http://schemas.microsoft.com/office/drawing/2014/main" id="{E3BE5988-4072-4BB0-AFFE-4A09E325C1BC}"/>
              </a:ext>
            </a:extLst>
          </p:cNvPr>
          <p:cNvPicPr>
            <a:picLocks noChangeAspect="1"/>
          </p:cNvPicPr>
          <p:nvPr/>
        </p:nvPicPr>
        <p:blipFill>
          <a:blip r:embed="rId2" cstate="print"/>
          <a:stretch>
            <a:fillRect/>
          </a:stretch>
        </p:blipFill>
        <p:spPr>
          <a:xfrm>
            <a:off x="2274241" y="1136462"/>
            <a:ext cx="7643523" cy="5136325"/>
          </a:xfrm>
          <a:prstGeom prst="rect">
            <a:avLst/>
          </a:prstGeom>
        </p:spPr>
      </p:pic>
    </p:spTree>
    <p:extLst>
      <p:ext uri="{BB962C8B-B14F-4D97-AF65-F5344CB8AC3E}">
        <p14:creationId xmlns="" xmlns:p14="http://schemas.microsoft.com/office/powerpoint/2010/main" val="98616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838200" y="8"/>
            <a:ext cx="10515600" cy="1325563"/>
          </a:xfrm>
        </p:spPr>
        <p:txBody>
          <a:bodyPr>
            <a:no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14</a:t>
            </a:fld>
            <a:endParaRPr lang="en-US"/>
          </a:p>
        </p:txBody>
      </p:sp>
      <p:pic>
        <p:nvPicPr>
          <p:cNvPr id="9" name="Picture 8">
            <a:extLst>
              <a:ext uri="{FF2B5EF4-FFF2-40B4-BE49-F238E27FC236}">
                <a16:creationId xmlns="" xmlns:a16="http://schemas.microsoft.com/office/drawing/2014/main" id="{C6F6B7B4-1892-412E-96D3-CCACF779E2BF}"/>
              </a:ext>
            </a:extLst>
          </p:cNvPr>
          <p:cNvPicPr>
            <a:picLocks noChangeAspect="1"/>
          </p:cNvPicPr>
          <p:nvPr/>
        </p:nvPicPr>
        <p:blipFill>
          <a:blip r:embed="rId2" cstate="print"/>
          <a:stretch>
            <a:fillRect/>
          </a:stretch>
        </p:blipFill>
        <p:spPr>
          <a:xfrm>
            <a:off x="2259000" y="1006584"/>
            <a:ext cx="7674005" cy="5334462"/>
          </a:xfrm>
          <a:prstGeom prst="rect">
            <a:avLst/>
          </a:prstGeom>
        </p:spPr>
      </p:pic>
    </p:spTree>
    <p:extLst>
      <p:ext uri="{BB962C8B-B14F-4D97-AF65-F5344CB8AC3E}">
        <p14:creationId xmlns="" xmlns:p14="http://schemas.microsoft.com/office/powerpoint/2010/main" val="363901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838200" y="8"/>
            <a:ext cx="10515600" cy="1325563"/>
          </a:xfrm>
        </p:spPr>
        <p:txBody>
          <a:bodyPr>
            <a:no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15</a:t>
            </a:fld>
            <a:endParaRPr lang="en-US"/>
          </a:p>
        </p:txBody>
      </p:sp>
      <p:sp>
        <p:nvSpPr>
          <p:cNvPr id="5" name="Rectangle 4"/>
          <p:cNvSpPr/>
          <p:nvPr/>
        </p:nvSpPr>
        <p:spPr>
          <a:xfrm>
            <a:off x="950545" y="2168840"/>
            <a:ext cx="1895519" cy="369332"/>
          </a:xfrm>
          <a:prstGeom prst="rect">
            <a:avLst/>
          </a:prstGeom>
        </p:spPr>
        <p:txBody>
          <a:bodyPr wrap="none">
            <a:spAutoFit/>
          </a:bodyPr>
          <a:lstStyle/>
          <a:p>
            <a:r>
              <a:rPr lang="en-US" b="1" dirty="0"/>
              <a:t>Malignant Words:</a:t>
            </a:r>
            <a:endParaRPr lang="en-US" dirty="0"/>
          </a:p>
        </p:txBody>
      </p:sp>
      <p:sp>
        <p:nvSpPr>
          <p:cNvPr id="10" name="Rectangle 9"/>
          <p:cNvSpPr/>
          <p:nvPr/>
        </p:nvSpPr>
        <p:spPr>
          <a:xfrm>
            <a:off x="3709466" y="1454815"/>
            <a:ext cx="3353803" cy="584775"/>
          </a:xfrm>
          <a:prstGeom prst="rect">
            <a:avLst/>
          </a:prstGeom>
        </p:spPr>
        <p:txBody>
          <a:bodyPr wrap="none">
            <a:spAutoFit/>
          </a:bodyPr>
          <a:lstStyle/>
          <a:p>
            <a:r>
              <a:rPr lang="en-US" sz="3200" b="1" dirty="0">
                <a:solidFill>
                  <a:schemeClr val="tx2">
                    <a:lumMod val="60000"/>
                    <a:lumOff val="40000"/>
                  </a:schemeClr>
                </a:solidFill>
                <a:latin typeface="Arial" panose="020B0604020202020204" pitchFamily="34" charset="0"/>
                <a:cs typeface="Arial" panose="020B0604020202020204" pitchFamily="34" charset="0"/>
              </a:rPr>
              <a:t>WORD-CLOUDS</a:t>
            </a:r>
          </a:p>
        </p:txBody>
      </p:sp>
      <p:pic>
        <p:nvPicPr>
          <p:cNvPr id="11" name="Picture 10">
            <a:extLst>
              <a:ext uri="{FF2B5EF4-FFF2-40B4-BE49-F238E27FC236}">
                <a16:creationId xmlns="" xmlns:a16="http://schemas.microsoft.com/office/drawing/2014/main" id="{EF7A7626-825E-4482-AF3F-7124D96B6D68}"/>
              </a:ext>
            </a:extLst>
          </p:cNvPr>
          <p:cNvPicPr>
            <a:picLocks noChangeAspect="1"/>
          </p:cNvPicPr>
          <p:nvPr/>
        </p:nvPicPr>
        <p:blipFill>
          <a:blip r:embed="rId2" cstate="print"/>
          <a:stretch>
            <a:fillRect/>
          </a:stretch>
        </p:blipFill>
        <p:spPr>
          <a:xfrm>
            <a:off x="3223657" y="2168842"/>
            <a:ext cx="6950043" cy="3657917"/>
          </a:xfrm>
          <a:prstGeom prst="rect">
            <a:avLst/>
          </a:prstGeom>
        </p:spPr>
      </p:pic>
    </p:spTree>
    <p:extLst>
      <p:ext uri="{BB962C8B-B14F-4D97-AF65-F5344CB8AC3E}">
        <p14:creationId xmlns="" xmlns:p14="http://schemas.microsoft.com/office/powerpoint/2010/main" val="244054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838199" y="8"/>
            <a:ext cx="10515600" cy="1325563"/>
          </a:xfrm>
        </p:spPr>
        <p:txBody>
          <a:bodyPr>
            <a:no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16</a:t>
            </a:fld>
            <a:endParaRPr lang="en-US"/>
          </a:p>
        </p:txBody>
      </p:sp>
      <p:sp>
        <p:nvSpPr>
          <p:cNvPr id="7" name="Rectangle 6"/>
          <p:cNvSpPr/>
          <p:nvPr/>
        </p:nvSpPr>
        <p:spPr>
          <a:xfrm>
            <a:off x="838200" y="2234066"/>
            <a:ext cx="2376420" cy="369332"/>
          </a:xfrm>
          <a:prstGeom prst="rect">
            <a:avLst/>
          </a:prstGeom>
        </p:spPr>
        <p:txBody>
          <a:bodyPr wrap="none">
            <a:spAutoFit/>
          </a:bodyPr>
          <a:lstStyle/>
          <a:p>
            <a:r>
              <a:rPr lang="en-US" b="1" dirty="0" err="1"/>
              <a:t>NoN</a:t>
            </a:r>
            <a:r>
              <a:rPr lang="en-US" b="1" dirty="0"/>
              <a:t> Malignant Words:</a:t>
            </a:r>
            <a:endParaRPr lang="en-US" dirty="0"/>
          </a:p>
        </p:txBody>
      </p:sp>
      <p:sp>
        <p:nvSpPr>
          <p:cNvPr id="10" name="Rectangle 9"/>
          <p:cNvSpPr/>
          <p:nvPr/>
        </p:nvSpPr>
        <p:spPr>
          <a:xfrm>
            <a:off x="4419104" y="1296696"/>
            <a:ext cx="3353803" cy="584775"/>
          </a:xfrm>
          <a:prstGeom prst="rect">
            <a:avLst/>
          </a:prstGeom>
        </p:spPr>
        <p:txBody>
          <a:bodyPr wrap="none">
            <a:spAutoFit/>
          </a:bodyPr>
          <a:lstStyle/>
          <a:p>
            <a:r>
              <a:rPr lang="en-US" sz="3200" b="1" dirty="0">
                <a:solidFill>
                  <a:schemeClr val="tx2">
                    <a:lumMod val="60000"/>
                    <a:lumOff val="40000"/>
                  </a:schemeClr>
                </a:solidFill>
                <a:latin typeface="Arial" panose="020B0604020202020204" pitchFamily="34" charset="0"/>
                <a:cs typeface="Arial" panose="020B0604020202020204" pitchFamily="34" charset="0"/>
              </a:rPr>
              <a:t>WORD-CLOUDS</a:t>
            </a:r>
          </a:p>
        </p:txBody>
      </p:sp>
      <p:pic>
        <p:nvPicPr>
          <p:cNvPr id="11" name="Picture 10">
            <a:extLst>
              <a:ext uri="{FF2B5EF4-FFF2-40B4-BE49-F238E27FC236}">
                <a16:creationId xmlns="" xmlns:a16="http://schemas.microsoft.com/office/drawing/2014/main" id="{35831DFB-356C-44F4-9B12-80D7F00C3E6F}"/>
              </a:ext>
            </a:extLst>
          </p:cNvPr>
          <p:cNvPicPr>
            <a:picLocks noChangeAspect="1"/>
          </p:cNvPicPr>
          <p:nvPr/>
        </p:nvPicPr>
        <p:blipFill>
          <a:blip r:embed="rId2" cstate="print"/>
          <a:stretch>
            <a:fillRect/>
          </a:stretch>
        </p:blipFill>
        <p:spPr>
          <a:xfrm>
            <a:off x="3675885" y="2234066"/>
            <a:ext cx="6774767" cy="3665538"/>
          </a:xfrm>
          <a:prstGeom prst="rect">
            <a:avLst/>
          </a:prstGeom>
        </p:spPr>
      </p:pic>
    </p:spTree>
    <p:extLst>
      <p:ext uri="{BB962C8B-B14F-4D97-AF65-F5344CB8AC3E}">
        <p14:creationId xmlns="" xmlns:p14="http://schemas.microsoft.com/office/powerpoint/2010/main" val="300012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5B9515-BC8C-43CC-A83C-A0ACE07F7D38}"/>
              </a:ext>
            </a:extLst>
          </p:cNvPr>
          <p:cNvSpPr>
            <a:spLocks noGrp="1"/>
          </p:cNvSpPr>
          <p:nvPr>
            <p:ph type="title"/>
          </p:nvPr>
        </p:nvSpPr>
        <p:spPr>
          <a:xfrm>
            <a:off x="1066800" y="0"/>
            <a:ext cx="10058400" cy="1609344"/>
          </a:xfrm>
        </p:spPr>
        <p:txBody>
          <a:bodyPr>
            <a:no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ADDED NEW FEATURE – COMMENT LABEL</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17</a:t>
            </a:fld>
            <a:endParaRPr lang="en-US"/>
          </a:p>
        </p:txBody>
      </p:sp>
      <p:pic>
        <p:nvPicPr>
          <p:cNvPr id="6" name="Picture 5">
            <a:extLst>
              <a:ext uri="{FF2B5EF4-FFF2-40B4-BE49-F238E27FC236}">
                <a16:creationId xmlns="" xmlns:a16="http://schemas.microsoft.com/office/drawing/2014/main" id="{9CC22D4A-51D6-4CE2-9D32-7BD7C123BA5F}"/>
              </a:ext>
            </a:extLst>
          </p:cNvPr>
          <p:cNvPicPr>
            <a:picLocks noChangeAspect="1"/>
          </p:cNvPicPr>
          <p:nvPr/>
        </p:nvPicPr>
        <p:blipFill>
          <a:blip r:embed="rId2" cstate="print"/>
          <a:stretch>
            <a:fillRect/>
          </a:stretch>
        </p:blipFill>
        <p:spPr>
          <a:xfrm>
            <a:off x="1088141" y="2770260"/>
            <a:ext cx="6850975" cy="3330229"/>
          </a:xfrm>
          <a:prstGeom prst="rect">
            <a:avLst/>
          </a:prstGeom>
        </p:spPr>
      </p:pic>
      <p:pic>
        <p:nvPicPr>
          <p:cNvPr id="10" name="Picture 9">
            <a:extLst>
              <a:ext uri="{FF2B5EF4-FFF2-40B4-BE49-F238E27FC236}">
                <a16:creationId xmlns="" xmlns:a16="http://schemas.microsoft.com/office/drawing/2014/main" id="{BBDB839E-1B36-4BCA-8AB6-64383177E59B}"/>
              </a:ext>
            </a:extLst>
          </p:cNvPr>
          <p:cNvPicPr>
            <a:picLocks noChangeAspect="1"/>
          </p:cNvPicPr>
          <p:nvPr/>
        </p:nvPicPr>
        <p:blipFill>
          <a:blip r:embed="rId3" cstate="print"/>
          <a:stretch>
            <a:fillRect/>
          </a:stretch>
        </p:blipFill>
        <p:spPr>
          <a:xfrm>
            <a:off x="4484818" y="1369130"/>
            <a:ext cx="6820491" cy="1158340"/>
          </a:xfrm>
          <a:prstGeom prst="rect">
            <a:avLst/>
          </a:prstGeom>
        </p:spPr>
      </p:pic>
    </p:spTree>
    <p:extLst>
      <p:ext uri="{BB962C8B-B14F-4D97-AF65-F5344CB8AC3E}">
        <p14:creationId xmlns="" xmlns:p14="http://schemas.microsoft.com/office/powerpoint/2010/main" val="60994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2404"/>
            <a:ext cx="10472928"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PREPRATION</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18</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 xmlns:a16="http://schemas.microsoft.com/office/drawing/2014/main" id="{8CF78637-0915-4BB8-8CEA-90DE6ED2438B}"/>
              </a:ext>
            </a:extLst>
          </p:cNvPr>
          <p:cNvPicPr>
            <a:picLocks noChangeAspect="1"/>
          </p:cNvPicPr>
          <p:nvPr/>
        </p:nvPicPr>
        <p:blipFill>
          <a:blip r:embed="rId2" cstate="print"/>
          <a:stretch>
            <a:fillRect/>
          </a:stretch>
        </p:blipFill>
        <p:spPr>
          <a:xfrm>
            <a:off x="398055" y="971455"/>
            <a:ext cx="7620660" cy="2362405"/>
          </a:xfrm>
          <a:prstGeom prst="rect">
            <a:avLst/>
          </a:prstGeom>
        </p:spPr>
      </p:pic>
      <p:pic>
        <p:nvPicPr>
          <p:cNvPr id="14" name="Picture 13">
            <a:extLst>
              <a:ext uri="{FF2B5EF4-FFF2-40B4-BE49-F238E27FC236}">
                <a16:creationId xmlns="" xmlns:a16="http://schemas.microsoft.com/office/drawing/2014/main" id="{59B236D4-B64F-4B6C-A3B6-43F0D0B966EC}"/>
              </a:ext>
            </a:extLst>
          </p:cNvPr>
          <p:cNvPicPr>
            <a:picLocks noChangeAspect="1"/>
          </p:cNvPicPr>
          <p:nvPr/>
        </p:nvPicPr>
        <p:blipFill>
          <a:blip r:embed="rId3" cstate="print"/>
          <a:stretch>
            <a:fillRect/>
          </a:stretch>
        </p:blipFill>
        <p:spPr>
          <a:xfrm>
            <a:off x="409490" y="3429008"/>
            <a:ext cx="7597799" cy="2179509"/>
          </a:xfrm>
          <a:prstGeom prst="rect">
            <a:avLst/>
          </a:prstGeom>
        </p:spPr>
      </p:pic>
    </p:spTree>
    <p:extLst>
      <p:ext uri="{BB962C8B-B14F-4D97-AF65-F5344CB8AC3E}">
        <p14:creationId xmlns="" xmlns:p14="http://schemas.microsoft.com/office/powerpoint/2010/main" val="294268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PREPRATION</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19</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 xmlns:a16="http://schemas.microsoft.com/office/drawing/2014/main" id="{69F683D9-AC19-4476-859A-852BD10C1DA1}"/>
              </a:ext>
            </a:extLst>
          </p:cNvPr>
          <p:cNvPicPr>
            <a:picLocks noChangeAspect="1"/>
          </p:cNvPicPr>
          <p:nvPr/>
        </p:nvPicPr>
        <p:blipFill>
          <a:blip r:embed="rId2" cstate="print"/>
          <a:stretch>
            <a:fillRect/>
          </a:stretch>
        </p:blipFill>
        <p:spPr>
          <a:xfrm>
            <a:off x="453066" y="1142787"/>
            <a:ext cx="7597799" cy="4915326"/>
          </a:xfrm>
          <a:prstGeom prst="rect">
            <a:avLst/>
          </a:prstGeom>
        </p:spPr>
      </p:pic>
    </p:spTree>
    <p:extLst>
      <p:ext uri="{BB962C8B-B14F-4D97-AF65-F5344CB8AC3E}">
        <p14:creationId xmlns="" xmlns:p14="http://schemas.microsoft.com/office/powerpoint/2010/main" val="24297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A96374-EF3E-49F9-9124-DA6705E44C7F}"/>
              </a:ext>
            </a:extLst>
          </p:cNvPr>
          <p:cNvSpPr>
            <a:spLocks noGrp="1"/>
          </p:cNvSpPr>
          <p:nvPr>
            <p:ph type="title"/>
          </p:nvPr>
        </p:nvSpPr>
        <p:spPr>
          <a:xfrm>
            <a:off x="913777" y="8"/>
            <a:ext cx="10364451" cy="1596177"/>
          </a:xfrm>
        </p:spPr>
        <p:txBody>
          <a:bodyPr>
            <a:norm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BUSINESS PROBLEM FRAMING</a:t>
            </a:r>
            <a:endParaRPr lang="en-US"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33C248A7-C68C-4C5D-9A8F-96DB900E1245}"/>
              </a:ext>
            </a:extLst>
          </p:cNvPr>
          <p:cNvSpPr>
            <a:spLocks noGrp="1"/>
          </p:cNvSpPr>
          <p:nvPr>
            <p:ph idx="1"/>
          </p:nvPr>
        </p:nvSpPr>
        <p:spPr>
          <a:xfrm>
            <a:off x="913775" y="1596177"/>
            <a:ext cx="10364452" cy="4513998"/>
          </a:xfrm>
        </p:spPr>
        <p:txBody>
          <a:bodyPr>
            <a:noAutofit/>
          </a:bodyPr>
          <a:lstStyle/>
          <a:p>
            <a:pPr lvl="0"/>
            <a:r>
              <a:rPr lang="en-IN" sz="2200"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200" dirty="0">
              <a:latin typeface="Arial" panose="020B0604020202020204" pitchFamily="34" charset="0"/>
              <a:cs typeface="Arial" panose="020B0604020202020204" pitchFamily="34" charset="0"/>
            </a:endParaRPr>
          </a:p>
          <a:p>
            <a:pPr lvl="0"/>
            <a:r>
              <a:rPr lang="en-IN" sz="22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200" dirty="0">
              <a:latin typeface="Arial" panose="020B0604020202020204" pitchFamily="34" charset="0"/>
              <a:cs typeface="Arial" panose="020B0604020202020204" pitchFamily="34" charset="0"/>
            </a:endParaRPr>
          </a:p>
          <a:p>
            <a:pPr lvl="0"/>
            <a:r>
              <a:rPr lang="en-IN" sz="2200" dirty="0">
                <a:latin typeface="Arial" panose="020B06040202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t>
            </a:r>
            <a:r>
              <a:rPr lang="en-IN" sz="2200" dirty="0" err="1">
                <a:latin typeface="Arial" panose="020B0604020202020204" pitchFamily="34" charset="0"/>
                <a:cs typeface="Arial" panose="020B0604020202020204" pitchFamily="34" charset="0"/>
              </a:rPr>
              <a:t>andoffensive</a:t>
            </a:r>
            <a:r>
              <a:rPr lang="en-IN" sz="2200" dirty="0">
                <a:latin typeface="Arial" panose="020B0604020202020204" pitchFamily="34" charset="0"/>
                <a:cs typeface="Arial" panose="020B0604020202020204" pitchFamily="34" charset="0"/>
              </a:rPr>
              <a:t> comments. This can take a toll on anyone and affect them mentally leading to depression, mental illness, self-hatred and suicidal thoughts.</a:t>
            </a:r>
            <a:endParaRPr lang="en-US" sz="2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2</a:t>
            </a:fld>
            <a:endParaRPr lang="en-US"/>
          </a:p>
        </p:txBody>
      </p:sp>
    </p:spTree>
    <p:extLst>
      <p:ext uri="{BB962C8B-B14F-4D97-AF65-F5344CB8AC3E}">
        <p14:creationId xmlns=""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1162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OUTPUT</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20</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10" name="Picture 9">
            <a:extLst>
              <a:ext uri="{FF2B5EF4-FFF2-40B4-BE49-F238E27FC236}">
                <a16:creationId xmlns="" xmlns:a16="http://schemas.microsoft.com/office/drawing/2014/main" id="{47D861A3-ACD7-4A76-B186-8006261EABEC}"/>
              </a:ext>
            </a:extLst>
          </p:cNvPr>
          <p:cNvPicPr/>
          <p:nvPr/>
        </p:nvPicPr>
        <p:blipFill>
          <a:blip r:embed="rId2" cstate="print"/>
          <a:stretch>
            <a:fillRect/>
          </a:stretch>
        </p:blipFill>
        <p:spPr>
          <a:xfrm>
            <a:off x="133653" y="1094069"/>
            <a:ext cx="9693255" cy="3663841"/>
          </a:xfrm>
          <a:prstGeom prst="rect">
            <a:avLst/>
          </a:prstGeom>
        </p:spPr>
      </p:pic>
      <p:pic>
        <p:nvPicPr>
          <p:cNvPr id="11" name="Picture 10">
            <a:extLst>
              <a:ext uri="{FF2B5EF4-FFF2-40B4-BE49-F238E27FC236}">
                <a16:creationId xmlns="" xmlns:a16="http://schemas.microsoft.com/office/drawing/2014/main" id="{D1B32161-B3D4-42D9-8903-4FCAD94AD0B2}"/>
              </a:ext>
            </a:extLst>
          </p:cNvPr>
          <p:cNvPicPr/>
          <p:nvPr/>
        </p:nvPicPr>
        <p:blipFill rotWithShape="1">
          <a:blip r:embed="rId3" cstate="print"/>
          <a:srcRect r="30520"/>
          <a:stretch/>
        </p:blipFill>
        <p:spPr>
          <a:xfrm>
            <a:off x="4680585" y="1027429"/>
            <a:ext cx="6968491" cy="3510598"/>
          </a:xfrm>
          <a:prstGeom prst="rect">
            <a:avLst/>
          </a:prstGeom>
        </p:spPr>
      </p:pic>
    </p:spTree>
    <p:extLst>
      <p:ext uri="{BB962C8B-B14F-4D97-AF65-F5344CB8AC3E}">
        <p14:creationId xmlns="" xmlns:p14="http://schemas.microsoft.com/office/powerpoint/2010/main" val="119829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OUTPUT</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21</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 xmlns:a16="http://schemas.microsoft.com/office/drawing/2014/main" id="{9C97CCB7-6F3C-414F-B4D8-2B39FB3D9B16}"/>
              </a:ext>
            </a:extLst>
          </p:cNvPr>
          <p:cNvPicPr/>
          <p:nvPr/>
        </p:nvPicPr>
        <p:blipFill>
          <a:blip r:embed="rId2" cstate="print"/>
          <a:stretch>
            <a:fillRect/>
          </a:stretch>
        </p:blipFill>
        <p:spPr>
          <a:xfrm>
            <a:off x="6" y="1096727"/>
            <a:ext cx="10834279" cy="3458708"/>
          </a:xfrm>
          <a:prstGeom prst="rect">
            <a:avLst/>
          </a:prstGeom>
        </p:spPr>
      </p:pic>
      <p:pic>
        <p:nvPicPr>
          <p:cNvPr id="9" name="Picture 8">
            <a:extLst>
              <a:ext uri="{FF2B5EF4-FFF2-40B4-BE49-F238E27FC236}">
                <a16:creationId xmlns="" xmlns:a16="http://schemas.microsoft.com/office/drawing/2014/main" id="{B3894848-916A-41DF-9D79-09311F21231D}"/>
              </a:ext>
            </a:extLst>
          </p:cNvPr>
          <p:cNvPicPr/>
          <p:nvPr/>
        </p:nvPicPr>
        <p:blipFill rotWithShape="1">
          <a:blip r:embed="rId3" cstate="print"/>
          <a:srcRect l="6605" r="31483"/>
          <a:stretch/>
        </p:blipFill>
        <p:spPr>
          <a:xfrm>
            <a:off x="5347255" y="1439020"/>
            <a:ext cx="6603956" cy="3798909"/>
          </a:xfrm>
          <a:prstGeom prst="rect">
            <a:avLst/>
          </a:prstGeom>
        </p:spPr>
      </p:pic>
    </p:spTree>
    <p:extLst>
      <p:ext uri="{BB962C8B-B14F-4D97-AF65-F5344CB8AC3E}">
        <p14:creationId xmlns="" xmlns:p14="http://schemas.microsoft.com/office/powerpoint/2010/main" val="243537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OUTPUT</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22</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 xmlns:a16="http://schemas.microsoft.com/office/drawing/2014/main" id="{246FB827-2847-42D7-AE82-4A1700343DB6}"/>
              </a:ext>
            </a:extLst>
          </p:cNvPr>
          <p:cNvPicPr/>
          <p:nvPr/>
        </p:nvPicPr>
        <p:blipFill>
          <a:blip r:embed="rId2" cstate="print"/>
          <a:stretch>
            <a:fillRect/>
          </a:stretch>
        </p:blipFill>
        <p:spPr>
          <a:xfrm>
            <a:off x="0" y="993554"/>
            <a:ext cx="10077152" cy="3364230"/>
          </a:xfrm>
          <a:prstGeom prst="rect">
            <a:avLst/>
          </a:prstGeom>
        </p:spPr>
      </p:pic>
      <p:pic>
        <p:nvPicPr>
          <p:cNvPr id="10" name="Picture 9">
            <a:extLst>
              <a:ext uri="{FF2B5EF4-FFF2-40B4-BE49-F238E27FC236}">
                <a16:creationId xmlns="" xmlns:a16="http://schemas.microsoft.com/office/drawing/2014/main" id="{944618D7-C57D-42EA-BFCE-26C372584769}"/>
              </a:ext>
            </a:extLst>
          </p:cNvPr>
          <p:cNvPicPr/>
          <p:nvPr/>
        </p:nvPicPr>
        <p:blipFill rotWithShape="1">
          <a:blip r:embed="rId3" cstate="print"/>
          <a:srcRect l="6384" r="31288"/>
          <a:stretch/>
        </p:blipFill>
        <p:spPr>
          <a:xfrm>
            <a:off x="5637740" y="1071623"/>
            <a:ext cx="6554260" cy="3324225"/>
          </a:xfrm>
          <a:prstGeom prst="rect">
            <a:avLst/>
          </a:prstGeom>
        </p:spPr>
      </p:pic>
    </p:spTree>
    <p:extLst>
      <p:ext uri="{BB962C8B-B14F-4D97-AF65-F5344CB8AC3E}">
        <p14:creationId xmlns="" xmlns:p14="http://schemas.microsoft.com/office/powerpoint/2010/main" val="26876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656409" y="25"/>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OUTPUT</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23</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 xmlns:a16="http://schemas.microsoft.com/office/drawing/2014/main" id="{7C29FD34-C365-40AF-B0F3-576F05AF2C88}"/>
              </a:ext>
            </a:extLst>
          </p:cNvPr>
          <p:cNvPicPr/>
          <p:nvPr/>
        </p:nvPicPr>
        <p:blipFill rotWithShape="1">
          <a:blip r:embed="rId2" cstate="print"/>
          <a:srcRect l="3104" r="51117"/>
          <a:stretch/>
        </p:blipFill>
        <p:spPr>
          <a:xfrm>
            <a:off x="133648" y="1134884"/>
            <a:ext cx="5491901" cy="3642167"/>
          </a:xfrm>
          <a:prstGeom prst="rect">
            <a:avLst/>
          </a:prstGeom>
        </p:spPr>
      </p:pic>
      <p:pic>
        <p:nvPicPr>
          <p:cNvPr id="10" name="Picture 9">
            <a:extLst>
              <a:ext uri="{FF2B5EF4-FFF2-40B4-BE49-F238E27FC236}">
                <a16:creationId xmlns="" xmlns:a16="http://schemas.microsoft.com/office/drawing/2014/main" id="{3D4D5FB6-67C7-4D63-A24D-6A14909F6F70}"/>
              </a:ext>
            </a:extLst>
          </p:cNvPr>
          <p:cNvPicPr/>
          <p:nvPr/>
        </p:nvPicPr>
        <p:blipFill rotWithShape="1">
          <a:blip r:embed="rId3" cstate="print"/>
          <a:srcRect l="7063" r="33264"/>
          <a:stretch/>
        </p:blipFill>
        <p:spPr>
          <a:xfrm>
            <a:off x="5625548" y="1325580"/>
            <a:ext cx="6464808" cy="3988054"/>
          </a:xfrm>
          <a:prstGeom prst="rect">
            <a:avLst/>
          </a:prstGeom>
        </p:spPr>
      </p:pic>
    </p:spTree>
    <p:extLst>
      <p:ext uri="{BB962C8B-B14F-4D97-AF65-F5344CB8AC3E}">
        <p14:creationId xmlns="" xmlns:p14="http://schemas.microsoft.com/office/powerpoint/2010/main" val="352558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OUTPUT</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24</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 xmlns:a16="http://schemas.microsoft.com/office/drawing/2014/main" id="{30E3A371-9A04-4E4C-9470-6D9FC4F21B8E}"/>
              </a:ext>
            </a:extLst>
          </p:cNvPr>
          <p:cNvPicPr/>
          <p:nvPr/>
        </p:nvPicPr>
        <p:blipFill rotWithShape="1">
          <a:blip r:embed="rId2" cstate="print"/>
          <a:srcRect l="4954" r="50999"/>
          <a:stretch/>
        </p:blipFill>
        <p:spPr>
          <a:xfrm>
            <a:off x="364495" y="1014995"/>
            <a:ext cx="4864735" cy="4014213"/>
          </a:xfrm>
          <a:prstGeom prst="rect">
            <a:avLst/>
          </a:prstGeom>
        </p:spPr>
      </p:pic>
      <p:pic>
        <p:nvPicPr>
          <p:cNvPr id="10" name="Picture 9">
            <a:extLst>
              <a:ext uri="{FF2B5EF4-FFF2-40B4-BE49-F238E27FC236}">
                <a16:creationId xmlns="" xmlns:a16="http://schemas.microsoft.com/office/drawing/2014/main" id="{F494FDC8-9D96-414D-BA3D-ECFD4608905A}"/>
              </a:ext>
            </a:extLst>
          </p:cNvPr>
          <p:cNvPicPr/>
          <p:nvPr/>
        </p:nvPicPr>
        <p:blipFill rotWithShape="1">
          <a:blip r:embed="rId3" cstate="print"/>
          <a:srcRect l="6667" r="33670"/>
          <a:stretch/>
        </p:blipFill>
        <p:spPr>
          <a:xfrm>
            <a:off x="5229230" y="1461777"/>
            <a:ext cx="6721983" cy="3693795"/>
          </a:xfrm>
          <a:prstGeom prst="rect">
            <a:avLst/>
          </a:prstGeom>
        </p:spPr>
      </p:pic>
    </p:spTree>
    <p:extLst>
      <p:ext uri="{BB962C8B-B14F-4D97-AF65-F5344CB8AC3E}">
        <p14:creationId xmlns="" xmlns:p14="http://schemas.microsoft.com/office/powerpoint/2010/main" val="19455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7226"/>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OUTPUT</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25</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 xmlns:a16="http://schemas.microsoft.com/office/drawing/2014/main" id="{2434E0D0-98B3-49CD-A6BC-2A1D2ABA93F9}"/>
              </a:ext>
            </a:extLst>
          </p:cNvPr>
          <p:cNvPicPr/>
          <p:nvPr/>
        </p:nvPicPr>
        <p:blipFill>
          <a:blip r:embed="rId2" cstate="print"/>
          <a:stretch>
            <a:fillRect/>
          </a:stretch>
        </p:blipFill>
        <p:spPr>
          <a:xfrm>
            <a:off x="133654" y="1026336"/>
            <a:ext cx="10181927" cy="3688596"/>
          </a:xfrm>
          <a:prstGeom prst="rect">
            <a:avLst/>
          </a:prstGeom>
        </p:spPr>
      </p:pic>
      <p:pic>
        <p:nvPicPr>
          <p:cNvPr id="10" name="Picture 9">
            <a:extLst>
              <a:ext uri="{FF2B5EF4-FFF2-40B4-BE49-F238E27FC236}">
                <a16:creationId xmlns="" xmlns:a16="http://schemas.microsoft.com/office/drawing/2014/main" id="{F952FF5C-384B-4682-91A4-AE9A56BA21FF}"/>
              </a:ext>
            </a:extLst>
          </p:cNvPr>
          <p:cNvPicPr/>
          <p:nvPr/>
        </p:nvPicPr>
        <p:blipFill rotWithShape="1">
          <a:blip r:embed="rId3" cstate="print"/>
          <a:srcRect l="6049" r="32892"/>
          <a:stretch/>
        </p:blipFill>
        <p:spPr>
          <a:xfrm>
            <a:off x="5224617" y="1066313"/>
            <a:ext cx="6524625" cy="3608642"/>
          </a:xfrm>
          <a:prstGeom prst="rect">
            <a:avLst/>
          </a:prstGeom>
        </p:spPr>
      </p:pic>
    </p:spTree>
    <p:extLst>
      <p:ext uri="{BB962C8B-B14F-4D97-AF65-F5344CB8AC3E}">
        <p14:creationId xmlns="" xmlns:p14="http://schemas.microsoft.com/office/powerpoint/2010/main" val="53883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7226"/>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OUTPUT</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26</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 xmlns:a16="http://schemas.microsoft.com/office/drawing/2014/main" id="{7E7905A6-D8CF-4A27-9814-27AD18AA808F}"/>
              </a:ext>
            </a:extLst>
          </p:cNvPr>
          <p:cNvPicPr/>
          <p:nvPr/>
        </p:nvPicPr>
        <p:blipFill>
          <a:blip r:embed="rId2" cstate="print"/>
          <a:stretch>
            <a:fillRect/>
          </a:stretch>
        </p:blipFill>
        <p:spPr>
          <a:xfrm>
            <a:off x="41830" y="1150177"/>
            <a:ext cx="10515599" cy="3524778"/>
          </a:xfrm>
          <a:prstGeom prst="rect">
            <a:avLst/>
          </a:prstGeom>
        </p:spPr>
      </p:pic>
      <p:pic>
        <p:nvPicPr>
          <p:cNvPr id="11" name="Picture 10">
            <a:extLst>
              <a:ext uri="{FF2B5EF4-FFF2-40B4-BE49-F238E27FC236}">
                <a16:creationId xmlns="" xmlns:a16="http://schemas.microsoft.com/office/drawing/2014/main" id="{A53AEFED-0818-403B-9B15-2C33C79F21DF}"/>
              </a:ext>
            </a:extLst>
          </p:cNvPr>
          <p:cNvPicPr/>
          <p:nvPr/>
        </p:nvPicPr>
        <p:blipFill rotWithShape="1">
          <a:blip r:embed="rId3" cstate="print"/>
          <a:srcRect l="6393" r="33788"/>
          <a:stretch/>
        </p:blipFill>
        <p:spPr>
          <a:xfrm>
            <a:off x="5079068" y="977562"/>
            <a:ext cx="6872141" cy="3870008"/>
          </a:xfrm>
          <a:prstGeom prst="rect">
            <a:avLst/>
          </a:prstGeom>
        </p:spPr>
      </p:pic>
    </p:spTree>
    <p:extLst>
      <p:ext uri="{BB962C8B-B14F-4D97-AF65-F5344CB8AC3E}">
        <p14:creationId xmlns="" xmlns:p14="http://schemas.microsoft.com/office/powerpoint/2010/main" val="254384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MODEL SCORES SUMMARY</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27</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 xmlns:a16="http://schemas.microsoft.com/office/drawing/2014/main" id="{F32FD293-424B-4A1F-B6ED-5C43B7B9CD48}"/>
              </a:ext>
            </a:extLst>
          </p:cNvPr>
          <p:cNvPicPr>
            <a:picLocks noChangeAspect="1"/>
          </p:cNvPicPr>
          <p:nvPr/>
        </p:nvPicPr>
        <p:blipFill>
          <a:blip r:embed="rId2" cstate="print"/>
          <a:stretch>
            <a:fillRect/>
          </a:stretch>
        </p:blipFill>
        <p:spPr>
          <a:xfrm>
            <a:off x="906491" y="1291976"/>
            <a:ext cx="10310732" cy="3863588"/>
          </a:xfrm>
          <a:prstGeom prst="rect">
            <a:avLst/>
          </a:prstGeom>
        </p:spPr>
      </p:pic>
    </p:spTree>
    <p:extLst>
      <p:ext uri="{BB962C8B-B14F-4D97-AF65-F5344CB8AC3E}">
        <p14:creationId xmlns="" xmlns:p14="http://schemas.microsoft.com/office/powerpoint/2010/main" val="1856066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FINAL MODEL</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28</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 xmlns:a16="http://schemas.microsoft.com/office/drawing/2014/main" id="{26F4DAEE-ECE7-43A4-8414-DDAB9E2FF8CF}"/>
              </a:ext>
            </a:extLst>
          </p:cNvPr>
          <p:cNvPicPr>
            <a:picLocks noChangeAspect="1"/>
          </p:cNvPicPr>
          <p:nvPr/>
        </p:nvPicPr>
        <p:blipFill>
          <a:blip r:embed="rId2" cstate="print"/>
          <a:stretch>
            <a:fillRect/>
          </a:stretch>
        </p:blipFill>
        <p:spPr>
          <a:xfrm>
            <a:off x="1131001" y="1078717"/>
            <a:ext cx="9930003" cy="4929872"/>
          </a:xfrm>
          <a:prstGeom prst="rect">
            <a:avLst/>
          </a:prstGeom>
        </p:spPr>
      </p:pic>
    </p:spTree>
    <p:extLst>
      <p:ext uri="{BB962C8B-B14F-4D97-AF65-F5344CB8AC3E}">
        <p14:creationId xmlns="" xmlns:p14="http://schemas.microsoft.com/office/powerpoint/2010/main" val="392940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FINAL MODEL</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29</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 xmlns:a16="http://schemas.microsoft.com/office/drawing/2014/main" id="{928BB850-7031-45F7-8DBC-76EA9F24F8ED}"/>
              </a:ext>
            </a:extLst>
          </p:cNvPr>
          <p:cNvPicPr>
            <a:picLocks noChangeAspect="1"/>
          </p:cNvPicPr>
          <p:nvPr/>
        </p:nvPicPr>
        <p:blipFill>
          <a:blip r:embed="rId2" cstate="print"/>
          <a:stretch>
            <a:fillRect/>
          </a:stretch>
        </p:blipFill>
        <p:spPr>
          <a:xfrm>
            <a:off x="491298" y="1535284"/>
            <a:ext cx="5137983" cy="3810382"/>
          </a:xfrm>
          <a:prstGeom prst="rect">
            <a:avLst/>
          </a:prstGeom>
        </p:spPr>
      </p:pic>
      <p:pic>
        <p:nvPicPr>
          <p:cNvPr id="11" name="Picture 10">
            <a:extLst>
              <a:ext uri="{FF2B5EF4-FFF2-40B4-BE49-F238E27FC236}">
                <a16:creationId xmlns="" xmlns:a16="http://schemas.microsoft.com/office/drawing/2014/main" id="{71C36D67-94D4-4B71-9CD4-FB9489FF06B8}"/>
              </a:ext>
            </a:extLst>
          </p:cNvPr>
          <p:cNvPicPr>
            <a:picLocks noChangeAspect="1"/>
          </p:cNvPicPr>
          <p:nvPr/>
        </p:nvPicPr>
        <p:blipFill>
          <a:blip r:embed="rId3" cstate="print"/>
          <a:stretch>
            <a:fillRect/>
          </a:stretch>
        </p:blipFill>
        <p:spPr>
          <a:xfrm>
            <a:off x="6096003" y="1535287"/>
            <a:ext cx="5524500" cy="4057741"/>
          </a:xfrm>
          <a:prstGeom prst="rect">
            <a:avLst/>
          </a:prstGeom>
        </p:spPr>
      </p:pic>
    </p:spTree>
    <p:extLst>
      <p:ext uri="{BB962C8B-B14F-4D97-AF65-F5344CB8AC3E}">
        <p14:creationId xmlns="" xmlns:p14="http://schemas.microsoft.com/office/powerpoint/2010/main" val="34207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A96374-EF3E-49F9-9124-DA6705E44C7F}"/>
              </a:ext>
            </a:extLst>
          </p:cNvPr>
          <p:cNvSpPr>
            <a:spLocks noGrp="1"/>
          </p:cNvSpPr>
          <p:nvPr>
            <p:ph type="title"/>
          </p:nvPr>
        </p:nvSpPr>
        <p:spPr>
          <a:xfrm>
            <a:off x="971549" y="0"/>
            <a:ext cx="10132315" cy="1293028"/>
          </a:xfrm>
        </p:spPr>
        <p:txBody>
          <a:bodyPr>
            <a:norm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BUSINESS PROBLEM FRAMING</a:t>
            </a:r>
            <a:endParaRPr lang="en-US"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33C248A7-C68C-4C5D-9A8F-96DB900E1245}"/>
              </a:ext>
            </a:extLst>
          </p:cNvPr>
          <p:cNvSpPr>
            <a:spLocks noGrp="1"/>
          </p:cNvSpPr>
          <p:nvPr>
            <p:ph idx="1"/>
          </p:nvPr>
        </p:nvSpPr>
        <p:spPr>
          <a:xfrm>
            <a:off x="971554" y="1246784"/>
            <a:ext cx="10248903" cy="4525963"/>
          </a:xfrm>
        </p:spPr>
        <p:txBody>
          <a:bodyPr>
            <a:noAutofit/>
          </a:bodyPr>
          <a:lstStyle/>
          <a:p>
            <a:pPr marL="182563" lvl="0" indent="-182563"/>
            <a:r>
              <a:rPr lang="en-IN" sz="2800" dirty="0">
                <a:latin typeface="Arial" panose="020B060402020202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2800" dirty="0" err="1">
                <a:latin typeface="Arial" panose="020B0604020202020204" pitchFamily="34" charset="0"/>
                <a:cs typeface="Arial" panose="020B0604020202020204" pitchFamily="34" charset="0"/>
              </a:rPr>
              <a:t>unoffensive</a:t>
            </a:r>
            <a:r>
              <a:rPr lang="en-IN" sz="2800" dirty="0">
                <a:latin typeface="Arial" panose="020B0604020202020204" pitchFamily="34" charset="0"/>
                <a:cs typeface="Arial" panose="020B0604020202020204" pitchFamily="34" charset="0"/>
              </a:rPr>
              <a:t>, but “u are an idiot” is clearly offensive.</a:t>
            </a:r>
            <a:endParaRPr lang="en-US"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3</a:t>
            </a:fld>
            <a:endParaRPr lang="en-US"/>
          </a:p>
        </p:txBody>
      </p:sp>
    </p:spTree>
    <p:extLst>
      <p:ext uri="{BB962C8B-B14F-4D97-AF65-F5344CB8AC3E}">
        <p14:creationId xmlns="" xmlns:p14="http://schemas.microsoft.com/office/powerpoint/2010/main" val="269515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FINAL MODEL</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30</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 xmlns:a16="http://schemas.microsoft.com/office/drawing/2014/main" id="{780AE76C-E4F7-41E8-9614-E66EA9AD215B}"/>
              </a:ext>
            </a:extLst>
          </p:cNvPr>
          <p:cNvPicPr>
            <a:picLocks noChangeAspect="1"/>
          </p:cNvPicPr>
          <p:nvPr/>
        </p:nvPicPr>
        <p:blipFill>
          <a:blip r:embed="rId2" cstate="print"/>
          <a:stretch>
            <a:fillRect/>
          </a:stretch>
        </p:blipFill>
        <p:spPr>
          <a:xfrm>
            <a:off x="1976286" y="1032322"/>
            <a:ext cx="8239439" cy="4934991"/>
          </a:xfrm>
          <a:prstGeom prst="rect">
            <a:avLst/>
          </a:prstGeom>
        </p:spPr>
      </p:pic>
    </p:spTree>
    <p:extLst>
      <p:ext uri="{BB962C8B-B14F-4D97-AF65-F5344CB8AC3E}">
        <p14:creationId xmlns="" xmlns:p14="http://schemas.microsoft.com/office/powerpoint/2010/main" val="418331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0" y="-2365"/>
            <a:ext cx="8021782" cy="1325563"/>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PREDICTED VALUES</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31</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 xmlns:a16="http://schemas.microsoft.com/office/drawing/2014/main" id="{8DD5445F-954A-4EEB-9B32-97D8F33CB4F6}"/>
              </a:ext>
            </a:extLst>
          </p:cNvPr>
          <p:cNvPicPr>
            <a:picLocks noChangeAspect="1"/>
          </p:cNvPicPr>
          <p:nvPr/>
        </p:nvPicPr>
        <p:blipFill>
          <a:blip r:embed="rId2" cstate="print"/>
          <a:stretch>
            <a:fillRect/>
          </a:stretch>
        </p:blipFill>
        <p:spPr>
          <a:xfrm>
            <a:off x="7576982" y="272969"/>
            <a:ext cx="4054191" cy="1745131"/>
          </a:xfrm>
          <a:prstGeom prst="rect">
            <a:avLst/>
          </a:prstGeom>
        </p:spPr>
      </p:pic>
      <p:pic>
        <p:nvPicPr>
          <p:cNvPr id="11" name="Picture 10">
            <a:extLst>
              <a:ext uri="{FF2B5EF4-FFF2-40B4-BE49-F238E27FC236}">
                <a16:creationId xmlns="" xmlns:a16="http://schemas.microsoft.com/office/drawing/2014/main" id="{2BD110F4-7F6F-461A-A7B7-9E94E3289E1A}"/>
              </a:ext>
            </a:extLst>
          </p:cNvPr>
          <p:cNvPicPr>
            <a:picLocks noChangeAspect="1"/>
          </p:cNvPicPr>
          <p:nvPr/>
        </p:nvPicPr>
        <p:blipFill>
          <a:blip r:embed="rId3" cstate="print"/>
          <a:stretch>
            <a:fillRect/>
          </a:stretch>
        </p:blipFill>
        <p:spPr>
          <a:xfrm>
            <a:off x="437825" y="2198363"/>
            <a:ext cx="7628281" cy="3894157"/>
          </a:xfrm>
          <a:prstGeom prst="rect">
            <a:avLst/>
          </a:prstGeom>
        </p:spPr>
      </p:pic>
    </p:spTree>
    <p:extLst>
      <p:ext uri="{BB962C8B-B14F-4D97-AF65-F5344CB8AC3E}">
        <p14:creationId xmlns="" xmlns:p14="http://schemas.microsoft.com/office/powerpoint/2010/main" val="378445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838200" y="8"/>
            <a:ext cx="10515600" cy="1325563"/>
          </a:xfrm>
        </p:spPr>
        <p:txBody>
          <a:bodyPr>
            <a:normAutofit/>
          </a:bodyPr>
          <a:lstStyle/>
          <a:p>
            <a:pPr algn="ctr"/>
            <a:r>
              <a:rPr lang="en-US" sz="4400" dirty="0">
                <a:solidFill>
                  <a:schemeClr val="tx2">
                    <a:lumMod val="60000"/>
                    <a:lumOff val="40000"/>
                  </a:schemeClr>
                </a:solidFill>
                <a:effectLst/>
                <a:latin typeface="Arial" panose="020B0604020202020204" pitchFamily="34" charset="0"/>
                <a:cs typeface="Arial" panose="020B0604020202020204" pitchFamily="34" charset="0"/>
              </a:rPr>
              <a:t>PREDICTED VALUES</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pPr/>
              <a:t>32</a:t>
            </a:fld>
            <a:endParaRPr lang="en-US"/>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51" y="2073455"/>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 xmlns:a16="http://schemas.microsoft.com/office/drawing/2014/main" id="{2ED14342-C095-4786-B4F2-012D9162AE60}"/>
              </a:ext>
            </a:extLst>
          </p:cNvPr>
          <p:cNvPicPr>
            <a:picLocks noChangeAspect="1"/>
          </p:cNvPicPr>
          <p:nvPr/>
        </p:nvPicPr>
        <p:blipFill>
          <a:blip r:embed="rId2" cstate="print"/>
          <a:stretch>
            <a:fillRect/>
          </a:stretch>
        </p:blipFill>
        <p:spPr>
          <a:xfrm>
            <a:off x="358000" y="1772165"/>
            <a:ext cx="2813005" cy="670618"/>
          </a:xfrm>
          <a:prstGeom prst="rect">
            <a:avLst/>
          </a:prstGeom>
        </p:spPr>
      </p:pic>
      <p:pic>
        <p:nvPicPr>
          <p:cNvPr id="9" name="Picture 8">
            <a:extLst>
              <a:ext uri="{FF2B5EF4-FFF2-40B4-BE49-F238E27FC236}">
                <a16:creationId xmlns="" xmlns:a16="http://schemas.microsoft.com/office/drawing/2014/main" id="{23D08F2D-AA0F-48B7-8741-A5EFA55610F9}"/>
              </a:ext>
            </a:extLst>
          </p:cNvPr>
          <p:cNvPicPr>
            <a:picLocks noChangeAspect="1"/>
          </p:cNvPicPr>
          <p:nvPr/>
        </p:nvPicPr>
        <p:blipFill>
          <a:blip r:embed="rId3" cstate="print"/>
          <a:stretch>
            <a:fillRect/>
          </a:stretch>
        </p:blipFill>
        <p:spPr>
          <a:xfrm>
            <a:off x="3190545" y="1035482"/>
            <a:ext cx="6878000" cy="5419864"/>
          </a:xfrm>
          <a:prstGeom prst="rect">
            <a:avLst/>
          </a:prstGeom>
        </p:spPr>
      </p:pic>
      <p:pic>
        <p:nvPicPr>
          <p:cNvPr id="13" name="Picture 12">
            <a:extLst>
              <a:ext uri="{FF2B5EF4-FFF2-40B4-BE49-F238E27FC236}">
                <a16:creationId xmlns="" xmlns:a16="http://schemas.microsoft.com/office/drawing/2014/main" id="{24951846-F1B2-4EC5-9EF0-589B52DCEFBA}"/>
              </a:ext>
            </a:extLst>
          </p:cNvPr>
          <p:cNvPicPr>
            <a:picLocks noChangeAspect="1"/>
          </p:cNvPicPr>
          <p:nvPr/>
        </p:nvPicPr>
        <p:blipFill>
          <a:blip r:embed="rId4" cstate="print"/>
          <a:stretch>
            <a:fillRect/>
          </a:stretch>
        </p:blipFill>
        <p:spPr>
          <a:xfrm>
            <a:off x="397083" y="4502416"/>
            <a:ext cx="2773920" cy="1013548"/>
          </a:xfrm>
          <a:prstGeom prst="rect">
            <a:avLst/>
          </a:prstGeom>
        </p:spPr>
      </p:pic>
    </p:spTree>
    <p:extLst>
      <p:ext uri="{BB962C8B-B14F-4D97-AF65-F5344CB8AC3E}">
        <p14:creationId xmlns="" xmlns:p14="http://schemas.microsoft.com/office/powerpoint/2010/main" val="391932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0BE5F-D4B1-4BBA-B071-1E8C573D3E35}"/>
              </a:ext>
            </a:extLst>
          </p:cNvPr>
          <p:cNvSpPr>
            <a:spLocks noGrp="1"/>
          </p:cNvSpPr>
          <p:nvPr>
            <p:ph type="title"/>
          </p:nvPr>
        </p:nvSpPr>
        <p:spPr>
          <a:xfrm>
            <a:off x="1066800" y="0"/>
            <a:ext cx="10058400" cy="1609344"/>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CONCLUSION</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264939C5-42DD-44BB-B347-5D78C4D352DA}"/>
              </a:ext>
            </a:extLst>
          </p:cNvPr>
          <p:cNvSpPr>
            <a:spLocks noGrp="1"/>
          </p:cNvSpPr>
          <p:nvPr>
            <p:ph idx="1"/>
          </p:nvPr>
        </p:nvSpPr>
        <p:spPr>
          <a:xfrm>
            <a:off x="1066800" y="1403604"/>
            <a:ext cx="10058400" cy="4050792"/>
          </a:xfrm>
        </p:spPr>
        <p:txBody>
          <a:bodyPr>
            <a:noAutofit/>
          </a:bodyPr>
          <a:lstStyle/>
          <a:p>
            <a:r>
              <a:rPr lang="en-US" sz="2800" dirty="0">
                <a:latin typeface="Arial" panose="020B0604020202020204" pitchFamily="34" charset="0"/>
                <a:cs typeface="Arial" panose="020B0604020202020204" pitchFamily="34" charset="0"/>
              </a:rPr>
              <a:t>Using a Random Forest Model, I have successfully predicted the comments given in the test data to be Negative vs Non-Negative (Positive and Neutral).</a:t>
            </a:r>
          </a:p>
          <a:p>
            <a:r>
              <a:rPr lang="en-US" sz="2800" dirty="0">
                <a:latin typeface="Arial" panose="020B0604020202020204" pitchFamily="34" charset="0"/>
                <a:cs typeface="Arial" panose="020B0604020202020204" pitchFamily="34" charset="0"/>
              </a:rPr>
              <a:t>Limitations:</a:t>
            </a:r>
          </a:p>
          <a:p>
            <a:pPr marL="0" indent="0">
              <a:buNone/>
            </a:pPr>
            <a:r>
              <a:rPr lang="en-US" sz="26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Some of the limitations can be:</a:t>
            </a:r>
          </a:p>
          <a:p>
            <a:pPr lvl="1"/>
            <a:r>
              <a:rPr lang="en-US" sz="2000" dirty="0">
                <a:latin typeface="Arial" panose="020B0604020202020204" pitchFamily="34" charset="0"/>
                <a:cs typeface="Arial" panose="020B0604020202020204" pitchFamily="34" charset="0"/>
              </a:rPr>
              <a:t>The model might not be able to understand sarcasm.</a:t>
            </a:r>
          </a:p>
          <a:p>
            <a:pPr lvl="1"/>
            <a:r>
              <a:rPr lang="en-US" sz="2000" dirty="0">
                <a:latin typeface="Arial" panose="020B0604020202020204" pitchFamily="34" charset="0"/>
                <a:cs typeface="Arial" panose="020B0604020202020204" pitchFamily="34" charset="0"/>
              </a:rPr>
              <a:t>Sometimes non-negative comments can be wrongly classified as negative ones, leading to loss of constructive feedback or comments.</a:t>
            </a:r>
            <a:endParaRPr lang="en-IN"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33</a:t>
            </a:fld>
            <a:endParaRPr lang="en-US"/>
          </a:p>
        </p:txBody>
      </p:sp>
    </p:spTree>
    <p:extLst>
      <p:ext uri="{BB962C8B-B14F-4D97-AF65-F5344CB8AC3E}">
        <p14:creationId xmlns="" xmlns:p14="http://schemas.microsoft.com/office/powerpoint/2010/main" val="379446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0BE5F-D4B1-4BBA-B071-1E8C573D3E35}"/>
              </a:ext>
            </a:extLst>
          </p:cNvPr>
          <p:cNvSpPr>
            <a:spLocks noGrp="1"/>
          </p:cNvSpPr>
          <p:nvPr>
            <p:ph type="title"/>
          </p:nvPr>
        </p:nvSpPr>
        <p:spPr>
          <a:xfrm>
            <a:off x="1066800" y="0"/>
            <a:ext cx="10058400" cy="1609344"/>
          </a:xfrm>
        </p:spPr>
        <p:txBody>
          <a:bodyPr>
            <a:normAutofit/>
          </a:bodyPr>
          <a:lstStyle/>
          <a:p>
            <a:r>
              <a:rPr lang="en-US" sz="4400" dirty="0">
                <a:solidFill>
                  <a:schemeClr val="tx2">
                    <a:lumMod val="60000"/>
                    <a:lumOff val="40000"/>
                  </a:schemeClr>
                </a:solidFill>
                <a:effectLst/>
                <a:latin typeface="Arial" panose="020B0604020202020204" pitchFamily="34" charset="0"/>
                <a:cs typeface="Arial" panose="020B0604020202020204" pitchFamily="34" charset="0"/>
              </a:rPr>
              <a:t>CONCLUSION</a:t>
            </a:r>
            <a:endParaRPr lang="en-IN" sz="4400" dirty="0">
              <a:solidFill>
                <a:schemeClr val="tx2">
                  <a:lumMod val="60000"/>
                  <a:lumOff val="40000"/>
                </a:schemeClr>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264939C5-42DD-44BB-B347-5D78C4D352DA}"/>
              </a:ext>
            </a:extLst>
          </p:cNvPr>
          <p:cNvSpPr>
            <a:spLocks noGrp="1"/>
          </p:cNvSpPr>
          <p:nvPr>
            <p:ph idx="1"/>
          </p:nvPr>
        </p:nvSpPr>
        <p:spPr>
          <a:xfrm>
            <a:off x="1066800" y="1323594"/>
            <a:ext cx="10058400" cy="4050792"/>
          </a:xfrm>
        </p:spPr>
        <p:txBody>
          <a:bodyPr>
            <a:noAutofit/>
          </a:bodyPr>
          <a:lstStyle/>
          <a:p>
            <a:pPr marL="109728" indent="0">
              <a:buNone/>
            </a:pPr>
            <a:r>
              <a:rPr lang="en-IN" sz="2800" b="1" i="1" dirty="0">
                <a:latin typeface="Arial" panose="020B0604020202020204" pitchFamily="34" charset="0"/>
                <a:cs typeface="Arial" panose="020B0604020202020204" pitchFamily="34" charset="0"/>
              </a:rPr>
              <a:t>KEY FINDINGS AND CONCLUSIONS OF THE STUDY</a:t>
            </a:r>
          </a:p>
          <a:p>
            <a:pPr lvl="0"/>
            <a:r>
              <a:rPr lang="en-IN" sz="24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From the above analysis the below mentioned results were achieved which depicts the chances and conditions of a comment being a hateful comment or a normal comment.</a:t>
            </a:r>
          </a:p>
          <a:p>
            <a:r>
              <a:rPr lang="en-IN" sz="2400" dirty="0">
                <a:latin typeface="Arial" panose="020B0604020202020204" pitchFamily="34" charset="0"/>
                <a:cs typeface="Arial" panose="020B060402020202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400" dirty="0">
              <a:latin typeface="Arial" panose="020B0604020202020204" pitchFamily="34" charset="0"/>
              <a:cs typeface="Arial" panose="020B0604020202020204" pitchFamily="34" charset="0"/>
            </a:endParaRPr>
          </a:p>
          <a:p>
            <a:pPr lvl="0"/>
            <a:endParaRPr lang="en-US"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34</a:t>
            </a:fld>
            <a:endParaRPr lang="en-US"/>
          </a:p>
        </p:txBody>
      </p:sp>
    </p:spTree>
    <p:extLst>
      <p:ext uri="{BB962C8B-B14F-4D97-AF65-F5344CB8AC3E}">
        <p14:creationId xmlns="" xmlns:p14="http://schemas.microsoft.com/office/powerpoint/2010/main" val="132583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a:xfrm>
            <a:off x="923925" y="0"/>
            <a:ext cx="10387203" cy="1609344"/>
          </a:xfrm>
        </p:spPr>
        <p:txBody>
          <a:bodyPr>
            <a:norm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ANALYTICAL PROBLEM FRAMING</a:t>
            </a:r>
          </a:p>
        </p:txBody>
      </p:sp>
      <p:sp>
        <p:nvSpPr>
          <p:cNvPr id="3" name="Content Placeholder 2">
            <a:extLst>
              <a:ext uri="{FF2B5EF4-FFF2-40B4-BE49-F238E27FC236}">
                <a16:creationId xmlns="" xmlns:a16="http://schemas.microsoft.com/office/drawing/2014/main" id="{3CC5CAD8-6B13-49A3-8D1F-79C9F58A2FCA}"/>
              </a:ext>
            </a:extLst>
          </p:cNvPr>
          <p:cNvSpPr>
            <a:spLocks noGrp="1"/>
          </p:cNvSpPr>
          <p:nvPr>
            <p:ph idx="1"/>
          </p:nvPr>
        </p:nvSpPr>
        <p:spPr>
          <a:xfrm>
            <a:off x="1019181" y="1483233"/>
            <a:ext cx="10127551" cy="4050792"/>
          </a:xfrm>
        </p:spPr>
        <p:txBody>
          <a:bodyPr>
            <a:normAutofit fontScale="77500" lnSpcReduction="20000"/>
          </a:bodyPr>
          <a:lstStyle/>
          <a:p>
            <a:r>
              <a:rPr lang="en-US" dirty="0">
                <a:effectLst/>
                <a:latin typeface="Arial" panose="020B0604020202020204" pitchFamily="34" charset="0"/>
                <a:ea typeface="Calibri" panose="020F0502020204030204" pitchFamily="34" charset="0"/>
                <a:cs typeface="Arial" panose="020B0604020202020204" pitchFamily="34" charset="0"/>
              </a:rPr>
              <a:t>I have used the TF-IDF to vectorize the words so that machine can understand the words.</a:t>
            </a:r>
          </a:p>
          <a:p>
            <a:r>
              <a:rPr lang="en-US" dirty="0">
                <a:effectLst/>
                <a:latin typeface="Arial" panose="020B0604020202020204" pitchFamily="34" charset="0"/>
                <a:ea typeface="Calibri" panose="020F0502020204030204" pitchFamily="34" charset="0"/>
                <a:cs typeface="Arial" panose="020B0604020202020204" pitchFamily="34" charset="0"/>
              </a:rPr>
              <a:t>TF – Term Frequency (the number of times the words/terms appear in a document.)</a:t>
            </a:r>
          </a:p>
          <a:p>
            <a:r>
              <a:rPr lang="en-US" dirty="0">
                <a:effectLst/>
                <a:latin typeface="Arial" panose="020B0604020202020204" pitchFamily="34" charset="0"/>
                <a:ea typeface="Calibri" panose="020F0502020204030204" pitchFamily="34" charset="0"/>
                <a:cs typeface="Arial" panose="020B0604020202020204" pitchFamily="34" charset="0"/>
              </a:rPr>
              <a:t>IDF - Inverse Document Frequency. (If a word appears in all documents, then it may not play such a big part in differentiating between the documents. IDF is a way of identifying such words)</a:t>
            </a:r>
          </a:p>
          <a:p>
            <a:r>
              <a:rPr lang="en-US" dirty="0">
                <a:effectLst/>
                <a:latin typeface="Arial" panose="020B0604020202020204" pitchFamily="34" charset="0"/>
                <a:ea typeface="Calibri" panose="020F0502020204030204" pitchFamily="34" charset="0"/>
                <a:cs typeface="Arial" panose="020B0604020202020204" pitchFamily="34" charset="0"/>
              </a:rPr>
              <a:t>Document Frequency(term t) = number of documents with the term t/ total number of documents = d(t)/n</a:t>
            </a:r>
          </a:p>
          <a:p>
            <a:r>
              <a:rPr lang="en-US" dirty="0">
                <a:effectLst/>
                <a:latin typeface="Arial" panose="020B0604020202020204" pitchFamily="34" charset="0"/>
                <a:ea typeface="Calibri" panose="020F0502020204030204" pitchFamily="34" charset="0"/>
                <a:cs typeface="Arial" panose="020B0604020202020204" pitchFamily="34" charset="0"/>
              </a:rPr>
              <a:t>Inverse Document Frequency = total number of documents / number of documents with the term t = n / d(t)</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4</a:t>
            </a:fld>
            <a:endParaRPr lang="en-US"/>
          </a:p>
        </p:txBody>
      </p:sp>
    </p:spTree>
    <p:extLst>
      <p:ext uri="{BB962C8B-B14F-4D97-AF65-F5344CB8AC3E}">
        <p14:creationId xmlns="" xmlns:p14="http://schemas.microsoft.com/office/powerpoint/2010/main" val="13916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a:xfrm>
            <a:off x="1066800" y="0"/>
            <a:ext cx="10058400" cy="1609344"/>
          </a:xfrm>
        </p:spPr>
        <p:txBody>
          <a:bodyPr>
            <a:norm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DATA SET</a:t>
            </a:r>
          </a:p>
        </p:txBody>
      </p:sp>
      <p:sp>
        <p:nvSpPr>
          <p:cNvPr id="3" name="Content Placeholder 2">
            <a:extLst>
              <a:ext uri="{FF2B5EF4-FFF2-40B4-BE49-F238E27FC236}">
                <a16:creationId xmlns="" xmlns:a16="http://schemas.microsoft.com/office/drawing/2014/main" id="{3CC5CAD8-6B13-49A3-8D1F-79C9F58A2FCA}"/>
              </a:ext>
            </a:extLst>
          </p:cNvPr>
          <p:cNvSpPr>
            <a:spLocks noGrp="1"/>
          </p:cNvSpPr>
          <p:nvPr>
            <p:ph idx="1"/>
          </p:nvPr>
        </p:nvSpPr>
        <p:spPr>
          <a:xfrm>
            <a:off x="1066800" y="1280899"/>
            <a:ext cx="10058400" cy="4367426"/>
          </a:xfrm>
        </p:spPr>
        <p:txBody>
          <a:bodyPr>
            <a:noAutofit/>
          </a:bodyPr>
          <a:lstStyle/>
          <a:p>
            <a:r>
              <a:rPr lang="en-US" sz="2800" u="sng" dirty="0">
                <a:latin typeface="Arial" panose="020B0604020202020204" pitchFamily="34" charset="0"/>
                <a:cs typeface="Arial" panose="020B0604020202020204" pitchFamily="34" charset="0"/>
              </a:rPr>
              <a:t>The data set includes:</a:t>
            </a:r>
          </a:p>
          <a:p>
            <a:pPr marL="0" indent="0">
              <a:buNone/>
            </a:pPr>
            <a:endParaRPr lang="en-US" sz="800" u="sng"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ID: It includes unique Ids associated with each comment text given.</a:t>
            </a:r>
          </a:p>
          <a:p>
            <a:pPr lvl="1"/>
            <a:r>
              <a:rPr lang="en-US" sz="2000" dirty="0">
                <a:latin typeface="Arial" panose="020B0604020202020204" pitchFamily="34" charset="0"/>
                <a:cs typeface="Arial" panose="020B0604020202020204" pitchFamily="34" charset="0"/>
              </a:rPr>
              <a:t>Comment text: This column contains the comments extracted from various social media platforms.</a:t>
            </a:r>
          </a:p>
          <a:p>
            <a:pPr lvl="1"/>
            <a:r>
              <a:rPr lang="en-US" sz="2000" dirty="0">
                <a:latin typeface="Arial" panose="020B0604020202020204" pitchFamily="34" charset="0"/>
                <a:cs typeface="Arial" panose="020B0604020202020204" pitchFamily="34" charset="0"/>
              </a:rPr>
              <a:t>Malignant: It is the Label column, which includes values 0 and 1, denoting if the comment is malignant or not.</a:t>
            </a:r>
          </a:p>
          <a:p>
            <a:pPr lvl="1"/>
            <a:r>
              <a:rPr lang="en-US" sz="2000" dirty="0">
                <a:latin typeface="Arial" panose="020B0604020202020204" pitchFamily="34" charset="0"/>
                <a:cs typeface="Arial" panose="020B0604020202020204" pitchFamily="34" charset="0"/>
              </a:rPr>
              <a:t>Highly Malignant: It denotes comments that are highly malignant and hurtful.</a:t>
            </a:r>
          </a:p>
          <a:p>
            <a:pPr lvl="1"/>
            <a:r>
              <a:rPr lang="en-US" sz="2000" dirty="0">
                <a:latin typeface="Arial" panose="020B0604020202020204" pitchFamily="34" charset="0"/>
                <a:cs typeface="Arial" panose="020B0604020202020204" pitchFamily="34" charset="0"/>
              </a:rPr>
              <a:t>Rude: It denotes comments that are very rude and offensive.</a:t>
            </a:r>
          </a:p>
          <a:p>
            <a:pPr lvl="1"/>
            <a:r>
              <a:rPr lang="en-US" sz="2000" dirty="0">
                <a:latin typeface="Arial" panose="020B0604020202020204" pitchFamily="34" charset="0"/>
                <a:cs typeface="Arial" panose="020B0604020202020204" pitchFamily="34" charset="0"/>
              </a:rPr>
              <a:t>Threat: It contains indication of the comments that are giving any threat to someone.</a:t>
            </a:r>
          </a:p>
          <a:p>
            <a:pPr lvl="1"/>
            <a:r>
              <a:rPr lang="en-US" sz="2000" dirty="0">
                <a:latin typeface="Arial" panose="020B0604020202020204" pitchFamily="34" charset="0"/>
                <a:cs typeface="Arial" panose="020B0604020202020204" pitchFamily="34" charset="0"/>
              </a:rPr>
              <a:t>Abuse: It is for comments that are abusive in nature.</a:t>
            </a:r>
          </a:p>
          <a:p>
            <a:pPr lvl="1"/>
            <a:r>
              <a:rPr lang="en-US" sz="2000" dirty="0">
                <a:latin typeface="Arial" panose="020B0604020202020204" pitchFamily="34" charset="0"/>
                <a:cs typeface="Arial" panose="020B0604020202020204" pitchFamily="34" charset="0"/>
              </a:rPr>
              <a:t>Loathe: It describes the comments which are hateful and loathing in nature.</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5</a:t>
            </a:fld>
            <a:endParaRPr lang="en-US"/>
          </a:p>
        </p:txBody>
      </p:sp>
    </p:spTree>
    <p:extLst>
      <p:ext uri="{BB962C8B-B14F-4D97-AF65-F5344CB8AC3E}">
        <p14:creationId xmlns="" xmlns:p14="http://schemas.microsoft.com/office/powerpoint/2010/main" val="311711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a:xfrm>
            <a:off x="1066800" y="0"/>
            <a:ext cx="7980218" cy="1609344"/>
          </a:xfrm>
        </p:spPr>
        <p:txBody>
          <a:bodyPr>
            <a:norm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DATA SET</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6</a:t>
            </a:fld>
            <a:endParaRPr lang="en-US"/>
          </a:p>
        </p:txBody>
      </p:sp>
      <p:pic>
        <p:nvPicPr>
          <p:cNvPr id="6" name="Picture 5">
            <a:extLst>
              <a:ext uri="{FF2B5EF4-FFF2-40B4-BE49-F238E27FC236}">
                <a16:creationId xmlns="" xmlns:a16="http://schemas.microsoft.com/office/drawing/2014/main" id="{56468415-AE5D-4711-9C09-09B1CDD22A37}"/>
              </a:ext>
            </a:extLst>
          </p:cNvPr>
          <p:cNvPicPr>
            <a:picLocks noChangeAspect="1"/>
          </p:cNvPicPr>
          <p:nvPr/>
        </p:nvPicPr>
        <p:blipFill>
          <a:blip r:embed="rId2" cstate="print"/>
          <a:stretch>
            <a:fillRect/>
          </a:stretch>
        </p:blipFill>
        <p:spPr>
          <a:xfrm>
            <a:off x="583473" y="1297155"/>
            <a:ext cx="5105843" cy="3635055"/>
          </a:xfrm>
          <a:prstGeom prst="rect">
            <a:avLst/>
          </a:prstGeom>
        </p:spPr>
      </p:pic>
      <p:pic>
        <p:nvPicPr>
          <p:cNvPr id="11" name="Picture 10">
            <a:extLst>
              <a:ext uri="{FF2B5EF4-FFF2-40B4-BE49-F238E27FC236}">
                <a16:creationId xmlns="" xmlns:a16="http://schemas.microsoft.com/office/drawing/2014/main" id="{6F9F60DA-CCE5-48A2-ADF9-0ED9BEEB7C7F}"/>
              </a:ext>
            </a:extLst>
          </p:cNvPr>
          <p:cNvPicPr>
            <a:picLocks noChangeAspect="1"/>
          </p:cNvPicPr>
          <p:nvPr/>
        </p:nvPicPr>
        <p:blipFill>
          <a:blip r:embed="rId3" cstate="print"/>
          <a:stretch>
            <a:fillRect/>
          </a:stretch>
        </p:blipFill>
        <p:spPr>
          <a:xfrm>
            <a:off x="6956808" y="534831"/>
            <a:ext cx="3147333" cy="2149026"/>
          </a:xfrm>
          <a:prstGeom prst="rect">
            <a:avLst/>
          </a:prstGeom>
        </p:spPr>
      </p:pic>
      <p:pic>
        <p:nvPicPr>
          <p:cNvPr id="13" name="Picture 12">
            <a:extLst>
              <a:ext uri="{FF2B5EF4-FFF2-40B4-BE49-F238E27FC236}">
                <a16:creationId xmlns="" xmlns:a16="http://schemas.microsoft.com/office/drawing/2014/main" id="{C5BCEFBA-7E3F-4236-A3C7-2340F8ECF18B}"/>
              </a:ext>
            </a:extLst>
          </p:cNvPr>
          <p:cNvPicPr>
            <a:picLocks noChangeAspect="1"/>
          </p:cNvPicPr>
          <p:nvPr/>
        </p:nvPicPr>
        <p:blipFill>
          <a:blip r:embed="rId4" cstate="print"/>
          <a:stretch>
            <a:fillRect/>
          </a:stretch>
        </p:blipFill>
        <p:spPr>
          <a:xfrm>
            <a:off x="7429291" y="2865986"/>
            <a:ext cx="2674852" cy="2773920"/>
          </a:xfrm>
          <a:prstGeom prst="rect">
            <a:avLst/>
          </a:prstGeom>
        </p:spPr>
      </p:pic>
    </p:spTree>
    <p:extLst>
      <p:ext uri="{BB962C8B-B14F-4D97-AF65-F5344CB8AC3E}">
        <p14:creationId xmlns="" xmlns:p14="http://schemas.microsoft.com/office/powerpoint/2010/main" val="370707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a:xfrm>
            <a:off x="1066800" y="0"/>
            <a:ext cx="10058400" cy="1609344"/>
          </a:xfrm>
        </p:spPr>
        <p:txBody>
          <a:bodyPr>
            <a:norm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DATA PRE PROCESSING</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7</a:t>
            </a:fld>
            <a:endParaRPr lang="en-US"/>
          </a:p>
        </p:txBody>
      </p:sp>
      <p:sp>
        <p:nvSpPr>
          <p:cNvPr id="3" name="Rectangle 2"/>
          <p:cNvSpPr/>
          <p:nvPr/>
        </p:nvSpPr>
        <p:spPr>
          <a:xfrm>
            <a:off x="1200913" y="1500052"/>
            <a:ext cx="3536161"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Checking for Null Values</a:t>
            </a:r>
            <a:endParaRPr lang="en-US" sz="2400" dirty="0"/>
          </a:p>
        </p:txBody>
      </p:sp>
      <p:pic>
        <p:nvPicPr>
          <p:cNvPr id="7" name="Picture 6">
            <a:extLst>
              <a:ext uri="{FF2B5EF4-FFF2-40B4-BE49-F238E27FC236}">
                <a16:creationId xmlns="" xmlns:a16="http://schemas.microsoft.com/office/drawing/2014/main" id="{5A012A5F-578D-43B4-A7A6-783172973846}"/>
              </a:ext>
            </a:extLst>
          </p:cNvPr>
          <p:cNvPicPr>
            <a:picLocks noChangeAspect="1"/>
          </p:cNvPicPr>
          <p:nvPr/>
        </p:nvPicPr>
        <p:blipFill>
          <a:blip r:embed="rId2" cstate="print"/>
          <a:stretch>
            <a:fillRect/>
          </a:stretch>
        </p:blipFill>
        <p:spPr>
          <a:xfrm>
            <a:off x="4145113" y="2154019"/>
            <a:ext cx="3901779" cy="3574090"/>
          </a:xfrm>
          <a:prstGeom prst="rect">
            <a:avLst/>
          </a:prstGeom>
        </p:spPr>
      </p:pic>
    </p:spTree>
    <p:extLst>
      <p:ext uri="{BB962C8B-B14F-4D97-AF65-F5344CB8AC3E}">
        <p14:creationId xmlns="" xmlns:p14="http://schemas.microsoft.com/office/powerpoint/2010/main" val="44922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a:xfrm>
            <a:off x="1069848" y="0"/>
            <a:ext cx="10058400" cy="1609344"/>
          </a:xfrm>
        </p:spPr>
        <p:txBody>
          <a:bodyPr>
            <a:norm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DATA PRE PROCESSING</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8</a:t>
            </a:fld>
            <a:endParaRPr lang="en-US"/>
          </a:p>
        </p:txBody>
      </p:sp>
      <p:sp>
        <p:nvSpPr>
          <p:cNvPr id="3" name="Rectangle 2"/>
          <p:cNvSpPr/>
          <p:nvPr/>
        </p:nvSpPr>
        <p:spPr>
          <a:xfrm>
            <a:off x="1156248" y="1663120"/>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9" name="Picture 8">
            <a:extLst>
              <a:ext uri="{FF2B5EF4-FFF2-40B4-BE49-F238E27FC236}">
                <a16:creationId xmlns="" xmlns:a16="http://schemas.microsoft.com/office/drawing/2014/main" id="{611B3867-D8EA-499A-9D9D-D845F5D4E654}"/>
              </a:ext>
            </a:extLst>
          </p:cNvPr>
          <p:cNvPicPr>
            <a:picLocks noChangeAspect="1"/>
          </p:cNvPicPr>
          <p:nvPr/>
        </p:nvPicPr>
        <p:blipFill>
          <a:blip r:embed="rId2" cstate="print"/>
          <a:stretch>
            <a:fillRect/>
          </a:stretch>
        </p:blipFill>
        <p:spPr>
          <a:xfrm>
            <a:off x="707903" y="2331720"/>
            <a:ext cx="3867759" cy="1609344"/>
          </a:xfrm>
          <a:prstGeom prst="rect">
            <a:avLst/>
          </a:prstGeom>
        </p:spPr>
      </p:pic>
      <p:pic>
        <p:nvPicPr>
          <p:cNvPr id="11" name="Picture 10">
            <a:extLst>
              <a:ext uri="{FF2B5EF4-FFF2-40B4-BE49-F238E27FC236}">
                <a16:creationId xmlns="" xmlns:a16="http://schemas.microsoft.com/office/drawing/2014/main" id="{F4BA4077-B6E7-4E9C-92B3-D73B161E6FEC}"/>
              </a:ext>
            </a:extLst>
          </p:cNvPr>
          <p:cNvPicPr>
            <a:picLocks noChangeAspect="1"/>
          </p:cNvPicPr>
          <p:nvPr/>
        </p:nvPicPr>
        <p:blipFill>
          <a:blip r:embed="rId3" cstate="print"/>
          <a:stretch>
            <a:fillRect/>
          </a:stretch>
        </p:blipFill>
        <p:spPr>
          <a:xfrm>
            <a:off x="4574464" y="1096125"/>
            <a:ext cx="6736664" cy="5273497"/>
          </a:xfrm>
          <a:prstGeom prst="rect">
            <a:avLst/>
          </a:prstGeom>
        </p:spPr>
      </p:pic>
    </p:spTree>
    <p:extLst>
      <p:ext uri="{BB962C8B-B14F-4D97-AF65-F5344CB8AC3E}">
        <p14:creationId xmlns="" xmlns:p14="http://schemas.microsoft.com/office/powerpoint/2010/main" val="31939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a:xfrm>
            <a:off x="795046" y="0"/>
            <a:ext cx="10330159" cy="1609344"/>
          </a:xfrm>
        </p:spPr>
        <p:txBody>
          <a:bodyPr>
            <a:normAutofit/>
          </a:bodyPr>
          <a:lstStyle/>
          <a:p>
            <a:r>
              <a:rPr lang="en-IN" sz="4400" dirty="0">
                <a:solidFill>
                  <a:schemeClr val="tx2">
                    <a:lumMod val="60000"/>
                    <a:lumOff val="40000"/>
                  </a:schemeClr>
                </a:solidFill>
                <a:effectLst/>
                <a:latin typeface="Arial" panose="020B0604020202020204" pitchFamily="34" charset="0"/>
                <a:cs typeface="Arial" panose="020B0604020202020204" pitchFamily="34" charset="0"/>
              </a:rPr>
              <a:t>DATA PRE PROCESSING</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pPr/>
              <a:t>9</a:t>
            </a:fld>
            <a:endParaRPr lang="en-US"/>
          </a:p>
        </p:txBody>
      </p:sp>
      <p:sp>
        <p:nvSpPr>
          <p:cNvPr id="3" name="Rectangle 2"/>
          <p:cNvSpPr/>
          <p:nvPr/>
        </p:nvSpPr>
        <p:spPr>
          <a:xfrm>
            <a:off x="795048" y="1313979"/>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7" name="Picture 6">
            <a:extLst>
              <a:ext uri="{FF2B5EF4-FFF2-40B4-BE49-F238E27FC236}">
                <a16:creationId xmlns="" xmlns:a16="http://schemas.microsoft.com/office/drawing/2014/main" id="{AD339F04-775E-4F54-AE9C-0232C910E778}"/>
              </a:ext>
            </a:extLst>
          </p:cNvPr>
          <p:cNvPicPr>
            <a:picLocks noChangeAspect="1"/>
          </p:cNvPicPr>
          <p:nvPr/>
        </p:nvPicPr>
        <p:blipFill>
          <a:blip r:embed="rId2" cstate="print"/>
          <a:stretch>
            <a:fillRect/>
          </a:stretch>
        </p:blipFill>
        <p:spPr>
          <a:xfrm>
            <a:off x="2119309" y="2104887"/>
            <a:ext cx="7681627" cy="3200677"/>
          </a:xfrm>
          <a:prstGeom prst="rect">
            <a:avLst/>
          </a:prstGeom>
        </p:spPr>
      </p:pic>
    </p:spTree>
    <p:extLst>
      <p:ext uri="{BB962C8B-B14F-4D97-AF65-F5344CB8AC3E}">
        <p14:creationId xmlns="" xmlns:p14="http://schemas.microsoft.com/office/powerpoint/2010/main" val="3106268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TotalTime>
  <Words>1124</Words>
  <Application>Microsoft Office PowerPoint</Application>
  <PresentationFormat>Custom</PresentationFormat>
  <Paragraphs>120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Malignant Comment Classifier Project</vt:lpstr>
      <vt:lpstr>BUSINESS PROBLEM FRAMING</vt:lpstr>
      <vt:lpstr>BUSINESS PROBLEM FRAMING</vt:lpstr>
      <vt:lpstr>ANALYTICAL PROBLEM FRAMING</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OUTPUT</vt:lpstr>
      <vt:lpstr>MODEL OUTPUT</vt:lpstr>
      <vt:lpstr>MODEL OUTPUT</vt:lpstr>
      <vt:lpstr>MODEL OUTPUT</vt:lpstr>
      <vt:lpstr>MODEL OUTPUT</vt:lpstr>
      <vt:lpstr>MODEL OUTPUT</vt:lpstr>
      <vt:lpstr>MODEL OUTPUT</vt:lpstr>
      <vt:lpstr>MODEL SCORES SUMMARY</vt:lpstr>
      <vt:lpstr>FINAL MODEL</vt:lpstr>
      <vt:lpstr>FINAL MODEL</vt:lpstr>
      <vt:lpstr>FINAL MODEL</vt:lpstr>
      <vt:lpstr>PREDICTED VALUES</vt:lpstr>
      <vt:lpstr>PREDICTED VALUES</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Kumar Gourabh</dc:creator>
  <cp:lastModifiedBy>LAXMIKANT DEEPAK</cp:lastModifiedBy>
  <cp:revision>72</cp:revision>
  <dcterms:created xsi:type="dcterms:W3CDTF">2021-02-20T08:27:27Z</dcterms:created>
  <dcterms:modified xsi:type="dcterms:W3CDTF">2021-09-09T10:00:17Z</dcterms:modified>
</cp:coreProperties>
</file>