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4"/>
  </p:sldMasterIdLst>
  <p:sldIdLst>
    <p:sldId id="256" r:id="rId5"/>
    <p:sldId id="257" r:id="rId6"/>
    <p:sldId id="258" r:id="rId7"/>
    <p:sldId id="259"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5" d="100"/>
          <a:sy n="75" d="100"/>
        </p:scale>
        <p:origin x="-540"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61BEF0D-F0BB-DE4B-95CE-6DB70DBA9567}" type="datetimeFigureOut">
              <a:rPr lang="en-US" smtClean="0"/>
              <a:pPr/>
              <a:t>4/30/2021</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4/30/2021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4/30/2021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4/30/2021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4/30/2021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4/30/2021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61BEF0D-F0BB-DE4B-95CE-6DB70DBA9567}" type="datetimeFigureOut">
              <a:rPr lang="en-US" smtClean="0"/>
              <a:pPr/>
              <a:t>4/30/2021</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61BEF0D-F0BB-DE4B-95CE-6DB70DBA9567}" type="datetimeFigureOut">
              <a:rPr lang="en-US" smtClean="0"/>
              <a:pPr/>
              <a:t>4/30/2021</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61BEF0D-F0BB-DE4B-95CE-6DB70DBA9567}" type="datetimeFigureOut">
              <a:rPr lang="en-US" smtClean="0"/>
              <a:pPr/>
              <a:t>4/30/2021</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B61BEF0D-F0BB-DE4B-95CE-6DB70DBA9567}" type="datetimeFigureOut">
              <a:rPr lang="en-US" smtClean="0"/>
              <a:pPr/>
              <a:t>4/30/2021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61BEF0D-F0BB-DE4B-95CE-6DB70DBA9567}" type="datetimeFigureOut">
              <a:rPr lang="en-US" smtClean="0"/>
              <a:pPr/>
              <a:t>4/30/2021</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7F1E4F-1CFF-5643-939E-217C01CDF565}"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B61BEF0D-F0BB-DE4B-95CE-6DB70DBA9567}" type="datetimeFigureOut">
              <a:rPr lang="en-US" smtClean="0"/>
              <a:pPr/>
              <a:t>4/30/2021</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4630" y="2828109"/>
            <a:ext cx="10134010" cy="2357846"/>
          </a:xfrm>
        </p:spPr>
        <p:txBody>
          <a:bodyPr>
            <a:normAutofit/>
          </a:bodyPr>
          <a:lstStyle/>
          <a:p>
            <a:r>
              <a:rPr lang="en-US" u="sng" dirty="0"/>
              <a:t>Micro-Credit Defaulter Model</a:t>
            </a:r>
            <a:r>
              <a:rPr lang="en-US" dirty="0"/>
              <a:t/>
            </a:r>
            <a:br>
              <a:rPr lang="en-US" dirty="0"/>
            </a:br>
            <a:endParaRPr lang="en-US" dirty="0"/>
          </a:p>
        </p:txBody>
      </p:sp>
    </p:spTree>
    <p:extLst>
      <p:ext uri="{BB962C8B-B14F-4D97-AF65-F5344CB8AC3E}">
        <p14:creationId xmlns="" xmlns:p14="http://schemas.microsoft.com/office/powerpoint/2010/main" val="106816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r>
              <a:rPr lang="en-US" dirty="0"/>
              <a:t>Many microfinance institutions (MFI), experts and donors are supporting the idea of using mobile financial services (MFS</a:t>
            </a:r>
            <a:r>
              <a:rPr lang="en-US" dirty="0" smtClean="0"/>
              <a:t>).</a:t>
            </a:r>
          </a:p>
          <a:p>
            <a:r>
              <a:rPr lang="en-US" dirty="0"/>
              <a:t>They are collaborating with an MFI to provide micro-credit on mobile balances to be paid back in 5 days. The Consumer is believed to be defaulter if he deviates from the path of paying back the loaned amount within the time duration of 5 days. </a:t>
            </a:r>
          </a:p>
        </p:txBody>
      </p:sp>
      <p:sp>
        <p:nvSpPr>
          <p:cNvPr id="2" name="Title 1"/>
          <p:cNvSpPr>
            <a:spLocks noGrp="1"/>
          </p:cNvSpPr>
          <p:nvPr>
            <p:ph type="title"/>
          </p:nvPr>
        </p:nvSpPr>
        <p:spPr/>
        <p:txBody>
          <a:bodyPr/>
          <a:lstStyle/>
          <a:p>
            <a:r>
              <a:rPr lang="en-US" dirty="0" smtClean="0"/>
              <a:t>Micro Credit Idea</a:t>
            </a:r>
            <a:endParaRPr lang="en-US" dirty="0"/>
          </a:p>
        </p:txBody>
      </p:sp>
    </p:spTree>
    <p:extLst>
      <p:ext uri="{BB962C8B-B14F-4D97-AF65-F5344CB8AC3E}">
        <p14:creationId xmlns="" xmlns:p14="http://schemas.microsoft.com/office/powerpoint/2010/main" val="2772205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We have to build </a:t>
            </a:r>
            <a:r>
              <a:rPr lang="en-US" dirty="0"/>
              <a:t>a model which can be used to predict in terms of a probability for each loan transaction, whether the customer will be paying back the loaned amount within 5 days of insurance of loan. In this case, Label ‘1’ indicates that the loan has been payed i.e. Non- defaulter, while, Label ‘0’ indicates that the loan has not been payed i.e. defaulter.  </a:t>
            </a:r>
          </a:p>
          <a:p>
            <a:endParaRPr lang="en-US" dirty="0"/>
          </a:p>
        </p:txBody>
      </p:sp>
      <p:sp>
        <p:nvSpPr>
          <p:cNvPr id="2" name="Title 1"/>
          <p:cNvSpPr>
            <a:spLocks noGrp="1"/>
          </p:cNvSpPr>
          <p:nvPr>
            <p:ph type="title"/>
          </p:nvPr>
        </p:nvSpPr>
        <p:spPr/>
        <p:txBody>
          <a:bodyPr/>
          <a:lstStyle/>
          <a:p>
            <a:r>
              <a:rPr lang="en-US" dirty="0"/>
              <a:t>Micro Credit Idea</a:t>
            </a:r>
          </a:p>
        </p:txBody>
      </p:sp>
    </p:spTree>
    <p:extLst>
      <p:ext uri="{BB962C8B-B14F-4D97-AF65-F5344CB8AC3E}">
        <p14:creationId xmlns="" xmlns:p14="http://schemas.microsoft.com/office/powerpoint/2010/main" val="1979561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We are checking the data for any Null values, Outliers and data types.</a:t>
            </a:r>
          </a:p>
          <a:p>
            <a:pPr marL="0" indent="0">
              <a:buNone/>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Also We are dropping the unwanted columns like date, mobile number etc.</a:t>
            </a:r>
          </a:p>
          <a:p>
            <a:pPr marL="0" indent="0">
              <a:buNone/>
            </a:pPr>
            <a:endParaRPr lang="en-US" dirty="0"/>
          </a:p>
        </p:txBody>
      </p:sp>
      <p:sp>
        <p:nvSpPr>
          <p:cNvPr id="2" name="Title 1"/>
          <p:cNvSpPr>
            <a:spLocks noGrp="1"/>
          </p:cNvSpPr>
          <p:nvPr>
            <p:ph type="title"/>
          </p:nvPr>
        </p:nvSpPr>
        <p:spPr/>
        <p:txBody>
          <a:bodyPr/>
          <a:lstStyle/>
          <a:p>
            <a:r>
              <a:rPr lang="en-US" dirty="0" smtClean="0"/>
              <a:t>Data Analysis</a:t>
            </a:r>
            <a:endParaRPr lang="en-US" dirty="0"/>
          </a:p>
        </p:txBody>
      </p:sp>
      <p:pic>
        <p:nvPicPr>
          <p:cNvPr id="4" name="Picture 3"/>
          <p:cNvPicPr>
            <a:picLocks noChangeAspect="1"/>
          </p:cNvPicPr>
          <p:nvPr/>
        </p:nvPicPr>
        <p:blipFill>
          <a:blip r:embed="rId2"/>
          <a:stretch>
            <a:fillRect/>
          </a:stretch>
        </p:blipFill>
        <p:spPr>
          <a:xfrm>
            <a:off x="3190738" y="2634206"/>
            <a:ext cx="2001751" cy="383314"/>
          </a:xfrm>
          <a:prstGeom prst="rect">
            <a:avLst/>
          </a:prstGeom>
        </p:spPr>
      </p:pic>
      <p:pic>
        <p:nvPicPr>
          <p:cNvPr id="5" name="Picture 4"/>
          <p:cNvPicPr>
            <a:picLocks noChangeAspect="1"/>
          </p:cNvPicPr>
          <p:nvPr/>
        </p:nvPicPr>
        <p:blipFill>
          <a:blip r:embed="rId3"/>
          <a:stretch>
            <a:fillRect/>
          </a:stretch>
        </p:blipFill>
        <p:spPr>
          <a:xfrm>
            <a:off x="3190737" y="3079432"/>
            <a:ext cx="2001751" cy="460930"/>
          </a:xfrm>
          <a:prstGeom prst="rect">
            <a:avLst/>
          </a:prstGeom>
        </p:spPr>
      </p:pic>
      <p:pic>
        <p:nvPicPr>
          <p:cNvPr id="6" name="Picture 5"/>
          <p:cNvPicPr>
            <a:picLocks noChangeAspect="1"/>
          </p:cNvPicPr>
          <p:nvPr/>
        </p:nvPicPr>
        <p:blipFill>
          <a:blip r:embed="rId4"/>
          <a:stretch>
            <a:fillRect/>
          </a:stretch>
        </p:blipFill>
        <p:spPr>
          <a:xfrm>
            <a:off x="3190736" y="3602274"/>
            <a:ext cx="2087005" cy="499463"/>
          </a:xfrm>
          <a:prstGeom prst="rect">
            <a:avLst/>
          </a:prstGeom>
        </p:spPr>
      </p:pic>
      <p:pic>
        <p:nvPicPr>
          <p:cNvPr id="7" name="Picture 6"/>
          <p:cNvPicPr>
            <a:picLocks noChangeAspect="1"/>
          </p:cNvPicPr>
          <p:nvPr/>
        </p:nvPicPr>
        <p:blipFill>
          <a:blip r:embed="rId5"/>
          <a:stretch>
            <a:fillRect/>
          </a:stretch>
        </p:blipFill>
        <p:spPr>
          <a:xfrm>
            <a:off x="3254236" y="5521277"/>
            <a:ext cx="4476750" cy="499518"/>
          </a:xfrm>
          <a:prstGeom prst="rect">
            <a:avLst/>
          </a:prstGeom>
        </p:spPr>
      </p:pic>
    </p:spTree>
    <p:extLst>
      <p:ext uri="{BB962C8B-B14F-4D97-AF65-F5344CB8AC3E}">
        <p14:creationId xmlns="" xmlns:p14="http://schemas.microsoft.com/office/powerpoint/2010/main" val="3741871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We can see our output </a:t>
            </a:r>
            <a:r>
              <a:rPr lang="en-US" dirty="0" err="1" smtClean="0"/>
              <a:t>i.e</a:t>
            </a:r>
            <a:r>
              <a:rPr lang="en-US" dirty="0" smtClean="0"/>
              <a:t> Label column is 0 (defaulter) or 1 (</a:t>
            </a:r>
            <a:r>
              <a:rPr lang="en-US" dirty="0"/>
              <a:t>Non- defaulter</a:t>
            </a:r>
            <a:r>
              <a:rPr lang="en-US" dirty="0" smtClean="0"/>
              <a:t>). So we need to apply Classification algorithms.</a:t>
            </a:r>
          </a:p>
          <a:p>
            <a:r>
              <a:rPr lang="en-US" dirty="0" err="1"/>
              <a:t>LogisticRegression</a:t>
            </a:r>
            <a:r>
              <a:rPr lang="en-US" dirty="0" smtClean="0"/>
              <a:t>()</a:t>
            </a:r>
            <a:br>
              <a:rPr lang="en-US" dirty="0" smtClean="0"/>
            </a:br>
            <a:r>
              <a:rPr lang="en-US" dirty="0" err="1" smtClean="0"/>
              <a:t>GaussianNB</a:t>
            </a:r>
            <a:r>
              <a:rPr lang="en-US" dirty="0" smtClean="0"/>
              <a:t>()</a:t>
            </a:r>
            <a:br>
              <a:rPr lang="en-US" dirty="0" smtClean="0"/>
            </a:br>
            <a:r>
              <a:rPr lang="en-US" dirty="0" err="1" smtClean="0"/>
              <a:t>DecisionTreeClassifier</a:t>
            </a:r>
            <a:r>
              <a:rPr lang="en-US" dirty="0" smtClean="0"/>
              <a:t>()</a:t>
            </a:r>
            <a:br>
              <a:rPr lang="en-US" dirty="0" smtClean="0"/>
            </a:br>
            <a:r>
              <a:rPr lang="en-US" dirty="0" err="1" smtClean="0"/>
              <a:t>KNeighborsClassifier</a:t>
            </a:r>
            <a:r>
              <a:rPr lang="en-US" dirty="0" smtClean="0"/>
              <a:t>()</a:t>
            </a:r>
            <a:endParaRPr lang="en-US" dirty="0" smtClean="0"/>
          </a:p>
          <a:p>
            <a:r>
              <a:rPr lang="en-US" dirty="0" smtClean="0"/>
              <a:t>I have created one function to calculate the accuracy score </a:t>
            </a:r>
            <a:endParaRPr lang="en-US" dirty="0"/>
          </a:p>
        </p:txBody>
      </p:sp>
      <p:sp>
        <p:nvSpPr>
          <p:cNvPr id="2" name="Title 1"/>
          <p:cNvSpPr>
            <a:spLocks noGrp="1"/>
          </p:cNvSpPr>
          <p:nvPr>
            <p:ph type="title"/>
          </p:nvPr>
        </p:nvSpPr>
        <p:spPr/>
        <p:txBody>
          <a:bodyPr/>
          <a:lstStyle/>
          <a:p>
            <a:r>
              <a:rPr lang="en-US" dirty="0"/>
              <a:t>Data Analysis</a:t>
            </a:r>
            <a:r>
              <a:rPr lang="en-US" dirty="0" smtClean="0"/>
              <a:t> </a:t>
            </a:r>
            <a:endParaRPr lang="en-US" dirty="0"/>
          </a:p>
        </p:txBody>
      </p:sp>
      <p:pic>
        <p:nvPicPr>
          <p:cNvPr id="5" name="Picture 4" descr="Screenshot (85).png"/>
          <p:cNvPicPr>
            <a:picLocks noChangeAspect="1"/>
          </p:cNvPicPr>
          <p:nvPr/>
        </p:nvPicPr>
        <p:blipFill>
          <a:blip r:embed="rId2"/>
          <a:stretch>
            <a:fillRect/>
          </a:stretch>
        </p:blipFill>
        <p:spPr>
          <a:xfrm>
            <a:off x="5270500" y="2298700"/>
            <a:ext cx="6006495" cy="2184238"/>
          </a:xfrm>
          <a:prstGeom prst="rect">
            <a:avLst/>
          </a:prstGeom>
        </p:spPr>
      </p:pic>
    </p:spTree>
    <p:extLst>
      <p:ext uri="{BB962C8B-B14F-4D97-AF65-F5344CB8AC3E}">
        <p14:creationId xmlns="" xmlns:p14="http://schemas.microsoft.com/office/powerpoint/2010/main" val="836171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In one list I have added all the classification algorithms and using for loop I am calculating accuracy, time taken by algorithms.</a:t>
            </a:r>
          </a:p>
          <a:p>
            <a:r>
              <a:rPr lang="en-US" dirty="0" smtClean="0"/>
              <a:t>Also I have created multiple list and at the end of for loop I am creating one table which will give us all the details .</a:t>
            </a:r>
          </a:p>
          <a:p>
            <a:r>
              <a:rPr lang="en-US" dirty="0" smtClean="0"/>
              <a:t>As of now I have used only 3 classification algorithms because </a:t>
            </a:r>
            <a:r>
              <a:rPr lang="en-US" dirty="0" err="1" smtClean="0"/>
              <a:t>AdaBoostClassifier</a:t>
            </a:r>
            <a:r>
              <a:rPr lang="en-US" dirty="0" smtClean="0"/>
              <a:t> </a:t>
            </a:r>
            <a:r>
              <a:rPr lang="en-US" dirty="0" smtClean="0"/>
              <a:t>and </a:t>
            </a:r>
            <a:r>
              <a:rPr lang="en-US" dirty="0" err="1" smtClean="0"/>
              <a:t>KNeighborsClassifier</a:t>
            </a:r>
            <a:r>
              <a:rPr lang="en-US" dirty="0" smtClean="0"/>
              <a:t>() algorithms are time consuming.</a:t>
            </a:r>
          </a:p>
          <a:p>
            <a:r>
              <a:rPr lang="en-US" dirty="0" smtClean="0"/>
              <a:t> </a:t>
            </a:r>
            <a:r>
              <a:rPr lang="en-US" dirty="0"/>
              <a:t>A</a:t>
            </a:r>
            <a:r>
              <a:rPr lang="en-US" dirty="0" smtClean="0"/>
              <a:t>lso I have calculated the time taken by </a:t>
            </a:r>
            <a:r>
              <a:rPr lang="en-US" dirty="0" err="1" smtClean="0"/>
              <a:t>AdaBoostClassifier</a:t>
            </a:r>
            <a:r>
              <a:rPr lang="en-US" dirty="0" smtClean="0"/>
              <a:t> and </a:t>
            </a:r>
            <a:r>
              <a:rPr lang="en-US" dirty="0" smtClean="0"/>
              <a:t>the accuracy </a:t>
            </a:r>
            <a:r>
              <a:rPr lang="en-US" dirty="0" smtClean="0"/>
              <a:t>score is also near about the accuracy score of logistic </a:t>
            </a:r>
            <a:r>
              <a:rPr lang="en-US" dirty="0" err="1" smtClean="0"/>
              <a:t>algoritm</a:t>
            </a:r>
            <a:r>
              <a:rPr lang="en-US" dirty="0" smtClean="0"/>
              <a:t>.</a:t>
            </a:r>
            <a:endParaRPr lang="en-US" dirty="0"/>
          </a:p>
        </p:txBody>
      </p:sp>
      <p:sp>
        <p:nvSpPr>
          <p:cNvPr id="2" name="Title 1"/>
          <p:cNvSpPr>
            <a:spLocks noGrp="1"/>
          </p:cNvSpPr>
          <p:nvPr>
            <p:ph type="title"/>
          </p:nvPr>
        </p:nvSpPr>
        <p:spPr/>
        <p:txBody>
          <a:bodyPr/>
          <a:lstStyle/>
          <a:p>
            <a:r>
              <a:rPr lang="en-US" dirty="0" smtClean="0"/>
              <a:t>Algorithms</a:t>
            </a:r>
            <a:endParaRPr lang="en-US" dirty="0"/>
          </a:p>
        </p:txBody>
      </p:sp>
    </p:spTree>
    <p:extLst>
      <p:ext uri="{BB962C8B-B14F-4D97-AF65-F5344CB8AC3E}">
        <p14:creationId xmlns="" xmlns:p14="http://schemas.microsoft.com/office/powerpoint/2010/main" val="237912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creenshot (87).png"/>
          <p:cNvPicPr>
            <a:picLocks noGrp="1" noChangeAspect="1"/>
          </p:cNvPicPr>
          <p:nvPr>
            <p:ph idx="1"/>
          </p:nvPr>
        </p:nvPicPr>
        <p:blipFill>
          <a:blip r:embed="rId2"/>
          <a:stretch>
            <a:fillRect/>
          </a:stretch>
        </p:blipFill>
        <p:spPr>
          <a:xfrm>
            <a:off x="609600" y="558800"/>
            <a:ext cx="10972800" cy="5270500"/>
          </a:xfrm>
        </p:spPr>
      </p:pic>
    </p:spTree>
    <p:extLst>
      <p:ext uri="{BB962C8B-B14F-4D97-AF65-F5344CB8AC3E}">
        <p14:creationId xmlns="" xmlns:p14="http://schemas.microsoft.com/office/powerpoint/2010/main" val="31385409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74B38A4406F541BD981772333061DC" ma:contentTypeVersion="9" ma:contentTypeDescription="Create a new document." ma:contentTypeScope="" ma:versionID="3e0f52f641bf1c4596ef852c13f622b6">
  <xsd:schema xmlns:xsd="http://www.w3.org/2001/XMLSchema" xmlns:xs="http://www.w3.org/2001/XMLSchema" xmlns:p="http://schemas.microsoft.com/office/2006/metadata/properties" xmlns:ns3="3aacaa73-7b26-4681-9528-7dd103949f07" targetNamespace="http://schemas.microsoft.com/office/2006/metadata/properties" ma:root="true" ma:fieldsID="d13eaf2cd487920603f8bf0f50dced85" ns3:_="">
    <xsd:import namespace="3aacaa73-7b26-4681-9528-7dd103949f0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acaa73-7b26-4681-9528-7dd103949f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6D31E67-1929-499E-A91C-AB85AA8197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acaa73-7b26-4681-9528-7dd103949f0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32CF7C-45CF-47D3-B34A-6908FFD63105}">
  <ds:schemaRefs>
    <ds:schemaRef ds:uri="http://schemas.microsoft.com/sharepoint/v3/contenttype/forms"/>
  </ds:schemaRefs>
</ds:datastoreItem>
</file>

<file path=customXml/itemProps3.xml><?xml version="1.0" encoding="utf-8"?>
<ds:datastoreItem xmlns:ds="http://schemas.openxmlformats.org/officeDocument/2006/customXml" ds:itemID="{A4D9879A-8777-495F-9647-3909B694410C}">
  <ds:schemaRefs>
    <ds:schemaRef ds:uri="http://purl.org/dc/elements/1.1/"/>
    <ds:schemaRef ds:uri="http://www.w3.org/XML/1998/namespace"/>
    <ds:schemaRef ds:uri="http://schemas.microsoft.com/office/infopath/2007/PartnerControls"/>
    <ds:schemaRef ds:uri="http://schemas.microsoft.com/office/2006/documentManagement/types"/>
    <ds:schemaRef ds:uri="http://schemas.microsoft.com/office/2006/metadata/properties"/>
    <ds:schemaRef ds:uri="http://schemas.openxmlformats.org/package/2006/metadata/core-properties"/>
    <ds:schemaRef ds:uri="http://purl.org/dc/dcmitype/"/>
    <ds:schemaRef ds:uri="3aacaa73-7b26-4681-9528-7dd103949f07"/>
    <ds:schemaRef ds:uri="http://purl.org/dc/terms/"/>
  </ds:schemaRefs>
</ds:datastoreItem>
</file>

<file path=docProps/app.xml><?xml version="1.0" encoding="utf-8"?>
<Properties xmlns="http://schemas.openxmlformats.org/officeDocument/2006/extended-properties" xmlns:vt="http://schemas.openxmlformats.org/officeDocument/2006/docPropsVTypes">
  <Template>Concourse</Template>
  <TotalTime>69</TotalTime>
  <Words>362</Words>
  <Application>Microsoft Office PowerPoint</Application>
  <PresentationFormat>Custom</PresentationFormat>
  <Paragraphs>19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Concourse</vt:lpstr>
      <vt:lpstr>Micro-Credit Defaulter Model </vt:lpstr>
      <vt:lpstr>Micro Credit Idea</vt:lpstr>
      <vt:lpstr>Micro Credit Idea</vt:lpstr>
      <vt:lpstr>Data Analysis</vt:lpstr>
      <vt:lpstr>Data Analysis </vt:lpstr>
      <vt:lpstr>Algorithms</vt:lpstr>
      <vt:lpstr>Slide 7</vt:lpstr>
    </vt:vector>
  </TitlesOfParts>
  <Company>Cognizant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Model</dc:title>
  <dc:creator>Bhosale, Digvijay (Cognizant)</dc:creator>
  <cp:lastModifiedBy>LAXMIKANT DEEPAK</cp:lastModifiedBy>
  <cp:revision>8</cp:revision>
  <dcterms:created xsi:type="dcterms:W3CDTF">2021-01-03T15:35:04Z</dcterms:created>
  <dcterms:modified xsi:type="dcterms:W3CDTF">2021-04-30T05:12:24Z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0x010100DD74B38A4406F541BD981772333061DC</vt:lpwstr>
  </property>
</Properties>
</file>