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6" r:id="rId6"/>
    <p:sldId id="316" r:id="rId7"/>
    <p:sldId id="317" r:id="rId8"/>
    <p:sldId id="318" r:id="rId9"/>
    <p:sldId id="319" r:id="rId10"/>
    <p:sldId id="320" r:id="rId11"/>
    <p:sldId id="321" r:id="rId12"/>
    <p:sldId id="271" r:id="rId13"/>
    <p:sldId id="303" r:id="rId14"/>
    <p:sldId id="304" r:id="rId15"/>
    <p:sldId id="306" r:id="rId16"/>
    <p:sldId id="315" r:id="rId17"/>
    <p:sldId id="313" r:id="rId18"/>
    <p:sldId id="314"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client id="{DE7C8CAD-DDD8-4525-BE71-088B4E8D55FA}" v="547" dt="2021-05-22T15:04:02.724"/>
    <p1510:client id="{F4BFCC1E-8FF9-492B-A13F-102C845B31C4}" v="856" dt="2021-06-06T12:41:57.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5" d="100"/>
          <a:sy n="75" d="100"/>
        </p:scale>
        <p:origin x="-336"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8/5/2021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pPr/>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pPr/>
              <a:t>8/5/2021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pPr/>
              <a:t>8/5/2021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8/5/2021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8/5/2021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8/5/2021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
        <p:nvSpPr>
          <p:cNvPr id="7" name="MSIPCMContentMarking" descr="{&quot;HashCode&quot;:-470601971,&quot;Placement&quot;:&quot;Footer&quot;,&quot;Top&quot;:519.343,&quot;Left&quot;:0.0,&quot;SlideWidth&quot;:960,&quot;SlideHeight&quot;:540}">
            <a:extLst>
              <a:ext uri="{FF2B5EF4-FFF2-40B4-BE49-F238E27FC236}">
                <a16:creationId xmlns:a16="http://schemas.microsoft.com/office/drawing/2014/main" xmlns="" id="{2B852D8F-6B5D-4FBF-9ECE-CAE7701A2218}"/>
              </a:ext>
            </a:extLst>
          </p:cNvPr>
          <p:cNvSpPr txBox="1"/>
          <p:nvPr userDrawn="1"/>
        </p:nvSpPr>
        <p:spPr>
          <a:xfrm>
            <a:off x="0" y="6595656"/>
            <a:ext cx="1437012" cy="262344"/>
          </a:xfrm>
          <a:prstGeom prst="rect">
            <a:avLst/>
          </a:prstGeom>
          <a:noFill/>
        </p:spPr>
        <p:txBody>
          <a:bodyPr vert="horz" wrap="square" lIns="0" tIns="0" rIns="0" bIns="0" rtlCol="0" anchor="ctr" anchorCtr="1">
            <a:spAutoFit/>
          </a:bodyPr>
          <a:lstStyle/>
          <a:p>
            <a:pPr algn="l">
              <a:spcBef>
                <a:spcPts val="0"/>
              </a:spcBef>
              <a:spcAft>
                <a:spcPts val="0"/>
              </a:spcAft>
            </a:pPr>
            <a:r>
              <a:rPr lang="en-IN" sz="1000">
                <a:solidFill>
                  <a:srgbClr val="000000"/>
                </a:solidFill>
                <a:latin typeface="Calibri" panose="020F0502020204030204" pitchFamily="34" charset="0"/>
              </a:rPr>
              <a:t>Classification: Internal</a:t>
            </a:r>
          </a:p>
        </p:txBody>
      </p:sp>
    </p:spTree>
    <p:extLst>
      <p:ext uri="{BB962C8B-B14F-4D97-AF65-F5344CB8AC3E}">
        <p14:creationId xmlns:p14="http://schemas.microsoft.com/office/powerpoint/2010/main" xmlns=""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r>
              <a:rPr lang="en-US" sz="4000" dirty="0">
                <a:cs typeface="Calibri Light"/>
              </a:rPr>
              <a:t/>
            </a:r>
            <a:br>
              <a:rPr lang="en-US" sz="4000" dirty="0">
                <a:cs typeface="Calibri Light"/>
              </a:rPr>
            </a:br>
            <a:r>
              <a:rPr lang="en-US" sz="4000" dirty="0">
                <a:cs typeface="Calibri Light"/>
              </a:rPr>
              <a:t/>
            </a:r>
            <a:br>
              <a:rPr lang="en-US" sz="4000" dirty="0">
                <a:cs typeface="Calibri Light"/>
              </a:rPr>
            </a:br>
            <a:r>
              <a:rPr lang="en-US" sz="4000" b="1" dirty="0">
                <a:cs typeface="Calibri Light"/>
              </a:rPr>
              <a:t>RATINGS PREDICTION PROJECT</a:t>
            </a: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dirty="0">
                <a:cs typeface="Calibri"/>
              </a:rPr>
              <a:t>Submitted by :</a:t>
            </a:r>
          </a:p>
          <a:p>
            <a:r>
              <a:rPr lang="en-US" dirty="0" smtClean="0">
                <a:cs typeface="Calibri"/>
              </a:rPr>
              <a:t>Laxmikant Deepak</a:t>
            </a:r>
            <a:endParaRPr lang="en-US" dirty="0">
              <a:cs typeface="Calibri"/>
            </a:endParaRPr>
          </a:p>
        </p:txBody>
      </p: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xmlns="" id="{441AAD89-B030-4E24-8CD8-8783C8015711}"/>
              </a:ext>
            </a:extLst>
          </p:cNvPr>
          <p:cNvPicPr>
            <a:picLocks noChangeAspect="1"/>
          </p:cNvPicPr>
          <p:nvPr/>
        </p:nvPicPr>
        <p:blipFill>
          <a:blip r:embed="rId2" cstate="print"/>
          <a:stretch>
            <a:fillRect/>
          </a:stretch>
        </p:blipFill>
        <p:spPr>
          <a:xfrm>
            <a:off x="2167003" y="161157"/>
            <a:ext cx="7649227" cy="5377027"/>
          </a:xfrm>
          <a:prstGeom prst="rect">
            <a:avLst/>
          </a:prstGeom>
        </p:spPr>
      </p:pic>
      <p:sp>
        <p:nvSpPr>
          <p:cNvPr id="3" name="TextBox 2">
            <a:extLst>
              <a:ext uri="{FF2B5EF4-FFF2-40B4-BE49-F238E27FC236}">
                <a16:creationId xmlns:a16="http://schemas.microsoft.com/office/drawing/2014/main" xmlns="" id="{682AE09F-DDCA-4F11-9B8E-7CD05B489179}"/>
              </a:ext>
            </a:extLst>
          </p:cNvPr>
          <p:cNvSpPr txBox="1"/>
          <p:nvPr/>
        </p:nvSpPr>
        <p:spPr>
          <a:xfrm>
            <a:off x="2532346" y="6050071"/>
            <a:ext cx="88913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N" sz="2800" dirty="0">
                <a:latin typeface="Calibri"/>
              </a:rPr>
              <a:t>getting sense of review Loud words in Rating 4:</a:t>
            </a:r>
            <a:r>
              <a:rPr lang="en-IN" sz="2800" dirty="0">
                <a:latin typeface="Calibri"/>
                <a:ea typeface="Calibri"/>
                <a:cs typeface="Calibri"/>
              </a:rPr>
              <a:t> </a:t>
            </a:r>
            <a:endParaRPr lang="en-US" sz="2800" dirty="0">
              <a:cs typeface="Calibri"/>
            </a:endParaRPr>
          </a:p>
        </p:txBody>
      </p:sp>
    </p:spTree>
    <p:extLst>
      <p:ext uri="{BB962C8B-B14F-4D97-AF65-F5344CB8AC3E}">
        <p14:creationId xmlns:p14="http://schemas.microsoft.com/office/powerpoint/2010/main" xmlns="" val="162687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xmlns="" id="{5FDC89F2-8319-4936-A3FB-35219678BC47}"/>
              </a:ext>
            </a:extLst>
          </p:cNvPr>
          <p:cNvPicPr>
            <a:picLocks noChangeAspect="1"/>
          </p:cNvPicPr>
          <p:nvPr/>
        </p:nvPicPr>
        <p:blipFill>
          <a:blip r:embed="rId2" cstate="print"/>
          <a:stretch>
            <a:fillRect/>
          </a:stretch>
        </p:blipFill>
        <p:spPr>
          <a:xfrm>
            <a:off x="2177442" y="132665"/>
            <a:ext cx="8066760" cy="5632343"/>
          </a:xfrm>
          <a:prstGeom prst="rect">
            <a:avLst/>
          </a:prstGeom>
        </p:spPr>
      </p:pic>
      <p:sp>
        <p:nvSpPr>
          <p:cNvPr id="3" name="TextBox 2">
            <a:extLst>
              <a:ext uri="{FF2B5EF4-FFF2-40B4-BE49-F238E27FC236}">
                <a16:creationId xmlns:a16="http://schemas.microsoft.com/office/drawing/2014/main" xmlns="" id="{0EE3154D-EA16-45E4-89A0-A6D545F848F9}"/>
              </a:ext>
            </a:extLst>
          </p:cNvPr>
          <p:cNvSpPr txBox="1"/>
          <p:nvPr/>
        </p:nvSpPr>
        <p:spPr>
          <a:xfrm>
            <a:off x="2751551" y="6029195"/>
            <a:ext cx="79728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5:</a:t>
            </a:r>
            <a:r>
              <a:rPr lang="en-US" sz="2800" dirty="0">
                <a:cs typeface="Calibri"/>
              </a:rPr>
              <a:t> </a:t>
            </a:r>
          </a:p>
        </p:txBody>
      </p:sp>
    </p:spTree>
    <p:extLst>
      <p:ext uri="{BB962C8B-B14F-4D97-AF65-F5344CB8AC3E}">
        <p14:creationId xmlns:p14="http://schemas.microsoft.com/office/powerpoint/2010/main" xmlns="" val="3453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xmlns="" id="{19368921-E25E-4D34-AEFB-698A5CCAA164}"/>
              </a:ext>
            </a:extLst>
          </p:cNvPr>
          <p:cNvSpPr txBox="1"/>
          <p:nvPr/>
        </p:nvSpPr>
        <p:spPr>
          <a:xfrm>
            <a:off x="480540" y="812158"/>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xmlns=""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4" name="TextBox 3">
            <a:extLst>
              <a:ext uri="{FF2B5EF4-FFF2-40B4-BE49-F238E27FC236}">
                <a16:creationId xmlns:a16="http://schemas.microsoft.com/office/drawing/2014/main" xmlns="" id="{48DAD107-A054-4A65-8B27-B6D5A7A8E142}"/>
              </a:ext>
            </a:extLst>
          </p:cNvPr>
          <p:cNvSpPr txBox="1"/>
          <p:nvPr/>
        </p:nvSpPr>
        <p:spPr>
          <a:xfrm>
            <a:off x="475989" y="2073058"/>
            <a:ext cx="1027969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first looked for the null values present in the dataset. We </a:t>
            </a:r>
            <a:r>
              <a:rPr lang="en-US" sz="2800" dirty="0">
                <a:cs typeface="Calibri"/>
              </a:rPr>
              <a:t> </a:t>
            </a:r>
            <a:r>
              <a:rPr lang="en-IN" sz="2800" dirty="0"/>
              <a:t>noticed that there were no null values present in our dataset. Then </a:t>
            </a:r>
            <a:r>
              <a:rPr lang="en-US" sz="2800" dirty="0">
                <a:cs typeface="Calibri"/>
              </a:rPr>
              <a:t> </a:t>
            </a:r>
            <a:r>
              <a:rPr lang="en-IN" sz="2800" dirty="0"/>
              <a:t>we performed text processing. Data usually comes from a variety of </a:t>
            </a:r>
            <a:r>
              <a:rPr lang="en-US" sz="2800" dirty="0">
                <a:cs typeface="Calibri"/>
              </a:rPr>
              <a:t> </a:t>
            </a:r>
            <a:r>
              <a:rPr lang="en-IN" sz="2800" dirty="0"/>
              <a:t>sources and often in different formats. For this reason transforming </a:t>
            </a:r>
            <a:r>
              <a:rPr lang="en-US" sz="2800" dirty="0">
                <a:cs typeface="Calibri"/>
              </a:rPr>
              <a:t> </a:t>
            </a:r>
            <a:r>
              <a:rPr lang="en-IN" sz="2800" dirty="0"/>
              <a:t>your raw data is essential. However, this is not a simple process, as </a:t>
            </a:r>
            <a:r>
              <a:rPr lang="en-US" sz="2800" dirty="0">
                <a:cs typeface="Calibri"/>
              </a:rPr>
              <a:t> </a:t>
            </a:r>
            <a:r>
              <a:rPr lang="en-IN" sz="2800" dirty="0"/>
              <a:t>text data often contains redundant and repetitive words. This </a:t>
            </a:r>
            <a:r>
              <a:rPr lang="en-US" sz="2800" dirty="0">
                <a:cs typeface="Calibri"/>
              </a:rPr>
              <a:t> </a:t>
            </a:r>
            <a:r>
              <a:rPr lang="en-IN" sz="2800" dirty="0"/>
              <a:t>means that processing the text data is the first step in our solution. </a:t>
            </a:r>
            <a:r>
              <a:rPr lang="en-US" sz="2800" dirty="0">
                <a:cs typeface="Calibri"/>
              </a:rPr>
              <a:t> </a:t>
            </a:r>
            <a:r>
              <a:rPr lang="en-IN" sz="2800" dirty="0"/>
              <a:t>The fundamental steps involved in text </a:t>
            </a:r>
            <a:r>
              <a:rPr lang="en-IN" sz="2800" dirty="0" smtClean="0"/>
              <a:t>pre-processing</a:t>
            </a:r>
            <a:r>
              <a:rPr lang="en-IN" sz="2800" dirty="0"/>
              <a:t> are, Cleaning </a:t>
            </a:r>
            <a:r>
              <a:rPr lang="en-US" sz="2800" dirty="0">
                <a:cs typeface="Calibri"/>
              </a:rPr>
              <a:t> </a:t>
            </a:r>
            <a:r>
              <a:rPr lang="en-IN" sz="2800" dirty="0"/>
              <a:t>the raw data Tokenizing the cleaned data.</a:t>
            </a:r>
            <a:r>
              <a:rPr lang="en-US" sz="2800" dirty="0">
                <a:cs typeface="Calibri"/>
              </a:rPr>
              <a:t> </a:t>
            </a:r>
          </a:p>
        </p:txBody>
      </p:sp>
    </p:spTree>
    <p:extLst>
      <p:ext uri="{BB962C8B-B14F-4D97-AF65-F5344CB8AC3E}">
        <p14:creationId xmlns:p14="http://schemas.microsoft.com/office/powerpoint/2010/main" xmlns="" val="254989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BB8D850-D3DA-4335-8173-98F60615C014}"/>
              </a:ext>
            </a:extLst>
          </p:cNvPr>
          <p:cNvSpPr txBox="1"/>
          <p:nvPr/>
        </p:nvSpPr>
        <p:spPr>
          <a:xfrm>
            <a:off x="569935" y="215031"/>
            <a:ext cx="1115651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err="1">
                <a:ea typeface="+mn-lt"/>
                <a:cs typeface="+mn-lt"/>
              </a:rPr>
              <a:t>Preprocessing</a:t>
            </a:r>
            <a:r>
              <a:rPr lang="en-IN" sz="2800" dirty="0">
                <a:ea typeface="+mn-lt"/>
                <a:cs typeface="+mn-lt"/>
              </a:rPr>
              <a:t> involved the following steps: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Punctuations and other special characters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Stop Words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Stemming and Lemmatising</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Applying </a:t>
            </a:r>
            <a:r>
              <a:rPr lang="en-IN" sz="2800" dirty="0" err="1">
                <a:ea typeface="+mn-lt"/>
                <a:cs typeface="+mn-lt"/>
              </a:rPr>
              <a:t>tfidf</a:t>
            </a:r>
            <a:r>
              <a:rPr lang="en-IN" sz="2800" dirty="0">
                <a:ea typeface="+mn-lt"/>
                <a:cs typeface="+mn-lt"/>
              </a:rPr>
              <a:t> Vectorizer</a:t>
            </a:r>
            <a:endParaRPr lang="en-US" sz="2800" dirty="0">
              <a:ea typeface="+mn-lt"/>
              <a:cs typeface="+mn-lt"/>
            </a:endParaRPr>
          </a:p>
          <a:p>
            <a:endParaRPr lang="en-IN" sz="2800" dirty="0">
              <a:ea typeface="+mn-lt"/>
              <a:cs typeface="+mn-lt"/>
            </a:endParaRPr>
          </a:p>
          <a:p>
            <a:pPr marL="285750" indent="-285750">
              <a:buFont typeface="Arial" panose="020B0604020202020204" pitchFamily="34" charset="0"/>
              <a:buChar char="•"/>
            </a:pPr>
            <a:r>
              <a:rPr lang="en-IN" sz="2800" dirty="0">
                <a:ea typeface="+mn-lt"/>
                <a:cs typeface="+mn-lt"/>
              </a:rPr>
              <a:t>Balancing the dataset through smote technique</a:t>
            </a:r>
          </a:p>
        </p:txBody>
      </p:sp>
    </p:spTree>
    <p:extLst>
      <p:ext uri="{BB962C8B-B14F-4D97-AF65-F5344CB8AC3E}">
        <p14:creationId xmlns:p14="http://schemas.microsoft.com/office/powerpoint/2010/main" xmlns="" val="6533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B316D0A-17DE-457E-939B-C7178643656F}"/>
              </a:ext>
            </a:extLst>
          </p:cNvPr>
          <p:cNvSpPr txBox="1"/>
          <p:nvPr/>
        </p:nvSpPr>
        <p:spPr>
          <a:xfrm>
            <a:off x="496866" y="569934"/>
            <a:ext cx="1146966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IN" sz="2800" dirty="0">
                <a:ea typeface="+mn-lt"/>
                <a:cs typeface="+mn-lt"/>
              </a:rPr>
              <a:t>Some very large length comments can be seen, in our dataset. </a:t>
            </a:r>
            <a:r>
              <a:rPr lang="en-US" sz="2800" dirty="0">
                <a:ea typeface="+mn-lt"/>
                <a:cs typeface="+mn-lt"/>
              </a:rPr>
              <a:t> </a:t>
            </a:r>
            <a:r>
              <a:rPr lang="en-IN" sz="2800" dirty="0">
                <a:ea typeface="+mn-lt"/>
                <a:cs typeface="+mn-lt"/>
              </a:rPr>
              <a:t>These pose serious problems like adding excessively more words to </a:t>
            </a:r>
            <a:r>
              <a:rPr lang="en-US" sz="2800" dirty="0">
                <a:ea typeface="+mn-lt"/>
                <a:cs typeface="+mn-lt"/>
              </a:rPr>
              <a:t> </a:t>
            </a:r>
            <a:r>
              <a:rPr lang="en-IN" sz="2800" dirty="0">
                <a:ea typeface="+mn-lt"/>
                <a:cs typeface="+mn-lt"/>
              </a:rPr>
              <a:t>the training dataset, causing training time to increase and accuracy </a:t>
            </a:r>
            <a:r>
              <a:rPr lang="en-US" sz="2800" dirty="0">
                <a:ea typeface="+mn-lt"/>
                <a:cs typeface="+mn-lt"/>
              </a:rPr>
              <a:t> </a:t>
            </a:r>
            <a:r>
              <a:rPr lang="en-IN" sz="2800" dirty="0">
                <a:ea typeface="+mn-lt"/>
                <a:cs typeface="+mn-lt"/>
              </a:rPr>
              <a:t>to decrease! Hence, a threshold of 400 characters will be created </a:t>
            </a:r>
            <a:r>
              <a:rPr lang="en-US" sz="2800" dirty="0">
                <a:ea typeface="+mn-lt"/>
                <a:cs typeface="+mn-lt"/>
              </a:rPr>
              <a:t> </a:t>
            </a:r>
            <a:r>
              <a:rPr lang="en-IN" sz="2800" dirty="0">
                <a:ea typeface="+mn-lt"/>
                <a:cs typeface="+mn-lt"/>
              </a:rPr>
              <a:t>and only comments which have length smaller than 400 will be </a:t>
            </a:r>
            <a:r>
              <a:rPr lang="en-US" sz="2800" dirty="0">
                <a:ea typeface="+mn-lt"/>
                <a:cs typeface="+mn-lt"/>
              </a:rPr>
              <a:t> </a:t>
            </a:r>
            <a:r>
              <a:rPr lang="en-IN" sz="2800" dirty="0">
                <a:ea typeface="+mn-lt"/>
                <a:cs typeface="+mn-lt"/>
              </a:rPr>
              <a:t>used further.</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Hence, after removing comments longer than 400 characters, we </a:t>
            </a:r>
            <a:r>
              <a:rPr lang="en-US" sz="2800" dirty="0">
                <a:ea typeface="+mn-lt"/>
                <a:cs typeface="+mn-lt"/>
              </a:rPr>
              <a:t> </a:t>
            </a:r>
            <a:r>
              <a:rPr lang="en-IN" sz="2800" dirty="0">
                <a:ea typeface="+mn-lt"/>
                <a:cs typeface="+mn-lt"/>
              </a:rPr>
              <a:t>are still left with 115893 comments, which seems enough for </a:t>
            </a:r>
            <a:r>
              <a:rPr lang="en-US" sz="2800" dirty="0">
                <a:ea typeface="+mn-lt"/>
                <a:cs typeface="+mn-lt"/>
              </a:rPr>
              <a:t> </a:t>
            </a:r>
            <a:r>
              <a:rPr lang="en-IN" sz="2800" dirty="0">
                <a:ea typeface="+mn-lt"/>
                <a:cs typeface="+mn-lt"/>
              </a:rPr>
              <a:t>training purposes.</a:t>
            </a:r>
            <a:endParaRPr lang="en-IN" dirty="0"/>
          </a:p>
          <a:p>
            <a:pPr marL="285750" indent="-285750">
              <a:buFont typeface="Arial" panose="020B0604020202020204" pitchFamily="34" charset="0"/>
              <a:buChar char="•"/>
            </a:pPr>
            <a:endParaRPr lang="en-IN" sz="2800" dirty="0">
              <a:cs typeface="Segoe UI"/>
            </a:endParaRPr>
          </a:p>
        </p:txBody>
      </p:sp>
    </p:spTree>
    <p:extLst>
      <p:ext uri="{BB962C8B-B14F-4D97-AF65-F5344CB8AC3E}">
        <p14:creationId xmlns:p14="http://schemas.microsoft.com/office/powerpoint/2010/main" xmlns="" val="320324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xmlns="" id="{703F47C6-B071-40D8-9306-58930901812C}"/>
              </a:ext>
            </a:extLst>
          </p:cNvPr>
          <p:cNvSpPr txBox="1"/>
          <p:nvPr/>
        </p:nvSpPr>
        <p:spPr>
          <a:xfrm>
            <a:off x="507304" y="1613770"/>
            <a:ext cx="1132352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IN" sz="2800" dirty="0">
                <a:ea typeface="+mn-lt"/>
                <a:cs typeface="+mn-lt"/>
              </a:rPr>
              <a:t>By looking into the target </a:t>
            </a:r>
            <a:r>
              <a:rPr lang="en-IN" sz="2800" dirty="0" smtClean="0">
                <a:ea typeface="+mn-lt"/>
                <a:cs typeface="+mn-lt"/>
              </a:rPr>
              <a:t>variable</a:t>
            </a:r>
            <a:r>
              <a:rPr lang="en-IN" sz="2800" dirty="0">
                <a:ea typeface="+mn-lt"/>
                <a:cs typeface="+mn-lt"/>
              </a:rPr>
              <a:t> label we assumed that it was  a  Multiclass classification type of problem.</a:t>
            </a:r>
          </a:p>
          <a:p>
            <a:endParaRPr lang="en-IN" sz="2800" dirty="0">
              <a:ea typeface="+mn-lt"/>
              <a:cs typeface="+mn-lt"/>
            </a:endParaRPr>
          </a:p>
          <a:p>
            <a:pPr>
              <a:buFont typeface="Arial"/>
              <a:buChar char="•"/>
            </a:pPr>
            <a:r>
              <a:rPr lang="en-IN" sz="2800" dirty="0">
                <a:ea typeface="+mn-lt"/>
                <a:cs typeface="+mn-lt"/>
              </a:rPr>
              <a:t>We observed that dataset was imbalance so we will have to balance </a:t>
            </a:r>
            <a:r>
              <a:rPr lang="en-US" sz="2800" dirty="0">
                <a:ea typeface="+mn-lt"/>
                <a:cs typeface="+mn-lt"/>
              </a:rPr>
              <a:t> </a:t>
            </a:r>
            <a:r>
              <a:rPr lang="en-IN" sz="2800" dirty="0">
                <a:ea typeface="+mn-lt"/>
                <a:cs typeface="+mn-lt"/>
              </a:rPr>
              <a:t>the dataset for better outcome.</a:t>
            </a:r>
            <a:endParaRPr lang="en-US" sz="2800" dirty="0">
              <a:ea typeface="+mn-lt"/>
              <a:cs typeface="+mn-lt"/>
            </a:endParaRPr>
          </a:p>
          <a:p>
            <a:pPr marL="285750" indent="-285750">
              <a:buFont typeface="Arial"/>
              <a:buChar char="•"/>
            </a:pPr>
            <a:endParaRPr lang="en-IN" sz="2800" dirty="0">
              <a:cs typeface="Segoe UI"/>
            </a:endParaRPr>
          </a:p>
        </p:txBody>
      </p:sp>
    </p:spTree>
    <p:extLst>
      <p:ext uri="{BB962C8B-B14F-4D97-AF65-F5344CB8AC3E}">
        <p14:creationId xmlns:p14="http://schemas.microsoft.com/office/powerpoint/2010/main" xmlns="" val="2700818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9709CF0-A0B7-41BC-B62B-316024164481}"/>
              </a:ext>
            </a:extLst>
          </p:cNvPr>
          <p:cNvSpPr txBox="1"/>
          <p:nvPr/>
        </p:nvSpPr>
        <p:spPr>
          <a:xfrm>
            <a:off x="4672208" y="423797"/>
            <a:ext cx="36200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Light"/>
              </a:rPr>
              <a:t>Model Dashboard</a:t>
            </a:r>
            <a:r>
              <a:rPr lang="en-US" sz="3200" b="1" dirty="0">
                <a:latin typeface="Calibri Light"/>
                <a:cs typeface="Calibri Light"/>
              </a:rPr>
              <a:t>​</a:t>
            </a:r>
            <a:endParaRPr lang="en-US" sz="3200" b="1">
              <a:cs typeface="Calibri"/>
            </a:endParaRPr>
          </a:p>
        </p:txBody>
      </p:sp>
      <p:sp>
        <p:nvSpPr>
          <p:cNvPr id="4" name="TextBox 3">
            <a:extLst>
              <a:ext uri="{FF2B5EF4-FFF2-40B4-BE49-F238E27FC236}">
                <a16:creationId xmlns:a16="http://schemas.microsoft.com/office/drawing/2014/main" xmlns="" id="{30610CAA-5CE6-4162-AADA-56933E82783E}"/>
              </a:ext>
            </a:extLst>
          </p:cNvPr>
          <p:cNvSpPr txBox="1"/>
          <p:nvPr/>
        </p:nvSpPr>
        <p:spPr>
          <a:xfrm>
            <a:off x="1697277" y="5789112"/>
            <a:ext cx="95594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Calibri"/>
              </a:rPr>
              <a:t>We observe that Random forest classifier is giving is best results so we save it as our final model.</a:t>
            </a:r>
          </a:p>
        </p:txBody>
      </p:sp>
      <p:pic>
        <p:nvPicPr>
          <p:cNvPr id="5" name="Picture 5" descr="Table&#10;&#10;Description automatically generated">
            <a:extLst>
              <a:ext uri="{FF2B5EF4-FFF2-40B4-BE49-F238E27FC236}">
                <a16:creationId xmlns:a16="http://schemas.microsoft.com/office/drawing/2014/main" xmlns="" id="{525BCA3E-82DE-41E7-85EB-65E4D401F186}"/>
              </a:ext>
            </a:extLst>
          </p:cNvPr>
          <p:cNvPicPr>
            <a:picLocks noChangeAspect="1"/>
          </p:cNvPicPr>
          <p:nvPr/>
        </p:nvPicPr>
        <p:blipFill>
          <a:blip r:embed="rId2" cstate="print"/>
          <a:stretch>
            <a:fillRect/>
          </a:stretch>
        </p:blipFill>
        <p:spPr>
          <a:xfrm>
            <a:off x="2187880" y="1052131"/>
            <a:ext cx="7576158" cy="4607601"/>
          </a:xfrm>
          <a:prstGeom prst="rect">
            <a:avLst/>
          </a:prstGeom>
        </p:spPr>
      </p:pic>
    </p:spTree>
    <p:extLst>
      <p:ext uri="{BB962C8B-B14F-4D97-AF65-F5344CB8AC3E}">
        <p14:creationId xmlns:p14="http://schemas.microsoft.com/office/powerpoint/2010/main" xmlns="" val="405797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9D111C-2A22-482E-90AF-87B72B47166A}"/>
              </a:ext>
            </a:extLst>
          </p:cNvPr>
          <p:cNvSpPr>
            <a:spLocks noGrp="1"/>
          </p:cNvSpPr>
          <p:nvPr>
            <p:ph type="title"/>
          </p:nvPr>
        </p:nvSpPr>
        <p:spPr>
          <a:xfrm>
            <a:off x="1474940" y="-219423"/>
            <a:ext cx="10515600" cy="1325563"/>
          </a:xfrm>
        </p:spPr>
        <p:txBody>
          <a:bodyPr/>
          <a:lstStyle/>
          <a:p>
            <a:r>
              <a:rPr lang="en-US" b="1" dirty="0">
                <a:cs typeface="Calibri Light"/>
              </a:rPr>
              <a:t>                    Finalized Model</a:t>
            </a:r>
          </a:p>
        </p:txBody>
      </p:sp>
      <p:sp>
        <p:nvSpPr>
          <p:cNvPr id="7" name="TextBox 6">
            <a:extLst>
              <a:ext uri="{FF2B5EF4-FFF2-40B4-BE49-F238E27FC236}">
                <a16:creationId xmlns:a16="http://schemas.microsoft.com/office/drawing/2014/main" xmlns="" id="{FAD2DFCA-E95B-45D6-BB7E-8E65162B8AD1}"/>
              </a:ext>
            </a:extLst>
          </p:cNvPr>
          <p:cNvSpPr txBox="1"/>
          <p:nvPr/>
        </p:nvSpPr>
        <p:spPr>
          <a:xfrm>
            <a:off x="778703" y="4995797"/>
            <a:ext cx="1045714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We interpreted that Random forest classifier model was giving us the best results with the accuracy score of 60.97 and </a:t>
            </a:r>
            <a:r>
              <a:rPr lang="en-IN" sz="2800" dirty="0" smtClean="0">
                <a:ea typeface="+mn-lt"/>
                <a:cs typeface="+mn-lt"/>
              </a:rPr>
              <a:t>comparatively</a:t>
            </a:r>
            <a:r>
              <a:rPr lang="en-IN" sz="2800" dirty="0">
                <a:ea typeface="+mn-lt"/>
                <a:cs typeface="+mn-lt"/>
              </a:rPr>
              <a:t> better f1-score so we saved it as our final model.</a:t>
            </a:r>
          </a:p>
        </p:txBody>
      </p:sp>
      <p:pic>
        <p:nvPicPr>
          <p:cNvPr id="5" name="Picture 7" descr="Table&#10;&#10;Description automatically generated">
            <a:extLst>
              <a:ext uri="{FF2B5EF4-FFF2-40B4-BE49-F238E27FC236}">
                <a16:creationId xmlns:a16="http://schemas.microsoft.com/office/drawing/2014/main" xmlns="" id="{19049B81-6995-4002-A9A2-C606E1B1E794}"/>
              </a:ext>
            </a:extLst>
          </p:cNvPr>
          <p:cNvPicPr>
            <a:picLocks noGrp="1" noChangeAspect="1"/>
          </p:cNvPicPr>
          <p:nvPr>
            <p:ph idx="1"/>
          </p:nvPr>
        </p:nvPicPr>
        <p:blipFill>
          <a:blip r:embed="rId2" cstate="print"/>
          <a:stretch>
            <a:fillRect/>
          </a:stretch>
        </p:blipFill>
        <p:spPr>
          <a:xfrm>
            <a:off x="357187" y="959426"/>
            <a:ext cx="6905625" cy="3829050"/>
          </a:xfrm>
        </p:spPr>
      </p:pic>
      <p:pic>
        <p:nvPicPr>
          <p:cNvPr id="8" name="Picture 8" descr="A picture containing graphical user interface&#10;&#10;Description automatically generated">
            <a:extLst>
              <a:ext uri="{FF2B5EF4-FFF2-40B4-BE49-F238E27FC236}">
                <a16:creationId xmlns:a16="http://schemas.microsoft.com/office/drawing/2014/main" xmlns="" id="{CF5A24F2-BAF4-40C4-AE58-82EAEAD712D9}"/>
              </a:ext>
            </a:extLst>
          </p:cNvPr>
          <p:cNvPicPr>
            <a:picLocks noChangeAspect="1"/>
          </p:cNvPicPr>
          <p:nvPr/>
        </p:nvPicPr>
        <p:blipFill>
          <a:blip r:embed="rId3" cstate="print"/>
          <a:stretch>
            <a:fillRect/>
          </a:stretch>
        </p:blipFill>
        <p:spPr>
          <a:xfrm>
            <a:off x="6739003" y="1356241"/>
            <a:ext cx="5008323" cy="2976421"/>
          </a:xfrm>
          <a:prstGeom prst="rect">
            <a:avLst/>
          </a:prstGeom>
        </p:spPr>
      </p:pic>
    </p:spTree>
    <p:extLst>
      <p:ext uri="{BB962C8B-B14F-4D97-AF65-F5344CB8AC3E}">
        <p14:creationId xmlns:p14="http://schemas.microsoft.com/office/powerpoint/2010/main" xmlns="" val="3732885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xmlns="" id="{7A88E229-D8B6-4A98-AB2A-19FE1056A8A1}"/>
              </a:ext>
            </a:extLst>
          </p:cNvPr>
          <p:cNvSpPr>
            <a:spLocks noGrp="1"/>
          </p:cNvSpPr>
          <p:nvPr>
            <p:ph idx="1"/>
          </p:nvPr>
        </p:nvSpPr>
        <p:spPr>
          <a:xfrm>
            <a:off x="838200" y="1825625"/>
            <a:ext cx="10181573" cy="4205202"/>
          </a:xfrm>
        </p:spPr>
        <p:txBody>
          <a:bodyPr vert="horz" lIns="91440" tIns="45720" rIns="91440" bIns="45720" rtlCol="0" anchor="t">
            <a:normAutofit/>
          </a:bodyPr>
          <a:lstStyle/>
          <a:p>
            <a:pPr marL="0" indent="0">
              <a:buNone/>
            </a:pPr>
            <a:r>
              <a:rPr lang="en-IN" dirty="0">
                <a:ea typeface="+mn-lt"/>
                <a:cs typeface="+mn-lt"/>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endParaRPr lang="en-US" dirty="0"/>
          </a:p>
        </p:txBody>
      </p:sp>
    </p:spTree>
    <p:extLst>
      <p:ext uri="{BB962C8B-B14F-4D97-AF65-F5344CB8AC3E}">
        <p14:creationId xmlns:p14="http://schemas.microsoft.com/office/powerpoint/2010/main" xmlns="" val="124314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a16="http://schemas.microsoft.com/office/drawing/2014/main" xmlns="" id="{2E5859D6-E838-4AD6-98A4-63FE67F7CA88}"/>
              </a:ext>
            </a:extLst>
          </p:cNvPr>
          <p:cNvSpPr txBox="1"/>
          <p:nvPr/>
        </p:nvSpPr>
        <p:spPr>
          <a:xfrm>
            <a:off x="826477" y="1363785"/>
            <a:ext cx="110470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I would like to express my special thanks of grattitude to the sources </a:t>
            </a:r>
            <a:r>
              <a:rPr lang="en-IN" sz="2800"/>
              <a:t>Medium, TowardsDataScience, StackOverflow, KrishNaik’s youtube channel which helped me to accomplish this project.</a:t>
            </a:r>
            <a:r>
              <a:rPr lang="en-US" sz="2800" dirty="0">
                <a:cs typeface="Calibri"/>
              </a:rPr>
              <a:t> </a:t>
            </a:r>
          </a:p>
        </p:txBody>
      </p:sp>
    </p:spTree>
    <p:extLst>
      <p:ext uri="{BB962C8B-B14F-4D97-AF65-F5344CB8AC3E}">
        <p14:creationId xmlns:p14="http://schemas.microsoft.com/office/powerpoint/2010/main" xmlns="" val="392449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xmlns=""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dirty="0">
              <a:cs typeface="Calibri"/>
            </a:endParaRPr>
          </a:p>
          <a:p>
            <a:pPr marL="0" indent="0">
              <a:buNone/>
            </a:pPr>
            <a:r>
              <a:rPr lang="en-IN" dirty="0">
                <a:ea typeface="+mn-lt"/>
                <a:cs typeface="+mn-lt"/>
              </a:rPr>
              <a:t>    3.1 Data </a:t>
            </a:r>
            <a:r>
              <a:rPr lang="en-IN" dirty="0" smtClean="0">
                <a:ea typeface="+mn-lt"/>
                <a:cs typeface="+mn-lt"/>
              </a:rPr>
              <a:t>Pre-processing</a:t>
            </a:r>
            <a:r>
              <a:rPr lang="en-IN" dirty="0">
                <a:ea typeface="+mn-lt"/>
                <a:cs typeface="+mn-lt"/>
              </a:rPr>
              <a:t> Done</a:t>
            </a:r>
          </a:p>
          <a:p>
            <a:pPr marL="0" indent="0">
              <a:buNone/>
            </a:pPr>
            <a:r>
              <a:rPr lang="en-IN" dirty="0">
                <a:ea typeface="+mn-lt"/>
                <a:cs typeface="+mn-lt"/>
              </a:rPr>
              <a:t>    3.2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xmlns="" val="186432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xmlns=""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xmlns="" id="{3D8A56FA-C775-453F-806D-E662A819BCA8}"/>
              </a:ext>
            </a:extLst>
          </p:cNvPr>
          <p:cNvSpPr txBox="1"/>
          <p:nvPr/>
        </p:nvSpPr>
        <p:spPr>
          <a:xfrm>
            <a:off x="711574" y="2205319"/>
            <a:ext cx="1092349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ea typeface="+mn-lt"/>
                <a:cs typeface="+mn-lt"/>
              </a:rPr>
              <a:t>We have a client who has a website where people write different </a:t>
            </a:r>
            <a:r>
              <a:rPr lang="en-US" sz="2800" dirty="0">
                <a:ea typeface="+mn-lt"/>
                <a:cs typeface="+mn-lt"/>
              </a:rPr>
              <a:t> </a:t>
            </a:r>
            <a:r>
              <a:rPr lang="en-IN" sz="2800" dirty="0">
                <a:ea typeface="+mn-lt"/>
                <a:cs typeface="+mn-lt"/>
              </a:rPr>
              <a:t>reviews for technical products. Now they are adding a new feature </a:t>
            </a:r>
            <a:r>
              <a:rPr lang="en-US" sz="2800" dirty="0">
                <a:ea typeface="+mn-lt"/>
                <a:cs typeface="+mn-lt"/>
              </a:rPr>
              <a:t> </a:t>
            </a:r>
            <a:r>
              <a:rPr lang="en-IN" sz="2800" dirty="0">
                <a:ea typeface="+mn-lt"/>
                <a:cs typeface="+mn-lt"/>
              </a:rPr>
              <a:t>to their website i.e. The reviewer will have to add stars(rating) as </a:t>
            </a:r>
            <a:r>
              <a:rPr lang="en-US" sz="2800" dirty="0">
                <a:ea typeface="+mn-lt"/>
                <a:cs typeface="+mn-lt"/>
              </a:rPr>
              <a:t> </a:t>
            </a:r>
            <a:r>
              <a:rPr lang="en-IN" sz="2800" dirty="0">
                <a:ea typeface="+mn-lt"/>
                <a:cs typeface="+mn-lt"/>
              </a:rPr>
              <a:t>well with the review. The rating is out 5 stars and it only has 5 </a:t>
            </a:r>
            <a:r>
              <a:rPr lang="en-US" sz="2800" dirty="0">
                <a:ea typeface="+mn-lt"/>
                <a:cs typeface="+mn-lt"/>
              </a:rPr>
              <a:t> </a:t>
            </a:r>
            <a:r>
              <a:rPr lang="en-IN" sz="2800" dirty="0">
                <a:ea typeface="+mn-lt"/>
                <a:cs typeface="+mn-lt"/>
              </a:rPr>
              <a:t>options available 1 star, 2 stars, 3 stars, 4 stars, 5 stars. Now they </a:t>
            </a:r>
            <a:r>
              <a:rPr lang="en-US" sz="2800" dirty="0">
                <a:ea typeface="+mn-lt"/>
                <a:cs typeface="+mn-lt"/>
              </a:rPr>
              <a:t> </a:t>
            </a:r>
            <a:r>
              <a:rPr lang="en-IN" sz="2800" dirty="0">
                <a:ea typeface="+mn-lt"/>
                <a:cs typeface="+mn-lt"/>
              </a:rPr>
              <a:t>want to predict ratings for the reviews which were </a:t>
            </a:r>
            <a:r>
              <a:rPr lang="en-IN" sz="2800" dirty="0" smtClean="0">
                <a:ea typeface="+mn-lt"/>
                <a:cs typeface="+mn-lt"/>
              </a:rPr>
              <a:t>written</a:t>
            </a:r>
            <a:r>
              <a:rPr lang="en-IN" sz="2800" dirty="0">
                <a:ea typeface="+mn-lt"/>
                <a:cs typeface="+mn-lt"/>
              </a:rPr>
              <a:t> in the </a:t>
            </a:r>
            <a:r>
              <a:rPr lang="en-US" sz="2800" dirty="0">
                <a:ea typeface="+mn-lt"/>
                <a:cs typeface="+mn-lt"/>
              </a:rPr>
              <a:t> </a:t>
            </a:r>
            <a:r>
              <a:rPr lang="en-IN" sz="2800" dirty="0">
                <a:ea typeface="+mn-lt"/>
                <a:cs typeface="+mn-lt"/>
              </a:rPr>
              <a:t>past and they don’t have rating. So we, we have to build </a:t>
            </a:r>
            <a:r>
              <a:rPr lang="en-US" sz="2800" dirty="0">
                <a:ea typeface="+mn-lt"/>
                <a:cs typeface="+mn-lt"/>
              </a:rPr>
              <a:t> </a:t>
            </a:r>
            <a:r>
              <a:rPr lang="en-IN" sz="2800" dirty="0">
                <a:ea typeface="+mn-lt"/>
                <a:cs typeface="+mn-lt"/>
              </a:rPr>
              <a:t>an application which can predict the rating by seeing the review.</a:t>
            </a:r>
            <a:endParaRPr lang="en-US" sz="2800" dirty="0">
              <a:ea typeface="+mn-lt"/>
              <a:cs typeface="+mn-lt"/>
            </a:endParaRPr>
          </a:p>
        </p:txBody>
      </p:sp>
    </p:spTree>
    <p:extLst>
      <p:ext uri="{BB962C8B-B14F-4D97-AF65-F5344CB8AC3E}">
        <p14:creationId xmlns:p14="http://schemas.microsoft.com/office/powerpoint/2010/main" xmlns=""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xmlns=""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   Rating 1 </a:t>
            </a:r>
            <a:r>
              <a:rPr lang="en-IN" dirty="0" smtClean="0">
                <a:ea typeface="+mn-lt"/>
                <a:cs typeface="+mn-lt"/>
              </a:rPr>
              <a:t>and</a:t>
            </a:r>
            <a:r>
              <a:rPr lang="en-IN" dirty="0">
                <a:ea typeface="+mn-lt"/>
                <a:cs typeface="+mn-lt"/>
              </a:rPr>
              <a:t> Rating 2 distribution after cleaning the reviews:</a:t>
            </a:r>
          </a:p>
          <a:p>
            <a:pPr marL="0" indent="0">
              <a:buNone/>
            </a:pPr>
            <a:endParaRPr lang="en-US" dirty="0">
              <a:ea typeface="+mn-lt"/>
              <a:cs typeface="+mn-lt"/>
            </a:endParaRPr>
          </a:p>
        </p:txBody>
      </p:sp>
      <p:pic>
        <p:nvPicPr>
          <p:cNvPr id="4" name="Picture 5">
            <a:extLst>
              <a:ext uri="{FF2B5EF4-FFF2-40B4-BE49-F238E27FC236}">
                <a16:creationId xmlns:a16="http://schemas.microsoft.com/office/drawing/2014/main" xmlns="" id="{CF28E972-7FA3-4FFA-A54D-EAFB24EF41E6}"/>
              </a:ext>
            </a:extLst>
          </p:cNvPr>
          <p:cNvPicPr>
            <a:picLocks noChangeAspect="1"/>
          </p:cNvPicPr>
          <p:nvPr/>
        </p:nvPicPr>
        <p:blipFill>
          <a:blip r:embed="rId2" cstate="print"/>
          <a:stretch>
            <a:fillRect/>
          </a:stretch>
        </p:blipFill>
        <p:spPr>
          <a:xfrm>
            <a:off x="2908126" y="903706"/>
            <a:ext cx="5874706" cy="4559985"/>
          </a:xfrm>
          <a:prstGeom prst="rect">
            <a:avLst/>
          </a:prstGeom>
        </p:spPr>
      </p:pic>
    </p:spTree>
    <p:extLst>
      <p:ext uri="{BB962C8B-B14F-4D97-AF65-F5344CB8AC3E}">
        <p14:creationId xmlns:p14="http://schemas.microsoft.com/office/powerpoint/2010/main" xmlns=""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6815319-415A-4AB1-82F0-9A5FF0B6DDB6}"/>
              </a:ext>
            </a:extLst>
          </p:cNvPr>
          <p:cNvSpPr txBox="1"/>
          <p:nvPr/>
        </p:nvSpPr>
        <p:spPr>
          <a:xfrm>
            <a:off x="110646" y="5747359"/>
            <a:ext cx="104362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Rating 3 </a:t>
            </a:r>
            <a:r>
              <a:rPr lang="en-IN" sz="2800" dirty="0" smtClean="0">
                <a:ea typeface="+mn-lt"/>
                <a:cs typeface="+mn-lt"/>
              </a:rPr>
              <a:t>and</a:t>
            </a:r>
            <a:r>
              <a:rPr lang="en-IN" sz="2800" dirty="0">
                <a:ea typeface="+mn-lt"/>
                <a:cs typeface="+mn-lt"/>
              </a:rPr>
              <a:t> Rating 4 distribution after cleaning the reviews:</a:t>
            </a:r>
          </a:p>
        </p:txBody>
      </p:sp>
      <p:pic>
        <p:nvPicPr>
          <p:cNvPr id="2" name="Picture 4">
            <a:extLst>
              <a:ext uri="{FF2B5EF4-FFF2-40B4-BE49-F238E27FC236}">
                <a16:creationId xmlns:a16="http://schemas.microsoft.com/office/drawing/2014/main" xmlns="" id="{1A47D154-FF2C-43F9-95EE-F17256A29DA4}"/>
              </a:ext>
            </a:extLst>
          </p:cNvPr>
          <p:cNvPicPr>
            <a:picLocks noChangeAspect="1"/>
          </p:cNvPicPr>
          <p:nvPr/>
        </p:nvPicPr>
        <p:blipFill>
          <a:blip r:embed="rId2" cstate="print"/>
          <a:stretch>
            <a:fillRect/>
          </a:stretch>
        </p:blipFill>
        <p:spPr>
          <a:xfrm>
            <a:off x="2688921" y="504672"/>
            <a:ext cx="5676377" cy="4857013"/>
          </a:xfrm>
          <a:prstGeom prst="rect">
            <a:avLst/>
          </a:prstGeom>
        </p:spPr>
      </p:pic>
    </p:spTree>
    <p:extLst>
      <p:ext uri="{BB962C8B-B14F-4D97-AF65-F5344CB8AC3E}">
        <p14:creationId xmlns:p14="http://schemas.microsoft.com/office/powerpoint/2010/main" xmlns=""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C0FDDBF5-4916-4C0D-9E8B-B3B44931C1F3}"/>
              </a:ext>
            </a:extLst>
          </p:cNvPr>
          <p:cNvPicPr>
            <a:picLocks noChangeAspect="1"/>
          </p:cNvPicPr>
          <p:nvPr/>
        </p:nvPicPr>
        <p:blipFill>
          <a:blip r:embed="rId2" cstate="print"/>
          <a:stretch>
            <a:fillRect/>
          </a:stretch>
        </p:blipFill>
        <p:spPr>
          <a:xfrm>
            <a:off x="2824620" y="229287"/>
            <a:ext cx="6083473" cy="5313836"/>
          </a:xfrm>
          <a:prstGeom prst="rect">
            <a:avLst/>
          </a:prstGeom>
        </p:spPr>
      </p:pic>
      <p:sp>
        <p:nvSpPr>
          <p:cNvPr id="3" name="TextBox 2">
            <a:extLst>
              <a:ext uri="{FF2B5EF4-FFF2-40B4-BE49-F238E27FC236}">
                <a16:creationId xmlns:a16="http://schemas.microsoft.com/office/drawing/2014/main" xmlns="" id="{E2D12992-6308-4A02-A0F3-81038DE6EE1D}"/>
              </a:ext>
            </a:extLst>
          </p:cNvPr>
          <p:cNvSpPr txBox="1"/>
          <p:nvPr/>
        </p:nvSpPr>
        <p:spPr>
          <a:xfrm>
            <a:off x="1592894" y="5977003"/>
            <a:ext cx="9590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Rating 1 and Rating 5 distribution after cleaning reviews:</a:t>
            </a:r>
            <a:r>
              <a:rPr lang="en-US" sz="2800" dirty="0">
                <a:cs typeface="Calibri"/>
              </a:rPr>
              <a:t> </a:t>
            </a:r>
          </a:p>
        </p:txBody>
      </p:sp>
    </p:spTree>
    <p:extLst>
      <p:ext uri="{BB962C8B-B14F-4D97-AF65-F5344CB8AC3E}">
        <p14:creationId xmlns:p14="http://schemas.microsoft.com/office/powerpoint/2010/main" xmlns="" val="411822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xmlns="" id="{1825EE3C-A959-4FF4-9559-8186419601B9}"/>
              </a:ext>
            </a:extLst>
          </p:cNvPr>
          <p:cNvPicPr>
            <a:picLocks noChangeAspect="1"/>
          </p:cNvPicPr>
          <p:nvPr/>
        </p:nvPicPr>
        <p:blipFill>
          <a:blip r:embed="rId2" cstate="print"/>
          <a:stretch>
            <a:fillRect/>
          </a:stretch>
        </p:blipFill>
        <p:spPr>
          <a:xfrm>
            <a:off x="2010428" y="188095"/>
            <a:ext cx="7482213" cy="5051754"/>
          </a:xfrm>
          <a:prstGeom prst="rect">
            <a:avLst/>
          </a:prstGeom>
        </p:spPr>
      </p:pic>
      <p:sp>
        <p:nvSpPr>
          <p:cNvPr id="3" name="TextBox 2">
            <a:extLst>
              <a:ext uri="{FF2B5EF4-FFF2-40B4-BE49-F238E27FC236}">
                <a16:creationId xmlns:a16="http://schemas.microsoft.com/office/drawing/2014/main" xmlns="" id="{68DD8652-9CF7-45BC-8FEF-A3AD4BCEE6F6}"/>
              </a:ext>
            </a:extLst>
          </p:cNvPr>
          <p:cNvSpPr txBox="1"/>
          <p:nvPr/>
        </p:nvSpPr>
        <p:spPr>
          <a:xfrm>
            <a:off x="1801660" y="5903934"/>
            <a:ext cx="92567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r>
              <a:rPr lang="en-US" sz="2800" dirty="0">
                <a:cs typeface="Calibri"/>
              </a:rPr>
              <a:t> </a:t>
            </a:r>
            <a:endParaRPr lang="en-US" sz="2800">
              <a:cs typeface="Calibri"/>
            </a:endParaRPr>
          </a:p>
        </p:txBody>
      </p:sp>
    </p:spTree>
    <p:extLst>
      <p:ext uri="{BB962C8B-B14F-4D97-AF65-F5344CB8AC3E}">
        <p14:creationId xmlns:p14="http://schemas.microsoft.com/office/powerpoint/2010/main" xmlns="" val="20324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B6B5CC6F-17CD-4BA5-846C-EF970757AC16}"/>
              </a:ext>
            </a:extLst>
          </p:cNvPr>
          <p:cNvPicPr>
            <a:picLocks noChangeAspect="1"/>
          </p:cNvPicPr>
          <p:nvPr/>
        </p:nvPicPr>
        <p:blipFill>
          <a:blip r:embed="rId2" cstate="print"/>
          <a:stretch>
            <a:fillRect/>
          </a:stretch>
        </p:blipFill>
        <p:spPr>
          <a:xfrm>
            <a:off x="2198318" y="148435"/>
            <a:ext cx="7889309" cy="5559047"/>
          </a:xfrm>
          <a:prstGeom prst="rect">
            <a:avLst/>
          </a:prstGeom>
        </p:spPr>
      </p:pic>
      <p:sp>
        <p:nvSpPr>
          <p:cNvPr id="3" name="TextBox 2">
            <a:extLst>
              <a:ext uri="{FF2B5EF4-FFF2-40B4-BE49-F238E27FC236}">
                <a16:creationId xmlns:a16="http://schemas.microsoft.com/office/drawing/2014/main" xmlns="" id="{6B47B07F-ED2D-462B-B311-79540DC8C245}"/>
              </a:ext>
            </a:extLst>
          </p:cNvPr>
          <p:cNvSpPr txBox="1"/>
          <p:nvPr/>
        </p:nvSpPr>
        <p:spPr>
          <a:xfrm>
            <a:off x="2417523" y="6144016"/>
            <a:ext cx="97786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endParaRPr lang="en-US" sz="2800" dirty="0">
              <a:cs typeface="Calibri"/>
            </a:endParaRPr>
          </a:p>
        </p:txBody>
      </p:sp>
    </p:spTree>
    <p:extLst>
      <p:ext uri="{BB962C8B-B14F-4D97-AF65-F5344CB8AC3E}">
        <p14:creationId xmlns:p14="http://schemas.microsoft.com/office/powerpoint/2010/main" xmlns="" val="15985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outdoor&#10;&#10;Description automatically generated">
            <a:extLst>
              <a:ext uri="{FF2B5EF4-FFF2-40B4-BE49-F238E27FC236}">
                <a16:creationId xmlns:a16="http://schemas.microsoft.com/office/drawing/2014/main" xmlns="" id="{5619F070-67D3-43F4-A757-E9623623AA0B}"/>
              </a:ext>
            </a:extLst>
          </p:cNvPr>
          <p:cNvPicPr>
            <a:picLocks noChangeAspect="1"/>
          </p:cNvPicPr>
          <p:nvPr/>
        </p:nvPicPr>
        <p:blipFill>
          <a:blip r:embed="rId2" cstate="print"/>
          <a:stretch>
            <a:fillRect/>
          </a:stretch>
        </p:blipFill>
        <p:spPr>
          <a:xfrm>
            <a:off x="1937360" y="135116"/>
            <a:ext cx="7920623" cy="5470863"/>
          </a:xfrm>
          <a:prstGeom prst="rect">
            <a:avLst/>
          </a:prstGeom>
        </p:spPr>
      </p:pic>
      <p:sp>
        <p:nvSpPr>
          <p:cNvPr id="3" name="TextBox 2">
            <a:extLst>
              <a:ext uri="{FF2B5EF4-FFF2-40B4-BE49-F238E27FC236}">
                <a16:creationId xmlns:a16="http://schemas.microsoft.com/office/drawing/2014/main" xmlns="" id="{3FA355DC-18A4-4716-8012-453E42E26B79}"/>
              </a:ext>
            </a:extLst>
          </p:cNvPr>
          <p:cNvSpPr txBox="1"/>
          <p:nvPr/>
        </p:nvSpPr>
        <p:spPr>
          <a:xfrm>
            <a:off x="2365332" y="6112702"/>
            <a:ext cx="936111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3:</a:t>
            </a:r>
            <a:r>
              <a:rPr lang="en-US" sz="2800" dirty="0">
                <a:cs typeface="Calibri"/>
              </a:rPr>
              <a:t> </a:t>
            </a:r>
            <a:endParaRPr lang="en-US" sz="2800">
              <a:cs typeface="Calibri"/>
            </a:endParaRPr>
          </a:p>
        </p:txBody>
      </p:sp>
    </p:spTree>
    <p:extLst>
      <p:ext uri="{BB962C8B-B14F-4D97-AF65-F5344CB8AC3E}">
        <p14:creationId xmlns:p14="http://schemas.microsoft.com/office/powerpoint/2010/main" xmlns="" val="38276622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TotalTime>
  <Words>217</Words>
  <Application>Microsoft Office PowerPoint</Application>
  <PresentationFormat>Custom</PresentationFormat>
  <Paragraphs>64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Project presentation on :-   RATINGS PREDICTION PROJECT</vt:lpstr>
      <vt:lpstr>Table Of Contents :-</vt:lpstr>
      <vt:lpstr>Slide 3</vt:lpstr>
      <vt:lpstr>                          EDA steps and Visualization</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                    Finalized Model</vt:lpstr>
      <vt:lpstr>                              Conclusion</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N Srivastav</dc:creator>
  <cp:lastModifiedBy>LAXMIKANT DEEPAK</cp:lastModifiedBy>
  <cp:revision>1522</cp:revision>
  <dcterms:created xsi:type="dcterms:W3CDTF">2020-12-29T14:55:28Z</dcterms:created>
  <dcterms:modified xsi:type="dcterms:W3CDTF">2021-08-05T08:55:21Z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1bba39d-4745-4e9d-97db-0c1927b54242_Enabled">
    <vt:lpwstr>true</vt:lpwstr>
  </property>
  <property fmtid="{D5CDD505-2E9C-101B-9397-08002B2CF9AE}" pid="3" name="MSIP_Label_71bba39d-4745-4e9d-97db-0c1927b54242_SetDate">
    <vt:lpwstr>2021-06-06T14:30:20Z</vt:lpwstr>
  </property>
  <property fmtid="{D5CDD505-2E9C-101B-9397-08002B2CF9AE}" pid="4" name="MSIP_Label_71bba39d-4745-4e9d-97db-0c1927b54242_Method">
    <vt:lpwstr>Privileged</vt:lpwstr>
  </property>
  <property fmtid="{D5CDD505-2E9C-101B-9397-08002B2CF9AE}" pid="5" name="MSIP_Label_71bba39d-4745-4e9d-97db-0c1927b54242_Name">
    <vt:lpwstr>Internal</vt:lpwstr>
  </property>
  <property fmtid="{D5CDD505-2E9C-101B-9397-08002B2CF9AE}" pid="6" name="MSIP_Label_71bba39d-4745-4e9d-97db-0c1927b54242_SiteId">
    <vt:lpwstr>05d75c05-fa1a-42e7-9cf1-eb416c396f2d</vt:lpwstr>
  </property>
  <property fmtid="{D5CDD505-2E9C-101B-9397-08002B2CF9AE}" pid="7" name="MSIP_Label_71bba39d-4745-4e9d-97db-0c1927b54242_ActionId">
    <vt:lpwstr>e46ecef5-fb4d-4ec7-87e2-f55fa2d9dd8b</vt:lpwstr>
  </property>
  <property fmtid="{D5CDD505-2E9C-101B-9397-08002B2CF9AE}" pid="8" name="MSIP_Label_71bba39d-4745-4e9d-97db-0c1927b54242_ContentBits">
    <vt:lpwstr>2</vt:lpwstr>
  </property>
</Properties>
</file>