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56200"/>
  <p:notesSz cx="9144000" cy="515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516" y="1368628"/>
            <a:ext cx="7528966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463" y="2372309"/>
            <a:ext cx="3243072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925" y="2036826"/>
            <a:ext cx="8512149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331" y="4816551"/>
            <a:ext cx="11696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92101"/>
            <a:ext cx="9144000" cy="3200399"/>
          </a:xfrm>
          <a:custGeom>
            <a:avLst/>
            <a:gdLst/>
            <a:ahLst/>
            <a:cxnLst/>
            <a:rect l="l" t="t" r="r" b="b"/>
            <a:pathLst>
              <a:path w="9144000" h="4657090">
                <a:moveTo>
                  <a:pt x="9144000" y="0"/>
                </a:moveTo>
                <a:lnTo>
                  <a:pt x="0" y="0"/>
                </a:lnTo>
                <a:lnTo>
                  <a:pt x="0" y="4657090"/>
                </a:lnTo>
                <a:lnTo>
                  <a:pt x="9144000" y="465709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4958" y="2174047"/>
            <a:ext cx="49688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 marR="5080" indent="-615950">
              <a:lnSpc>
                <a:spcPct val="114999"/>
              </a:lnSpc>
              <a:spcBef>
                <a:spcPts val="100"/>
              </a:spcBef>
            </a:pPr>
            <a:r>
              <a:rPr sz="3600" spc="190" dirty="0">
                <a:solidFill>
                  <a:srgbClr val="000000"/>
                </a:solidFill>
                <a:latin typeface="Trebuchet MS"/>
                <a:cs typeface="Trebuchet MS"/>
              </a:rPr>
              <a:t>IMA</a:t>
            </a:r>
            <a:r>
              <a:rPr sz="3600" spc="22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600" spc="20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600" spc="-2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600" spc="18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600" spc="220" dirty="0">
                <a:solidFill>
                  <a:srgbClr val="000000"/>
                </a:solidFill>
                <a:latin typeface="Trebuchet MS"/>
                <a:cs typeface="Trebuchet MS"/>
              </a:rPr>
              <a:t>RA</a:t>
            </a:r>
            <a:r>
              <a:rPr sz="3600" spc="18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3600" spc="160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3600" spc="24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6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/>
                <a:cs typeface="Trebuchet MS"/>
              </a:rPr>
              <a:t>AND  </a:t>
            </a:r>
            <a:r>
              <a:rPr sz="3600" spc="185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3733800" y="4330700"/>
            <a:ext cx="1981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1600" b="1" spc="-125" dirty="0">
                <a:solidFill>
                  <a:srgbClr val="666666"/>
                </a:solidFill>
                <a:latin typeface="Tahoma"/>
                <a:cs typeface="Tahoma"/>
              </a:rPr>
              <a:t>ub</a:t>
            </a:r>
            <a:r>
              <a:rPr sz="1600" b="1" spc="-14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1600" b="1" spc="-5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1600" b="1" spc="-7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1600" b="1" spc="-7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1600" b="1" spc="-9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1600" b="1" spc="-114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600" b="1" spc="-1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1600" b="1" spc="-1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endParaRPr sz="1600" dirty="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 smtClean="0">
                <a:solidFill>
                  <a:srgbClr val="666666"/>
                </a:solidFill>
                <a:latin typeface="Tahoma"/>
                <a:cs typeface="Tahoma"/>
              </a:rPr>
              <a:t>Laxmikant Deepak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17672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65" dirty="0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us</a:t>
            </a:r>
            <a:r>
              <a:rPr sz="2600" spc="45" dirty="0">
                <a:solidFill>
                  <a:srgbClr val="1A1A1A"/>
                </a:solidFill>
                <a:latin typeface="Trebuchet MS"/>
                <a:cs typeface="Trebuchet MS"/>
              </a:rPr>
              <a:t>io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262632"/>
            <a:ext cx="7185025" cy="19519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29565" marR="5080" indent="-311150">
              <a:lnSpc>
                <a:spcPts val="1560"/>
              </a:lnSpc>
              <a:spcBef>
                <a:spcPts val="240"/>
              </a:spcBef>
              <a:buClr>
                <a:srgbClr val="575757"/>
              </a:buClr>
              <a:buSzPct val="92857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classifying</a:t>
            </a:r>
            <a:r>
              <a:rPr sz="14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in-depth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knowledge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expertise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anomalies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multi-class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problem.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150">
              <a:latin typeface="Tahoma"/>
              <a:cs typeface="Tahoma"/>
            </a:endParaRPr>
          </a:p>
          <a:p>
            <a:pPr marL="329565" marR="314960" indent="-317500">
              <a:lnSpc>
                <a:spcPct val="114399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discussed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Amazon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saree,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jeans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trousers,</a:t>
            </a:r>
            <a:r>
              <a:rPr sz="14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Deep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learning.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310" dirty="0"/>
              <a:t>T</a:t>
            </a:r>
            <a:r>
              <a:rPr spc="-330" dirty="0"/>
              <a:t>h</a:t>
            </a:r>
            <a:r>
              <a:rPr spc="-320" dirty="0"/>
              <a:t>ank</a:t>
            </a:r>
            <a:r>
              <a:rPr spc="-280" dirty="0"/>
              <a:t> </a:t>
            </a:r>
            <a:r>
              <a:rPr spc="-325" dirty="0"/>
              <a:t>Yo</a:t>
            </a:r>
            <a:r>
              <a:rPr spc="-330" dirty="0"/>
              <a:t>u</a:t>
            </a:r>
            <a:r>
              <a:rPr spc="-185" dirty="0"/>
              <a:t>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1554937"/>
            <a:ext cx="3006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sz="2500" spc="-18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0" y="2109114"/>
            <a:ext cx="7559675" cy="706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8455" marR="5080" indent="-326390" algn="just">
              <a:lnSpc>
                <a:spcPct val="113900"/>
              </a:lnSpc>
              <a:spcBef>
                <a:spcPts val="125"/>
              </a:spcBef>
              <a:buClr>
                <a:srgbClr val="434343"/>
              </a:buClr>
              <a:buSzPct val="115384"/>
              <a:buChar char="●"/>
              <a:tabLst>
                <a:tab pos="339090" algn="l"/>
              </a:tabLst>
            </a:pPr>
            <a:r>
              <a:rPr sz="1300" spc="-5" dirty="0">
                <a:latin typeface="Tahoma"/>
                <a:cs typeface="Tahoma"/>
              </a:rPr>
              <a:t>Images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are one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major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sources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data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in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 </a:t>
            </a:r>
            <a:r>
              <a:rPr sz="1300" spc="-5" dirty="0">
                <a:latin typeface="Tahoma"/>
                <a:cs typeface="Tahoma"/>
              </a:rPr>
              <a:t>field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of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science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AI.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field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making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appropriate </a:t>
            </a:r>
            <a:r>
              <a:rPr sz="1300" dirty="0">
                <a:latin typeface="Tahoma"/>
                <a:cs typeface="Tahoma"/>
              </a:rPr>
              <a:t>use </a:t>
            </a:r>
            <a:r>
              <a:rPr sz="1300" spc="-10" dirty="0">
                <a:latin typeface="Tahoma"/>
                <a:cs typeface="Tahoma"/>
              </a:rPr>
              <a:t>of </a:t>
            </a:r>
            <a:r>
              <a:rPr sz="1300" spc="-5" dirty="0">
                <a:latin typeface="Tahoma"/>
                <a:cs typeface="Tahoma"/>
              </a:rPr>
              <a:t>information that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spc="10" dirty="0">
                <a:latin typeface="Tahoma"/>
                <a:cs typeface="Tahoma"/>
              </a:rPr>
              <a:t>be </a:t>
            </a:r>
            <a:r>
              <a:rPr sz="1300" spc="-10" dirty="0">
                <a:latin typeface="Tahoma"/>
                <a:cs typeface="Tahoma"/>
              </a:rPr>
              <a:t>gathered </a:t>
            </a:r>
            <a:r>
              <a:rPr sz="1300" spc="-5" dirty="0">
                <a:latin typeface="Tahoma"/>
                <a:cs typeface="Tahoma"/>
              </a:rPr>
              <a:t>through </a:t>
            </a:r>
            <a:r>
              <a:rPr sz="1300" spc="-10" dirty="0">
                <a:latin typeface="Tahoma"/>
                <a:cs typeface="Tahoma"/>
              </a:rPr>
              <a:t>images </a:t>
            </a:r>
            <a:r>
              <a:rPr sz="1300" spc="-5" dirty="0">
                <a:latin typeface="Tahoma"/>
                <a:cs typeface="Tahoma"/>
              </a:rPr>
              <a:t>by examining </a:t>
            </a:r>
            <a:r>
              <a:rPr sz="1300" dirty="0">
                <a:latin typeface="Tahoma"/>
                <a:cs typeface="Tahoma"/>
              </a:rPr>
              <a:t>its </a:t>
            </a:r>
            <a:r>
              <a:rPr sz="1300" spc="-5" dirty="0">
                <a:latin typeface="Tahoma"/>
                <a:cs typeface="Tahoma"/>
              </a:rPr>
              <a:t>features </a:t>
            </a:r>
            <a:r>
              <a:rPr sz="1300" spc="-10" dirty="0">
                <a:latin typeface="Tahoma"/>
                <a:cs typeface="Tahoma"/>
              </a:rPr>
              <a:t>and 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details.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3323361"/>
            <a:ext cx="766127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23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280" algn="l"/>
                <a:tab pos="335915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idea behind</a:t>
            </a:r>
            <a:r>
              <a:rPr sz="1300" spc="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this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project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to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build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deep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learning-based</a:t>
            </a:r>
            <a:r>
              <a:rPr sz="1300" spc="8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Classification</a:t>
            </a:r>
            <a:r>
              <a:rPr sz="1300" spc="-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model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on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images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that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will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be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scraped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from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e-commerce </a:t>
            </a:r>
            <a:r>
              <a:rPr sz="1300" spc="-5" dirty="0">
                <a:latin typeface="Tahoma"/>
                <a:cs typeface="Tahoma"/>
              </a:rPr>
              <a:t>portal.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This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done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to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make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5" dirty="0">
                <a:latin typeface="Tahoma"/>
                <a:cs typeface="Tahoma"/>
              </a:rPr>
              <a:t> model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robust.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4330395"/>
            <a:ext cx="562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har char="●"/>
              <a:tabLst>
                <a:tab pos="326390" algn="l"/>
                <a:tab pos="327025" algn="l"/>
              </a:tabLst>
            </a:pP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task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divided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into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two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phases:</a:t>
            </a:r>
            <a:r>
              <a:rPr sz="1300" spc="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Collection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Model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Building.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4574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75" dirty="0">
                <a:solidFill>
                  <a:srgbClr val="1A1A1A"/>
                </a:solidFill>
                <a:latin typeface="Trebuchet MS"/>
                <a:cs typeface="Trebuchet MS"/>
              </a:rPr>
              <a:t>Da</a:t>
            </a:r>
            <a:r>
              <a:rPr sz="2600" spc="2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600" spc="-1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ll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ectio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2158746"/>
            <a:ext cx="5349240" cy="162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data</a:t>
            </a:r>
            <a:r>
              <a:rPr sz="1400" spc="-10" dirty="0">
                <a:latin typeface="Tahoma"/>
                <a:cs typeface="Tahoma"/>
              </a:rPr>
              <a:t> is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collected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by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scraping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images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Amazon.com.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clothing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categories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scraping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will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be: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9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/>
                <a:cs typeface="Tahoma"/>
              </a:rPr>
              <a:t>Sarees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(women)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4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Tahoma"/>
                <a:cs typeface="Tahoma"/>
              </a:rPr>
              <a:t>Trousers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  <a:p>
            <a:pPr marL="786765" lvl="1" indent="-317500">
              <a:lnSpc>
                <a:spcPct val="100000"/>
              </a:lnSpc>
              <a:spcBef>
                <a:spcPts val="26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/>
                <a:cs typeface="Tahoma"/>
              </a:rPr>
              <a:t>Jeans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545793"/>
            <a:ext cx="23679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-1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500" spc="2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500" spc="4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3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500" spc="4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075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961390" algn="l"/>
                <a:tab pos="962025" algn="l"/>
              </a:tabLst>
            </a:pP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scrape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images,</a:t>
            </a:r>
            <a:r>
              <a:rPr spc="30" dirty="0"/>
              <a:t> </a:t>
            </a:r>
            <a:r>
              <a:rPr spc="-10" dirty="0"/>
              <a:t>Selenium</a:t>
            </a:r>
            <a:r>
              <a:rPr spc="7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dirty="0"/>
              <a:t>used.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960755" marR="5080" indent="-317500">
              <a:lnSpc>
                <a:spcPts val="1590"/>
              </a:lnSpc>
              <a:spcBef>
                <a:spcPts val="1055"/>
              </a:spcBef>
              <a:buChar char="●"/>
              <a:tabLst>
                <a:tab pos="961390" algn="l"/>
                <a:tab pos="962025" algn="l"/>
              </a:tabLst>
            </a:pPr>
            <a:r>
              <a:rPr spc="-10" dirty="0"/>
              <a:t>The</a:t>
            </a:r>
            <a:r>
              <a:rPr spc="250" dirty="0"/>
              <a:t> </a:t>
            </a:r>
            <a:r>
              <a:rPr spc="-5" dirty="0"/>
              <a:t>scraped</a:t>
            </a:r>
            <a:r>
              <a:rPr spc="260" dirty="0"/>
              <a:t> </a:t>
            </a:r>
            <a:r>
              <a:rPr spc="-5" dirty="0"/>
              <a:t>images</a:t>
            </a:r>
            <a:r>
              <a:rPr spc="290" dirty="0"/>
              <a:t> </a:t>
            </a:r>
            <a:r>
              <a:rPr spc="-15" dirty="0"/>
              <a:t>are</a:t>
            </a:r>
            <a:r>
              <a:rPr spc="275" dirty="0"/>
              <a:t> </a:t>
            </a:r>
            <a:r>
              <a:rPr spc="-10" dirty="0"/>
              <a:t>then</a:t>
            </a:r>
            <a:r>
              <a:rPr spc="275" dirty="0"/>
              <a:t> </a:t>
            </a:r>
            <a:r>
              <a:rPr spc="-5" dirty="0"/>
              <a:t>downloaded</a:t>
            </a:r>
            <a:r>
              <a:rPr spc="26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saved</a:t>
            </a:r>
            <a:r>
              <a:rPr spc="260" dirty="0"/>
              <a:t> </a:t>
            </a:r>
            <a:r>
              <a:rPr spc="-5" dirty="0"/>
              <a:t>into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70" dirty="0"/>
              <a:t> </a:t>
            </a:r>
            <a:r>
              <a:rPr spc="-5" dirty="0"/>
              <a:t>destination</a:t>
            </a:r>
            <a:r>
              <a:rPr spc="305" dirty="0"/>
              <a:t> </a:t>
            </a:r>
            <a:r>
              <a:rPr spc="-5" dirty="0"/>
              <a:t>folder</a:t>
            </a:r>
            <a:r>
              <a:rPr spc="265" dirty="0"/>
              <a:t> </a:t>
            </a:r>
            <a:r>
              <a:rPr spc="-10" dirty="0"/>
              <a:t>in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80" dirty="0"/>
              <a:t> </a:t>
            </a:r>
            <a:r>
              <a:rPr spc="-5" dirty="0"/>
              <a:t>.jpg </a:t>
            </a:r>
            <a:r>
              <a:rPr spc="-425" dirty="0"/>
              <a:t> </a:t>
            </a:r>
            <a:r>
              <a:rPr spc="-10" dirty="0"/>
              <a:t>format.</a:t>
            </a:r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631190"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Tahoma"/>
              <a:buChar char="●"/>
            </a:pPr>
            <a:endParaRPr/>
          </a:p>
          <a:p>
            <a:pPr marL="1009650" indent="-366395">
              <a:lnSpc>
                <a:spcPct val="100000"/>
              </a:lnSpc>
              <a:buChar char="●"/>
              <a:tabLst>
                <a:tab pos="1010285" algn="l"/>
                <a:tab pos="1010919" algn="l"/>
              </a:tabLst>
            </a:pPr>
            <a:r>
              <a:rPr spc="-10" dirty="0"/>
              <a:t>Labels</a:t>
            </a:r>
            <a:r>
              <a:rPr spc="70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5" dirty="0"/>
              <a:t>assigned</a:t>
            </a:r>
            <a:r>
              <a:rPr spc="50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5" dirty="0"/>
              <a:t>each</a:t>
            </a:r>
            <a:r>
              <a:rPr spc="10" dirty="0"/>
              <a:t> </a:t>
            </a:r>
            <a:r>
              <a:rPr spc="-5" dirty="0"/>
              <a:t>class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45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15" dirty="0"/>
              <a:t>also</a:t>
            </a:r>
            <a:r>
              <a:rPr spc="40" dirty="0"/>
              <a:t> </a:t>
            </a:r>
            <a:r>
              <a:rPr spc="-5" dirty="0"/>
              <a:t>saved</a:t>
            </a:r>
            <a:r>
              <a:rPr spc="4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csv</a:t>
            </a:r>
            <a:r>
              <a:rPr spc="25" dirty="0"/>
              <a:t> </a:t>
            </a:r>
            <a:r>
              <a:rPr spc="-5" dirty="0"/>
              <a:t>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197940"/>
            <a:ext cx="13931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7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5" dirty="0">
                <a:solidFill>
                  <a:srgbClr val="1A1A1A"/>
                </a:solidFill>
                <a:latin typeface="Trebuchet MS"/>
                <a:cs typeface="Trebuchet MS"/>
              </a:rPr>
              <a:t>he</a:t>
            </a:r>
            <a:r>
              <a:rPr sz="2500" spc="-1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4" y="2132914"/>
            <a:ext cx="2331720" cy="2247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650" y="2132952"/>
            <a:ext cx="2334260" cy="224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925" y="2132914"/>
            <a:ext cx="2331720" cy="2247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43129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1A1A1A"/>
                </a:solidFill>
                <a:latin typeface="Trebuchet MS"/>
                <a:cs typeface="Trebuchet MS"/>
              </a:rPr>
              <a:t>Splitting</a:t>
            </a:r>
            <a:r>
              <a:rPr sz="2600" spc="1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train</a:t>
            </a:r>
            <a:r>
              <a:rPr sz="2600" spc="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600" spc="9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A1A1A"/>
                </a:solidFill>
                <a:latin typeface="Trebuchet MS"/>
                <a:cs typeface="Trebuchet MS"/>
              </a:rPr>
              <a:t>test</a:t>
            </a:r>
            <a:r>
              <a:rPr sz="2600" spc="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2068880"/>
            <a:ext cx="311594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317500">
              <a:lnSpc>
                <a:spcPct val="117300"/>
              </a:lnSpc>
              <a:spcBef>
                <a:spcPts val="100"/>
              </a:spcBef>
              <a:buChar char="●"/>
              <a:tabLst>
                <a:tab pos="707390" algn="l"/>
                <a:tab pos="708025" algn="l"/>
              </a:tabLst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first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converted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into </a:t>
            </a:r>
            <a:r>
              <a:rPr sz="1400" spc="-4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34343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329565" marR="208279" indent="-329565">
              <a:lnSpc>
                <a:spcPct val="1145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is splitted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into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training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testing</a:t>
            </a:r>
            <a:r>
              <a:rPr sz="1400" spc="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111111"/>
                </a:solidFill>
                <a:latin typeface="Tahoma"/>
                <a:cs typeface="Tahoma"/>
              </a:rPr>
              <a:t> as</a:t>
            </a:r>
            <a:r>
              <a:rPr sz="1400" spc="-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X 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22225" indent="-329565">
              <a:lnSpc>
                <a:spcPct val="115700"/>
              </a:lnSpc>
              <a:spcBef>
                <a:spcPts val="107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vi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  </a:t>
            </a:r>
            <a:r>
              <a:rPr sz="1400" spc="-40" dirty="0">
                <a:solidFill>
                  <a:srgbClr val="434343"/>
                </a:solidFill>
                <a:latin typeface="Tahoma"/>
                <a:cs typeface="Tahoma"/>
              </a:rPr>
              <a:t>into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80%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20%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respectively.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3869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r>
              <a:rPr sz="2600" spc="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Building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2307133"/>
            <a:ext cx="3159125" cy="1998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ui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d.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Activation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functions</a:t>
            </a:r>
            <a:r>
              <a:rPr sz="14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44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sz="1400" spc="-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60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x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/</a:t>
            </a:r>
            <a:r>
              <a:rPr sz="1400" spc="2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ut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Ad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‘sparse_categorical_crossentropy’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Me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ric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cc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y’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6" y="1368628"/>
            <a:ext cx="11741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60" dirty="0">
                <a:solidFill>
                  <a:srgbClr val="1A1A1A"/>
                </a:solidFill>
                <a:latin typeface="Trebuchet MS"/>
                <a:cs typeface="Trebuchet MS"/>
              </a:rPr>
              <a:t>Re</a:t>
            </a:r>
            <a:r>
              <a:rPr sz="2600" b="1" spc="55" dirty="0">
                <a:solidFill>
                  <a:srgbClr val="1A1A1A"/>
                </a:solidFill>
                <a:latin typeface="Trebuchet MS"/>
                <a:cs typeface="Trebuchet MS"/>
              </a:rPr>
              <a:t>su</a:t>
            </a:r>
            <a:r>
              <a:rPr sz="2600" b="1" spc="40" dirty="0">
                <a:solidFill>
                  <a:srgbClr val="1A1A1A"/>
                </a:solidFill>
                <a:latin typeface="Trebuchet MS"/>
                <a:cs typeface="Trebuchet MS"/>
              </a:rPr>
              <a:t>lts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532" y="2003298"/>
            <a:ext cx="4417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highest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 accuracy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obtained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90.32%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30th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epoch.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34061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Evaluating</a:t>
            </a:r>
            <a:r>
              <a:rPr sz="2600" spc="-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sz="2600" spc="-11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989" y="2158745"/>
            <a:ext cx="47396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75757"/>
                </a:solidFill>
                <a:latin typeface="Tahoma"/>
                <a:cs typeface="Tahoma"/>
              </a:rPr>
              <a:t>On</a:t>
            </a:r>
            <a:r>
              <a:rPr sz="1300" spc="-14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75757"/>
                </a:solidFill>
                <a:latin typeface="Tahoma"/>
                <a:cs typeface="Tahoma"/>
              </a:rPr>
              <a:t>testing/evaluating</a:t>
            </a:r>
            <a:r>
              <a:rPr sz="1300" spc="-8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model,</a:t>
            </a:r>
            <a:r>
              <a:rPr sz="1300" spc="-12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accuracy</a:t>
            </a:r>
            <a:r>
              <a:rPr sz="1300" spc="-8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obtained</a:t>
            </a:r>
            <a:r>
              <a:rPr sz="1300" spc="-11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is</a:t>
            </a:r>
            <a:r>
              <a:rPr sz="1300" spc="-13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89.78%.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371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IMAGE SCRAPING AND  CLASSIFICATION</vt:lpstr>
      <vt:lpstr>Problem Statement</vt:lpstr>
      <vt:lpstr>Data Collection</vt:lpstr>
      <vt:lpstr>Data Collection</vt:lpstr>
      <vt:lpstr>The Data</vt:lpstr>
      <vt:lpstr>Splitting train and test data</vt:lpstr>
      <vt:lpstr>Model Building</vt:lpstr>
      <vt:lpstr>Slide 8</vt:lpstr>
      <vt:lpstr>Evaluating the model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 CLASSIFICATION</dc:title>
  <dc:creator>Anurag N Srivastav</dc:creator>
  <cp:lastModifiedBy>LAXMIKANT DEEPAK</cp:lastModifiedBy>
  <cp:revision>1</cp:revision>
  <dcterms:created xsi:type="dcterms:W3CDTF">2021-06-17T11:32:51Z</dcterms:created>
  <dcterms:modified xsi:type="dcterms:W3CDTF">2021-09-23T11:35:34Z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2021-06-17T00:00:00Z</vt:filetime>
  </property>
</Properties>
</file>