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79" r:id="rId7"/>
    <p:sldId id="280" r:id="rId8"/>
    <p:sldId id="263" r:id="rId9"/>
    <p:sldId id="265" r:id="rId10"/>
    <p:sldId id="267" r:id="rId11"/>
    <p:sldId id="268" r:id="rId12"/>
    <p:sldId id="269" r:id="rId13"/>
    <p:sldId id="270" r:id="rId14"/>
    <p:sldId id="272" r:id="rId15"/>
    <p:sldId id="273" r:id="rId16"/>
    <p:sldId id="27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EBDDAB4D-DA8D-49CF-B58D-B0F8DC9C734B}" type="datetimeFigureOut">
              <a:rPr lang="en-US" smtClean="0"/>
              <a:pPr/>
              <a:t>7/20/2021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764DB50-C174-46B2-AA5C-9724B34A75A6}"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BDDAB4D-DA8D-49CF-B58D-B0F8DC9C734B}" type="datetimeFigureOut">
              <a:rPr lang="en-US" smtClean="0"/>
              <a:pPr/>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4DB50-C174-46B2-AA5C-9724B34A75A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764DB50-C174-46B2-AA5C-9724B34A75A6}"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BDDAB4D-DA8D-49CF-B58D-B0F8DC9C734B}" type="datetimeFigureOut">
              <a:rPr lang="en-US" smtClean="0"/>
              <a:pPr/>
              <a:t>7/20/2021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EBDDAB4D-DA8D-49CF-B58D-B0F8DC9C734B}" type="datetimeFigureOut">
              <a:rPr lang="en-US" smtClean="0"/>
              <a:pPr/>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7764DB50-C174-46B2-AA5C-9724B34A75A6}"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BDDAB4D-DA8D-49CF-B58D-B0F8DC9C734B}" type="datetimeFigureOut">
              <a:rPr lang="en-US" smtClean="0"/>
              <a:pPr/>
              <a:t>7/20/2021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764DB50-C174-46B2-AA5C-9724B34A75A6}"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EBDDAB4D-DA8D-49CF-B58D-B0F8DC9C734B}" type="datetimeFigureOut">
              <a:rPr lang="en-US" smtClean="0"/>
              <a:pPr/>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4DB50-C174-46B2-AA5C-9724B34A75A6}"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EBDDAB4D-DA8D-49CF-B58D-B0F8DC9C734B}" type="datetimeFigureOut">
              <a:rPr lang="en-US" smtClean="0"/>
              <a:pPr/>
              <a:t>7/20/2021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764DB50-C174-46B2-AA5C-9724B34A75A6}"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BDDAB4D-DA8D-49CF-B58D-B0F8DC9C734B}" type="datetimeFigureOut">
              <a:rPr lang="en-US" smtClean="0"/>
              <a:pPr/>
              <a:t>7/20/2021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7764DB50-C174-46B2-AA5C-9724B34A75A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EBDDAB4D-DA8D-49CF-B58D-B0F8DC9C734B}" type="datetimeFigureOut">
              <a:rPr lang="en-US" smtClean="0"/>
              <a:pPr/>
              <a:t>7/20/2021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764DB50-C174-46B2-AA5C-9724B34A75A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764DB50-C174-46B2-AA5C-9724B34A75A6}"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EBDDAB4D-DA8D-49CF-B58D-B0F8DC9C734B}" type="datetimeFigureOut">
              <a:rPr lang="en-US" smtClean="0"/>
              <a:pPr/>
              <a:t>7/20/2021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764DB50-C174-46B2-AA5C-9724B34A75A6}"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BDDAB4D-DA8D-49CF-B58D-B0F8DC9C734B}" type="datetimeFigureOut">
              <a:rPr lang="en-US" smtClean="0"/>
              <a:pPr/>
              <a:t>7/20/2021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BDDAB4D-DA8D-49CF-B58D-B0F8DC9C734B}" type="datetimeFigureOut">
              <a:rPr lang="en-US" smtClean="0"/>
              <a:pPr/>
              <a:t>7/20/2021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764DB50-C174-46B2-AA5C-9724B34A75A6}"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 name="MSIPCMContentMarking" descr="{&quot;HashCode&quot;:-470601971,&quot;Placement&quot;:&quot;Footer&quot;,&quot;Top&quot;:519.343,&quot;Left&quot;:0.0,&quot;SlideWidth&quot;:720,&quot;SlideHeight&quot;:540}">
            <a:extLst>
              <a:ext uri="{FF2B5EF4-FFF2-40B4-BE49-F238E27FC236}">
                <a16:creationId xmlns:a16="http://schemas.microsoft.com/office/drawing/2014/main" xmlns="" id="{05DAE7E9-5021-4735-8537-03DA17F5A5A9}"/>
              </a:ext>
            </a:extLst>
          </p:cNvPr>
          <p:cNvSpPr txBox="1"/>
          <p:nvPr userDrawn="1"/>
        </p:nvSpPr>
        <p:spPr>
          <a:xfrm>
            <a:off x="0" y="6595656"/>
            <a:ext cx="1437012" cy="262344"/>
          </a:xfrm>
          <a:prstGeom prst="rect">
            <a:avLst/>
          </a:prstGeom>
          <a:noFill/>
        </p:spPr>
        <p:txBody>
          <a:bodyPr vert="horz" wrap="square" lIns="0" tIns="0" rIns="0" bIns="0" rtlCol="0" anchor="ctr" anchorCtr="1">
            <a:spAutoFit/>
          </a:bodyPr>
          <a:lstStyle/>
          <a:p>
            <a:pPr algn="l">
              <a:spcBef>
                <a:spcPts val="0"/>
              </a:spcBef>
              <a:spcAft>
                <a:spcPts val="0"/>
              </a:spcAft>
            </a:pPr>
            <a:r>
              <a:rPr lang="en-IN" sz="1000">
                <a:solidFill>
                  <a:srgbClr val="000000"/>
                </a:solidFill>
                <a:latin typeface="Calibri" panose="020F0502020204030204" pitchFamily="34" charset="0"/>
              </a:rPr>
              <a:t>Classification: Internal</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By : </a:t>
            </a:r>
            <a:r>
              <a:rPr lang="en-US" dirty="0" err="1" smtClean="0"/>
              <a:t>Laxmikant</a:t>
            </a:r>
            <a:r>
              <a:rPr lang="en-US" dirty="0" smtClean="0"/>
              <a:t> </a:t>
            </a:r>
            <a:r>
              <a:rPr lang="en-US" dirty="0" err="1" smtClean="0"/>
              <a:t>deepak</a:t>
            </a:r>
            <a:endParaRPr lang="en-US" dirty="0"/>
          </a:p>
        </p:txBody>
      </p:sp>
      <p:sp>
        <p:nvSpPr>
          <p:cNvPr id="2" name="Title 1"/>
          <p:cNvSpPr>
            <a:spLocks noGrp="1"/>
          </p:cNvSpPr>
          <p:nvPr>
            <p:ph type="ctrTitle"/>
          </p:nvPr>
        </p:nvSpPr>
        <p:spPr/>
        <p:txBody>
          <a:bodyPr/>
          <a:lstStyle/>
          <a:p>
            <a:r>
              <a:rPr lang="en-IN" dirty="0"/>
              <a:t>Customer Retention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p:txBody>
          <a:bodyPr>
            <a:normAutofit/>
          </a:bodyPr>
          <a:lstStyle/>
          <a:p>
            <a:pPr>
              <a:buNone/>
            </a:pPr>
            <a:r>
              <a:rPr lang="en-US" sz="2000" b="1" dirty="0"/>
              <a:t>City</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14400" y="2667000"/>
            <a:ext cx="6716702" cy="3352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p:txBody>
          <a:bodyPr/>
          <a:lstStyle/>
          <a:p>
            <a:pPr>
              <a:buNone/>
            </a:pPr>
            <a:r>
              <a:rPr lang="en-US" sz="2000" b="1" dirty="0"/>
              <a:t>For All Variables</a:t>
            </a:r>
          </a:p>
          <a:p>
            <a:pPr>
              <a:buNone/>
            </a:pP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8200" y="2438399"/>
            <a:ext cx="5715000" cy="351692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p:txBody>
          <a:bodyPr>
            <a:normAutofit fontScale="62500" lnSpcReduction="20000"/>
          </a:bodyPr>
          <a:lstStyle/>
          <a:p>
            <a:pPr>
              <a:buNone/>
            </a:pPr>
            <a:r>
              <a:rPr lang="en-IN" b="1" dirty="0"/>
              <a:t>Relationship of Hedonic Values with Gender and Age</a:t>
            </a:r>
          </a:p>
          <a:p>
            <a:pPr>
              <a:buNone/>
            </a:pPr>
            <a:r>
              <a:rPr lang="en-IN" b="1" dirty="0"/>
              <a:t>Hedonic Values:</a:t>
            </a:r>
          </a:p>
          <a:p>
            <a:pPr>
              <a:buNone/>
            </a:pPr>
            <a:endParaRPr lang="en-IN" b="1" dirty="0"/>
          </a:p>
          <a:p>
            <a:pPr lvl="0"/>
            <a:r>
              <a:rPr lang="en-IN" dirty="0"/>
              <a:t>'</a:t>
            </a:r>
            <a:r>
              <a:rPr lang="en-IN" dirty="0" err="1"/>
              <a:t>UserFriendlyInterface</a:t>
            </a:r>
            <a:endParaRPr lang="en-IN" dirty="0"/>
          </a:p>
          <a:p>
            <a:pPr lvl="0"/>
            <a:r>
              <a:rPr lang="en-IN" dirty="0"/>
              <a:t>'Trust</a:t>
            </a:r>
          </a:p>
          <a:p>
            <a:pPr lvl="0"/>
            <a:r>
              <a:rPr lang="en-IN" dirty="0"/>
              <a:t>Empathy</a:t>
            </a:r>
          </a:p>
          <a:p>
            <a:pPr lvl="0"/>
            <a:r>
              <a:rPr lang="en-IN" dirty="0"/>
              <a:t>Enjoyment</a:t>
            </a:r>
          </a:p>
          <a:p>
            <a:pPr lvl="0"/>
            <a:r>
              <a:rPr lang="en-IN" dirty="0" err="1"/>
              <a:t>LoyalityPrograms</a:t>
            </a:r>
            <a:endParaRPr lang="en-IN" dirty="0"/>
          </a:p>
          <a:p>
            <a:pPr lvl="0"/>
            <a:r>
              <a:rPr lang="en-IN" dirty="0"/>
              <a:t>'</a:t>
            </a:r>
            <a:r>
              <a:rPr lang="en-IN" dirty="0" err="1"/>
              <a:t>UserSatisfactionAndTrust</a:t>
            </a:r>
            <a:endParaRPr lang="en-IN" dirty="0"/>
          </a:p>
          <a:p>
            <a:pPr lvl="0"/>
            <a:r>
              <a:rPr lang="en-IN" dirty="0"/>
              <a:t>'</a:t>
            </a:r>
            <a:r>
              <a:rPr lang="en-IN" dirty="0" err="1"/>
              <a:t>Convenienceofpatronizingonlineretailer</a:t>
            </a:r>
            <a:endParaRPr lang="en-IN" dirty="0"/>
          </a:p>
          <a:p>
            <a:pPr lvl="0"/>
            <a:r>
              <a:rPr lang="en-IN" dirty="0" err="1"/>
              <a:t>ShoppingAndAdventure</a:t>
            </a:r>
            <a:r>
              <a:rPr lang="en-IN" dirty="0"/>
              <a:t>'</a:t>
            </a:r>
          </a:p>
          <a:p>
            <a:pPr lvl="0"/>
            <a:r>
              <a:rPr lang="en-IN" dirty="0" err="1"/>
              <a:t>ShoppingAndSocialStatus</a:t>
            </a:r>
            <a:endParaRPr lang="en-IN" dirty="0"/>
          </a:p>
          <a:p>
            <a:pPr lvl="0"/>
            <a:r>
              <a:rPr lang="en-IN" dirty="0" err="1"/>
              <a:t>ShoppingAndGratification</a:t>
            </a:r>
            <a:r>
              <a:rPr lang="en-IN" dirty="0"/>
              <a:t>'</a:t>
            </a:r>
          </a:p>
          <a:p>
            <a:pPr lvl="0"/>
            <a:r>
              <a:rPr lang="en-IN" dirty="0" err="1"/>
              <a:t>ShoppingAndRoles</a:t>
            </a:r>
            <a:endParaRPr lang="en-IN" dirty="0"/>
          </a:p>
          <a:p>
            <a:pPr lvl="0"/>
            <a:r>
              <a:rPr lang="en-IN" dirty="0" err="1"/>
              <a:t>ValueForMoneySpent</a:t>
            </a:r>
            <a:endParaRPr lang="en-IN" dirty="0"/>
          </a:p>
          <a:p>
            <a:r>
              <a:rPr lang="en-IN" dirty="0"/>
              <a:t> </a:t>
            </a:r>
          </a:p>
          <a:p>
            <a:pPr lvl="0">
              <a:buNone/>
            </a:pPr>
            <a:endParaRPr lang="en-US"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p:txBody>
          <a:bodyPr/>
          <a:lstStyle/>
          <a:p>
            <a:pPr>
              <a:buNone/>
            </a:pPr>
            <a:r>
              <a:rPr lang="en-US" dirty="0"/>
              <a:t> </a:t>
            </a:r>
          </a:p>
          <a:p>
            <a:pPr>
              <a:buNone/>
            </a:pP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81100" y="1919289"/>
            <a:ext cx="5676900" cy="216283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86319" y="4495800"/>
            <a:ext cx="5292899" cy="176099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a:xfrm>
            <a:off x="457200" y="1981200"/>
            <a:ext cx="8229600" cy="4525963"/>
          </a:xfrm>
        </p:spPr>
        <p:txBody>
          <a:bodyPr>
            <a:normAutofit fontScale="55000" lnSpcReduction="20000"/>
          </a:bodyPr>
          <a:lstStyle/>
          <a:p>
            <a:pPr>
              <a:buNone/>
            </a:pPr>
            <a:r>
              <a:rPr lang="en-IN" b="1" dirty="0"/>
              <a:t>Relationship of  Utilitarian Values with Gender and Age</a:t>
            </a:r>
          </a:p>
          <a:p>
            <a:pPr>
              <a:buNone/>
            </a:pPr>
            <a:endParaRPr lang="en-IN" b="1" dirty="0"/>
          </a:p>
          <a:p>
            <a:pPr>
              <a:buNone/>
            </a:pPr>
            <a:r>
              <a:rPr lang="en-IN" b="1" dirty="0"/>
              <a:t>Utilitarian Values:</a:t>
            </a:r>
          </a:p>
          <a:p>
            <a:pPr>
              <a:buNone/>
            </a:pPr>
            <a:endParaRPr lang="en-IN" b="1" dirty="0"/>
          </a:p>
          <a:p>
            <a:pPr marL="342900" lvl="0" indent="-342900">
              <a:spcAft>
                <a:spcPts val="0"/>
              </a:spcAft>
              <a:buFont typeface="Symbol"/>
              <a:buChar char=""/>
            </a:pPr>
            <a:r>
              <a:rPr lang="en-IN" dirty="0"/>
              <a:t> </a:t>
            </a:r>
            <a:r>
              <a:rPr lang="en-US" sz="2800" dirty="0" err="1">
                <a:latin typeface="Calibri"/>
                <a:ea typeface="Calibri"/>
              </a:rPr>
              <a:t>WebsiteContent</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ProductComparison</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RelevantInfoOnListedProducts</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NavigatingWebsite</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ConvinientPaymentMethods</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GuarnteePrivacy</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CommunicationChannelsAvailability</a:t>
            </a:r>
            <a:endParaRPr lang="en-IN" sz="1800" dirty="0">
              <a:latin typeface="Times New Roman"/>
              <a:ea typeface="Times New Roman"/>
            </a:endParaRPr>
          </a:p>
          <a:p>
            <a:pPr marL="342900" lvl="0" indent="-342900">
              <a:spcAft>
                <a:spcPts val="0"/>
              </a:spcAft>
              <a:buFont typeface="Symbol"/>
              <a:buChar char=""/>
            </a:pPr>
            <a:r>
              <a:rPr lang="en-US" sz="2800" dirty="0">
                <a:latin typeface="Calibri"/>
                <a:ea typeface="Calibri"/>
              </a:rPr>
              <a:t>Flexibility</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DisplayQualityInformation</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goodqualitywebsitesatisfaction</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WideVarietyOfProducts</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ProvisionOfReleventInformation</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MonetarySavings</a:t>
            </a:r>
            <a:endParaRPr lang="en-IN" sz="1800" dirty="0">
              <a:latin typeface="Times New Roman"/>
              <a:ea typeface="Times New Roman"/>
            </a:endParaRPr>
          </a:p>
          <a:p>
            <a:endParaRPr lang="en-IN" dirty="0"/>
          </a:p>
          <a:p>
            <a:pPr lvl="0">
              <a:buNone/>
            </a:pPr>
            <a:endParaRPr lang="en-US" i="1" dirty="0"/>
          </a:p>
          <a:p>
            <a:pPr marL="0" indent="0">
              <a:buNone/>
            </a:pPr>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pic>
        <p:nvPicPr>
          <p:cNvPr id="10242"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1143000" y="1676400"/>
            <a:ext cx="6134100" cy="23907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43000" y="4267200"/>
            <a:ext cx="6105525" cy="17621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
          </p:nvPr>
        </p:nvSpPr>
        <p:spPr>
          <a:xfrm>
            <a:off x="457200" y="1570037"/>
            <a:ext cx="8229600" cy="4525963"/>
          </a:xfrm>
        </p:spPr>
        <p:txBody>
          <a:bodyPr>
            <a:normAutofit/>
          </a:bodyPr>
          <a:lstStyle/>
          <a:p>
            <a:pPr marL="0" indent="0">
              <a:buNone/>
            </a:pPr>
            <a:endParaRPr lang="en-IN" dirty="0"/>
          </a:p>
          <a:p>
            <a:pPr marL="0" indent="0">
              <a:buNone/>
            </a:pPr>
            <a:r>
              <a:rPr lang="en-IN" dirty="0"/>
              <a:t>Results of the  data analysis performed indicates the e-retail success factors, which are very much critical for customer satisfaction. It is concluded that combination of both utilitarian and hedonistic value are needed to affect the repeat purchase intention positively</a:t>
            </a:r>
          </a:p>
          <a:p>
            <a:pPr marL="0" indent="0">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Objective of the study</a:t>
            </a:r>
          </a:p>
        </p:txBody>
      </p:sp>
      <p:sp>
        <p:nvSpPr>
          <p:cNvPr id="3" name="Content Placeholder 2"/>
          <p:cNvSpPr>
            <a:spLocks noGrp="1"/>
          </p:cNvSpPr>
          <p:nvPr>
            <p:ph sz="quarter" idx="1"/>
          </p:nvPr>
        </p:nvSpPr>
        <p:spPr/>
        <p:txBody>
          <a:bodyPr>
            <a:normAutofit/>
          </a:bodyPr>
          <a:lstStyle/>
          <a:p>
            <a:pPr marL="0" indent="0">
              <a:buNone/>
            </a:pPr>
            <a:endParaRPr lang="en-IN" sz="2000" dirty="0"/>
          </a:p>
          <a:p>
            <a:pPr marL="0" indent="0">
              <a:buNone/>
            </a:pPr>
            <a:r>
              <a:rPr lang="en-IN" sz="2000" dirty="0"/>
              <a:t>The objective of the project is to apply analytical skills to give findings and conclusions in detailed data analysis of E-retail factors for customer activation and retention.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BUSINESS MODEL</a:t>
            </a:r>
          </a:p>
        </p:txBody>
      </p:sp>
      <p:sp>
        <p:nvSpPr>
          <p:cNvPr id="3" name="Content Placeholder 2"/>
          <p:cNvSpPr>
            <a:spLocks noGrp="1"/>
          </p:cNvSpPr>
          <p:nvPr>
            <p:ph sz="quarter" idx="1"/>
          </p:nvPr>
        </p:nvSpPr>
        <p:spPr/>
        <p:txBody>
          <a:bodyPr>
            <a:normAutofit/>
          </a:bodyPr>
          <a:lstStyle/>
          <a:p>
            <a:r>
              <a:rPr lang="en-IN" sz="2000" dirty="0"/>
              <a:t>. 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a:t>
            </a:r>
          </a:p>
        </p:txBody>
      </p:sp>
      <p:sp>
        <p:nvSpPr>
          <p:cNvPr id="3" name="Content Placeholder 2"/>
          <p:cNvSpPr>
            <a:spLocks noGrp="1"/>
          </p:cNvSpPr>
          <p:nvPr>
            <p:ph sz="quarter" idx="1"/>
          </p:nvPr>
        </p:nvSpPr>
        <p:spPr/>
        <p:txBody>
          <a:bodyPr>
            <a:normAutofit/>
          </a:bodyPr>
          <a:lstStyle/>
          <a:p>
            <a:pPr>
              <a:buNone/>
            </a:pPr>
            <a:r>
              <a:rPr lang="en-US" sz="2000" dirty="0"/>
              <a:t>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90600" y="1828800"/>
            <a:ext cx="7195278" cy="3962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p>
        </p:txBody>
      </p:sp>
      <p:sp>
        <p:nvSpPr>
          <p:cNvPr id="3" name="Content Placeholder 2"/>
          <p:cNvSpPr>
            <a:spLocks noGrp="1"/>
          </p:cNvSpPr>
          <p:nvPr>
            <p:ph sz="quarter" idx="1"/>
          </p:nvPr>
        </p:nvSpPr>
        <p:spPr/>
        <p:txBody>
          <a:bodyPr>
            <a:normAutofit/>
          </a:bodyPr>
          <a:lstStyle/>
          <a:p>
            <a:pPr marL="0" indent="0">
              <a:buNone/>
            </a:pPr>
            <a:r>
              <a:rPr lang="en-US" sz="2000" b="1" dirty="0"/>
              <a:t>Replacing columns</a:t>
            </a:r>
          </a:p>
          <a:p>
            <a:pPr marL="0" indent="0">
              <a:buNone/>
            </a:pPr>
            <a:endParaRPr lang="en-US" sz="2000"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 y="2057400"/>
            <a:ext cx="5467350" cy="42100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endParaRPr lang="en-IN" dirty="0"/>
          </a:p>
        </p:txBody>
      </p:sp>
      <p:sp>
        <p:nvSpPr>
          <p:cNvPr id="3" name="Content Placeholder 2"/>
          <p:cNvSpPr>
            <a:spLocks noGrp="1"/>
          </p:cNvSpPr>
          <p:nvPr>
            <p:ph sz="quarter" idx="1"/>
          </p:nvPr>
        </p:nvSpPr>
        <p:spPr/>
        <p:txBody>
          <a:bodyPr>
            <a:normAutofit/>
          </a:bodyPr>
          <a:lstStyle/>
          <a:p>
            <a:pPr marL="0" indent="0">
              <a:buNone/>
            </a:pPr>
            <a:endParaRPr lang="en-IN" sz="2000" dirty="0"/>
          </a:p>
          <a:p>
            <a:pPr marL="0" indent="0">
              <a:buNone/>
            </a:pPr>
            <a:endParaRPr lang="en-IN" sz="2000" dirty="0"/>
          </a:p>
        </p:txBody>
      </p:sp>
      <p:sp>
        <p:nvSpPr>
          <p:cNvPr id="4" name="Rectangle 3"/>
          <p:cNvSpPr/>
          <p:nvPr/>
        </p:nvSpPr>
        <p:spPr>
          <a:xfrm>
            <a:off x="990600" y="1752600"/>
            <a:ext cx="2637260" cy="369332"/>
          </a:xfrm>
          <a:prstGeom prst="rect">
            <a:avLst/>
          </a:prstGeom>
        </p:spPr>
        <p:txBody>
          <a:bodyPr wrap="none">
            <a:spAutoFit/>
          </a:bodyPr>
          <a:lstStyle/>
          <a:p>
            <a:r>
              <a:rPr lang="en-IN" dirty="0"/>
              <a:t>Dealing with null values</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14400" y="2362200"/>
            <a:ext cx="5300663" cy="355951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46168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rPr>
              <a:t>DATA PREPROCESSING</a:t>
            </a:r>
            <a:endParaRPr lang="en-IN" dirty="0"/>
          </a:p>
        </p:txBody>
      </p:sp>
      <p:sp>
        <p:nvSpPr>
          <p:cNvPr id="3" name="Content Placeholder 2"/>
          <p:cNvSpPr>
            <a:spLocks noGrp="1"/>
          </p:cNvSpPr>
          <p:nvPr>
            <p:ph sz="quarter" idx="1"/>
          </p:nvPr>
        </p:nvSpPr>
        <p:spPr/>
        <p:txBody>
          <a:bodyPr>
            <a:normAutofit/>
          </a:bodyPr>
          <a:lstStyle/>
          <a:p>
            <a:pPr marL="0" indent="0">
              <a:buNone/>
            </a:pPr>
            <a:r>
              <a:rPr lang="en-IN" sz="2000" b="1" dirty="0"/>
              <a:t>Data Info And Description</a:t>
            </a:r>
          </a:p>
          <a:p>
            <a:pPr marL="0" indent="0">
              <a:buNone/>
            </a:pPr>
            <a:endParaRPr lang="en-IN" sz="2000"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3400" y="2057400"/>
            <a:ext cx="4043362" cy="410641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029200" y="2514600"/>
            <a:ext cx="3680478" cy="3124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546613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p:txBody>
          <a:bodyPr>
            <a:normAutofit/>
          </a:bodyPr>
          <a:lstStyle/>
          <a:p>
            <a:pPr>
              <a:buNone/>
            </a:pPr>
            <a:r>
              <a:rPr lang="en-US" sz="2000" b="1" dirty="0"/>
              <a:t>1.	</a:t>
            </a:r>
            <a:r>
              <a:rPr lang="en-US" sz="2000" b="1" dirty="0" err="1"/>
              <a:t>CountPlot</a:t>
            </a:r>
            <a:r>
              <a:rPr lang="en-US" sz="2000" b="1" dirty="0"/>
              <a:t> -Gender</a:t>
            </a:r>
          </a:p>
          <a:p>
            <a:pPr>
              <a:buNone/>
            </a:pPr>
            <a:endParaRPr lang="en-US" sz="20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9600" y="2514600"/>
            <a:ext cx="6172200" cy="330740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p:txBody>
          <a:bodyPr>
            <a:normAutofit/>
          </a:bodyPr>
          <a:lstStyle/>
          <a:p>
            <a:pPr>
              <a:buNone/>
            </a:pPr>
            <a:r>
              <a:rPr lang="en-US" sz="2000" b="1" dirty="0"/>
              <a:t>Age</a:t>
            </a:r>
          </a:p>
          <a:p>
            <a:pPr>
              <a:buNone/>
            </a:pPr>
            <a:endParaRPr lang="en-US" sz="20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76400" y="2286000"/>
            <a:ext cx="5867400" cy="374299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217</TotalTime>
  <Words>317</Words>
  <Application>Microsoft Office PowerPoint</Application>
  <PresentationFormat>On-screen Show (4:3)</PresentationFormat>
  <Paragraphs>66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Civic</vt:lpstr>
      <vt:lpstr>Customer Retention</vt:lpstr>
      <vt:lpstr> Objective of the study</vt:lpstr>
      <vt:lpstr> BUSINESS MODEL</vt:lpstr>
      <vt:lpstr>DATA SOURCES</vt:lpstr>
      <vt:lpstr>DATA PREPROCESSING</vt:lpstr>
      <vt:lpstr>DATA PREPROCESSING</vt:lpstr>
      <vt:lpstr>DATA PREPROCESSING</vt:lpstr>
      <vt:lpstr>DATA VISUALIZATION</vt:lpstr>
      <vt:lpstr>DATA VISUALIZATION</vt:lpstr>
      <vt:lpstr>DATA VISUALIZATION</vt:lpstr>
      <vt:lpstr>DATA VISUALIZATION</vt:lpstr>
      <vt:lpstr>DATA VISUALIZATION</vt:lpstr>
      <vt:lpstr>DATA VISUALIZATION</vt:lpstr>
      <vt:lpstr>DATA VISUALIZATION</vt:lpstr>
      <vt:lpstr>DATA VISUALIZATION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dc:title>
  <dc:creator>DELL</dc:creator>
  <cp:lastModifiedBy>LAXMIKANT DEEPAK</cp:lastModifiedBy>
  <cp:revision>22</cp:revision>
  <dcterms:created xsi:type="dcterms:W3CDTF">2020-12-03T16:46:12Z</dcterms:created>
  <dcterms:modified xsi:type="dcterms:W3CDTF">2021-07-20T08:18:58Z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1bba39d-4745-4e9d-97db-0c1927b54242_Enabled">
    <vt:lpwstr>true</vt:lpwstr>
  </property>
  <property fmtid="{D5CDD505-2E9C-101B-9397-08002B2CF9AE}" pid="3" name="MSIP_Label_71bba39d-4745-4e9d-97db-0c1927b54242_SetDate">
    <vt:lpwstr>2021-04-29T06:20:45Z</vt:lpwstr>
  </property>
  <property fmtid="{D5CDD505-2E9C-101B-9397-08002B2CF9AE}" pid="4" name="MSIP_Label_71bba39d-4745-4e9d-97db-0c1927b54242_Method">
    <vt:lpwstr>Privileged</vt:lpwstr>
  </property>
  <property fmtid="{D5CDD505-2E9C-101B-9397-08002B2CF9AE}" pid="5" name="MSIP_Label_71bba39d-4745-4e9d-97db-0c1927b54242_Name">
    <vt:lpwstr>Internal</vt:lpwstr>
  </property>
  <property fmtid="{D5CDD505-2E9C-101B-9397-08002B2CF9AE}" pid="6" name="MSIP_Label_71bba39d-4745-4e9d-97db-0c1927b54242_SiteId">
    <vt:lpwstr>05d75c05-fa1a-42e7-9cf1-eb416c396f2d</vt:lpwstr>
  </property>
  <property fmtid="{D5CDD505-2E9C-101B-9397-08002B2CF9AE}" pid="7" name="MSIP_Label_71bba39d-4745-4e9d-97db-0c1927b54242_ActionId">
    <vt:lpwstr>6003cfa4-3c5b-4c6e-ad11-3f1bf9782a2a</vt:lpwstr>
  </property>
  <property fmtid="{D5CDD505-2E9C-101B-9397-08002B2CF9AE}" pid="8" name="MSIP_Label_71bba39d-4745-4e9d-97db-0c1927b54242_ContentBits">
    <vt:lpwstr>2</vt:lpwstr>
  </property>
</Properties>
</file>