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8" r:id="rId4"/>
    <p:sldId id="260" r:id="rId5"/>
    <p:sldId id="264" r:id="rId6"/>
    <p:sldId id="273" r:id="rId7"/>
    <p:sldId id="275" r:id="rId8"/>
    <p:sldId id="274" r:id="rId9"/>
    <p:sldId id="278" r:id="rId10"/>
    <p:sldId id="279" r:id="rId11"/>
    <p:sldId id="280" r:id="rId12"/>
    <p:sldId id="281" r:id="rId13"/>
    <p:sldId id="282" r:id="rId14"/>
    <p:sldId id="283" r:id="rId15"/>
    <p:sldId id="284" r:id="rId16"/>
    <p:sldId id="285" r:id="rId17"/>
    <p:sldId id="276" r:id="rId18"/>
    <p:sldId id="287" r:id="rId19"/>
    <p:sldId id="263"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8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5159" autoAdjust="0"/>
  </p:normalViewPr>
  <p:slideViewPr>
    <p:cSldViewPr snapToGrid="0">
      <p:cViewPr varScale="1">
        <p:scale>
          <a:sx n="84" d="100"/>
          <a:sy n="84" d="100"/>
        </p:scale>
        <p:origin x="61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52FE-D351-40DE-A976-96D5A4FFC3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CAABA5-34EA-40A7-BACC-0269ABB37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DC02FB-97DD-4AEE-BC4B-ECB5DC76A6AF}"/>
              </a:ext>
            </a:extLst>
          </p:cNvPr>
          <p:cNvSpPr>
            <a:spLocks noGrp="1"/>
          </p:cNvSpPr>
          <p:nvPr>
            <p:ph type="dt" sz="half" idx="10"/>
          </p:nvPr>
        </p:nvSpPr>
        <p:spPr/>
        <p:txBody>
          <a:bodyPr/>
          <a:lstStyle/>
          <a:p>
            <a:fld id="{E101A852-CC89-4642-A442-58BBA8B7A499}" type="datetimeFigureOut">
              <a:rPr lang="en-IN" smtClean="0"/>
              <a:t>19-04-2022</a:t>
            </a:fld>
            <a:endParaRPr lang="en-IN"/>
          </a:p>
        </p:txBody>
      </p:sp>
      <p:sp>
        <p:nvSpPr>
          <p:cNvPr id="5" name="Footer Placeholder 4">
            <a:extLst>
              <a:ext uri="{FF2B5EF4-FFF2-40B4-BE49-F238E27FC236}">
                <a16:creationId xmlns:a16="http://schemas.microsoft.com/office/drawing/2014/main" id="{4CD66764-3194-4537-A6A8-C4E2CCAC3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DAB63D-C0B0-4596-AB4B-5ADC3AB16C58}"/>
              </a:ext>
            </a:extLst>
          </p:cNvPr>
          <p:cNvSpPr>
            <a:spLocks noGrp="1"/>
          </p:cNvSpPr>
          <p:nvPr>
            <p:ph type="sldNum" sz="quarter" idx="12"/>
          </p:nvPr>
        </p:nvSpPr>
        <p:spPr/>
        <p:txBody>
          <a:bodyPr/>
          <a:lstStyle/>
          <a:p>
            <a:fld id="{041E787A-CDAA-4595-BEBB-18ADAE1FFE2D}" type="slidenum">
              <a:rPr lang="en-IN" smtClean="0"/>
              <a:t>‹#›</a:t>
            </a:fld>
            <a:endParaRPr lang="en-IN"/>
          </a:p>
        </p:txBody>
      </p:sp>
    </p:spTree>
    <p:extLst>
      <p:ext uri="{BB962C8B-B14F-4D97-AF65-F5344CB8AC3E}">
        <p14:creationId xmlns:p14="http://schemas.microsoft.com/office/powerpoint/2010/main" val="262832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6095-F452-4151-A1AF-14D285FBB8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7B4F79-A58F-45E3-B877-D62D99032A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8E3C5A-F96D-4090-8DE6-D36294E060AE}"/>
              </a:ext>
            </a:extLst>
          </p:cNvPr>
          <p:cNvSpPr>
            <a:spLocks noGrp="1"/>
          </p:cNvSpPr>
          <p:nvPr>
            <p:ph type="dt" sz="half" idx="10"/>
          </p:nvPr>
        </p:nvSpPr>
        <p:spPr/>
        <p:txBody>
          <a:bodyPr/>
          <a:lstStyle/>
          <a:p>
            <a:fld id="{E101A852-CC89-4642-A442-58BBA8B7A499}" type="datetimeFigureOut">
              <a:rPr lang="en-IN" smtClean="0"/>
              <a:t>19-04-2022</a:t>
            </a:fld>
            <a:endParaRPr lang="en-IN"/>
          </a:p>
        </p:txBody>
      </p:sp>
      <p:sp>
        <p:nvSpPr>
          <p:cNvPr id="5" name="Footer Placeholder 4">
            <a:extLst>
              <a:ext uri="{FF2B5EF4-FFF2-40B4-BE49-F238E27FC236}">
                <a16:creationId xmlns:a16="http://schemas.microsoft.com/office/drawing/2014/main" id="{E7B5C844-2328-4645-B491-E05356200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134DBA-6EFE-4C63-B273-1F9F1320425B}"/>
              </a:ext>
            </a:extLst>
          </p:cNvPr>
          <p:cNvSpPr>
            <a:spLocks noGrp="1"/>
          </p:cNvSpPr>
          <p:nvPr>
            <p:ph type="sldNum" sz="quarter" idx="12"/>
          </p:nvPr>
        </p:nvSpPr>
        <p:spPr/>
        <p:txBody>
          <a:bodyPr/>
          <a:lstStyle/>
          <a:p>
            <a:fld id="{041E787A-CDAA-4595-BEBB-18ADAE1FFE2D}" type="slidenum">
              <a:rPr lang="en-IN" smtClean="0"/>
              <a:t>‹#›</a:t>
            </a:fld>
            <a:endParaRPr lang="en-IN"/>
          </a:p>
        </p:txBody>
      </p:sp>
    </p:spTree>
    <p:extLst>
      <p:ext uri="{BB962C8B-B14F-4D97-AF65-F5344CB8AC3E}">
        <p14:creationId xmlns:p14="http://schemas.microsoft.com/office/powerpoint/2010/main" val="393500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F09E0-3DC6-455C-A702-0313D220F9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29191F-4490-4B89-B57F-4C41A122D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1205AE-D1DD-4D82-9048-1ACD7734746B}"/>
              </a:ext>
            </a:extLst>
          </p:cNvPr>
          <p:cNvSpPr>
            <a:spLocks noGrp="1"/>
          </p:cNvSpPr>
          <p:nvPr>
            <p:ph type="dt" sz="half" idx="10"/>
          </p:nvPr>
        </p:nvSpPr>
        <p:spPr/>
        <p:txBody>
          <a:bodyPr/>
          <a:lstStyle/>
          <a:p>
            <a:fld id="{E101A852-CC89-4642-A442-58BBA8B7A499}" type="datetimeFigureOut">
              <a:rPr lang="en-IN" smtClean="0"/>
              <a:t>19-04-2022</a:t>
            </a:fld>
            <a:endParaRPr lang="en-IN"/>
          </a:p>
        </p:txBody>
      </p:sp>
      <p:sp>
        <p:nvSpPr>
          <p:cNvPr id="5" name="Footer Placeholder 4">
            <a:extLst>
              <a:ext uri="{FF2B5EF4-FFF2-40B4-BE49-F238E27FC236}">
                <a16:creationId xmlns:a16="http://schemas.microsoft.com/office/drawing/2014/main" id="{3D9EBF38-9695-4896-8D96-423734E52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D70B73-035C-4783-AE6C-BABEB2CB64C9}"/>
              </a:ext>
            </a:extLst>
          </p:cNvPr>
          <p:cNvSpPr>
            <a:spLocks noGrp="1"/>
          </p:cNvSpPr>
          <p:nvPr>
            <p:ph type="sldNum" sz="quarter" idx="12"/>
          </p:nvPr>
        </p:nvSpPr>
        <p:spPr/>
        <p:txBody>
          <a:bodyPr/>
          <a:lstStyle/>
          <a:p>
            <a:fld id="{041E787A-CDAA-4595-BEBB-18ADAE1FFE2D}" type="slidenum">
              <a:rPr lang="en-IN" smtClean="0"/>
              <a:t>‹#›</a:t>
            </a:fld>
            <a:endParaRPr lang="en-IN"/>
          </a:p>
        </p:txBody>
      </p:sp>
    </p:spTree>
    <p:extLst>
      <p:ext uri="{BB962C8B-B14F-4D97-AF65-F5344CB8AC3E}">
        <p14:creationId xmlns:p14="http://schemas.microsoft.com/office/powerpoint/2010/main" val="1993161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r>
              <a:rPr lang="en-US"/>
              <a:t>8/4/2017</a:t>
            </a:r>
          </a:p>
        </p:txBody>
      </p:sp>
      <p:sp>
        <p:nvSpPr>
          <p:cNvPr id="17" name="Footer Placeholder 16"/>
          <p:cNvSpPr>
            <a:spLocks noGrp="1"/>
          </p:cNvSpPr>
          <p:nvPr>
            <p:ph type="ftr" sz="quarter" idx="11"/>
          </p:nvPr>
        </p:nvSpPr>
        <p:spPr/>
        <p:txBody>
          <a:bodyPr/>
          <a:lstStyle/>
          <a:p>
            <a:r>
              <a:rPr lang="en-US"/>
              <a:t>Title</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D47D2EF-F7F8-496D-88DA-B0F88C5ECE5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309595948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8/4/2017</a:t>
            </a:r>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7D47D2EF-F7F8-496D-88DA-B0F88C5ECE5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038551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8/4/2017</a:t>
            </a:r>
          </a:p>
        </p:txBody>
      </p:sp>
      <p:sp>
        <p:nvSpPr>
          <p:cNvPr id="5" name="Footer Placeholder 4"/>
          <p:cNvSpPr>
            <a:spLocks noGrp="1"/>
          </p:cNvSpPr>
          <p:nvPr>
            <p:ph type="ftr" sz="quarter" idx="11"/>
          </p:nvPr>
        </p:nvSpPr>
        <p:spPr>
          <a:xfrm>
            <a:off x="1066800" y="6172200"/>
            <a:ext cx="5334000" cy="457200"/>
          </a:xfrm>
        </p:spPr>
        <p:txBody>
          <a:bodyPr/>
          <a:lstStyle/>
          <a:p>
            <a:r>
              <a:rPr lang="en-US"/>
              <a:t>Title</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7D47D2EF-F7F8-496D-88DA-B0F88C5ECE55}" type="slidenum">
              <a:rPr lang="en-US" smtClean="0"/>
              <a:pPr/>
              <a:t>‹#›</a:t>
            </a:fld>
            <a:endParaRPr lang="en-US"/>
          </a:p>
        </p:txBody>
      </p:sp>
    </p:spTree>
    <p:extLst>
      <p:ext uri="{BB962C8B-B14F-4D97-AF65-F5344CB8AC3E}">
        <p14:creationId xmlns:p14="http://schemas.microsoft.com/office/powerpoint/2010/main" val="19752854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8/4/2017</a:t>
            </a:r>
          </a:p>
        </p:txBody>
      </p:sp>
      <p:sp>
        <p:nvSpPr>
          <p:cNvPr id="6" name="Footer Placeholder 5"/>
          <p:cNvSpPr>
            <a:spLocks noGrp="1"/>
          </p:cNvSpPr>
          <p:nvPr>
            <p:ph type="ftr" sz="quarter" idx="11"/>
          </p:nvPr>
        </p:nvSpPr>
        <p:spPr/>
        <p:txBody>
          <a:bodyPr/>
          <a:lstStyle/>
          <a:p>
            <a:r>
              <a:rPr lang="en-US"/>
              <a:t>Title</a:t>
            </a:r>
          </a:p>
        </p:txBody>
      </p:sp>
      <p:sp>
        <p:nvSpPr>
          <p:cNvPr id="7" name="Slide Number Placeholder 6"/>
          <p:cNvSpPr>
            <a:spLocks noGrp="1"/>
          </p:cNvSpPr>
          <p:nvPr>
            <p:ph type="sldNum" sz="quarter" idx="12"/>
          </p:nvPr>
        </p:nvSpPr>
        <p:spPr/>
        <p:txBody>
          <a:bodyPr/>
          <a:lstStyle/>
          <a:p>
            <a:fld id="{7D47D2EF-F7F8-496D-88DA-B0F88C5ECE5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64331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8/4/2017</a:t>
            </a:r>
          </a:p>
        </p:txBody>
      </p:sp>
      <p:sp>
        <p:nvSpPr>
          <p:cNvPr id="8" name="Footer Placeholder 7"/>
          <p:cNvSpPr>
            <a:spLocks noGrp="1"/>
          </p:cNvSpPr>
          <p:nvPr>
            <p:ph type="ftr" sz="quarter" idx="11"/>
          </p:nvPr>
        </p:nvSpPr>
        <p:spPr/>
        <p:txBody>
          <a:bodyPr/>
          <a:lstStyle/>
          <a:p>
            <a:r>
              <a:rPr lang="en-US"/>
              <a:t>Title</a:t>
            </a:r>
          </a:p>
        </p:txBody>
      </p:sp>
      <p:sp>
        <p:nvSpPr>
          <p:cNvPr id="9" name="Slide Number Placeholder 8"/>
          <p:cNvSpPr>
            <a:spLocks noGrp="1"/>
          </p:cNvSpPr>
          <p:nvPr>
            <p:ph type="sldNum" sz="quarter" idx="12"/>
          </p:nvPr>
        </p:nvSpPr>
        <p:spPr/>
        <p:txBody>
          <a:bodyPr/>
          <a:lstStyle/>
          <a:p>
            <a:fld id="{7D47D2EF-F7F8-496D-88DA-B0F88C5ECE5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072521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8/4/2017</a:t>
            </a:r>
          </a:p>
        </p:txBody>
      </p:sp>
      <p:sp>
        <p:nvSpPr>
          <p:cNvPr id="4" name="Footer Placeholder 3"/>
          <p:cNvSpPr>
            <a:spLocks noGrp="1"/>
          </p:cNvSpPr>
          <p:nvPr>
            <p:ph type="ftr" sz="quarter" idx="11"/>
          </p:nvPr>
        </p:nvSpPr>
        <p:spPr/>
        <p:txBody>
          <a:bodyPr/>
          <a:lstStyle/>
          <a:p>
            <a:r>
              <a:rPr lang="en-US"/>
              <a:t>Title</a:t>
            </a:r>
          </a:p>
        </p:txBody>
      </p:sp>
      <p:sp>
        <p:nvSpPr>
          <p:cNvPr id="5" name="Slide Number Placeholder 4"/>
          <p:cNvSpPr>
            <a:spLocks noGrp="1"/>
          </p:cNvSpPr>
          <p:nvPr>
            <p:ph type="sldNum" sz="quarter" idx="12"/>
          </p:nvPr>
        </p:nvSpPr>
        <p:spPr/>
        <p:txBody>
          <a:bodyPr/>
          <a:lstStyle/>
          <a:p>
            <a:fld id="{7D47D2EF-F7F8-496D-88DA-B0F88C5ECE55}" type="slidenum">
              <a:rPr lang="en-US" smtClean="0"/>
              <a:pPr/>
              <a:t>‹#›</a:t>
            </a:fld>
            <a:endParaRPr lang="en-US"/>
          </a:p>
        </p:txBody>
      </p:sp>
    </p:spTree>
    <p:extLst>
      <p:ext uri="{BB962C8B-B14F-4D97-AF65-F5344CB8AC3E}">
        <p14:creationId xmlns:p14="http://schemas.microsoft.com/office/powerpoint/2010/main" val="1295532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8/4/2017</a:t>
            </a:r>
          </a:p>
        </p:txBody>
      </p:sp>
      <p:sp>
        <p:nvSpPr>
          <p:cNvPr id="3" name="Footer Placeholder 2"/>
          <p:cNvSpPr>
            <a:spLocks noGrp="1"/>
          </p:cNvSpPr>
          <p:nvPr>
            <p:ph type="ftr" sz="quarter" idx="11"/>
          </p:nvPr>
        </p:nvSpPr>
        <p:spPr/>
        <p:txBody>
          <a:bodyPr/>
          <a:lstStyle/>
          <a:p>
            <a:r>
              <a:rPr lang="en-US"/>
              <a:t>Title</a:t>
            </a:r>
          </a:p>
        </p:txBody>
      </p:sp>
      <p:sp>
        <p:nvSpPr>
          <p:cNvPr id="4" name="Slide Number Placeholder 3"/>
          <p:cNvSpPr>
            <a:spLocks noGrp="1"/>
          </p:cNvSpPr>
          <p:nvPr>
            <p:ph type="sldNum" sz="quarter" idx="12"/>
          </p:nvPr>
        </p:nvSpPr>
        <p:spPr/>
        <p:txBody>
          <a:bodyPr/>
          <a:lstStyle/>
          <a:p>
            <a:fld id="{7D47D2EF-F7F8-496D-88DA-B0F88C5ECE55}" type="slidenum">
              <a:rPr lang="en-US" smtClean="0"/>
              <a:pPr/>
              <a:t>‹#›</a:t>
            </a:fld>
            <a:endParaRPr lang="en-US"/>
          </a:p>
        </p:txBody>
      </p:sp>
    </p:spTree>
    <p:extLst>
      <p:ext uri="{BB962C8B-B14F-4D97-AF65-F5344CB8AC3E}">
        <p14:creationId xmlns:p14="http://schemas.microsoft.com/office/powerpoint/2010/main" val="3755429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8/4/2017</a:t>
            </a:r>
          </a:p>
        </p:txBody>
      </p:sp>
      <p:sp>
        <p:nvSpPr>
          <p:cNvPr id="6" name="Footer Placeholder 5"/>
          <p:cNvSpPr>
            <a:spLocks noGrp="1"/>
          </p:cNvSpPr>
          <p:nvPr>
            <p:ph type="ftr" sz="quarter" idx="11"/>
          </p:nvPr>
        </p:nvSpPr>
        <p:spPr/>
        <p:txBody>
          <a:bodyPr/>
          <a:lstStyle/>
          <a:p>
            <a:r>
              <a:rPr lang="en-US"/>
              <a:t>Title</a:t>
            </a:r>
          </a:p>
        </p:txBody>
      </p:sp>
      <p:sp>
        <p:nvSpPr>
          <p:cNvPr id="7" name="Slide Number Placeholder 6"/>
          <p:cNvSpPr>
            <a:spLocks noGrp="1"/>
          </p:cNvSpPr>
          <p:nvPr>
            <p:ph type="sldNum" sz="quarter" idx="12"/>
          </p:nvPr>
        </p:nvSpPr>
        <p:spPr/>
        <p:txBody>
          <a:bodyPr/>
          <a:lstStyle/>
          <a:p>
            <a:fld id="{7D47D2EF-F7F8-496D-88DA-B0F88C5ECE5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7507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3EE9-07EA-4F3C-AB47-3122E4B199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DE317E-78CE-4AE6-8ECB-2D892C83C4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2F5E5E-23FA-4C99-9BBF-6008F1040C68}"/>
              </a:ext>
            </a:extLst>
          </p:cNvPr>
          <p:cNvSpPr>
            <a:spLocks noGrp="1"/>
          </p:cNvSpPr>
          <p:nvPr>
            <p:ph type="dt" sz="half" idx="10"/>
          </p:nvPr>
        </p:nvSpPr>
        <p:spPr/>
        <p:txBody>
          <a:bodyPr/>
          <a:lstStyle/>
          <a:p>
            <a:fld id="{E101A852-CC89-4642-A442-58BBA8B7A499}" type="datetimeFigureOut">
              <a:rPr lang="en-IN" smtClean="0"/>
              <a:t>19-04-2022</a:t>
            </a:fld>
            <a:endParaRPr lang="en-IN"/>
          </a:p>
        </p:txBody>
      </p:sp>
      <p:sp>
        <p:nvSpPr>
          <p:cNvPr id="5" name="Footer Placeholder 4">
            <a:extLst>
              <a:ext uri="{FF2B5EF4-FFF2-40B4-BE49-F238E27FC236}">
                <a16:creationId xmlns:a16="http://schemas.microsoft.com/office/drawing/2014/main" id="{AEA1BD9D-18A4-4342-B73E-C9E97F976F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40E05C-B8AA-41CC-8C58-6532035D1362}"/>
              </a:ext>
            </a:extLst>
          </p:cNvPr>
          <p:cNvSpPr>
            <a:spLocks noGrp="1"/>
          </p:cNvSpPr>
          <p:nvPr>
            <p:ph type="sldNum" sz="quarter" idx="12"/>
          </p:nvPr>
        </p:nvSpPr>
        <p:spPr/>
        <p:txBody>
          <a:bodyPr/>
          <a:lstStyle/>
          <a:p>
            <a:fld id="{041E787A-CDAA-4595-BEBB-18ADAE1FFE2D}" type="slidenum">
              <a:rPr lang="en-IN" smtClean="0"/>
              <a:t>‹#›</a:t>
            </a:fld>
            <a:endParaRPr lang="en-IN"/>
          </a:p>
        </p:txBody>
      </p:sp>
    </p:spTree>
    <p:extLst>
      <p:ext uri="{BB962C8B-B14F-4D97-AF65-F5344CB8AC3E}">
        <p14:creationId xmlns:p14="http://schemas.microsoft.com/office/powerpoint/2010/main" val="25887485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8/4/2017</a:t>
            </a:r>
          </a:p>
        </p:txBody>
      </p:sp>
      <p:sp>
        <p:nvSpPr>
          <p:cNvPr id="6" name="Footer Placeholder 5"/>
          <p:cNvSpPr>
            <a:spLocks noGrp="1"/>
          </p:cNvSpPr>
          <p:nvPr>
            <p:ph type="ftr" sz="quarter" idx="11"/>
          </p:nvPr>
        </p:nvSpPr>
        <p:spPr>
          <a:xfrm>
            <a:off x="1219200" y="6172200"/>
            <a:ext cx="5181600" cy="457200"/>
          </a:xfrm>
        </p:spPr>
        <p:txBody>
          <a:bodyPr/>
          <a:lstStyle/>
          <a:p>
            <a:r>
              <a:rPr lang="en-US"/>
              <a:t>Title</a:t>
            </a:r>
          </a:p>
        </p:txBody>
      </p:sp>
      <p:sp>
        <p:nvSpPr>
          <p:cNvPr id="7" name="Slide Number Placeholder 6"/>
          <p:cNvSpPr>
            <a:spLocks noGrp="1"/>
          </p:cNvSpPr>
          <p:nvPr>
            <p:ph type="sldNum" sz="quarter" idx="12"/>
          </p:nvPr>
        </p:nvSpPr>
        <p:spPr>
          <a:xfrm>
            <a:off x="195072" y="6208776"/>
            <a:ext cx="609600" cy="457200"/>
          </a:xfrm>
        </p:spPr>
        <p:txBody>
          <a:bodyPr/>
          <a:lstStyle/>
          <a:p>
            <a:fld id="{7D47D2EF-F7F8-496D-88DA-B0F88C5ECE5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169017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8/4/2017</a:t>
            </a:r>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7D47D2EF-F7F8-496D-88DA-B0F88C5ECE55}" type="slidenum">
              <a:rPr lang="en-US" smtClean="0"/>
              <a:pPr/>
              <a:t>‹#›</a:t>
            </a:fld>
            <a:endParaRPr lang="en-US"/>
          </a:p>
        </p:txBody>
      </p:sp>
    </p:spTree>
    <p:extLst>
      <p:ext uri="{BB962C8B-B14F-4D97-AF65-F5344CB8AC3E}">
        <p14:creationId xmlns:p14="http://schemas.microsoft.com/office/powerpoint/2010/main" val="209257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8/4/2017</a:t>
            </a:r>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7D47D2EF-F7F8-496D-88DA-B0F88C5ECE55}" type="slidenum">
              <a:rPr lang="en-US" smtClean="0"/>
              <a:pPr/>
              <a:t>‹#›</a:t>
            </a:fld>
            <a:endParaRPr lang="en-US"/>
          </a:p>
        </p:txBody>
      </p:sp>
    </p:spTree>
    <p:extLst>
      <p:ext uri="{BB962C8B-B14F-4D97-AF65-F5344CB8AC3E}">
        <p14:creationId xmlns:p14="http://schemas.microsoft.com/office/powerpoint/2010/main" val="302362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useBgFill="1">
        <p:nvSpPr>
          <p:cNvPr id="5" name="Rounded Rectangle 4"/>
          <p:cNvSpPr/>
          <p:nvPr/>
        </p:nvSpPr>
        <p:spPr>
          <a:xfrm>
            <a:off x="86785" y="69851"/>
            <a:ext cx="12018433"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6" name="Rectangle 5"/>
          <p:cNvSpPr/>
          <p:nvPr/>
        </p:nvSpPr>
        <p:spPr>
          <a:xfrm>
            <a:off x="84667" y="1449389"/>
            <a:ext cx="120269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7" name="Rectangle 6"/>
          <p:cNvSpPr/>
          <p:nvPr/>
        </p:nvSpPr>
        <p:spPr>
          <a:xfrm>
            <a:off x="84667" y="1397000"/>
            <a:ext cx="120269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10" name="Rectangle 9"/>
          <p:cNvSpPr/>
          <p:nvPr/>
        </p:nvSpPr>
        <p:spPr>
          <a:xfrm>
            <a:off x="84667" y="2976564"/>
            <a:ext cx="120269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r>
              <a:rPr lang="en-US">
                <a:solidFill>
                  <a:srgbClr val="696464"/>
                </a:solidFill>
              </a:rPr>
              <a:t>8/4/2017</a:t>
            </a:r>
          </a:p>
        </p:txBody>
      </p:sp>
      <p:sp>
        <p:nvSpPr>
          <p:cNvPr id="12" name="Footer Placeholder 16"/>
          <p:cNvSpPr>
            <a:spLocks noGrp="1"/>
          </p:cNvSpPr>
          <p:nvPr>
            <p:ph type="ftr" sz="quarter" idx="11"/>
          </p:nvPr>
        </p:nvSpPr>
        <p:spPr/>
        <p:txBody>
          <a:bodyPr/>
          <a:lstStyle>
            <a:lvl1pPr>
              <a:defRPr/>
            </a:lvl1pPr>
          </a:lstStyle>
          <a:p>
            <a:pPr>
              <a:defRPr/>
            </a:pPr>
            <a:r>
              <a:rPr lang="en-US">
                <a:solidFill>
                  <a:srgbClr val="696464"/>
                </a:solidFill>
              </a:rPr>
              <a:t>Title</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46E9ED63-EBA0-456C-BE06-B93B21331280}" type="slidenum">
              <a:rPr lang="en-US"/>
              <a:pPr>
                <a:defRPr/>
              </a:pPr>
              <a:t>‹#›</a:t>
            </a:fld>
            <a:endParaRPr lang="en-US"/>
          </a:p>
        </p:txBody>
      </p:sp>
    </p:spTree>
    <p:extLst>
      <p:ext uri="{BB962C8B-B14F-4D97-AF65-F5344CB8AC3E}">
        <p14:creationId xmlns:p14="http://schemas.microsoft.com/office/powerpoint/2010/main" val="692913445"/>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solidFill>
                  <a:srgbClr val="696464"/>
                </a:solidFill>
              </a:rPr>
              <a:t>8/4/2017</a:t>
            </a:r>
          </a:p>
        </p:txBody>
      </p:sp>
      <p:sp>
        <p:nvSpPr>
          <p:cNvPr id="5" name="Footer Placeholder 2"/>
          <p:cNvSpPr>
            <a:spLocks noGrp="1"/>
          </p:cNvSpPr>
          <p:nvPr>
            <p:ph type="ftr" sz="quarter" idx="11"/>
          </p:nvPr>
        </p:nvSpPr>
        <p:spPr/>
        <p:txBody>
          <a:bodyPr/>
          <a:lstStyle>
            <a:lvl1pPr>
              <a:defRPr/>
            </a:lvl1pPr>
          </a:lstStyle>
          <a:p>
            <a:pPr>
              <a:defRPr/>
            </a:pPr>
            <a:r>
              <a:rPr lang="en-US">
                <a:solidFill>
                  <a:srgbClr val="696464"/>
                </a:solidFill>
              </a:rPr>
              <a:t>Title</a:t>
            </a:r>
          </a:p>
        </p:txBody>
      </p:sp>
      <p:sp>
        <p:nvSpPr>
          <p:cNvPr id="6" name="Slide Number Placeholder 22"/>
          <p:cNvSpPr>
            <a:spLocks noGrp="1"/>
          </p:cNvSpPr>
          <p:nvPr>
            <p:ph type="sldNum" sz="quarter" idx="12"/>
          </p:nvPr>
        </p:nvSpPr>
        <p:spPr/>
        <p:txBody>
          <a:bodyPr/>
          <a:lstStyle>
            <a:lvl1pPr>
              <a:defRPr/>
            </a:lvl1pPr>
          </a:lstStyle>
          <a:p>
            <a:pPr>
              <a:defRPr/>
            </a:pPr>
            <a:fld id="{D0B70685-0AB0-46BE-8C24-01069582FCA8}" type="slidenum">
              <a:rPr lang="en-US"/>
              <a:pPr>
                <a:defRPr/>
              </a:pPr>
              <a:t>‹#›</a:t>
            </a:fld>
            <a:endParaRPr lang="en-US"/>
          </a:p>
        </p:txBody>
      </p:sp>
    </p:spTree>
    <p:extLst>
      <p:ext uri="{BB962C8B-B14F-4D97-AF65-F5344CB8AC3E}">
        <p14:creationId xmlns:p14="http://schemas.microsoft.com/office/powerpoint/2010/main" val="1650078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useBgFill="1">
        <p:nvSpPr>
          <p:cNvPr id="5" name="Rounded Rectangle 4"/>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6" name="Rectangle 5"/>
          <p:cNvSpPr/>
          <p:nvPr/>
        </p:nvSpPr>
        <p:spPr>
          <a:xfrm flipV="1">
            <a:off x="93134" y="2376489"/>
            <a:ext cx="1201843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7" name="Rectangle 6"/>
          <p:cNvSpPr/>
          <p:nvPr/>
        </p:nvSpPr>
        <p:spPr>
          <a:xfrm>
            <a:off x="93134" y="2341564"/>
            <a:ext cx="1201843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8" name="Rectangle 7"/>
          <p:cNvSpPr/>
          <p:nvPr/>
        </p:nvSpPr>
        <p:spPr>
          <a:xfrm>
            <a:off x="91018" y="2468564"/>
            <a:ext cx="12020549"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r>
              <a:rPr lang="en-US">
                <a:solidFill>
                  <a:srgbClr val="696464"/>
                </a:solidFill>
              </a:rPr>
              <a:t>8/4/2017</a:t>
            </a:r>
          </a:p>
        </p:txBody>
      </p:sp>
      <p:sp>
        <p:nvSpPr>
          <p:cNvPr id="10" name="Footer Placeholder 4"/>
          <p:cNvSpPr>
            <a:spLocks noGrp="1"/>
          </p:cNvSpPr>
          <p:nvPr>
            <p:ph type="ftr" sz="quarter" idx="11"/>
          </p:nvPr>
        </p:nvSpPr>
        <p:spPr>
          <a:xfrm>
            <a:off x="1066800" y="6172200"/>
            <a:ext cx="5334000" cy="457200"/>
          </a:xfrm>
        </p:spPr>
        <p:txBody>
          <a:bodyPr/>
          <a:lstStyle>
            <a:lvl1pPr>
              <a:defRPr/>
            </a:lvl1pPr>
          </a:lstStyle>
          <a:p>
            <a:pPr>
              <a:defRPr/>
            </a:pPr>
            <a:r>
              <a:rPr lang="en-US">
                <a:solidFill>
                  <a:srgbClr val="696464"/>
                </a:solidFill>
              </a:rPr>
              <a:t>Title</a:t>
            </a:r>
          </a:p>
        </p:txBody>
      </p:sp>
      <p:sp>
        <p:nvSpPr>
          <p:cNvPr id="11" name="Slide Number Placeholder 5"/>
          <p:cNvSpPr>
            <a:spLocks noGrp="1"/>
          </p:cNvSpPr>
          <p:nvPr>
            <p:ph type="sldNum" sz="quarter" idx="12"/>
          </p:nvPr>
        </p:nvSpPr>
        <p:spPr>
          <a:xfrm>
            <a:off x="194733" y="6208713"/>
            <a:ext cx="609600" cy="457200"/>
          </a:xfrm>
        </p:spPr>
        <p:txBody>
          <a:bodyPr/>
          <a:lstStyle>
            <a:lvl1pPr>
              <a:defRPr/>
            </a:lvl1pPr>
          </a:lstStyle>
          <a:p>
            <a:pPr>
              <a:defRPr/>
            </a:pPr>
            <a:fld id="{A814AA38-4C7F-4FE9-AF02-D88193895DC0}" type="slidenum">
              <a:rPr lang="en-US"/>
              <a:pPr>
                <a:defRPr/>
              </a:pPr>
              <a:t>‹#›</a:t>
            </a:fld>
            <a:endParaRPr lang="en-US"/>
          </a:p>
        </p:txBody>
      </p:sp>
    </p:spTree>
    <p:extLst>
      <p:ext uri="{BB962C8B-B14F-4D97-AF65-F5344CB8AC3E}">
        <p14:creationId xmlns:p14="http://schemas.microsoft.com/office/powerpoint/2010/main" val="3409950231"/>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en-US">
                <a:solidFill>
                  <a:srgbClr val="696464"/>
                </a:solidFill>
              </a:rPr>
              <a:t>8/4/2017</a:t>
            </a:r>
          </a:p>
        </p:txBody>
      </p:sp>
      <p:sp>
        <p:nvSpPr>
          <p:cNvPr id="6" name="Footer Placeholder 2"/>
          <p:cNvSpPr>
            <a:spLocks noGrp="1"/>
          </p:cNvSpPr>
          <p:nvPr>
            <p:ph type="ftr" sz="quarter" idx="11"/>
          </p:nvPr>
        </p:nvSpPr>
        <p:spPr/>
        <p:txBody>
          <a:bodyPr/>
          <a:lstStyle>
            <a:lvl1pPr>
              <a:defRPr/>
            </a:lvl1pPr>
          </a:lstStyle>
          <a:p>
            <a:pPr>
              <a:defRPr/>
            </a:pPr>
            <a:r>
              <a:rPr lang="en-US">
                <a:solidFill>
                  <a:srgbClr val="696464"/>
                </a:solidFill>
              </a:rPr>
              <a:t>Title</a:t>
            </a:r>
          </a:p>
        </p:txBody>
      </p:sp>
      <p:sp>
        <p:nvSpPr>
          <p:cNvPr id="7" name="Slide Number Placeholder 22"/>
          <p:cNvSpPr>
            <a:spLocks noGrp="1"/>
          </p:cNvSpPr>
          <p:nvPr>
            <p:ph type="sldNum" sz="quarter" idx="12"/>
          </p:nvPr>
        </p:nvSpPr>
        <p:spPr/>
        <p:txBody>
          <a:bodyPr/>
          <a:lstStyle>
            <a:lvl1pPr>
              <a:defRPr/>
            </a:lvl1pPr>
          </a:lstStyle>
          <a:p>
            <a:pPr>
              <a:defRPr/>
            </a:pPr>
            <a:fld id="{6FB1C070-9A0B-4F30-8660-D8AFAEFF8DEF}" type="slidenum">
              <a:rPr lang="en-US"/>
              <a:pPr>
                <a:defRPr/>
              </a:pPr>
              <a:t>‹#›</a:t>
            </a:fld>
            <a:endParaRPr lang="en-US"/>
          </a:p>
        </p:txBody>
      </p:sp>
    </p:spTree>
    <p:extLst>
      <p:ext uri="{BB962C8B-B14F-4D97-AF65-F5344CB8AC3E}">
        <p14:creationId xmlns:p14="http://schemas.microsoft.com/office/powerpoint/2010/main" val="1565638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r>
              <a:rPr lang="en-US">
                <a:solidFill>
                  <a:srgbClr val="696464"/>
                </a:solidFill>
              </a:rPr>
              <a:t>8/4/2017</a:t>
            </a:r>
          </a:p>
        </p:txBody>
      </p:sp>
      <p:sp>
        <p:nvSpPr>
          <p:cNvPr id="8" name="Footer Placeholder 2"/>
          <p:cNvSpPr>
            <a:spLocks noGrp="1"/>
          </p:cNvSpPr>
          <p:nvPr>
            <p:ph type="ftr" sz="quarter" idx="11"/>
          </p:nvPr>
        </p:nvSpPr>
        <p:spPr/>
        <p:txBody>
          <a:bodyPr/>
          <a:lstStyle>
            <a:lvl1pPr>
              <a:defRPr/>
            </a:lvl1pPr>
          </a:lstStyle>
          <a:p>
            <a:pPr>
              <a:defRPr/>
            </a:pPr>
            <a:r>
              <a:rPr lang="en-US">
                <a:solidFill>
                  <a:srgbClr val="696464"/>
                </a:solidFill>
              </a:rPr>
              <a:t>Title</a:t>
            </a:r>
          </a:p>
        </p:txBody>
      </p:sp>
      <p:sp>
        <p:nvSpPr>
          <p:cNvPr id="9" name="Slide Number Placeholder 22"/>
          <p:cNvSpPr>
            <a:spLocks noGrp="1"/>
          </p:cNvSpPr>
          <p:nvPr>
            <p:ph type="sldNum" sz="quarter" idx="12"/>
          </p:nvPr>
        </p:nvSpPr>
        <p:spPr/>
        <p:txBody>
          <a:bodyPr/>
          <a:lstStyle>
            <a:lvl1pPr>
              <a:defRPr/>
            </a:lvl1pPr>
          </a:lstStyle>
          <a:p>
            <a:pPr>
              <a:defRPr/>
            </a:pPr>
            <a:fld id="{8D54993F-54D6-4F25-A37A-E49267D24DD7}" type="slidenum">
              <a:rPr lang="en-US"/>
              <a:pPr>
                <a:defRPr/>
              </a:pPr>
              <a:t>‹#›</a:t>
            </a:fld>
            <a:endParaRPr lang="en-US"/>
          </a:p>
        </p:txBody>
      </p:sp>
    </p:spTree>
    <p:extLst>
      <p:ext uri="{BB962C8B-B14F-4D97-AF65-F5344CB8AC3E}">
        <p14:creationId xmlns:p14="http://schemas.microsoft.com/office/powerpoint/2010/main" val="22769628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en-US">
                <a:solidFill>
                  <a:srgbClr val="696464"/>
                </a:solidFill>
              </a:rPr>
              <a:t>8/4/2017</a:t>
            </a:r>
          </a:p>
        </p:txBody>
      </p:sp>
      <p:sp>
        <p:nvSpPr>
          <p:cNvPr id="4" name="Footer Placeholder 2"/>
          <p:cNvSpPr>
            <a:spLocks noGrp="1"/>
          </p:cNvSpPr>
          <p:nvPr>
            <p:ph type="ftr" sz="quarter" idx="11"/>
          </p:nvPr>
        </p:nvSpPr>
        <p:spPr/>
        <p:txBody>
          <a:bodyPr/>
          <a:lstStyle>
            <a:lvl1pPr>
              <a:defRPr/>
            </a:lvl1pPr>
          </a:lstStyle>
          <a:p>
            <a:pPr>
              <a:defRPr/>
            </a:pPr>
            <a:r>
              <a:rPr lang="en-US">
                <a:solidFill>
                  <a:srgbClr val="696464"/>
                </a:solidFill>
              </a:rPr>
              <a:t>Title</a:t>
            </a:r>
          </a:p>
        </p:txBody>
      </p:sp>
      <p:sp>
        <p:nvSpPr>
          <p:cNvPr id="5" name="Slide Number Placeholder 22"/>
          <p:cNvSpPr>
            <a:spLocks noGrp="1"/>
          </p:cNvSpPr>
          <p:nvPr>
            <p:ph type="sldNum" sz="quarter" idx="12"/>
          </p:nvPr>
        </p:nvSpPr>
        <p:spPr/>
        <p:txBody>
          <a:bodyPr/>
          <a:lstStyle>
            <a:lvl1pPr>
              <a:defRPr/>
            </a:lvl1pPr>
          </a:lstStyle>
          <a:p>
            <a:pPr>
              <a:defRPr/>
            </a:pPr>
            <a:fld id="{6415E0BE-A031-4314-A019-22CFA0FB7D54}" type="slidenum">
              <a:rPr lang="en-US"/>
              <a:pPr>
                <a:defRPr/>
              </a:pPr>
              <a:t>‹#›</a:t>
            </a:fld>
            <a:endParaRPr lang="en-US"/>
          </a:p>
        </p:txBody>
      </p:sp>
    </p:spTree>
    <p:extLst>
      <p:ext uri="{BB962C8B-B14F-4D97-AF65-F5344CB8AC3E}">
        <p14:creationId xmlns:p14="http://schemas.microsoft.com/office/powerpoint/2010/main" val="1880043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r>
              <a:rPr lang="en-US">
                <a:solidFill>
                  <a:srgbClr val="696464"/>
                </a:solidFill>
              </a:rPr>
              <a:t>8/4/2017</a:t>
            </a:r>
          </a:p>
        </p:txBody>
      </p:sp>
      <p:sp>
        <p:nvSpPr>
          <p:cNvPr id="3" name="Footer Placeholder 2"/>
          <p:cNvSpPr>
            <a:spLocks noGrp="1"/>
          </p:cNvSpPr>
          <p:nvPr>
            <p:ph type="ftr" sz="quarter" idx="11"/>
          </p:nvPr>
        </p:nvSpPr>
        <p:spPr/>
        <p:txBody>
          <a:bodyPr/>
          <a:lstStyle>
            <a:lvl1pPr>
              <a:defRPr/>
            </a:lvl1pPr>
          </a:lstStyle>
          <a:p>
            <a:pPr>
              <a:defRPr/>
            </a:pPr>
            <a:r>
              <a:rPr lang="en-US">
                <a:solidFill>
                  <a:srgbClr val="696464"/>
                </a:solidFill>
              </a:rPr>
              <a:t>Title</a:t>
            </a:r>
          </a:p>
        </p:txBody>
      </p:sp>
      <p:sp>
        <p:nvSpPr>
          <p:cNvPr id="4" name="Slide Number Placeholder 22"/>
          <p:cNvSpPr>
            <a:spLocks noGrp="1"/>
          </p:cNvSpPr>
          <p:nvPr>
            <p:ph type="sldNum" sz="quarter" idx="12"/>
          </p:nvPr>
        </p:nvSpPr>
        <p:spPr/>
        <p:txBody>
          <a:bodyPr/>
          <a:lstStyle>
            <a:lvl1pPr>
              <a:defRPr/>
            </a:lvl1pPr>
          </a:lstStyle>
          <a:p>
            <a:pPr>
              <a:defRPr/>
            </a:pPr>
            <a:fld id="{259B12BC-6385-4B31-B4E5-148C23DFF72D}" type="slidenum">
              <a:rPr lang="en-US"/>
              <a:pPr>
                <a:defRPr/>
              </a:pPr>
              <a:t>‹#›</a:t>
            </a:fld>
            <a:endParaRPr lang="en-US"/>
          </a:p>
        </p:txBody>
      </p:sp>
    </p:spTree>
    <p:extLst>
      <p:ext uri="{BB962C8B-B14F-4D97-AF65-F5344CB8AC3E}">
        <p14:creationId xmlns:p14="http://schemas.microsoft.com/office/powerpoint/2010/main" val="111667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89B4-D57B-4344-8853-1529B966C8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B0BD74-E990-48B7-BB86-54DE44FDA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3E215-D1A7-4CB9-BF71-F3608BE8C67C}"/>
              </a:ext>
            </a:extLst>
          </p:cNvPr>
          <p:cNvSpPr>
            <a:spLocks noGrp="1"/>
          </p:cNvSpPr>
          <p:nvPr>
            <p:ph type="dt" sz="half" idx="10"/>
          </p:nvPr>
        </p:nvSpPr>
        <p:spPr/>
        <p:txBody>
          <a:bodyPr/>
          <a:lstStyle/>
          <a:p>
            <a:fld id="{E101A852-CC89-4642-A442-58BBA8B7A499}" type="datetimeFigureOut">
              <a:rPr lang="en-IN" smtClean="0"/>
              <a:t>19-04-2022</a:t>
            </a:fld>
            <a:endParaRPr lang="en-IN"/>
          </a:p>
        </p:txBody>
      </p:sp>
      <p:sp>
        <p:nvSpPr>
          <p:cNvPr id="5" name="Footer Placeholder 4">
            <a:extLst>
              <a:ext uri="{FF2B5EF4-FFF2-40B4-BE49-F238E27FC236}">
                <a16:creationId xmlns:a16="http://schemas.microsoft.com/office/drawing/2014/main" id="{3C30FE0C-8D48-4C60-BBB7-B046E11B0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589F38-49B0-426A-8063-35464CAFB3E8}"/>
              </a:ext>
            </a:extLst>
          </p:cNvPr>
          <p:cNvSpPr>
            <a:spLocks noGrp="1"/>
          </p:cNvSpPr>
          <p:nvPr>
            <p:ph type="sldNum" sz="quarter" idx="12"/>
          </p:nvPr>
        </p:nvSpPr>
        <p:spPr/>
        <p:txBody>
          <a:bodyPr/>
          <a:lstStyle/>
          <a:p>
            <a:fld id="{041E787A-CDAA-4595-BEBB-18ADAE1FFE2D}" type="slidenum">
              <a:rPr lang="en-IN" smtClean="0"/>
              <a:t>‹#›</a:t>
            </a:fld>
            <a:endParaRPr lang="en-IN"/>
          </a:p>
        </p:txBody>
      </p:sp>
    </p:spTree>
    <p:extLst>
      <p:ext uri="{BB962C8B-B14F-4D97-AF65-F5344CB8AC3E}">
        <p14:creationId xmlns:p14="http://schemas.microsoft.com/office/powerpoint/2010/main" val="2153062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useBgFill="1">
        <p:nvSpPr>
          <p:cNvPr id="6" name="Rounded Rectangle 5"/>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r>
              <a:rPr lang="en-US">
                <a:solidFill>
                  <a:srgbClr val="696464"/>
                </a:solidFill>
              </a:rPr>
              <a:t>8/4/2017</a:t>
            </a:r>
          </a:p>
        </p:txBody>
      </p:sp>
      <p:sp>
        <p:nvSpPr>
          <p:cNvPr id="8" name="Footer Placeholder 5"/>
          <p:cNvSpPr>
            <a:spLocks noGrp="1"/>
          </p:cNvSpPr>
          <p:nvPr>
            <p:ph type="ftr" sz="quarter" idx="11"/>
          </p:nvPr>
        </p:nvSpPr>
        <p:spPr/>
        <p:txBody>
          <a:bodyPr/>
          <a:lstStyle>
            <a:lvl1pPr>
              <a:defRPr/>
            </a:lvl1pPr>
          </a:lstStyle>
          <a:p>
            <a:pPr>
              <a:defRPr/>
            </a:pPr>
            <a:r>
              <a:rPr lang="en-US">
                <a:solidFill>
                  <a:srgbClr val="696464"/>
                </a:solidFill>
              </a:rPr>
              <a:t>Title</a:t>
            </a:r>
          </a:p>
        </p:txBody>
      </p:sp>
      <p:sp>
        <p:nvSpPr>
          <p:cNvPr id="9" name="Slide Number Placeholder 6"/>
          <p:cNvSpPr>
            <a:spLocks noGrp="1"/>
          </p:cNvSpPr>
          <p:nvPr>
            <p:ph type="sldNum" sz="quarter" idx="12"/>
          </p:nvPr>
        </p:nvSpPr>
        <p:spPr/>
        <p:txBody>
          <a:bodyPr/>
          <a:lstStyle>
            <a:lvl1pPr>
              <a:defRPr/>
            </a:lvl1pPr>
          </a:lstStyle>
          <a:p>
            <a:pPr>
              <a:defRPr/>
            </a:pPr>
            <a:fld id="{0F7826E5-E21B-4A33-9DD4-577ECC1DC10E}" type="slidenum">
              <a:rPr lang="en-US"/>
              <a:pPr>
                <a:defRPr/>
              </a:pPr>
              <a:t>‹#›</a:t>
            </a:fld>
            <a:endParaRPr lang="en-US"/>
          </a:p>
        </p:txBody>
      </p:sp>
    </p:spTree>
    <p:extLst>
      <p:ext uri="{BB962C8B-B14F-4D97-AF65-F5344CB8AC3E}">
        <p14:creationId xmlns:p14="http://schemas.microsoft.com/office/powerpoint/2010/main" val="17914560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91018" y="4683126"/>
            <a:ext cx="1200996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6" name="Rectangle 5"/>
          <p:cNvSpPr/>
          <p:nvPr/>
        </p:nvSpPr>
        <p:spPr>
          <a:xfrm>
            <a:off x="91018" y="4649789"/>
            <a:ext cx="1200996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7" name="Rectangle 6"/>
          <p:cNvSpPr/>
          <p:nvPr/>
        </p:nvSpPr>
        <p:spPr>
          <a:xfrm>
            <a:off x="91018" y="4773614"/>
            <a:ext cx="12009967"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r>
              <a:rPr lang="en-US">
                <a:solidFill>
                  <a:srgbClr val="696464"/>
                </a:solidFill>
              </a:rPr>
              <a:t>8/4/2017</a:t>
            </a:r>
          </a:p>
        </p:txBody>
      </p:sp>
      <p:sp>
        <p:nvSpPr>
          <p:cNvPr id="9" name="Footer Placeholder 5"/>
          <p:cNvSpPr>
            <a:spLocks noGrp="1"/>
          </p:cNvSpPr>
          <p:nvPr>
            <p:ph type="ftr" sz="quarter" idx="11"/>
          </p:nvPr>
        </p:nvSpPr>
        <p:spPr>
          <a:xfrm>
            <a:off x="1219200" y="6172200"/>
            <a:ext cx="5181600" cy="457200"/>
          </a:xfrm>
        </p:spPr>
        <p:txBody>
          <a:bodyPr/>
          <a:lstStyle>
            <a:lvl1pPr>
              <a:defRPr/>
            </a:lvl1pPr>
          </a:lstStyle>
          <a:p>
            <a:pPr>
              <a:defRPr/>
            </a:pPr>
            <a:r>
              <a:rPr lang="en-US">
                <a:solidFill>
                  <a:srgbClr val="696464"/>
                </a:solidFill>
              </a:rPr>
              <a:t>Title</a:t>
            </a:r>
          </a:p>
        </p:txBody>
      </p:sp>
      <p:sp>
        <p:nvSpPr>
          <p:cNvPr id="10" name="Slide Number Placeholder 6"/>
          <p:cNvSpPr>
            <a:spLocks noGrp="1"/>
          </p:cNvSpPr>
          <p:nvPr>
            <p:ph type="sldNum" sz="quarter" idx="12"/>
          </p:nvPr>
        </p:nvSpPr>
        <p:spPr>
          <a:xfrm>
            <a:off x="194733" y="6208713"/>
            <a:ext cx="609600" cy="457200"/>
          </a:xfrm>
        </p:spPr>
        <p:txBody>
          <a:bodyPr/>
          <a:lstStyle>
            <a:lvl1pPr>
              <a:defRPr/>
            </a:lvl1pPr>
          </a:lstStyle>
          <a:p>
            <a:pPr>
              <a:defRPr/>
            </a:pPr>
            <a:fld id="{84A78FE4-745F-4FC0-B839-25A045786DFD}" type="slidenum">
              <a:rPr lang="en-US"/>
              <a:pPr>
                <a:defRPr/>
              </a:pPr>
              <a:t>‹#›</a:t>
            </a:fld>
            <a:endParaRPr lang="en-US"/>
          </a:p>
        </p:txBody>
      </p:sp>
    </p:spTree>
    <p:extLst>
      <p:ext uri="{BB962C8B-B14F-4D97-AF65-F5344CB8AC3E}">
        <p14:creationId xmlns:p14="http://schemas.microsoft.com/office/powerpoint/2010/main" val="6189750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solidFill>
                  <a:srgbClr val="696464"/>
                </a:solidFill>
              </a:rPr>
              <a:t>8/4/2017</a:t>
            </a:r>
          </a:p>
        </p:txBody>
      </p:sp>
      <p:sp>
        <p:nvSpPr>
          <p:cNvPr id="5" name="Footer Placeholder 2"/>
          <p:cNvSpPr>
            <a:spLocks noGrp="1"/>
          </p:cNvSpPr>
          <p:nvPr>
            <p:ph type="ftr" sz="quarter" idx="11"/>
          </p:nvPr>
        </p:nvSpPr>
        <p:spPr/>
        <p:txBody>
          <a:bodyPr/>
          <a:lstStyle>
            <a:lvl1pPr>
              <a:defRPr/>
            </a:lvl1pPr>
          </a:lstStyle>
          <a:p>
            <a:pPr>
              <a:defRPr/>
            </a:pPr>
            <a:r>
              <a:rPr lang="en-US">
                <a:solidFill>
                  <a:srgbClr val="696464"/>
                </a:solidFill>
              </a:rPr>
              <a:t>Title</a:t>
            </a:r>
          </a:p>
        </p:txBody>
      </p:sp>
      <p:sp>
        <p:nvSpPr>
          <p:cNvPr id="6" name="Slide Number Placeholder 22"/>
          <p:cNvSpPr>
            <a:spLocks noGrp="1"/>
          </p:cNvSpPr>
          <p:nvPr>
            <p:ph type="sldNum" sz="quarter" idx="12"/>
          </p:nvPr>
        </p:nvSpPr>
        <p:spPr/>
        <p:txBody>
          <a:bodyPr/>
          <a:lstStyle>
            <a:lvl1pPr>
              <a:defRPr/>
            </a:lvl1pPr>
          </a:lstStyle>
          <a:p>
            <a:pPr>
              <a:defRPr/>
            </a:pPr>
            <a:fld id="{BE8E4046-3574-438A-BA9E-D07CDC8305D4}" type="slidenum">
              <a:rPr lang="en-US"/>
              <a:pPr>
                <a:defRPr/>
              </a:pPr>
              <a:t>‹#›</a:t>
            </a:fld>
            <a:endParaRPr lang="en-US"/>
          </a:p>
        </p:txBody>
      </p:sp>
    </p:spTree>
    <p:extLst>
      <p:ext uri="{BB962C8B-B14F-4D97-AF65-F5344CB8AC3E}">
        <p14:creationId xmlns:p14="http://schemas.microsoft.com/office/powerpoint/2010/main" val="32321975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solidFill>
                  <a:srgbClr val="696464"/>
                </a:solidFill>
              </a:rPr>
              <a:t>8/4/2017</a:t>
            </a:r>
          </a:p>
        </p:txBody>
      </p:sp>
      <p:sp>
        <p:nvSpPr>
          <p:cNvPr id="5" name="Footer Placeholder 2"/>
          <p:cNvSpPr>
            <a:spLocks noGrp="1"/>
          </p:cNvSpPr>
          <p:nvPr>
            <p:ph type="ftr" sz="quarter" idx="11"/>
          </p:nvPr>
        </p:nvSpPr>
        <p:spPr/>
        <p:txBody>
          <a:bodyPr/>
          <a:lstStyle>
            <a:lvl1pPr>
              <a:defRPr/>
            </a:lvl1pPr>
          </a:lstStyle>
          <a:p>
            <a:pPr>
              <a:defRPr/>
            </a:pPr>
            <a:r>
              <a:rPr lang="en-US">
                <a:solidFill>
                  <a:srgbClr val="696464"/>
                </a:solidFill>
              </a:rPr>
              <a:t>Title</a:t>
            </a:r>
          </a:p>
        </p:txBody>
      </p:sp>
      <p:sp>
        <p:nvSpPr>
          <p:cNvPr id="6" name="Slide Number Placeholder 22"/>
          <p:cNvSpPr>
            <a:spLocks noGrp="1"/>
          </p:cNvSpPr>
          <p:nvPr>
            <p:ph type="sldNum" sz="quarter" idx="12"/>
          </p:nvPr>
        </p:nvSpPr>
        <p:spPr/>
        <p:txBody>
          <a:bodyPr/>
          <a:lstStyle>
            <a:lvl1pPr>
              <a:defRPr/>
            </a:lvl1pPr>
          </a:lstStyle>
          <a:p>
            <a:pPr>
              <a:defRPr/>
            </a:pPr>
            <a:fld id="{236A14B9-8780-4739-B39B-AA56C64CC5DF}" type="slidenum">
              <a:rPr lang="en-US"/>
              <a:pPr>
                <a:defRPr/>
              </a:pPr>
              <a:t>‹#›</a:t>
            </a:fld>
            <a:endParaRPr lang="en-US"/>
          </a:p>
        </p:txBody>
      </p:sp>
    </p:spTree>
    <p:extLst>
      <p:ext uri="{BB962C8B-B14F-4D97-AF65-F5344CB8AC3E}">
        <p14:creationId xmlns:p14="http://schemas.microsoft.com/office/powerpoint/2010/main" val="205592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5986-67C6-4BD7-94A0-9633442270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0E5206-F6CF-475D-B712-03CAD0504D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700579-DD56-47A2-BF40-82FFF7BA01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AC6D84-D0C7-4F05-9206-AE825DB83A7F}"/>
              </a:ext>
            </a:extLst>
          </p:cNvPr>
          <p:cNvSpPr>
            <a:spLocks noGrp="1"/>
          </p:cNvSpPr>
          <p:nvPr>
            <p:ph type="dt" sz="half" idx="10"/>
          </p:nvPr>
        </p:nvSpPr>
        <p:spPr/>
        <p:txBody>
          <a:bodyPr/>
          <a:lstStyle/>
          <a:p>
            <a:fld id="{E101A852-CC89-4642-A442-58BBA8B7A499}" type="datetimeFigureOut">
              <a:rPr lang="en-IN" smtClean="0"/>
              <a:t>19-04-2022</a:t>
            </a:fld>
            <a:endParaRPr lang="en-IN"/>
          </a:p>
        </p:txBody>
      </p:sp>
      <p:sp>
        <p:nvSpPr>
          <p:cNvPr id="6" name="Footer Placeholder 5">
            <a:extLst>
              <a:ext uri="{FF2B5EF4-FFF2-40B4-BE49-F238E27FC236}">
                <a16:creationId xmlns:a16="http://schemas.microsoft.com/office/drawing/2014/main" id="{3D0D592D-B8BC-42F4-B8C4-28D53E4B0E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79C60B-5315-4688-B1C8-80AA1E7C9266}"/>
              </a:ext>
            </a:extLst>
          </p:cNvPr>
          <p:cNvSpPr>
            <a:spLocks noGrp="1"/>
          </p:cNvSpPr>
          <p:nvPr>
            <p:ph type="sldNum" sz="quarter" idx="12"/>
          </p:nvPr>
        </p:nvSpPr>
        <p:spPr/>
        <p:txBody>
          <a:bodyPr/>
          <a:lstStyle/>
          <a:p>
            <a:fld id="{041E787A-CDAA-4595-BEBB-18ADAE1FFE2D}" type="slidenum">
              <a:rPr lang="en-IN" smtClean="0"/>
              <a:t>‹#›</a:t>
            </a:fld>
            <a:endParaRPr lang="en-IN"/>
          </a:p>
        </p:txBody>
      </p:sp>
    </p:spTree>
    <p:extLst>
      <p:ext uri="{BB962C8B-B14F-4D97-AF65-F5344CB8AC3E}">
        <p14:creationId xmlns:p14="http://schemas.microsoft.com/office/powerpoint/2010/main" val="270439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F3DD-A6D2-4059-99EC-AC36A7766A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2AC78A-C06C-4ACF-B6BF-574482C1E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EA632F-FD0C-4044-9B94-A53E69FA8D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5C0BE4-59A3-464E-BF38-645F41154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939F96-AD72-4F0A-B4A6-241710F552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F94DDE-965A-4F8E-B91B-558E14072369}"/>
              </a:ext>
            </a:extLst>
          </p:cNvPr>
          <p:cNvSpPr>
            <a:spLocks noGrp="1"/>
          </p:cNvSpPr>
          <p:nvPr>
            <p:ph type="dt" sz="half" idx="10"/>
          </p:nvPr>
        </p:nvSpPr>
        <p:spPr/>
        <p:txBody>
          <a:bodyPr/>
          <a:lstStyle/>
          <a:p>
            <a:fld id="{E101A852-CC89-4642-A442-58BBA8B7A499}" type="datetimeFigureOut">
              <a:rPr lang="en-IN" smtClean="0"/>
              <a:t>19-04-2022</a:t>
            </a:fld>
            <a:endParaRPr lang="en-IN"/>
          </a:p>
        </p:txBody>
      </p:sp>
      <p:sp>
        <p:nvSpPr>
          <p:cNvPr id="8" name="Footer Placeholder 7">
            <a:extLst>
              <a:ext uri="{FF2B5EF4-FFF2-40B4-BE49-F238E27FC236}">
                <a16:creationId xmlns:a16="http://schemas.microsoft.com/office/drawing/2014/main" id="{47EDEAD5-FB57-453A-BC3C-DDF0F2729F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7E1C04-30A6-4794-91BC-DDDFA230EE70}"/>
              </a:ext>
            </a:extLst>
          </p:cNvPr>
          <p:cNvSpPr>
            <a:spLocks noGrp="1"/>
          </p:cNvSpPr>
          <p:nvPr>
            <p:ph type="sldNum" sz="quarter" idx="12"/>
          </p:nvPr>
        </p:nvSpPr>
        <p:spPr/>
        <p:txBody>
          <a:bodyPr/>
          <a:lstStyle/>
          <a:p>
            <a:fld id="{041E787A-CDAA-4595-BEBB-18ADAE1FFE2D}" type="slidenum">
              <a:rPr lang="en-IN" smtClean="0"/>
              <a:t>‹#›</a:t>
            </a:fld>
            <a:endParaRPr lang="en-IN"/>
          </a:p>
        </p:txBody>
      </p:sp>
    </p:spTree>
    <p:extLst>
      <p:ext uri="{BB962C8B-B14F-4D97-AF65-F5344CB8AC3E}">
        <p14:creationId xmlns:p14="http://schemas.microsoft.com/office/powerpoint/2010/main" val="269963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957A-3E7D-4E81-9749-4D7C45F393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80C311-2059-45D0-A169-3ACF3553CFEF}"/>
              </a:ext>
            </a:extLst>
          </p:cNvPr>
          <p:cNvSpPr>
            <a:spLocks noGrp="1"/>
          </p:cNvSpPr>
          <p:nvPr>
            <p:ph type="dt" sz="half" idx="10"/>
          </p:nvPr>
        </p:nvSpPr>
        <p:spPr/>
        <p:txBody>
          <a:bodyPr/>
          <a:lstStyle/>
          <a:p>
            <a:fld id="{E101A852-CC89-4642-A442-58BBA8B7A499}" type="datetimeFigureOut">
              <a:rPr lang="en-IN" smtClean="0"/>
              <a:t>19-04-2022</a:t>
            </a:fld>
            <a:endParaRPr lang="en-IN"/>
          </a:p>
        </p:txBody>
      </p:sp>
      <p:sp>
        <p:nvSpPr>
          <p:cNvPr id="4" name="Footer Placeholder 3">
            <a:extLst>
              <a:ext uri="{FF2B5EF4-FFF2-40B4-BE49-F238E27FC236}">
                <a16:creationId xmlns:a16="http://schemas.microsoft.com/office/drawing/2014/main" id="{D0932D7E-CC18-4BA5-9216-3BA061433F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CA7BB2-705B-4804-BF29-29A3E830EC8E}"/>
              </a:ext>
            </a:extLst>
          </p:cNvPr>
          <p:cNvSpPr>
            <a:spLocks noGrp="1"/>
          </p:cNvSpPr>
          <p:nvPr>
            <p:ph type="sldNum" sz="quarter" idx="12"/>
          </p:nvPr>
        </p:nvSpPr>
        <p:spPr/>
        <p:txBody>
          <a:bodyPr/>
          <a:lstStyle/>
          <a:p>
            <a:fld id="{041E787A-CDAA-4595-BEBB-18ADAE1FFE2D}" type="slidenum">
              <a:rPr lang="en-IN" smtClean="0"/>
              <a:t>‹#›</a:t>
            </a:fld>
            <a:endParaRPr lang="en-IN"/>
          </a:p>
        </p:txBody>
      </p:sp>
    </p:spTree>
    <p:extLst>
      <p:ext uri="{BB962C8B-B14F-4D97-AF65-F5344CB8AC3E}">
        <p14:creationId xmlns:p14="http://schemas.microsoft.com/office/powerpoint/2010/main" val="309198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D2B14-8400-46D4-92EC-1F5EA1E54DC3}"/>
              </a:ext>
            </a:extLst>
          </p:cNvPr>
          <p:cNvSpPr>
            <a:spLocks noGrp="1"/>
          </p:cNvSpPr>
          <p:nvPr>
            <p:ph type="dt" sz="half" idx="10"/>
          </p:nvPr>
        </p:nvSpPr>
        <p:spPr/>
        <p:txBody>
          <a:bodyPr/>
          <a:lstStyle/>
          <a:p>
            <a:fld id="{E101A852-CC89-4642-A442-58BBA8B7A499}" type="datetimeFigureOut">
              <a:rPr lang="en-IN" smtClean="0"/>
              <a:t>19-04-2022</a:t>
            </a:fld>
            <a:endParaRPr lang="en-IN"/>
          </a:p>
        </p:txBody>
      </p:sp>
      <p:sp>
        <p:nvSpPr>
          <p:cNvPr id="3" name="Footer Placeholder 2">
            <a:extLst>
              <a:ext uri="{FF2B5EF4-FFF2-40B4-BE49-F238E27FC236}">
                <a16:creationId xmlns:a16="http://schemas.microsoft.com/office/drawing/2014/main" id="{7FD7BEC3-4138-4810-B168-5478962076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2FE104-76FE-4CBC-A7AE-9AF47DD44384}"/>
              </a:ext>
            </a:extLst>
          </p:cNvPr>
          <p:cNvSpPr>
            <a:spLocks noGrp="1"/>
          </p:cNvSpPr>
          <p:nvPr>
            <p:ph type="sldNum" sz="quarter" idx="12"/>
          </p:nvPr>
        </p:nvSpPr>
        <p:spPr/>
        <p:txBody>
          <a:bodyPr/>
          <a:lstStyle/>
          <a:p>
            <a:fld id="{041E787A-CDAA-4595-BEBB-18ADAE1FFE2D}" type="slidenum">
              <a:rPr lang="en-IN" smtClean="0"/>
              <a:t>‹#›</a:t>
            </a:fld>
            <a:endParaRPr lang="en-IN"/>
          </a:p>
        </p:txBody>
      </p:sp>
    </p:spTree>
    <p:extLst>
      <p:ext uri="{BB962C8B-B14F-4D97-AF65-F5344CB8AC3E}">
        <p14:creationId xmlns:p14="http://schemas.microsoft.com/office/powerpoint/2010/main" val="1013483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540A-B0DB-44D0-B07A-BF0676EB8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DD02DE-E775-4F9D-B92D-59D63CC7C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4B5547-9E92-432C-932D-07412755D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8A048C-B82E-4A42-9930-378853285FA6}"/>
              </a:ext>
            </a:extLst>
          </p:cNvPr>
          <p:cNvSpPr>
            <a:spLocks noGrp="1"/>
          </p:cNvSpPr>
          <p:nvPr>
            <p:ph type="dt" sz="half" idx="10"/>
          </p:nvPr>
        </p:nvSpPr>
        <p:spPr/>
        <p:txBody>
          <a:bodyPr/>
          <a:lstStyle/>
          <a:p>
            <a:fld id="{E101A852-CC89-4642-A442-58BBA8B7A499}" type="datetimeFigureOut">
              <a:rPr lang="en-IN" smtClean="0"/>
              <a:t>19-04-2022</a:t>
            </a:fld>
            <a:endParaRPr lang="en-IN"/>
          </a:p>
        </p:txBody>
      </p:sp>
      <p:sp>
        <p:nvSpPr>
          <p:cNvPr id="6" name="Footer Placeholder 5">
            <a:extLst>
              <a:ext uri="{FF2B5EF4-FFF2-40B4-BE49-F238E27FC236}">
                <a16:creationId xmlns:a16="http://schemas.microsoft.com/office/drawing/2014/main" id="{E01CBB42-1DCF-4B26-9452-A42E75E9C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DE1633-3378-4B5D-971E-2BAF55311FCC}"/>
              </a:ext>
            </a:extLst>
          </p:cNvPr>
          <p:cNvSpPr>
            <a:spLocks noGrp="1"/>
          </p:cNvSpPr>
          <p:nvPr>
            <p:ph type="sldNum" sz="quarter" idx="12"/>
          </p:nvPr>
        </p:nvSpPr>
        <p:spPr/>
        <p:txBody>
          <a:bodyPr/>
          <a:lstStyle/>
          <a:p>
            <a:fld id="{041E787A-CDAA-4595-BEBB-18ADAE1FFE2D}" type="slidenum">
              <a:rPr lang="en-IN" smtClean="0"/>
              <a:t>‹#›</a:t>
            </a:fld>
            <a:endParaRPr lang="en-IN"/>
          </a:p>
        </p:txBody>
      </p:sp>
    </p:spTree>
    <p:extLst>
      <p:ext uri="{BB962C8B-B14F-4D97-AF65-F5344CB8AC3E}">
        <p14:creationId xmlns:p14="http://schemas.microsoft.com/office/powerpoint/2010/main" val="407138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F363-F0A9-4972-9879-224FC617F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573E99-2906-403E-A20F-A6E9FCDCC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60AB35-2ED4-44B1-8FD6-7E8068AE4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45320-2A5A-4D4C-B714-8491922BF261}"/>
              </a:ext>
            </a:extLst>
          </p:cNvPr>
          <p:cNvSpPr>
            <a:spLocks noGrp="1"/>
          </p:cNvSpPr>
          <p:nvPr>
            <p:ph type="dt" sz="half" idx="10"/>
          </p:nvPr>
        </p:nvSpPr>
        <p:spPr/>
        <p:txBody>
          <a:bodyPr/>
          <a:lstStyle/>
          <a:p>
            <a:fld id="{E101A852-CC89-4642-A442-58BBA8B7A499}" type="datetimeFigureOut">
              <a:rPr lang="en-IN" smtClean="0"/>
              <a:t>19-04-2022</a:t>
            </a:fld>
            <a:endParaRPr lang="en-IN"/>
          </a:p>
        </p:txBody>
      </p:sp>
      <p:sp>
        <p:nvSpPr>
          <p:cNvPr id="6" name="Footer Placeholder 5">
            <a:extLst>
              <a:ext uri="{FF2B5EF4-FFF2-40B4-BE49-F238E27FC236}">
                <a16:creationId xmlns:a16="http://schemas.microsoft.com/office/drawing/2014/main" id="{02617D4E-A3A7-4291-8968-EE973EBCE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7A1199-136F-4BBC-99DA-0FD51184E7D5}"/>
              </a:ext>
            </a:extLst>
          </p:cNvPr>
          <p:cNvSpPr>
            <a:spLocks noGrp="1"/>
          </p:cNvSpPr>
          <p:nvPr>
            <p:ph type="sldNum" sz="quarter" idx="12"/>
          </p:nvPr>
        </p:nvSpPr>
        <p:spPr/>
        <p:txBody>
          <a:bodyPr/>
          <a:lstStyle/>
          <a:p>
            <a:fld id="{041E787A-CDAA-4595-BEBB-18ADAE1FFE2D}" type="slidenum">
              <a:rPr lang="en-IN" smtClean="0"/>
              <a:t>‹#›</a:t>
            </a:fld>
            <a:endParaRPr lang="en-IN"/>
          </a:p>
        </p:txBody>
      </p:sp>
    </p:spTree>
    <p:extLst>
      <p:ext uri="{BB962C8B-B14F-4D97-AF65-F5344CB8AC3E}">
        <p14:creationId xmlns:p14="http://schemas.microsoft.com/office/powerpoint/2010/main" val="331355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DF34B4-5405-4C0F-8C1B-C471F4261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AC77C8-0DF6-4A04-9301-05CEE8BCBA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B36EC2-1F01-4A2C-902B-338C89F3A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1A852-CC89-4642-A442-58BBA8B7A499}" type="datetimeFigureOut">
              <a:rPr lang="en-IN" smtClean="0"/>
              <a:t>19-04-2022</a:t>
            </a:fld>
            <a:endParaRPr lang="en-IN"/>
          </a:p>
        </p:txBody>
      </p:sp>
      <p:sp>
        <p:nvSpPr>
          <p:cNvPr id="5" name="Footer Placeholder 4">
            <a:extLst>
              <a:ext uri="{FF2B5EF4-FFF2-40B4-BE49-F238E27FC236}">
                <a16:creationId xmlns:a16="http://schemas.microsoft.com/office/drawing/2014/main" id="{6020977E-6D0F-4645-BF71-E14DD736C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62CC3E-E246-4852-AA10-AC25C502F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E787A-CDAA-4595-BEBB-18ADAE1FFE2D}" type="slidenum">
              <a:rPr lang="en-IN" smtClean="0"/>
              <a:t>‹#›</a:t>
            </a:fld>
            <a:endParaRPr lang="en-IN"/>
          </a:p>
        </p:txBody>
      </p:sp>
    </p:spTree>
    <p:extLst>
      <p:ext uri="{BB962C8B-B14F-4D97-AF65-F5344CB8AC3E}">
        <p14:creationId xmlns:p14="http://schemas.microsoft.com/office/powerpoint/2010/main" val="389989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t="10000" b="10000"/>
          </a:stretch>
        </a:blip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r>
              <a:rPr lang="en-US"/>
              <a:t>8/4/2017</a:t>
            </a: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Title</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D47D2EF-F7F8-496D-88DA-B0F88C5ECE55}" type="slidenum">
              <a:rPr lang="en-US" smtClean="0"/>
              <a:pPr/>
              <a:t>‹#›</a:t>
            </a:fld>
            <a:endParaRPr lang="en-US"/>
          </a:p>
        </p:txBody>
      </p:sp>
    </p:spTree>
    <p:extLst>
      <p:ext uri="{BB962C8B-B14F-4D97-AF65-F5344CB8AC3E}">
        <p14:creationId xmlns:p14="http://schemas.microsoft.com/office/powerpoint/2010/main" val="2421159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t="10000" b="10000"/>
          </a:stretch>
        </a:blip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useBgFill="1">
        <p:nvSpPr>
          <p:cNvPr id="8" name="Rounded Rectangle 7"/>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1028" name="Title Placeholder 21"/>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r>
              <a:rPr lang="en-US">
                <a:solidFill>
                  <a:srgbClr val="696464"/>
                </a:solidFill>
              </a:rPr>
              <a:t>8/4/2017</a:t>
            </a: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r>
              <a:rPr lang="en-US">
                <a:solidFill>
                  <a:srgbClr val="696464"/>
                </a:solidFill>
              </a:rPr>
              <a:t>Title</a:t>
            </a:r>
          </a:p>
        </p:txBody>
      </p:sp>
      <p:sp>
        <p:nvSpPr>
          <p:cNvPr id="23" name="Slide Number Placeholder 22"/>
          <p:cNvSpPr>
            <a:spLocks noGrp="1"/>
          </p:cNvSpPr>
          <p:nvPr>
            <p:ph type="sldNum" sz="quarter" idx="4"/>
          </p:nvPr>
        </p:nvSpPr>
        <p:spPr>
          <a:xfrm>
            <a:off x="194733" y="6210300"/>
            <a:ext cx="6096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E59D0187-C7A8-4F09-AE3F-E93CF268F015}" type="slidenum">
              <a:rPr lang="en-US"/>
              <a:pPr>
                <a:defRPr/>
              </a:pPr>
              <a:t>‹#›</a:t>
            </a:fld>
            <a:endParaRPr lang="en-US"/>
          </a:p>
        </p:txBody>
      </p:sp>
    </p:spTree>
    <p:extLst>
      <p:ext uri="{BB962C8B-B14F-4D97-AF65-F5344CB8AC3E}">
        <p14:creationId xmlns:p14="http://schemas.microsoft.com/office/powerpoint/2010/main" val="2014144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E17DAB66-8494-4A0E-94F1-DB553700CC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5254" y="138028"/>
            <a:ext cx="1942436" cy="971218"/>
          </a:xfrm>
          <a:prstGeom prst="rect">
            <a:avLst/>
          </a:prstGeom>
        </p:spPr>
      </p:pic>
      <p:sp>
        <p:nvSpPr>
          <p:cNvPr id="6146" name="Subtitle 2"/>
          <p:cNvSpPr>
            <a:spLocks noGrp="1"/>
          </p:cNvSpPr>
          <p:nvPr>
            <p:ph type="subTitle" idx="1"/>
          </p:nvPr>
        </p:nvSpPr>
        <p:spPr>
          <a:xfrm>
            <a:off x="3352800" y="4724400"/>
            <a:ext cx="5943600" cy="1371600"/>
          </a:xfrm>
        </p:spPr>
        <p:txBody>
          <a:bodyPr>
            <a:normAutofit fontScale="92500" lnSpcReduction="10000"/>
          </a:bodyPr>
          <a:lstStyle/>
          <a:p>
            <a:pPr>
              <a:defRPr/>
            </a:pPr>
            <a:r>
              <a:rPr lang="en-US" sz="2000" dirty="0">
                <a:solidFill>
                  <a:schemeClr val="tx1"/>
                </a:solidFill>
                <a:cs typeface="Arial" pitchFamily="34" charset="0"/>
              </a:rPr>
              <a:t>Under the guidance of</a:t>
            </a:r>
          </a:p>
          <a:p>
            <a:pPr>
              <a:defRPr/>
            </a:pPr>
            <a:endParaRPr lang="en-US" sz="2000" dirty="0">
              <a:solidFill>
                <a:schemeClr val="tx1"/>
              </a:solidFill>
              <a:cs typeface="Arial" pitchFamily="34" charset="0"/>
            </a:endParaRPr>
          </a:p>
          <a:p>
            <a:pPr>
              <a:defRPr/>
            </a:pPr>
            <a:r>
              <a:rPr lang="en-US" sz="2000" b="1" dirty="0">
                <a:solidFill>
                  <a:schemeClr val="tx1"/>
                </a:solidFill>
                <a:cs typeface="Arial" pitchFamily="34" charset="0"/>
              </a:rPr>
              <a:t>Prof. P. J. Assudani</a:t>
            </a:r>
          </a:p>
          <a:p>
            <a:pPr>
              <a:defRPr/>
            </a:pPr>
            <a:r>
              <a:rPr lang="en-US" sz="2000" dirty="0">
                <a:solidFill>
                  <a:schemeClr val="tx1"/>
                </a:solidFill>
                <a:cs typeface="Arial" pitchFamily="34" charset="0"/>
              </a:rPr>
              <a:t>Professor, Dept. of Information Technology, RCOEM, Nagpur</a:t>
            </a:r>
          </a:p>
          <a:p>
            <a:pPr>
              <a:defRPr/>
            </a:pPr>
            <a:endParaRPr lang="en-US" sz="2000" dirty="0">
              <a:solidFill>
                <a:schemeClr val="tx1"/>
              </a:solidFill>
              <a:cs typeface="Arial" pitchFamily="34" charset="0"/>
            </a:endParaRPr>
          </a:p>
          <a:p>
            <a:pPr>
              <a:defRPr/>
            </a:pPr>
            <a:endParaRPr lang="en-US" sz="2000" b="1" dirty="0">
              <a:solidFill>
                <a:schemeClr val="tx1"/>
              </a:solidFill>
              <a:cs typeface="Arial" pitchFamily="34" charset="0"/>
            </a:endParaRPr>
          </a:p>
        </p:txBody>
      </p:sp>
      <p:sp>
        <p:nvSpPr>
          <p:cNvPr id="6147" name="Title 1"/>
          <p:cNvSpPr>
            <a:spLocks noGrp="1"/>
          </p:cNvSpPr>
          <p:nvPr>
            <p:ph type="ctrTitle"/>
          </p:nvPr>
        </p:nvSpPr>
        <p:spPr>
          <a:xfrm>
            <a:off x="1669472" y="1752601"/>
            <a:ext cx="8998528" cy="1376363"/>
          </a:xfrm>
        </p:spPr>
        <p:txBody>
          <a:bodyPr>
            <a:normAutofit/>
          </a:bodyPr>
          <a:lstStyle/>
          <a:p>
            <a:pPr>
              <a:defRPr/>
            </a:pPr>
            <a:r>
              <a:rPr lang="en-IN" sz="3200" b="1" dirty="0">
                <a:latin typeface="+mn-lt"/>
              </a:rPr>
              <a:t>Customer segmentation using Machine Learning</a:t>
            </a:r>
          </a:p>
        </p:txBody>
      </p:sp>
      <p:sp>
        <p:nvSpPr>
          <p:cNvPr id="6148" name="TextBox 3"/>
          <p:cNvSpPr txBox="1">
            <a:spLocks noChangeArrowheads="1"/>
          </p:cNvSpPr>
          <p:nvPr/>
        </p:nvSpPr>
        <p:spPr bwMode="auto">
          <a:xfrm>
            <a:off x="4343400" y="1752600"/>
            <a:ext cx="3962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600" b="1" dirty="0">
                <a:solidFill>
                  <a:prstClr val="black"/>
                </a:solidFill>
                <a:latin typeface="Perpetua"/>
              </a:rPr>
              <a:t>Project Seminar on</a:t>
            </a:r>
          </a:p>
        </p:txBody>
      </p:sp>
      <p:sp>
        <p:nvSpPr>
          <p:cNvPr id="6150" name="TextBox 6"/>
          <p:cNvSpPr txBox="1">
            <a:spLocks noChangeArrowheads="1"/>
          </p:cNvSpPr>
          <p:nvPr/>
        </p:nvSpPr>
        <p:spPr bwMode="auto">
          <a:xfrm>
            <a:off x="3657601" y="152400"/>
            <a:ext cx="6839146" cy="707886"/>
          </a:xfrm>
          <a:prstGeom prst="rect">
            <a:avLst/>
          </a:prstGeom>
          <a:solidFill>
            <a:schemeClr val="accent1">
              <a:lumMod val="20000"/>
              <a:lumOff val="80000"/>
            </a:schemeClr>
          </a:solidFill>
          <a:ln>
            <a:noFill/>
          </a:ln>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b="1" dirty="0">
                <a:solidFill>
                  <a:srgbClr val="C00000"/>
                </a:solidFill>
                <a:latin typeface="Perpetua"/>
              </a:rPr>
              <a:t>SHRI RAMDEOBABA COLLEGE OF ENGINEERING AND MANAGEMENT</a:t>
            </a:r>
          </a:p>
        </p:txBody>
      </p:sp>
      <p:sp>
        <p:nvSpPr>
          <p:cNvPr id="6152" name="Rectangle 9"/>
          <p:cNvSpPr>
            <a:spLocks noChangeArrowheads="1"/>
          </p:cNvSpPr>
          <p:nvPr/>
        </p:nvSpPr>
        <p:spPr bwMode="auto">
          <a:xfrm>
            <a:off x="3886200" y="3125061"/>
            <a:ext cx="4572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solidFill>
                  <a:prstClr val="black"/>
                </a:solidFill>
                <a:latin typeface="Perpetua"/>
              </a:rPr>
              <a:t>By</a:t>
            </a:r>
          </a:p>
          <a:p>
            <a:pPr algn="ctr"/>
            <a:r>
              <a:rPr lang="en-US" b="1">
                <a:solidFill>
                  <a:prstClr val="black"/>
                </a:solidFill>
                <a:latin typeface="Perpetua"/>
              </a:rPr>
              <a:t>Abhishek </a:t>
            </a:r>
            <a:r>
              <a:rPr lang="en-US" b="1" dirty="0">
                <a:solidFill>
                  <a:prstClr val="black"/>
                </a:solidFill>
                <a:latin typeface="Perpetua"/>
              </a:rPr>
              <a:t>Verma (26)</a:t>
            </a:r>
          </a:p>
          <a:p>
            <a:pPr algn="ctr"/>
            <a:r>
              <a:rPr lang="en-US" b="1" dirty="0">
                <a:solidFill>
                  <a:prstClr val="black"/>
                </a:solidFill>
                <a:latin typeface="Perpetua"/>
              </a:rPr>
              <a:t>Deepanshu </a:t>
            </a:r>
            <a:r>
              <a:rPr lang="en-US" b="1" dirty="0" err="1">
                <a:solidFill>
                  <a:prstClr val="black"/>
                </a:solidFill>
                <a:latin typeface="Perpetua"/>
              </a:rPr>
              <a:t>Sahu</a:t>
            </a:r>
            <a:r>
              <a:rPr lang="en-US" b="1" dirty="0">
                <a:solidFill>
                  <a:prstClr val="black"/>
                </a:solidFill>
                <a:latin typeface="Perpetua"/>
              </a:rPr>
              <a:t> (34)</a:t>
            </a:r>
          </a:p>
          <a:p>
            <a:pPr algn="ctr"/>
            <a:r>
              <a:rPr lang="en-US" b="1" dirty="0">
                <a:solidFill>
                  <a:prstClr val="black"/>
                </a:solidFill>
                <a:latin typeface="Perpetua"/>
              </a:rPr>
              <a:t>Laxmikant Kabra (47)</a:t>
            </a:r>
          </a:p>
          <a:p>
            <a:pPr marL="285750" indent="-285750" algn="ctr">
              <a:buFont typeface="Arial" pitchFamily="34" charset="0"/>
              <a:buChar char="•"/>
            </a:pPr>
            <a:endParaRPr lang="en-US" b="1" dirty="0">
              <a:solidFill>
                <a:prstClr val="black"/>
              </a:solidFill>
              <a:latin typeface="Perpetua"/>
            </a:endParaRPr>
          </a:p>
          <a:p>
            <a:pPr marL="285750" indent="-285750" algn="ctr">
              <a:buFont typeface="Arial" pitchFamily="34" charset="0"/>
              <a:buChar char="•"/>
            </a:pPr>
            <a:endParaRPr lang="en-US" b="1" dirty="0">
              <a:solidFill>
                <a:prstClr val="black"/>
              </a:solidFill>
              <a:latin typeface="Perpetua"/>
            </a:endParaRPr>
          </a:p>
          <a:p>
            <a:pPr marL="285750" indent="-285750" algn="ctr">
              <a:buFont typeface="Arial" pitchFamily="34" charset="0"/>
              <a:buChar char="•"/>
            </a:pPr>
            <a:endParaRPr lang="en-US" b="1" dirty="0">
              <a:solidFill>
                <a:prstClr val="black"/>
              </a:solidFill>
              <a:latin typeface="Perpetua"/>
            </a:endParaRPr>
          </a:p>
        </p:txBody>
      </p:sp>
      <p:sp>
        <p:nvSpPr>
          <p:cNvPr id="10" name="TextBox 6"/>
          <p:cNvSpPr txBox="1">
            <a:spLocks noChangeArrowheads="1"/>
          </p:cNvSpPr>
          <p:nvPr/>
        </p:nvSpPr>
        <p:spPr bwMode="auto">
          <a:xfrm>
            <a:off x="2667000" y="849868"/>
            <a:ext cx="7543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b="1" dirty="0">
                <a:solidFill>
                  <a:srgbClr val="D34817">
                    <a:lumMod val="75000"/>
                  </a:srgbClr>
                </a:solidFill>
                <a:latin typeface="Perpetua"/>
              </a:rPr>
              <a:t>        Department of  Information Technology</a:t>
            </a:r>
          </a:p>
        </p:txBody>
      </p:sp>
      <p:sp>
        <p:nvSpPr>
          <p:cNvPr id="11" name="TextBox 3"/>
          <p:cNvSpPr txBox="1">
            <a:spLocks noChangeArrowheads="1"/>
          </p:cNvSpPr>
          <p:nvPr/>
        </p:nvSpPr>
        <p:spPr bwMode="auto">
          <a:xfrm>
            <a:off x="4419600" y="1109246"/>
            <a:ext cx="3962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600" b="1">
                <a:solidFill>
                  <a:prstClr val="black"/>
                </a:solidFill>
                <a:latin typeface="Perpetua"/>
              </a:rPr>
              <a:t>Sem-VIII (2021-22)</a:t>
            </a:r>
            <a:endParaRPr lang="en-US" sz="1600" b="1" dirty="0">
              <a:solidFill>
                <a:prstClr val="black"/>
              </a:solidFill>
              <a:latin typeface="Perpetua"/>
            </a:endParaRPr>
          </a:p>
        </p:txBody>
      </p:sp>
    </p:spTree>
    <p:extLst>
      <p:ext uri="{BB962C8B-B14F-4D97-AF65-F5344CB8AC3E}">
        <p14:creationId xmlns:p14="http://schemas.microsoft.com/office/powerpoint/2010/main" val="137750284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29D7-99E6-4925-9BDE-E850A8B1EECF}"/>
              </a:ext>
            </a:extLst>
          </p:cNvPr>
          <p:cNvSpPr>
            <a:spLocks noGrp="1"/>
          </p:cNvSpPr>
          <p:nvPr>
            <p:ph type="title"/>
          </p:nvPr>
        </p:nvSpPr>
        <p:spPr>
          <a:xfrm>
            <a:off x="1219200" y="274638"/>
            <a:ext cx="10363200" cy="1143000"/>
          </a:xfrm>
        </p:spPr>
        <p:txBody>
          <a:bodyPr vert="horz" wrap="square" lIns="91440" tIns="45720" rIns="91440" bIns="91440" numCol="1" anchor="b" anchorCtr="0" compatLnSpc="1">
            <a:prstTxWarp prst="textNoShape">
              <a:avLst/>
            </a:prstTxWarp>
            <a:normAutofit/>
          </a:bodyPr>
          <a:lstStyle/>
          <a:p>
            <a:r>
              <a:rPr lang="en-IN" dirty="0">
                <a:solidFill>
                  <a:srgbClr val="D34817"/>
                </a:solidFill>
              </a:rPr>
              <a:t>Methodology – </a:t>
            </a:r>
            <a:r>
              <a:rPr lang="en-IN" sz="3600" dirty="0">
                <a:solidFill>
                  <a:srgbClr val="D34817"/>
                </a:solidFill>
              </a:rPr>
              <a:t>Module 1</a:t>
            </a:r>
            <a:endParaRPr lang="en-US" b="0" kern="1200" dirty="0">
              <a:latin typeface="+mj-lt"/>
              <a:ea typeface="+mj-ea"/>
              <a:cs typeface="+mj-cs"/>
            </a:endParaRPr>
          </a:p>
        </p:txBody>
      </p:sp>
      <p:sp>
        <p:nvSpPr>
          <p:cNvPr id="3" name="Rectangle 2">
            <a:extLst>
              <a:ext uri="{FF2B5EF4-FFF2-40B4-BE49-F238E27FC236}">
                <a16:creationId xmlns:a16="http://schemas.microsoft.com/office/drawing/2014/main" id="{C506FBD5-8001-49B4-89AA-33F023D8E487}"/>
              </a:ext>
            </a:extLst>
          </p:cNvPr>
          <p:cNvSpPr/>
          <p:nvPr/>
        </p:nvSpPr>
        <p:spPr bwMode="auto">
          <a:xfrm>
            <a:off x="804333" y="1600200"/>
            <a:ext cx="4040041" cy="4495800"/>
          </a:xfrm>
          <a:prstGeom prst="rect">
            <a:avLst/>
          </a:prstGeom>
          <a:noFill/>
          <a:ln>
            <a:noFill/>
          </a:ln>
        </p:spPr>
        <p:txBody>
          <a:bodyPr vert="horz" wrap="square" lIns="91440" tIns="45720" rIns="91440" bIns="45720" numCol="1" anchor="t" anchorCtr="0" compatLnSpc="1">
            <a:prstTxWarp prst="textNoShape">
              <a:avLst/>
            </a:prstTxWarp>
            <a:normAutofit/>
          </a:bodyPr>
          <a:lstStyle/>
          <a:p>
            <a:pPr eaLnBrk="0" fontAlgn="base" hangingPunct="0">
              <a:spcBef>
                <a:spcPts val="575"/>
              </a:spcBef>
              <a:spcAft>
                <a:spcPct val="0"/>
              </a:spcAft>
              <a:buClr>
                <a:schemeClr val="accent1"/>
              </a:buClr>
              <a:buSzPct val="85000"/>
            </a:pPr>
            <a:r>
              <a:rPr lang="en-US" sz="2200" kern="1200" dirty="0">
                <a:latin typeface="+mn-lt"/>
                <a:ea typeface="+mn-ea"/>
                <a:cs typeface="+mn-cs"/>
              </a:rPr>
              <a:t>The interquartile range is the difference between the first(Q1) and third quartiles(Q3). It can be mathematically represented as </a:t>
            </a:r>
          </a:p>
          <a:p>
            <a:pPr eaLnBrk="0" fontAlgn="base" hangingPunct="0">
              <a:spcBef>
                <a:spcPts val="575"/>
              </a:spcBef>
              <a:spcAft>
                <a:spcPct val="0"/>
              </a:spcAft>
              <a:buClr>
                <a:schemeClr val="accent1"/>
              </a:buClr>
              <a:buSzPct val="85000"/>
            </a:pPr>
            <a:r>
              <a:rPr lang="en-US" sz="2200" kern="1200" dirty="0">
                <a:latin typeface="+mn-lt"/>
                <a:ea typeface="+mn-ea"/>
                <a:cs typeface="+mn-cs"/>
              </a:rPr>
              <a:t>IQR = Q3 - Q1.</a:t>
            </a:r>
          </a:p>
          <a:p>
            <a:pPr eaLnBrk="0" fontAlgn="base" hangingPunct="0">
              <a:spcBef>
                <a:spcPts val="575"/>
              </a:spcBef>
              <a:spcAft>
                <a:spcPct val="0"/>
              </a:spcAft>
              <a:buClr>
                <a:schemeClr val="accent1"/>
              </a:buClr>
              <a:buSzPct val="85000"/>
            </a:pPr>
            <a:r>
              <a:rPr lang="en-US" sz="2200" kern="1200" dirty="0">
                <a:latin typeface="+mn-lt"/>
                <a:ea typeface="+mn-ea"/>
                <a:cs typeface="+mn-cs"/>
              </a:rPr>
              <a:t>The interquartile range is a robust statistic because it is not distorted by outliers like the average (or mean).</a:t>
            </a:r>
            <a:endParaRPr lang="en-US" sz="2200" b="0" i="0" kern="1200" dirty="0">
              <a:effectLst/>
              <a:latin typeface="+mn-lt"/>
              <a:ea typeface="+mn-ea"/>
              <a:cs typeface="+mn-cs"/>
            </a:endParaRPr>
          </a:p>
        </p:txBody>
      </p:sp>
      <p:pic>
        <p:nvPicPr>
          <p:cNvPr id="5" name="Picture 4" descr="Chart, histogram&#10;&#10;Description automatically generated">
            <a:extLst>
              <a:ext uri="{FF2B5EF4-FFF2-40B4-BE49-F238E27FC236}">
                <a16:creationId xmlns:a16="http://schemas.microsoft.com/office/drawing/2014/main" id="{71601CF5-F03E-4246-BD90-7F1F854BA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374" y="2105025"/>
            <a:ext cx="6738026" cy="3486150"/>
          </a:xfrm>
          <a:prstGeom prst="rect">
            <a:avLst/>
          </a:prstGeom>
          <a:noFill/>
        </p:spPr>
      </p:pic>
      <p:sp>
        <p:nvSpPr>
          <p:cNvPr id="12" name="Footer Placeholder 5">
            <a:extLst>
              <a:ext uri="{FF2B5EF4-FFF2-40B4-BE49-F238E27FC236}">
                <a16:creationId xmlns:a16="http://schemas.microsoft.com/office/drawing/2014/main" id="{905B232A-7AC8-1CD6-5F17-3735BA25D72A}"/>
              </a:ext>
            </a:extLst>
          </p:cNvPr>
          <p:cNvSpPr>
            <a:spLocks noGrp="1"/>
          </p:cNvSpPr>
          <p:nvPr>
            <p:ph type="ftr" sz="quarter" idx="11"/>
          </p:nvPr>
        </p:nvSpPr>
        <p:spPr>
          <a:xfrm>
            <a:off x="1219200" y="6172200"/>
            <a:ext cx="5283200" cy="457200"/>
          </a:xfrm>
        </p:spPr>
        <p:txBody>
          <a:bodyPr/>
          <a:lstStyle/>
          <a:p>
            <a:pPr>
              <a:defRPr/>
            </a:pPr>
            <a:r>
              <a:rPr lang="en-IN" b="1" dirty="0"/>
              <a:t>Customer segmentation using Machine Learning</a:t>
            </a:r>
            <a:endParaRPr lang="en-US" dirty="0">
              <a:solidFill>
                <a:srgbClr val="696464"/>
              </a:solidFill>
            </a:endParaRPr>
          </a:p>
        </p:txBody>
      </p:sp>
      <p:sp>
        <p:nvSpPr>
          <p:cNvPr id="14" name="Slide Number Placeholder 6">
            <a:extLst>
              <a:ext uri="{FF2B5EF4-FFF2-40B4-BE49-F238E27FC236}">
                <a16:creationId xmlns:a16="http://schemas.microsoft.com/office/drawing/2014/main" id="{49AEEBCE-46EC-C401-C686-5B7414856168}"/>
              </a:ext>
            </a:extLst>
          </p:cNvPr>
          <p:cNvSpPr>
            <a:spLocks noGrp="1"/>
          </p:cNvSpPr>
          <p:nvPr>
            <p:ph type="sldNum" sz="quarter" idx="12"/>
          </p:nvPr>
        </p:nvSpPr>
        <p:spPr>
          <a:xfrm>
            <a:off x="194733" y="6210300"/>
            <a:ext cx="609600" cy="457200"/>
          </a:xfrm>
        </p:spPr>
        <p:txBody>
          <a:bodyPr/>
          <a:lstStyle/>
          <a:p>
            <a:pPr>
              <a:spcAft>
                <a:spcPts val="600"/>
              </a:spcAft>
              <a:defRPr/>
            </a:pPr>
            <a:fld id="{0F7826E5-E21B-4A33-9DD4-577ECC1DC10E}" type="slidenum">
              <a:rPr lang="en-US"/>
              <a:pPr>
                <a:spcAft>
                  <a:spcPts val="600"/>
                </a:spcAft>
                <a:defRPr/>
              </a:pPr>
              <a:t>10</a:t>
            </a:fld>
            <a:endParaRPr lang="en-US"/>
          </a:p>
        </p:txBody>
      </p:sp>
    </p:spTree>
    <p:extLst>
      <p:ext uri="{BB962C8B-B14F-4D97-AF65-F5344CB8AC3E}">
        <p14:creationId xmlns:p14="http://schemas.microsoft.com/office/powerpoint/2010/main" val="83465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88A6-DB6A-4E74-B613-E8DFEECFBBA0}"/>
              </a:ext>
            </a:extLst>
          </p:cNvPr>
          <p:cNvSpPr>
            <a:spLocks noGrp="1"/>
          </p:cNvSpPr>
          <p:nvPr>
            <p:ph type="title"/>
          </p:nvPr>
        </p:nvSpPr>
        <p:spPr>
          <a:xfrm>
            <a:off x="1219200" y="274638"/>
            <a:ext cx="10363200" cy="1143000"/>
          </a:xfrm>
        </p:spPr>
        <p:txBody>
          <a:bodyPr wrap="square" anchor="b">
            <a:normAutofit/>
          </a:bodyPr>
          <a:lstStyle/>
          <a:p>
            <a:r>
              <a:rPr lang="en-IN" dirty="0">
                <a:solidFill>
                  <a:srgbClr val="D34817"/>
                </a:solidFill>
              </a:rPr>
              <a:t>Methodology – </a:t>
            </a:r>
            <a:r>
              <a:rPr lang="en-IN" sz="3600" dirty="0">
                <a:solidFill>
                  <a:srgbClr val="D34817"/>
                </a:solidFill>
              </a:rPr>
              <a:t>Module 1</a:t>
            </a:r>
            <a:endParaRPr lang="en-IN" dirty="0"/>
          </a:p>
        </p:txBody>
      </p:sp>
      <p:sp>
        <p:nvSpPr>
          <p:cNvPr id="4" name="Content Placeholder 3">
            <a:extLst>
              <a:ext uri="{FF2B5EF4-FFF2-40B4-BE49-F238E27FC236}">
                <a16:creationId xmlns:a16="http://schemas.microsoft.com/office/drawing/2014/main" id="{26CB9F13-79A7-4E10-BDC8-B83177D3D756}"/>
              </a:ext>
            </a:extLst>
          </p:cNvPr>
          <p:cNvSpPr>
            <a:spLocks noGrp="1"/>
          </p:cNvSpPr>
          <p:nvPr>
            <p:ph sz="quarter" idx="1"/>
          </p:nvPr>
        </p:nvSpPr>
        <p:spPr>
          <a:xfrm>
            <a:off x="1219200" y="1837944"/>
            <a:ext cx="10363200" cy="4181856"/>
          </a:xfrm>
        </p:spPr>
        <p:txBody>
          <a:bodyPr wrap="square" anchor="t">
            <a:normAutofit/>
          </a:bodyPr>
          <a:lstStyle/>
          <a:p>
            <a:r>
              <a:rPr lang="en-US" dirty="0"/>
              <a:t>The Hopkins statistic is a way of measuring the cluster tendency of a data set. It belongs to the family of sparse sampling tests.</a:t>
            </a:r>
          </a:p>
          <a:p>
            <a:r>
              <a:rPr lang="en-US" dirty="0"/>
              <a:t>We used Hopkins statistic here to measure cluster tendency - </a:t>
            </a:r>
          </a:p>
          <a:p>
            <a:pPr lvl="1">
              <a:buFont typeface="Wingdings" panose="05000000000000000000" pitchFamily="2" charset="2"/>
              <a:buChar char="Ø"/>
            </a:pPr>
            <a:r>
              <a:rPr lang="en-US" dirty="0"/>
              <a:t>If the value is between 0.01,…,0.3 , the data is regularly spaced.</a:t>
            </a:r>
          </a:p>
          <a:p>
            <a:pPr lvl="1">
              <a:buFont typeface="Wingdings" panose="05000000000000000000" pitchFamily="2" charset="2"/>
              <a:buChar char="Ø"/>
            </a:pPr>
            <a:r>
              <a:rPr lang="en-US" dirty="0"/>
              <a:t>If the value is around 0.5 , it is random.</a:t>
            </a:r>
          </a:p>
          <a:p>
            <a:pPr lvl="1">
              <a:buFont typeface="Wingdings" panose="05000000000000000000" pitchFamily="2" charset="2"/>
              <a:buChar char="Ø"/>
            </a:pPr>
            <a:r>
              <a:rPr lang="en-US" dirty="0"/>
              <a:t>If the value is between 0.7,…,0.99 , it has a high tendency to cluster.</a:t>
            </a:r>
            <a:endParaRPr lang="en-IN" dirty="0"/>
          </a:p>
          <a:p>
            <a:r>
              <a:rPr lang="en-IN" dirty="0"/>
              <a:t>After applying this technique, cluster tendency of 0.95 was resulted.</a:t>
            </a:r>
          </a:p>
        </p:txBody>
      </p:sp>
      <p:sp>
        <p:nvSpPr>
          <p:cNvPr id="6" name="Footer Placeholder 5">
            <a:extLst>
              <a:ext uri="{FF2B5EF4-FFF2-40B4-BE49-F238E27FC236}">
                <a16:creationId xmlns:a16="http://schemas.microsoft.com/office/drawing/2014/main" id="{3CDD1734-CC9E-49FB-AFFC-48E2DFC5803A}"/>
              </a:ext>
            </a:extLst>
          </p:cNvPr>
          <p:cNvSpPr>
            <a:spLocks noGrp="1"/>
          </p:cNvSpPr>
          <p:nvPr>
            <p:ph type="ftr" sz="quarter" idx="11"/>
          </p:nvPr>
        </p:nvSpPr>
        <p:spPr>
          <a:xfrm>
            <a:off x="1219200" y="6172200"/>
            <a:ext cx="5283200" cy="457200"/>
          </a:xfrm>
        </p:spPr>
        <p:txBody>
          <a:bodyPr anchor="ctr">
            <a:normAutofit/>
          </a:bodyPr>
          <a:lstStyle/>
          <a:p>
            <a:pPr>
              <a:defRPr/>
            </a:pPr>
            <a:r>
              <a:rPr lang="en-IN" b="1" dirty="0"/>
              <a:t>Customer segmentation using Machine Learning</a:t>
            </a:r>
            <a:endParaRPr lang="en-US" dirty="0">
              <a:solidFill>
                <a:srgbClr val="696464"/>
              </a:solidFill>
            </a:endParaRPr>
          </a:p>
        </p:txBody>
      </p:sp>
      <p:sp>
        <p:nvSpPr>
          <p:cNvPr id="7" name="Slide Number Placeholder 6">
            <a:extLst>
              <a:ext uri="{FF2B5EF4-FFF2-40B4-BE49-F238E27FC236}">
                <a16:creationId xmlns:a16="http://schemas.microsoft.com/office/drawing/2014/main" id="{2E5667F4-964C-4A70-96F3-1C9A6AD2D5DF}"/>
              </a:ext>
            </a:extLst>
          </p:cNvPr>
          <p:cNvSpPr>
            <a:spLocks noGrp="1"/>
          </p:cNvSpPr>
          <p:nvPr>
            <p:ph type="sldNum" sz="quarter" idx="12"/>
          </p:nvPr>
        </p:nvSpPr>
        <p:spPr>
          <a:xfrm>
            <a:off x="194733" y="6210300"/>
            <a:ext cx="609600" cy="457200"/>
          </a:xfrm>
        </p:spPr>
        <p:txBody>
          <a:bodyPr wrap="none" anchor="ctr">
            <a:normAutofit/>
          </a:bodyPr>
          <a:lstStyle/>
          <a:p>
            <a:pPr>
              <a:spcAft>
                <a:spcPts val="600"/>
              </a:spcAft>
              <a:defRPr/>
            </a:pPr>
            <a:fld id="{0F7826E5-E21B-4A33-9DD4-577ECC1DC10E}" type="slidenum">
              <a:rPr lang="en-US" smtClean="0"/>
              <a:pPr>
                <a:spcAft>
                  <a:spcPts val="600"/>
                </a:spcAft>
                <a:defRPr/>
              </a:pPr>
              <a:t>11</a:t>
            </a:fld>
            <a:endParaRPr lang="en-US"/>
          </a:p>
        </p:txBody>
      </p:sp>
    </p:spTree>
    <p:extLst>
      <p:ext uri="{BB962C8B-B14F-4D97-AF65-F5344CB8AC3E}">
        <p14:creationId xmlns:p14="http://schemas.microsoft.com/office/powerpoint/2010/main" val="350354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9BFD-8BDF-4782-BF9E-460947D54531}"/>
              </a:ext>
            </a:extLst>
          </p:cNvPr>
          <p:cNvSpPr>
            <a:spLocks noGrp="1"/>
          </p:cNvSpPr>
          <p:nvPr>
            <p:ph type="title"/>
          </p:nvPr>
        </p:nvSpPr>
        <p:spPr/>
        <p:txBody>
          <a:bodyPr/>
          <a:lstStyle/>
          <a:p>
            <a:r>
              <a:rPr lang="en-IN" dirty="0">
                <a:solidFill>
                  <a:srgbClr val="D34817"/>
                </a:solidFill>
              </a:rPr>
              <a:t>Methodology – </a:t>
            </a:r>
            <a:r>
              <a:rPr lang="en-IN" sz="3600" dirty="0">
                <a:solidFill>
                  <a:srgbClr val="D34817"/>
                </a:solidFill>
              </a:rPr>
              <a:t>Module 1</a:t>
            </a:r>
            <a:endParaRPr lang="en-IN" dirty="0"/>
          </a:p>
        </p:txBody>
      </p:sp>
      <p:sp>
        <p:nvSpPr>
          <p:cNvPr id="3" name="Content Placeholder 2">
            <a:extLst>
              <a:ext uri="{FF2B5EF4-FFF2-40B4-BE49-F238E27FC236}">
                <a16:creationId xmlns:a16="http://schemas.microsoft.com/office/drawing/2014/main" id="{25446DD2-1F1C-4A73-82EA-80115CD4A7BD}"/>
              </a:ext>
            </a:extLst>
          </p:cNvPr>
          <p:cNvSpPr>
            <a:spLocks noGrp="1"/>
          </p:cNvSpPr>
          <p:nvPr>
            <p:ph sz="quarter" idx="1"/>
          </p:nvPr>
        </p:nvSpPr>
        <p:spPr>
          <a:xfrm>
            <a:off x="1219200" y="1703832"/>
            <a:ext cx="10363200" cy="4572000"/>
          </a:xfrm>
        </p:spPr>
        <p:txBody>
          <a:bodyPr/>
          <a:lstStyle/>
          <a:p>
            <a:r>
              <a:rPr lang="en-IN" sz="2400" dirty="0"/>
              <a:t>Now, once we know the dataset can be clustered, so next we computed what was the ideal number of clusters that should be formed.</a:t>
            </a:r>
          </a:p>
          <a:p>
            <a:r>
              <a:rPr lang="en-IN" sz="2400" dirty="0"/>
              <a:t>For this we used Silhouette Analysis.</a:t>
            </a:r>
          </a:p>
          <a:p>
            <a:r>
              <a:rPr lang="en-US" sz="2400" dirty="0"/>
              <a:t>Silhouette analysis can be used to study the separation distance between the resulting clusters. The silhouette plot displays a measure of how close each point in one cluster is to points in the neighboring clusters and thus provides a way to assess parameters like number of clusters visually.</a:t>
            </a:r>
          </a:p>
          <a:p>
            <a:r>
              <a:rPr lang="en-US" sz="2400" dirty="0"/>
              <a:t>Finally, it gives a silhouette score for number of clusters to be formed.</a:t>
            </a:r>
          </a:p>
        </p:txBody>
      </p:sp>
      <p:sp>
        <p:nvSpPr>
          <p:cNvPr id="5" name="Footer Placeholder 4">
            <a:extLst>
              <a:ext uri="{FF2B5EF4-FFF2-40B4-BE49-F238E27FC236}">
                <a16:creationId xmlns:a16="http://schemas.microsoft.com/office/drawing/2014/main" id="{802EAC7C-AD4B-4C6F-B7F5-3C17BAF503F6}"/>
              </a:ext>
            </a:extLst>
          </p:cNvPr>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endParaRPr>
          </a:p>
        </p:txBody>
      </p:sp>
      <p:sp>
        <p:nvSpPr>
          <p:cNvPr id="6" name="Slide Number Placeholder 5">
            <a:extLst>
              <a:ext uri="{FF2B5EF4-FFF2-40B4-BE49-F238E27FC236}">
                <a16:creationId xmlns:a16="http://schemas.microsoft.com/office/drawing/2014/main" id="{F3F0E4A3-C204-4AB4-955A-18C99A040689}"/>
              </a:ext>
            </a:extLst>
          </p:cNvPr>
          <p:cNvSpPr>
            <a:spLocks noGrp="1"/>
          </p:cNvSpPr>
          <p:nvPr>
            <p:ph type="sldNum" sz="quarter" idx="12"/>
          </p:nvPr>
        </p:nvSpPr>
        <p:spPr/>
        <p:txBody>
          <a:bodyPr/>
          <a:lstStyle/>
          <a:p>
            <a:pPr>
              <a:defRPr/>
            </a:pPr>
            <a:fld id="{D0B70685-0AB0-46BE-8C24-01069582FCA8}" type="slidenum">
              <a:rPr lang="en-US" smtClean="0"/>
              <a:pPr>
                <a:defRPr/>
              </a:pPr>
              <a:t>12</a:t>
            </a:fld>
            <a:endParaRPr lang="en-US"/>
          </a:p>
        </p:txBody>
      </p:sp>
    </p:spTree>
    <p:extLst>
      <p:ext uri="{BB962C8B-B14F-4D97-AF65-F5344CB8AC3E}">
        <p14:creationId xmlns:p14="http://schemas.microsoft.com/office/powerpoint/2010/main" val="71261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07F3-1A26-4492-8B5D-3DEADDF7A194}"/>
              </a:ext>
            </a:extLst>
          </p:cNvPr>
          <p:cNvSpPr>
            <a:spLocks noGrp="1"/>
          </p:cNvSpPr>
          <p:nvPr>
            <p:ph type="title"/>
          </p:nvPr>
        </p:nvSpPr>
        <p:spPr/>
        <p:txBody>
          <a:bodyPr/>
          <a:lstStyle/>
          <a:p>
            <a:r>
              <a:rPr lang="en-IN" dirty="0">
                <a:solidFill>
                  <a:srgbClr val="D34817"/>
                </a:solidFill>
              </a:rPr>
              <a:t>Methodology – </a:t>
            </a:r>
            <a:r>
              <a:rPr lang="en-IN" sz="3600" dirty="0">
                <a:solidFill>
                  <a:srgbClr val="D34817"/>
                </a:solidFill>
              </a:rPr>
              <a:t>Module 1</a:t>
            </a:r>
            <a:endParaRPr lang="en-IN" dirty="0"/>
          </a:p>
        </p:txBody>
      </p:sp>
      <p:sp>
        <p:nvSpPr>
          <p:cNvPr id="3" name="Content Placeholder 2">
            <a:extLst>
              <a:ext uri="{FF2B5EF4-FFF2-40B4-BE49-F238E27FC236}">
                <a16:creationId xmlns:a16="http://schemas.microsoft.com/office/drawing/2014/main" id="{E4416F39-9FE2-4CDB-8D98-43845FD7A6FB}"/>
              </a:ext>
            </a:extLst>
          </p:cNvPr>
          <p:cNvSpPr>
            <a:spLocks noGrp="1"/>
          </p:cNvSpPr>
          <p:nvPr>
            <p:ph sz="quarter" idx="1"/>
          </p:nvPr>
        </p:nvSpPr>
        <p:spPr/>
        <p:txBody>
          <a:bodyPr/>
          <a:lstStyle/>
          <a:p>
            <a:r>
              <a:rPr lang="en-IN" dirty="0"/>
              <a:t>After plotting and analysing all silhouette scores, ideal number of clusters to be 4 was decided.</a:t>
            </a:r>
          </a:p>
        </p:txBody>
      </p:sp>
      <p:sp>
        <p:nvSpPr>
          <p:cNvPr id="5" name="Footer Placeholder 4">
            <a:extLst>
              <a:ext uri="{FF2B5EF4-FFF2-40B4-BE49-F238E27FC236}">
                <a16:creationId xmlns:a16="http://schemas.microsoft.com/office/drawing/2014/main" id="{06222025-BB2A-4CCF-89B5-68486CBAC52E}"/>
              </a:ext>
            </a:extLst>
          </p:cNvPr>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endParaRPr>
          </a:p>
        </p:txBody>
      </p:sp>
      <p:sp>
        <p:nvSpPr>
          <p:cNvPr id="6" name="Slide Number Placeholder 5">
            <a:extLst>
              <a:ext uri="{FF2B5EF4-FFF2-40B4-BE49-F238E27FC236}">
                <a16:creationId xmlns:a16="http://schemas.microsoft.com/office/drawing/2014/main" id="{60090EBD-007F-4546-919F-4A04F629AB8E}"/>
              </a:ext>
            </a:extLst>
          </p:cNvPr>
          <p:cNvSpPr>
            <a:spLocks noGrp="1"/>
          </p:cNvSpPr>
          <p:nvPr>
            <p:ph type="sldNum" sz="quarter" idx="12"/>
          </p:nvPr>
        </p:nvSpPr>
        <p:spPr/>
        <p:txBody>
          <a:bodyPr/>
          <a:lstStyle/>
          <a:p>
            <a:pPr>
              <a:defRPr/>
            </a:pPr>
            <a:fld id="{D0B70685-0AB0-46BE-8C24-01069582FCA8}" type="slidenum">
              <a:rPr lang="en-US" smtClean="0"/>
              <a:pPr>
                <a:defRPr/>
              </a:pPr>
              <a:t>13</a:t>
            </a:fld>
            <a:endParaRPr lang="en-US"/>
          </a:p>
        </p:txBody>
      </p:sp>
      <p:pic>
        <p:nvPicPr>
          <p:cNvPr id="8" name="Picture 7" descr="Chart, line chart&#10;&#10;Description automatically generated">
            <a:extLst>
              <a:ext uri="{FF2B5EF4-FFF2-40B4-BE49-F238E27FC236}">
                <a16:creationId xmlns:a16="http://schemas.microsoft.com/office/drawing/2014/main" id="{7A3E2B92-0395-4B95-96EC-6EC510D8E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389" y="2696588"/>
            <a:ext cx="6022997" cy="3494662"/>
          </a:xfrm>
          <a:prstGeom prst="rect">
            <a:avLst/>
          </a:prstGeom>
        </p:spPr>
      </p:pic>
    </p:spTree>
    <p:extLst>
      <p:ext uri="{BB962C8B-B14F-4D97-AF65-F5344CB8AC3E}">
        <p14:creationId xmlns:p14="http://schemas.microsoft.com/office/powerpoint/2010/main" val="27423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F528-9D02-4243-9293-F1FF7A4014A2}"/>
              </a:ext>
            </a:extLst>
          </p:cNvPr>
          <p:cNvSpPr>
            <a:spLocks noGrp="1"/>
          </p:cNvSpPr>
          <p:nvPr>
            <p:ph type="title"/>
          </p:nvPr>
        </p:nvSpPr>
        <p:spPr/>
        <p:txBody>
          <a:bodyPr/>
          <a:lstStyle/>
          <a:p>
            <a:r>
              <a:rPr lang="en-IN" dirty="0">
                <a:solidFill>
                  <a:srgbClr val="D34817"/>
                </a:solidFill>
              </a:rPr>
              <a:t>Methodology – </a:t>
            </a:r>
            <a:r>
              <a:rPr lang="en-IN" sz="3600" dirty="0">
                <a:solidFill>
                  <a:srgbClr val="D34817"/>
                </a:solidFill>
              </a:rPr>
              <a:t>Module 1</a:t>
            </a:r>
            <a:endParaRPr lang="en-IN" dirty="0"/>
          </a:p>
        </p:txBody>
      </p:sp>
      <p:sp>
        <p:nvSpPr>
          <p:cNvPr id="3" name="Content Placeholder 2">
            <a:extLst>
              <a:ext uri="{FF2B5EF4-FFF2-40B4-BE49-F238E27FC236}">
                <a16:creationId xmlns:a16="http://schemas.microsoft.com/office/drawing/2014/main" id="{AA193AD5-D3E3-44D2-BED9-5DECD20F4AFD}"/>
              </a:ext>
            </a:extLst>
          </p:cNvPr>
          <p:cNvSpPr>
            <a:spLocks noGrp="1"/>
          </p:cNvSpPr>
          <p:nvPr>
            <p:ph sz="quarter" idx="1"/>
          </p:nvPr>
        </p:nvSpPr>
        <p:spPr>
          <a:xfrm>
            <a:off x="1219200" y="1837944"/>
            <a:ext cx="10363200" cy="4181856"/>
          </a:xfrm>
        </p:spPr>
        <p:txBody>
          <a:bodyPr/>
          <a:lstStyle/>
          <a:p>
            <a:r>
              <a:rPr lang="en-IN" dirty="0"/>
              <a:t>We now applied K-Means algorithm for a k value equal to 4</a:t>
            </a:r>
          </a:p>
        </p:txBody>
      </p:sp>
      <p:sp>
        <p:nvSpPr>
          <p:cNvPr id="5" name="Footer Placeholder 4">
            <a:extLst>
              <a:ext uri="{FF2B5EF4-FFF2-40B4-BE49-F238E27FC236}">
                <a16:creationId xmlns:a16="http://schemas.microsoft.com/office/drawing/2014/main" id="{3BF26ADF-E82D-427C-904F-BCBEAEFC9447}"/>
              </a:ext>
            </a:extLst>
          </p:cNvPr>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endParaRPr>
          </a:p>
        </p:txBody>
      </p:sp>
      <p:sp>
        <p:nvSpPr>
          <p:cNvPr id="6" name="Slide Number Placeholder 5">
            <a:extLst>
              <a:ext uri="{FF2B5EF4-FFF2-40B4-BE49-F238E27FC236}">
                <a16:creationId xmlns:a16="http://schemas.microsoft.com/office/drawing/2014/main" id="{BDBE80AA-F888-40F9-A2E5-3D07DB1774D8}"/>
              </a:ext>
            </a:extLst>
          </p:cNvPr>
          <p:cNvSpPr>
            <a:spLocks noGrp="1"/>
          </p:cNvSpPr>
          <p:nvPr>
            <p:ph type="sldNum" sz="quarter" idx="12"/>
          </p:nvPr>
        </p:nvSpPr>
        <p:spPr/>
        <p:txBody>
          <a:bodyPr/>
          <a:lstStyle/>
          <a:p>
            <a:pPr>
              <a:defRPr/>
            </a:pPr>
            <a:fld id="{D0B70685-0AB0-46BE-8C24-01069582FCA8}" type="slidenum">
              <a:rPr lang="en-US" smtClean="0"/>
              <a:pPr>
                <a:defRPr/>
              </a:pPr>
              <a:t>14</a:t>
            </a:fld>
            <a:endParaRPr lang="en-US"/>
          </a:p>
        </p:txBody>
      </p:sp>
      <p:pic>
        <p:nvPicPr>
          <p:cNvPr id="10" name="Picture 9" descr="Chart&#10;&#10;Description automatically generated">
            <a:extLst>
              <a:ext uri="{FF2B5EF4-FFF2-40B4-BE49-F238E27FC236}">
                <a16:creationId xmlns:a16="http://schemas.microsoft.com/office/drawing/2014/main" id="{3284B354-CF7E-4F6C-BF48-557CD0782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420" y="2450592"/>
            <a:ext cx="7081159" cy="3721608"/>
          </a:xfrm>
          <a:prstGeom prst="rect">
            <a:avLst/>
          </a:prstGeom>
        </p:spPr>
      </p:pic>
    </p:spTree>
    <p:extLst>
      <p:ext uri="{BB962C8B-B14F-4D97-AF65-F5344CB8AC3E}">
        <p14:creationId xmlns:p14="http://schemas.microsoft.com/office/powerpoint/2010/main" val="944788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26BC-A719-4816-9DAD-A94144BAD842}"/>
              </a:ext>
            </a:extLst>
          </p:cNvPr>
          <p:cNvSpPr>
            <a:spLocks noGrp="1"/>
          </p:cNvSpPr>
          <p:nvPr>
            <p:ph type="title"/>
          </p:nvPr>
        </p:nvSpPr>
        <p:spPr>
          <a:xfrm>
            <a:off x="1219200" y="630936"/>
            <a:ext cx="10363200" cy="786702"/>
          </a:xfrm>
        </p:spPr>
        <p:txBody>
          <a:bodyPr/>
          <a:lstStyle/>
          <a:p>
            <a:r>
              <a:rPr lang="en-IN" dirty="0">
                <a:solidFill>
                  <a:srgbClr val="D34817"/>
                </a:solidFill>
              </a:rPr>
              <a:t>Methodology – </a:t>
            </a:r>
            <a:r>
              <a:rPr lang="en-IN" sz="3600" dirty="0">
                <a:solidFill>
                  <a:srgbClr val="D34817"/>
                </a:solidFill>
              </a:rPr>
              <a:t>Module 2</a:t>
            </a:r>
            <a:endParaRPr lang="en-IN" dirty="0"/>
          </a:p>
        </p:txBody>
      </p:sp>
      <p:sp>
        <p:nvSpPr>
          <p:cNvPr id="3" name="Content Placeholder 2">
            <a:extLst>
              <a:ext uri="{FF2B5EF4-FFF2-40B4-BE49-F238E27FC236}">
                <a16:creationId xmlns:a16="http://schemas.microsoft.com/office/drawing/2014/main" id="{DEEB3534-2512-4650-AF29-CAEF81B110F0}"/>
              </a:ext>
            </a:extLst>
          </p:cNvPr>
          <p:cNvSpPr>
            <a:spLocks noGrp="1"/>
          </p:cNvSpPr>
          <p:nvPr>
            <p:ph sz="quarter" idx="1"/>
          </p:nvPr>
        </p:nvSpPr>
        <p:spPr/>
        <p:txBody>
          <a:bodyPr/>
          <a:lstStyle/>
          <a:p>
            <a:r>
              <a:rPr lang="en-IN" dirty="0"/>
              <a:t>Separate clustering was done for Recency, Frequency and Monetary for first 3 months by applying  K-Means separately on each feature.</a:t>
            </a:r>
          </a:p>
          <a:p>
            <a:r>
              <a:rPr lang="en-IN" dirty="0"/>
              <a:t>Summation of cluster labels for Recency, Frequency and Monetary was done to find RFM value for each customer.</a:t>
            </a:r>
          </a:p>
          <a:p>
            <a:r>
              <a:rPr lang="en-IN" dirty="0"/>
              <a:t>After computing RFM values, customers were distributed into 3 segments based of following rules:</a:t>
            </a:r>
          </a:p>
          <a:p>
            <a:pPr lvl="1">
              <a:buFont typeface="Wingdings" panose="05000000000000000000" pitchFamily="2" charset="2"/>
              <a:buChar char="Ø"/>
            </a:pPr>
            <a:r>
              <a:rPr lang="en-US" sz="2200" dirty="0">
                <a:cs typeface="Times New Roman" panose="02020603050405020304" pitchFamily="18" charset="0"/>
              </a:rPr>
              <a:t>	0 to 2: Low Value	</a:t>
            </a:r>
          </a:p>
          <a:p>
            <a:pPr lvl="1">
              <a:buFont typeface="Wingdings" panose="05000000000000000000" pitchFamily="2" charset="2"/>
              <a:buChar char="Ø"/>
            </a:pPr>
            <a:r>
              <a:rPr lang="en-US" sz="2200" dirty="0">
                <a:cs typeface="Times New Roman" panose="02020603050405020304" pitchFamily="18" charset="0"/>
              </a:rPr>
              <a:t>	3 to 4: Mid Value	</a:t>
            </a:r>
          </a:p>
          <a:p>
            <a:pPr lvl="1">
              <a:buFont typeface="Wingdings" panose="05000000000000000000" pitchFamily="2" charset="2"/>
              <a:buChar char="Ø"/>
            </a:pPr>
            <a:r>
              <a:rPr lang="en-US" sz="2200" dirty="0">
                <a:cs typeface="Times New Roman" panose="02020603050405020304" pitchFamily="18" charset="0"/>
              </a:rPr>
              <a:t>	5+: High Value</a:t>
            </a:r>
          </a:p>
          <a:p>
            <a:endParaRPr lang="en-IN" dirty="0"/>
          </a:p>
        </p:txBody>
      </p:sp>
      <p:sp>
        <p:nvSpPr>
          <p:cNvPr id="5" name="Footer Placeholder 4">
            <a:extLst>
              <a:ext uri="{FF2B5EF4-FFF2-40B4-BE49-F238E27FC236}">
                <a16:creationId xmlns:a16="http://schemas.microsoft.com/office/drawing/2014/main" id="{8B29923D-1872-41E1-96CF-2FA015DBCAC3}"/>
              </a:ext>
            </a:extLst>
          </p:cNvPr>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endParaRPr>
          </a:p>
        </p:txBody>
      </p:sp>
      <p:sp>
        <p:nvSpPr>
          <p:cNvPr id="6" name="Slide Number Placeholder 5">
            <a:extLst>
              <a:ext uri="{FF2B5EF4-FFF2-40B4-BE49-F238E27FC236}">
                <a16:creationId xmlns:a16="http://schemas.microsoft.com/office/drawing/2014/main" id="{FC72A127-4B3E-4F76-A8F7-AC1CA6F3BB81}"/>
              </a:ext>
            </a:extLst>
          </p:cNvPr>
          <p:cNvSpPr>
            <a:spLocks noGrp="1"/>
          </p:cNvSpPr>
          <p:nvPr>
            <p:ph type="sldNum" sz="quarter" idx="12"/>
          </p:nvPr>
        </p:nvSpPr>
        <p:spPr>
          <a:xfrm>
            <a:off x="194733" y="6210300"/>
            <a:ext cx="472779" cy="457200"/>
          </a:xfrm>
        </p:spPr>
        <p:txBody>
          <a:bodyPr/>
          <a:lstStyle/>
          <a:p>
            <a:pPr>
              <a:defRPr/>
            </a:pPr>
            <a:fld id="{D0B70685-0AB0-46BE-8C24-01069582FCA8}" type="slidenum">
              <a:rPr lang="en-US" smtClean="0"/>
              <a:pPr>
                <a:defRPr/>
              </a:pPr>
              <a:t>15</a:t>
            </a:fld>
            <a:endParaRPr lang="en-US" dirty="0"/>
          </a:p>
        </p:txBody>
      </p:sp>
    </p:spTree>
    <p:extLst>
      <p:ext uri="{BB962C8B-B14F-4D97-AF65-F5344CB8AC3E}">
        <p14:creationId xmlns:p14="http://schemas.microsoft.com/office/powerpoint/2010/main" val="36428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0613-D436-4397-A96E-8E8449383C77}"/>
              </a:ext>
            </a:extLst>
          </p:cNvPr>
          <p:cNvSpPr>
            <a:spLocks noGrp="1"/>
          </p:cNvSpPr>
          <p:nvPr>
            <p:ph type="title"/>
          </p:nvPr>
        </p:nvSpPr>
        <p:spPr/>
        <p:txBody>
          <a:bodyPr/>
          <a:lstStyle/>
          <a:p>
            <a:r>
              <a:rPr lang="en-IN" dirty="0">
                <a:solidFill>
                  <a:srgbClr val="D34817"/>
                </a:solidFill>
              </a:rPr>
              <a:t>Methodology – </a:t>
            </a:r>
            <a:r>
              <a:rPr lang="en-IN" sz="3600" dirty="0">
                <a:solidFill>
                  <a:srgbClr val="D34817"/>
                </a:solidFill>
              </a:rPr>
              <a:t>Module 2</a:t>
            </a:r>
            <a:endParaRPr lang="en-IN" dirty="0"/>
          </a:p>
        </p:txBody>
      </p:sp>
      <p:sp>
        <p:nvSpPr>
          <p:cNvPr id="3" name="Content Placeholder 2">
            <a:extLst>
              <a:ext uri="{FF2B5EF4-FFF2-40B4-BE49-F238E27FC236}">
                <a16:creationId xmlns:a16="http://schemas.microsoft.com/office/drawing/2014/main" id="{FE74DF8D-7B9E-4E0C-AFFB-9717A754F5BB}"/>
              </a:ext>
            </a:extLst>
          </p:cNvPr>
          <p:cNvSpPr>
            <a:spLocks noGrp="1"/>
          </p:cNvSpPr>
          <p:nvPr>
            <p:ph sz="quarter" idx="1"/>
          </p:nvPr>
        </p:nvSpPr>
        <p:spPr/>
        <p:txBody>
          <a:bodyPr/>
          <a:lstStyle/>
          <a:p>
            <a:r>
              <a:rPr lang="en-IN" dirty="0"/>
              <a:t>Now we calculated customer-wise revenue for the next Six months and applied K-Means clustering on it.</a:t>
            </a:r>
          </a:p>
          <a:p>
            <a:r>
              <a:rPr lang="en-IN" dirty="0"/>
              <a:t>Clustering helped us to create three clusters (low-value, mid-value and high-value)</a:t>
            </a:r>
          </a:p>
          <a:p>
            <a:r>
              <a:rPr lang="en-IN" dirty="0"/>
              <a:t>Now we added these cluster labels to our dataset to make it a labelled dataset.</a:t>
            </a:r>
          </a:p>
          <a:p>
            <a:r>
              <a:rPr lang="en-IN" dirty="0"/>
              <a:t>Then we applied </a:t>
            </a:r>
            <a:r>
              <a:rPr lang="en-IN" dirty="0" err="1"/>
              <a:t>XGBoost</a:t>
            </a:r>
            <a:r>
              <a:rPr lang="en-IN" dirty="0"/>
              <a:t> classifier on this labelled dataset to predict the segment of the customer. </a:t>
            </a:r>
          </a:p>
          <a:p>
            <a:endParaRPr lang="en-IN" dirty="0"/>
          </a:p>
        </p:txBody>
      </p:sp>
      <p:sp>
        <p:nvSpPr>
          <p:cNvPr id="5" name="Footer Placeholder 4">
            <a:extLst>
              <a:ext uri="{FF2B5EF4-FFF2-40B4-BE49-F238E27FC236}">
                <a16:creationId xmlns:a16="http://schemas.microsoft.com/office/drawing/2014/main" id="{3F4B52A2-7CB0-4FF5-8A87-6C0684E3BD06}"/>
              </a:ext>
            </a:extLst>
          </p:cNvPr>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endParaRPr>
          </a:p>
        </p:txBody>
      </p:sp>
      <p:sp>
        <p:nvSpPr>
          <p:cNvPr id="6" name="Slide Number Placeholder 5">
            <a:extLst>
              <a:ext uri="{FF2B5EF4-FFF2-40B4-BE49-F238E27FC236}">
                <a16:creationId xmlns:a16="http://schemas.microsoft.com/office/drawing/2014/main" id="{89487A55-0777-4222-BA22-CC82F7F482CA}"/>
              </a:ext>
            </a:extLst>
          </p:cNvPr>
          <p:cNvSpPr>
            <a:spLocks noGrp="1"/>
          </p:cNvSpPr>
          <p:nvPr>
            <p:ph type="sldNum" sz="quarter" idx="12"/>
          </p:nvPr>
        </p:nvSpPr>
        <p:spPr/>
        <p:txBody>
          <a:bodyPr/>
          <a:lstStyle/>
          <a:p>
            <a:pPr>
              <a:defRPr/>
            </a:pPr>
            <a:fld id="{D0B70685-0AB0-46BE-8C24-01069582FCA8}" type="slidenum">
              <a:rPr lang="en-US" smtClean="0"/>
              <a:pPr>
                <a:defRPr/>
              </a:pPr>
              <a:t>16</a:t>
            </a:fld>
            <a:endParaRPr lang="en-US"/>
          </a:p>
        </p:txBody>
      </p:sp>
      <p:pic>
        <p:nvPicPr>
          <p:cNvPr id="10" name="Picture 9" descr="A picture containing text, receipt&#10;&#10;Description automatically generated">
            <a:extLst>
              <a:ext uri="{FF2B5EF4-FFF2-40B4-BE49-F238E27FC236}">
                <a16:creationId xmlns:a16="http://schemas.microsoft.com/office/drawing/2014/main" id="{DF712348-4B74-44A4-9D72-546C9B92E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125" y="4250754"/>
            <a:ext cx="4906550" cy="1921446"/>
          </a:xfrm>
          <a:prstGeom prst="rect">
            <a:avLst/>
          </a:prstGeom>
        </p:spPr>
      </p:pic>
    </p:spTree>
    <p:extLst>
      <p:ext uri="{BB962C8B-B14F-4D97-AF65-F5344CB8AC3E}">
        <p14:creationId xmlns:p14="http://schemas.microsoft.com/office/powerpoint/2010/main" val="34831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Advantages</a:t>
            </a:r>
          </a:p>
        </p:txBody>
      </p:sp>
      <p:sp>
        <p:nvSpPr>
          <p:cNvPr id="3" name="Content Placeholder 2"/>
          <p:cNvSpPr>
            <a:spLocks noGrp="1"/>
          </p:cNvSpPr>
          <p:nvPr>
            <p:ph sz="quarter" idx="1"/>
          </p:nvPr>
        </p:nvSpPr>
        <p:spPr>
          <a:xfrm>
            <a:off x="733425" y="1783080"/>
            <a:ext cx="10363200" cy="4236720"/>
          </a:xfrm>
        </p:spPr>
        <p:txBody>
          <a:bodyPr/>
          <a:lstStyle/>
          <a:p>
            <a:r>
              <a:rPr lang="en-US" sz="2400" dirty="0">
                <a:latin typeface="Times New Roman" panose="02020603050405020304" pitchFamily="18" charset="0"/>
                <a:cs typeface="Times New Roman" panose="02020603050405020304" pitchFamily="18" charset="0"/>
              </a:rPr>
              <a:t>Segmenting customer base helps in better understanding the customers and thus personalizing marketing and communication for each segment.</a:t>
            </a:r>
          </a:p>
          <a:p>
            <a:r>
              <a:rPr lang="en-US" sz="2400" dirty="0">
                <a:latin typeface="Times New Roman" panose="02020603050405020304" pitchFamily="18" charset="0"/>
                <a:cs typeface="Times New Roman" panose="02020603050405020304" pitchFamily="18" charset="0"/>
              </a:rPr>
              <a:t>This is very beneficial because people tend to respond better and be of greater value to the business when they feel their needs and interests are being specifically addressed.</a:t>
            </a:r>
          </a:p>
          <a:p>
            <a:r>
              <a:rPr lang="en-US" sz="2400" dirty="0">
                <a:latin typeface="Times New Roman" panose="02020603050405020304" pitchFamily="18" charset="0"/>
                <a:cs typeface="Times New Roman" panose="02020603050405020304" pitchFamily="18" charset="0"/>
              </a:rPr>
              <a:t>Further this enables us to calculate a customers lifetime value prediction.</a:t>
            </a:r>
          </a:p>
          <a:p>
            <a:r>
              <a:rPr lang="en-US" sz="2400" dirty="0">
                <a:latin typeface="Times New Roman" panose="02020603050405020304" pitchFamily="18" charset="0"/>
                <a:cs typeface="Times New Roman" panose="02020603050405020304" pitchFamily="18" charset="0"/>
              </a:rPr>
              <a:t>Higher Customer Retention and easy maintenance of customer relationship</a:t>
            </a:r>
          </a:p>
        </p:txBody>
      </p:sp>
      <p:sp>
        <p:nvSpPr>
          <p:cNvPr id="4" name="Slide Number Placeholder 3"/>
          <p:cNvSpPr>
            <a:spLocks noGrp="1"/>
          </p:cNvSpPr>
          <p:nvPr>
            <p:ph type="sldNum" sz="quarter" idx="12"/>
          </p:nvPr>
        </p:nvSpPr>
        <p:spPr>
          <a:xfrm>
            <a:off x="194733" y="6172200"/>
            <a:ext cx="463635" cy="495300"/>
          </a:xfrm>
        </p:spPr>
        <p:txBody>
          <a:bodyPr/>
          <a:lstStyle/>
          <a:p>
            <a:pPr>
              <a:defRPr/>
            </a:pPr>
            <a:fld id="{D0B70685-0AB0-46BE-8C24-01069582FCA8}" type="slidenum">
              <a:rPr lang="en-US">
                <a:latin typeface="Franklin Gothic Book"/>
              </a:rPr>
              <a:pPr>
                <a:defRPr/>
              </a:pPr>
              <a:t>17</a:t>
            </a:fld>
            <a:endParaRPr lang="en-US" dirty="0">
              <a:latin typeface="Franklin Gothic Book"/>
            </a:endParaRPr>
          </a:p>
        </p:txBody>
      </p:sp>
      <p:sp>
        <p:nvSpPr>
          <p:cNvPr id="6" name="Footer Placeholder 5"/>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latin typeface="Perpetua"/>
            </a:endParaRPr>
          </a:p>
        </p:txBody>
      </p:sp>
    </p:spTree>
    <p:extLst>
      <p:ext uri="{BB962C8B-B14F-4D97-AF65-F5344CB8AC3E}">
        <p14:creationId xmlns:p14="http://schemas.microsoft.com/office/powerpoint/2010/main" val="1727257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792162"/>
          </a:xfrm>
        </p:spPr>
        <p:txBody>
          <a:bodyPr/>
          <a:lstStyle/>
          <a:p>
            <a:r>
              <a:rPr lang="en-US" dirty="0">
                <a:solidFill>
                  <a:srgbClr val="C00000"/>
                </a:solidFill>
              </a:rPr>
              <a:t>References</a:t>
            </a:r>
          </a:p>
        </p:txBody>
      </p:sp>
      <p:sp>
        <p:nvSpPr>
          <p:cNvPr id="3" name="Content Placeholder 2"/>
          <p:cNvSpPr>
            <a:spLocks noGrp="1"/>
          </p:cNvSpPr>
          <p:nvPr>
            <p:ph sz="quarter" idx="1"/>
          </p:nvPr>
        </p:nvSpPr>
        <p:spPr>
          <a:xfrm>
            <a:off x="352425" y="1219200"/>
            <a:ext cx="11268075" cy="4991100"/>
          </a:xfrm>
        </p:spPr>
        <p:txBody>
          <a:bodyPr/>
          <a:lstStyle/>
          <a:p>
            <a:r>
              <a:rPr lang="en-IN" sz="2100" dirty="0"/>
              <a:t>1] Sari, </a:t>
            </a:r>
            <a:r>
              <a:rPr lang="en-IN" sz="2100" dirty="0" err="1"/>
              <a:t>Juni</a:t>
            </a:r>
            <a:r>
              <a:rPr lang="en-IN" sz="2100" dirty="0"/>
              <a:t> </a:t>
            </a:r>
            <a:r>
              <a:rPr lang="en-IN" sz="2100" dirty="0" err="1"/>
              <a:t>Nurma</a:t>
            </a:r>
            <a:r>
              <a:rPr lang="en-IN" sz="2100" dirty="0"/>
              <a:t>, et al. "Review on customer segmentation technique on ecommerce." </a:t>
            </a:r>
            <a:r>
              <a:rPr lang="en-IN" sz="2100" i="1" dirty="0"/>
              <a:t>Advanced Science Letters</a:t>
            </a:r>
            <a:r>
              <a:rPr lang="en-IN" sz="2100" dirty="0"/>
              <a:t> 22.10 (2016): 3018-3022.</a:t>
            </a:r>
          </a:p>
          <a:p>
            <a:r>
              <a:rPr lang="en-IN" sz="2100" dirty="0">
                <a:cs typeface="Times New Roman" panose="02020603050405020304" pitchFamily="18" charset="0"/>
              </a:rPr>
              <a:t>2] </a:t>
            </a:r>
            <a:r>
              <a:rPr lang="en-US" sz="2100" dirty="0">
                <a:cs typeface="Times New Roman" panose="02020603050405020304" pitchFamily="18" charset="0"/>
              </a:rPr>
              <a:t>A. </a:t>
            </a:r>
            <a:r>
              <a:rPr lang="en-US" sz="2100" dirty="0" err="1">
                <a:cs typeface="Times New Roman" panose="02020603050405020304" pitchFamily="18" charset="0"/>
              </a:rPr>
              <a:t>Banduni</a:t>
            </a:r>
            <a:r>
              <a:rPr lang="en-US" sz="2100" dirty="0">
                <a:cs typeface="Times New Roman" panose="02020603050405020304" pitchFamily="18" charset="0"/>
              </a:rPr>
              <a:t>, </a:t>
            </a:r>
            <a:r>
              <a:rPr lang="en-US" sz="2100" dirty="0" err="1">
                <a:cs typeface="Times New Roman" panose="02020603050405020304" pitchFamily="18" charset="0"/>
              </a:rPr>
              <a:t>Ilavendhan</a:t>
            </a:r>
            <a:r>
              <a:rPr lang="en-US" sz="2100" dirty="0">
                <a:cs typeface="Times New Roman" panose="02020603050405020304" pitchFamily="18" charset="0"/>
              </a:rPr>
              <a:t>. </a:t>
            </a:r>
            <a:r>
              <a:rPr lang="en-IN" sz="2100" dirty="0"/>
              <a:t>"</a:t>
            </a:r>
            <a:r>
              <a:rPr lang="en-US" sz="2100" dirty="0">
                <a:cs typeface="Times New Roman" panose="02020603050405020304" pitchFamily="18" charset="0"/>
              </a:rPr>
              <a:t>Customer Segmentation using Machine Learning</a:t>
            </a:r>
            <a:r>
              <a:rPr lang="en-IN" sz="2100" dirty="0"/>
              <a:t>" </a:t>
            </a:r>
            <a:r>
              <a:rPr lang="en-US" sz="2100" dirty="0"/>
              <a:t>International Journal of Creative Research Thoughts (IJCRT)</a:t>
            </a:r>
            <a:r>
              <a:rPr lang="en-IN" sz="2100" dirty="0"/>
              <a:t> Volume 7, Issue 2:(116-112)</a:t>
            </a:r>
            <a:endParaRPr lang="en-IN" sz="2100" dirty="0">
              <a:cs typeface="Times New Roman" panose="02020603050405020304" pitchFamily="18" charset="0"/>
            </a:endParaRPr>
          </a:p>
          <a:p>
            <a:r>
              <a:rPr lang="en-IN" sz="2100" dirty="0">
                <a:cs typeface="Times New Roman" panose="02020603050405020304" pitchFamily="18" charset="0"/>
              </a:rPr>
              <a:t>3] </a:t>
            </a:r>
            <a:r>
              <a:rPr lang="en-US" sz="2100" dirty="0" err="1">
                <a:cs typeface="Times New Roman" panose="02020603050405020304" pitchFamily="18" charset="0"/>
              </a:rPr>
              <a:t>Bhade</a:t>
            </a:r>
            <a:r>
              <a:rPr lang="en-US" sz="2100" dirty="0">
                <a:cs typeface="Times New Roman" panose="02020603050405020304" pitchFamily="18" charset="0"/>
              </a:rPr>
              <a:t>, Kalyani, et al. "A Systematic Approach to Customer Segmentation and Buyer Targeting for Profit Maximization." 2018 9th International Conference on Computing, Communication and Networking Technologies (ICCCNT). IEEE, 2018.</a:t>
            </a:r>
          </a:p>
          <a:p>
            <a:r>
              <a:rPr lang="en-US" sz="2100" dirty="0">
                <a:cs typeface="Times New Roman" panose="02020603050405020304" pitchFamily="18" charset="0"/>
              </a:rPr>
              <a:t>4] Christy, A. Joy, et al. "RFM ranking–An effective approach to customer segmentation." Journal of King Saud University-Computer and Information Sciences 33.10 (2021): 1251-1257.</a:t>
            </a:r>
          </a:p>
          <a:p>
            <a:r>
              <a:rPr lang="en-IN" sz="2100" dirty="0">
                <a:cs typeface="Times New Roman" panose="02020603050405020304" pitchFamily="18" charset="0"/>
              </a:rPr>
              <a:t>5] </a:t>
            </a:r>
            <a:r>
              <a:rPr lang="en-US" sz="2100" dirty="0">
                <a:cs typeface="Times New Roman" panose="02020603050405020304" pitchFamily="18" charset="0"/>
              </a:rPr>
              <a:t>Bulletin of the </a:t>
            </a:r>
            <a:r>
              <a:rPr lang="en-US" sz="2100" dirty="0" err="1">
                <a:cs typeface="Times New Roman" panose="02020603050405020304" pitchFamily="18" charset="0"/>
              </a:rPr>
              <a:t>Transilvania</a:t>
            </a:r>
            <a:r>
              <a:rPr lang="en-US" sz="2100" dirty="0">
                <a:cs typeface="Times New Roman" panose="02020603050405020304" pitchFamily="18" charset="0"/>
              </a:rPr>
              <a:t> University of </a:t>
            </a:r>
            <a:r>
              <a:rPr lang="en-US" sz="2100" dirty="0" err="1">
                <a:cs typeface="Times New Roman" panose="02020603050405020304" pitchFamily="18" charset="0"/>
              </a:rPr>
              <a:t>BraşovSeries</a:t>
            </a:r>
            <a:r>
              <a:rPr lang="en-US" sz="2100" dirty="0">
                <a:cs typeface="Times New Roman" panose="02020603050405020304" pitchFamily="18" charset="0"/>
              </a:rPr>
              <a:t> V: Economic Sciences • Vol. 9 (58) No. 2 – 2016</a:t>
            </a:r>
          </a:p>
          <a:p>
            <a:r>
              <a:rPr lang="en-US" sz="2100" dirty="0">
                <a:cs typeface="Times New Roman" panose="02020603050405020304" pitchFamily="18" charset="0"/>
              </a:rPr>
              <a:t>6] </a:t>
            </a:r>
            <a:r>
              <a:rPr lang="en-US" sz="2100" dirty="0" err="1">
                <a:cs typeface="Times New Roman" panose="02020603050405020304" pitchFamily="18" charset="0"/>
              </a:rPr>
              <a:t>Monil</a:t>
            </a:r>
            <a:r>
              <a:rPr lang="en-US" sz="2100" dirty="0">
                <a:cs typeface="Times New Roman" panose="02020603050405020304" pitchFamily="18" charset="0"/>
              </a:rPr>
              <a:t>, Patel. “Customer Segmentation Using Machine </a:t>
            </a:r>
            <a:r>
              <a:rPr lang="en-US" sz="2100" dirty="0" err="1">
                <a:cs typeface="Times New Roman" panose="02020603050405020304" pitchFamily="18" charset="0"/>
              </a:rPr>
              <a:t>Learnin</a:t>
            </a:r>
            <a:r>
              <a:rPr lang="en-US" sz="2100" dirty="0">
                <a:cs typeface="Times New Roman" panose="02020603050405020304" pitchFamily="18" charset="0"/>
              </a:rPr>
              <a:t>.” International Journal for Research in Applied Science and Engineering Technology 8.6 2104–2108. Web.</a:t>
            </a:r>
            <a:endParaRPr lang="en-IN" sz="2100" dirty="0">
              <a:cs typeface="Times New Roman" panose="02020603050405020304" pitchFamily="18" charset="0"/>
            </a:endParaRPr>
          </a:p>
        </p:txBody>
      </p:sp>
      <p:sp>
        <p:nvSpPr>
          <p:cNvPr id="4" name="Slide Number Placeholder 3"/>
          <p:cNvSpPr>
            <a:spLocks noGrp="1"/>
          </p:cNvSpPr>
          <p:nvPr>
            <p:ph type="sldNum" sz="quarter" idx="12"/>
          </p:nvPr>
        </p:nvSpPr>
        <p:spPr>
          <a:xfrm>
            <a:off x="194733" y="6210300"/>
            <a:ext cx="472779" cy="457200"/>
          </a:xfrm>
        </p:spPr>
        <p:txBody>
          <a:bodyPr/>
          <a:lstStyle/>
          <a:p>
            <a:pPr>
              <a:defRPr/>
            </a:pPr>
            <a:fld id="{D0B70685-0AB0-46BE-8C24-01069582FCA8}" type="slidenum">
              <a:rPr lang="en-US">
                <a:latin typeface="Franklin Gothic Book"/>
              </a:rPr>
              <a:pPr>
                <a:defRPr/>
              </a:pPr>
              <a:t>18</a:t>
            </a:fld>
            <a:endParaRPr lang="en-US">
              <a:latin typeface="Franklin Gothic Book"/>
            </a:endParaRPr>
          </a:p>
        </p:txBody>
      </p:sp>
      <p:sp>
        <p:nvSpPr>
          <p:cNvPr id="6" name="Footer Placeholder 5"/>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latin typeface="Perpetua"/>
            </a:endParaRPr>
          </a:p>
        </p:txBody>
      </p:sp>
    </p:spTree>
    <p:extLst>
      <p:ext uri="{BB962C8B-B14F-4D97-AF65-F5344CB8AC3E}">
        <p14:creationId xmlns:p14="http://schemas.microsoft.com/office/powerpoint/2010/main" val="397205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Contents</a:t>
            </a:r>
          </a:p>
        </p:txBody>
      </p:sp>
      <p:sp>
        <p:nvSpPr>
          <p:cNvPr id="3" name="Content Placeholder 2"/>
          <p:cNvSpPr>
            <a:spLocks noGrp="1"/>
          </p:cNvSpPr>
          <p:nvPr>
            <p:ph sz="quarter" idx="1"/>
          </p:nvPr>
        </p:nvSpPr>
        <p:spPr/>
        <p:txBody>
          <a:bodyPr/>
          <a:lstStyle/>
          <a:p>
            <a:endParaRPr lang="en-US" dirty="0">
              <a:latin typeface="Arial Unicode MS" pitchFamily="34" charset="-128"/>
              <a:ea typeface="Arial Unicode MS" pitchFamily="34" charset="-128"/>
              <a:cs typeface="Arial Unicode MS" pitchFamily="34" charset="-128"/>
            </a:endParaRPr>
          </a:p>
          <a:p>
            <a:endParaRPr lang="en-US" dirty="0">
              <a:latin typeface="Arial Unicode MS" pitchFamily="34" charset="-128"/>
              <a:ea typeface="Arial Unicode MS" pitchFamily="34" charset="-128"/>
              <a:cs typeface="Arial Unicode MS" pitchFamily="34" charset="-128"/>
            </a:endParaRPr>
          </a:p>
          <a:p>
            <a:endParaRPr lang="en-US" dirty="0">
              <a:latin typeface="Arial Unicode MS" pitchFamily="34" charset="-128"/>
              <a:ea typeface="Arial Unicode MS" pitchFamily="34" charset="-128"/>
              <a:cs typeface="Arial Unicode MS" pitchFamily="34" charset="-128"/>
            </a:endParaRPr>
          </a:p>
          <a:p>
            <a:endParaRPr lang="en-US" dirty="0">
              <a:latin typeface="Arial Unicode MS" pitchFamily="34" charset="-128"/>
              <a:ea typeface="Arial Unicode MS" pitchFamily="34" charset="-128"/>
              <a:cs typeface="Arial Unicode MS" pitchFamily="34" charset="-128"/>
            </a:endParaRPr>
          </a:p>
          <a:p>
            <a:endParaRPr lang="en-US" dirty="0"/>
          </a:p>
          <a:p>
            <a:endParaRPr lang="en-US" dirty="0"/>
          </a:p>
        </p:txBody>
      </p:sp>
      <p:sp>
        <p:nvSpPr>
          <p:cNvPr id="4" name="Slide Number Placeholder 3"/>
          <p:cNvSpPr>
            <a:spLocks noGrp="1"/>
          </p:cNvSpPr>
          <p:nvPr>
            <p:ph type="sldNum" sz="quarter" idx="12"/>
          </p:nvPr>
        </p:nvSpPr>
        <p:spPr>
          <a:xfrm>
            <a:off x="194733" y="6210300"/>
            <a:ext cx="463635" cy="457200"/>
          </a:xfrm>
        </p:spPr>
        <p:txBody>
          <a:bodyPr/>
          <a:lstStyle/>
          <a:p>
            <a:pPr>
              <a:defRPr/>
            </a:pPr>
            <a:fld id="{D0B70685-0AB0-46BE-8C24-01069582FCA8}" type="slidenum">
              <a:rPr lang="en-US">
                <a:latin typeface="Franklin Gothic Book"/>
              </a:rPr>
              <a:pPr>
                <a:defRPr/>
              </a:pPr>
              <a:t>2</a:t>
            </a:fld>
            <a:endParaRPr lang="en-US">
              <a:latin typeface="Franklin Gothic Book"/>
            </a:endParaRPr>
          </a:p>
        </p:txBody>
      </p:sp>
      <p:sp>
        <p:nvSpPr>
          <p:cNvPr id="6" name="Footer Placeholder 5"/>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latin typeface="Perpetua"/>
            </a:endParaRPr>
          </a:p>
        </p:txBody>
      </p:sp>
      <p:graphicFrame>
        <p:nvGraphicFramePr>
          <p:cNvPr id="13" name="Table 13">
            <a:extLst>
              <a:ext uri="{FF2B5EF4-FFF2-40B4-BE49-F238E27FC236}">
                <a16:creationId xmlns:a16="http://schemas.microsoft.com/office/drawing/2014/main" id="{D10BAFDE-6F65-4B57-A45B-689A4EA8C00E}"/>
              </a:ext>
            </a:extLst>
          </p:cNvPr>
          <p:cNvGraphicFramePr>
            <a:graphicFrameLocks noGrp="1"/>
          </p:cNvGraphicFramePr>
          <p:nvPr>
            <p:extLst>
              <p:ext uri="{D42A27DB-BD31-4B8C-83A1-F6EECF244321}">
                <p14:modId xmlns:p14="http://schemas.microsoft.com/office/powerpoint/2010/main" val="2589313712"/>
              </p:ext>
            </p:extLst>
          </p:nvPr>
        </p:nvGraphicFramePr>
        <p:xfrm>
          <a:off x="2514601" y="1696686"/>
          <a:ext cx="7239000" cy="3254846"/>
        </p:xfrm>
        <a:graphic>
          <a:graphicData uri="http://schemas.openxmlformats.org/drawingml/2006/table">
            <a:tbl>
              <a:tblPr firstRow="1" bandRow="1">
                <a:tableStyleId>{3B4B98B0-60AC-42C2-AFA5-B58CD77FA1E5}</a:tableStyleId>
              </a:tblPr>
              <a:tblGrid>
                <a:gridCol w="1066799">
                  <a:extLst>
                    <a:ext uri="{9D8B030D-6E8A-4147-A177-3AD203B41FA5}">
                      <a16:colId xmlns:a16="http://schemas.microsoft.com/office/drawing/2014/main" val="2825220740"/>
                    </a:ext>
                  </a:extLst>
                </a:gridCol>
                <a:gridCol w="6172201">
                  <a:extLst>
                    <a:ext uri="{9D8B030D-6E8A-4147-A177-3AD203B41FA5}">
                      <a16:colId xmlns:a16="http://schemas.microsoft.com/office/drawing/2014/main" val="1053929097"/>
                    </a:ext>
                  </a:extLst>
                </a:gridCol>
              </a:tblGrid>
              <a:tr h="464189">
                <a:tc>
                  <a:txBody>
                    <a:bodyPr/>
                    <a:lstStyle/>
                    <a:p>
                      <a:pPr algn="l"/>
                      <a:r>
                        <a:rPr lang="en-IN" sz="2300" dirty="0">
                          <a:latin typeface="Times New Roman" panose="02020603050405020304" pitchFamily="18" charset="0"/>
                          <a:cs typeface="Times New Roman" panose="02020603050405020304" pitchFamily="18" charset="0"/>
                        </a:rPr>
                        <a:t>Sr. no.</a:t>
                      </a:r>
                    </a:p>
                  </a:txBody>
                  <a:tcPr marL="114457" marR="114457" marT="57229" marB="57229"/>
                </a:tc>
                <a:tc>
                  <a:txBody>
                    <a:bodyPr/>
                    <a:lstStyle/>
                    <a:p>
                      <a:pPr algn="ctr"/>
                      <a:r>
                        <a:rPr lang="en-IN" sz="2300" dirty="0">
                          <a:latin typeface="Times New Roman" panose="02020603050405020304" pitchFamily="18" charset="0"/>
                          <a:cs typeface="Times New Roman" panose="02020603050405020304" pitchFamily="18" charset="0"/>
                        </a:rPr>
                        <a:t>Index</a:t>
                      </a:r>
                    </a:p>
                  </a:txBody>
                  <a:tcPr marL="114457" marR="114457" marT="57229" marB="57229"/>
                </a:tc>
                <a:extLst>
                  <a:ext uri="{0D108BD9-81ED-4DB2-BD59-A6C34878D82A}">
                    <a16:rowId xmlns:a16="http://schemas.microsoft.com/office/drawing/2014/main" val="503578361"/>
                  </a:ext>
                </a:extLst>
              </a:tr>
              <a:tr h="464189">
                <a:tc>
                  <a:txBody>
                    <a:bodyPr/>
                    <a:lstStyle/>
                    <a:p>
                      <a:r>
                        <a:rPr lang="en-IN" sz="2300" dirty="0">
                          <a:latin typeface="Times New Roman" panose="02020603050405020304" pitchFamily="18" charset="0"/>
                          <a:cs typeface="Times New Roman" panose="02020603050405020304" pitchFamily="18" charset="0"/>
                        </a:rPr>
                        <a:t>1.</a:t>
                      </a:r>
                    </a:p>
                  </a:txBody>
                  <a:tcPr marL="114457" marR="114457" marT="57229" marB="57229"/>
                </a:tc>
                <a:tc>
                  <a:txBody>
                    <a:bodyPr/>
                    <a:lstStyle/>
                    <a:p>
                      <a:r>
                        <a:rPr lang="en-US" sz="2200" dirty="0">
                          <a:latin typeface="Times New Roman" panose="02020603050405020304" pitchFamily="18" charset="0"/>
                          <a:ea typeface="Arial Unicode MS" pitchFamily="34" charset="-128"/>
                          <a:cs typeface="Times New Roman" panose="02020603050405020304" pitchFamily="18" charset="0"/>
                        </a:rPr>
                        <a:t>Introduction</a:t>
                      </a:r>
                      <a:endParaRPr lang="en-IN" sz="2200" dirty="0">
                        <a:latin typeface="Times New Roman" panose="02020603050405020304" pitchFamily="18" charset="0"/>
                        <a:cs typeface="Times New Roman" panose="02020603050405020304" pitchFamily="18" charset="0"/>
                      </a:endParaRPr>
                    </a:p>
                  </a:txBody>
                  <a:tcPr marL="114457" marR="114457" marT="57229" marB="57229"/>
                </a:tc>
                <a:extLst>
                  <a:ext uri="{0D108BD9-81ED-4DB2-BD59-A6C34878D82A}">
                    <a16:rowId xmlns:a16="http://schemas.microsoft.com/office/drawing/2014/main" val="1897732496"/>
                  </a:ext>
                </a:extLst>
              </a:tr>
              <a:tr h="464189">
                <a:tc>
                  <a:txBody>
                    <a:bodyPr/>
                    <a:lstStyle/>
                    <a:p>
                      <a:r>
                        <a:rPr lang="en-IN" sz="2300" dirty="0">
                          <a:latin typeface="Times New Roman" panose="02020603050405020304" pitchFamily="18" charset="0"/>
                          <a:cs typeface="Times New Roman" panose="02020603050405020304" pitchFamily="18" charset="0"/>
                        </a:rPr>
                        <a:t>2.</a:t>
                      </a:r>
                    </a:p>
                  </a:txBody>
                  <a:tcPr marL="114457" marR="114457" marT="57229" marB="5722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ea typeface="Arial Unicode MS" pitchFamily="34" charset="-128"/>
                          <a:cs typeface="Times New Roman" panose="02020603050405020304" pitchFamily="18" charset="0"/>
                        </a:rPr>
                        <a:t>Literature review/Existing method</a:t>
                      </a:r>
                    </a:p>
                  </a:txBody>
                  <a:tcPr marL="114457" marR="114457" marT="57229" marB="57229"/>
                </a:tc>
                <a:extLst>
                  <a:ext uri="{0D108BD9-81ED-4DB2-BD59-A6C34878D82A}">
                    <a16:rowId xmlns:a16="http://schemas.microsoft.com/office/drawing/2014/main" val="617186230"/>
                  </a:ext>
                </a:extLst>
              </a:tr>
              <a:tr h="464189">
                <a:tc>
                  <a:txBody>
                    <a:bodyPr/>
                    <a:lstStyle/>
                    <a:p>
                      <a:r>
                        <a:rPr lang="en-IN" sz="2300" dirty="0">
                          <a:latin typeface="Times New Roman" panose="02020603050405020304" pitchFamily="18" charset="0"/>
                          <a:cs typeface="Times New Roman" panose="02020603050405020304" pitchFamily="18" charset="0"/>
                        </a:rPr>
                        <a:t>3.</a:t>
                      </a:r>
                    </a:p>
                  </a:txBody>
                  <a:tcPr marL="114457" marR="114457" marT="57229" marB="5722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ea typeface="Arial Unicode MS" pitchFamily="34" charset="-128"/>
                          <a:cs typeface="Times New Roman" panose="02020603050405020304" pitchFamily="18" charset="0"/>
                        </a:rPr>
                        <a:t>Methodology</a:t>
                      </a:r>
                    </a:p>
                  </a:txBody>
                  <a:tcPr marL="114457" marR="114457" marT="57229" marB="57229"/>
                </a:tc>
                <a:extLst>
                  <a:ext uri="{0D108BD9-81ED-4DB2-BD59-A6C34878D82A}">
                    <a16:rowId xmlns:a16="http://schemas.microsoft.com/office/drawing/2014/main" val="982561517"/>
                  </a:ext>
                </a:extLst>
              </a:tr>
              <a:tr h="464189">
                <a:tc>
                  <a:txBody>
                    <a:bodyPr/>
                    <a:lstStyle/>
                    <a:p>
                      <a:r>
                        <a:rPr lang="en-IN" sz="2300" dirty="0">
                          <a:latin typeface="Times New Roman" panose="02020603050405020304" pitchFamily="18" charset="0"/>
                          <a:cs typeface="Times New Roman" panose="02020603050405020304" pitchFamily="18" charset="0"/>
                        </a:rPr>
                        <a:t>4.</a:t>
                      </a:r>
                    </a:p>
                  </a:txBody>
                  <a:tcPr marL="114457" marR="114457" marT="57229" marB="57229"/>
                </a:tc>
                <a:tc>
                  <a:txBody>
                    <a:bodyPr/>
                    <a:lstStyle/>
                    <a:p>
                      <a:r>
                        <a:rPr lang="en-US" sz="2200" dirty="0">
                          <a:latin typeface="Times New Roman" panose="02020603050405020304" pitchFamily="18" charset="0"/>
                          <a:ea typeface="Arial Unicode MS" pitchFamily="34" charset="-128"/>
                          <a:cs typeface="Times New Roman" panose="02020603050405020304" pitchFamily="18" charset="0"/>
                        </a:rPr>
                        <a:t>Advantages</a:t>
                      </a:r>
                      <a:endParaRPr lang="en-IN" sz="2200" dirty="0">
                        <a:latin typeface="Times New Roman" panose="02020603050405020304" pitchFamily="18" charset="0"/>
                        <a:cs typeface="Times New Roman" panose="02020603050405020304" pitchFamily="18" charset="0"/>
                      </a:endParaRPr>
                    </a:p>
                  </a:txBody>
                  <a:tcPr marL="114457" marR="114457" marT="57229" marB="57229"/>
                </a:tc>
                <a:extLst>
                  <a:ext uri="{0D108BD9-81ED-4DB2-BD59-A6C34878D82A}">
                    <a16:rowId xmlns:a16="http://schemas.microsoft.com/office/drawing/2014/main" val="2477343045"/>
                  </a:ext>
                </a:extLst>
              </a:tr>
              <a:tr h="464189">
                <a:tc>
                  <a:txBody>
                    <a:bodyPr/>
                    <a:lstStyle/>
                    <a:p>
                      <a:r>
                        <a:rPr lang="en-IN" sz="2300" dirty="0">
                          <a:latin typeface="Times New Roman" panose="02020603050405020304" pitchFamily="18" charset="0"/>
                          <a:cs typeface="Times New Roman" panose="02020603050405020304" pitchFamily="18" charset="0"/>
                        </a:rPr>
                        <a:t>5.</a:t>
                      </a:r>
                    </a:p>
                  </a:txBody>
                  <a:tcPr marL="114457" marR="114457" marT="57229" marB="57229"/>
                </a:tc>
                <a:tc>
                  <a:txBody>
                    <a:bodyPr/>
                    <a:lstStyle/>
                    <a:p>
                      <a:r>
                        <a:rPr lang="en-US" sz="2200" dirty="0">
                          <a:latin typeface="Times New Roman" panose="02020603050405020304" pitchFamily="18" charset="0"/>
                          <a:ea typeface="Arial Unicode MS" pitchFamily="34" charset="-128"/>
                          <a:cs typeface="Times New Roman" panose="02020603050405020304" pitchFamily="18" charset="0"/>
                        </a:rPr>
                        <a:t>Timeline</a:t>
                      </a:r>
                      <a:endParaRPr lang="en-IN" sz="2200" dirty="0">
                        <a:latin typeface="Times New Roman" panose="02020603050405020304" pitchFamily="18" charset="0"/>
                        <a:cs typeface="Times New Roman" panose="02020603050405020304" pitchFamily="18" charset="0"/>
                      </a:endParaRPr>
                    </a:p>
                  </a:txBody>
                  <a:tcPr marL="114457" marR="114457" marT="57229" marB="57229"/>
                </a:tc>
                <a:extLst>
                  <a:ext uri="{0D108BD9-81ED-4DB2-BD59-A6C34878D82A}">
                    <a16:rowId xmlns:a16="http://schemas.microsoft.com/office/drawing/2014/main" val="702751114"/>
                  </a:ext>
                </a:extLst>
              </a:tr>
              <a:tr h="464189">
                <a:tc>
                  <a:txBody>
                    <a:bodyPr/>
                    <a:lstStyle/>
                    <a:p>
                      <a:r>
                        <a:rPr lang="en-IN" sz="2300" dirty="0">
                          <a:latin typeface="Times New Roman" panose="02020603050405020304" pitchFamily="18" charset="0"/>
                          <a:cs typeface="Times New Roman" panose="02020603050405020304" pitchFamily="18" charset="0"/>
                        </a:rPr>
                        <a:t>6.</a:t>
                      </a:r>
                    </a:p>
                  </a:txBody>
                  <a:tcPr marL="114457" marR="114457" marT="57229" marB="57229"/>
                </a:tc>
                <a:tc>
                  <a:txBody>
                    <a:bodyPr/>
                    <a:lstStyle/>
                    <a:p>
                      <a:r>
                        <a:rPr lang="en-US" sz="2200" dirty="0">
                          <a:latin typeface="Times New Roman" panose="02020603050405020304" pitchFamily="18" charset="0"/>
                          <a:ea typeface="Arial Unicode MS" pitchFamily="34" charset="-128"/>
                          <a:cs typeface="Times New Roman" panose="02020603050405020304" pitchFamily="18" charset="0"/>
                        </a:rPr>
                        <a:t>References</a:t>
                      </a:r>
                      <a:endParaRPr lang="en-IN" sz="2200" dirty="0">
                        <a:latin typeface="Times New Roman" panose="02020603050405020304" pitchFamily="18" charset="0"/>
                        <a:cs typeface="Times New Roman" panose="02020603050405020304" pitchFamily="18" charset="0"/>
                      </a:endParaRPr>
                    </a:p>
                  </a:txBody>
                  <a:tcPr marL="114457" marR="114457" marT="57229" marB="57229"/>
                </a:tc>
                <a:extLst>
                  <a:ext uri="{0D108BD9-81ED-4DB2-BD59-A6C34878D82A}">
                    <a16:rowId xmlns:a16="http://schemas.microsoft.com/office/drawing/2014/main" val="3375543535"/>
                  </a:ext>
                </a:extLst>
              </a:tr>
            </a:tbl>
          </a:graphicData>
        </a:graphic>
      </p:graphicFrame>
    </p:spTree>
    <p:extLst>
      <p:ext uri="{BB962C8B-B14F-4D97-AF65-F5344CB8AC3E}">
        <p14:creationId xmlns:p14="http://schemas.microsoft.com/office/powerpoint/2010/main" val="421819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944562"/>
          </a:xfrm>
        </p:spPr>
        <p:txBody>
          <a:bodyPr/>
          <a:lstStyle/>
          <a:p>
            <a:r>
              <a:rPr lang="en-US" dirty="0">
                <a:solidFill>
                  <a:srgbClr val="C00000"/>
                </a:solidFill>
              </a:rPr>
              <a:t>Introduction</a:t>
            </a:r>
          </a:p>
        </p:txBody>
      </p:sp>
      <p:sp>
        <p:nvSpPr>
          <p:cNvPr id="3" name="Content Placeholder 2"/>
          <p:cNvSpPr>
            <a:spLocks noGrp="1"/>
          </p:cNvSpPr>
          <p:nvPr>
            <p:ph sz="quarter" idx="1"/>
          </p:nvPr>
        </p:nvSpPr>
        <p:spPr>
          <a:xfrm>
            <a:off x="1219200" y="1571625"/>
            <a:ext cx="10020300" cy="4600574"/>
          </a:xfrm>
        </p:spPr>
        <p:txBody>
          <a:bodyPr/>
          <a:lstStyle/>
          <a:p>
            <a:r>
              <a:rPr lang="en-US" sz="2400" dirty="0">
                <a:latin typeface="Times New Roman" panose="02020603050405020304" pitchFamily="18" charset="0"/>
                <a:cs typeface="Times New Roman" panose="02020603050405020304" pitchFamily="18" charset="0"/>
              </a:rPr>
              <a:t>Machine Learning and python can be used in a simplistic way to fuel a company’s growth by applying the predictive approach to various actions. </a:t>
            </a:r>
          </a:p>
          <a:p>
            <a:r>
              <a:rPr lang="en-US" sz="2400" dirty="0">
                <a:latin typeface="Times New Roman" panose="02020603050405020304" pitchFamily="18" charset="0"/>
                <a:cs typeface="Times New Roman" panose="02020603050405020304" pitchFamily="18" charset="0"/>
              </a:rPr>
              <a:t>All customers can’t be treated with same methods of promotion, communication etc.</a:t>
            </a:r>
          </a:p>
          <a:p>
            <a:r>
              <a:rPr lang="en-US" sz="2400" dirty="0">
                <a:latin typeface="Times New Roman" panose="02020603050405020304" pitchFamily="18" charset="0"/>
                <a:cs typeface="Times New Roman" panose="02020603050405020304" pitchFamily="18" charset="0"/>
              </a:rPr>
              <a:t>So, one can make dynamic choices that could benefit the business. To do this, it is necessary to segment customers in various categories which can facilitate better decision making.</a:t>
            </a:r>
          </a:p>
          <a:p>
            <a:r>
              <a:rPr lang="en-US" sz="2400" dirty="0">
                <a:latin typeface="Times New Roman" panose="02020603050405020304" pitchFamily="18" charset="0"/>
                <a:cs typeface="Times New Roman" panose="02020603050405020304" pitchFamily="18" charset="0"/>
              </a:rPr>
              <a:t>By a combination of programming, data analysis, and machine learning can bring highly promising results that can fetch benefit to a business.</a:t>
            </a:r>
          </a:p>
          <a:p>
            <a:endParaRPr lang="en-US" sz="2400" dirty="0">
              <a:latin typeface="Times New Roman" panose="02020603050405020304" pitchFamily="18" charset="0"/>
              <a:ea typeface="Arial Unicode MS" pitchFamily="34" charset="-128"/>
              <a:cs typeface="Times New Roman" pitchFamily="18" charset="0"/>
            </a:endParaRPr>
          </a:p>
        </p:txBody>
      </p:sp>
      <p:sp>
        <p:nvSpPr>
          <p:cNvPr id="4" name="Slide Number Placeholder 3"/>
          <p:cNvSpPr>
            <a:spLocks noGrp="1"/>
          </p:cNvSpPr>
          <p:nvPr>
            <p:ph type="sldNum" sz="quarter" idx="12"/>
          </p:nvPr>
        </p:nvSpPr>
        <p:spPr>
          <a:xfrm>
            <a:off x="194733" y="6172200"/>
            <a:ext cx="500211" cy="495300"/>
          </a:xfrm>
        </p:spPr>
        <p:txBody>
          <a:bodyPr/>
          <a:lstStyle/>
          <a:p>
            <a:pPr>
              <a:defRPr/>
            </a:pPr>
            <a:fld id="{D0B70685-0AB0-46BE-8C24-01069582FCA8}" type="slidenum">
              <a:rPr lang="en-US" smtClean="0"/>
              <a:pPr>
                <a:defRPr/>
              </a:pPr>
              <a:t>3</a:t>
            </a:fld>
            <a:endParaRPr lang="en-US" dirty="0"/>
          </a:p>
        </p:txBody>
      </p:sp>
      <p:sp>
        <p:nvSpPr>
          <p:cNvPr id="6" name="Footer Placeholder 5"/>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endParaRPr>
          </a:p>
        </p:txBody>
      </p:sp>
    </p:spTree>
    <p:extLst>
      <p:ext uri="{BB962C8B-B14F-4D97-AF65-F5344CB8AC3E}">
        <p14:creationId xmlns:p14="http://schemas.microsoft.com/office/powerpoint/2010/main" val="362066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7772400" cy="609600"/>
          </a:xfrm>
        </p:spPr>
        <p:txBody>
          <a:bodyPr/>
          <a:lstStyle/>
          <a:p>
            <a:r>
              <a:rPr lang="en-US" sz="3600" dirty="0">
                <a:solidFill>
                  <a:srgbClr val="D34817"/>
                </a:solidFill>
                <a:ea typeface="Arial Unicode MS"/>
              </a:rPr>
              <a:t>Literature Review/ Existing Methods</a:t>
            </a:r>
          </a:p>
        </p:txBody>
      </p:sp>
      <p:sp>
        <p:nvSpPr>
          <p:cNvPr id="5" name="Footer Placeholder 4"/>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latin typeface="Perpetua"/>
            </a:endParaRPr>
          </a:p>
        </p:txBody>
      </p:sp>
      <p:sp>
        <p:nvSpPr>
          <p:cNvPr id="6" name="Slide Number Placeholder 5"/>
          <p:cNvSpPr>
            <a:spLocks noGrp="1"/>
          </p:cNvSpPr>
          <p:nvPr>
            <p:ph type="sldNum" sz="quarter" idx="12"/>
          </p:nvPr>
        </p:nvSpPr>
        <p:spPr>
          <a:xfrm>
            <a:off x="194733" y="6210300"/>
            <a:ext cx="465667" cy="457200"/>
          </a:xfrm>
        </p:spPr>
        <p:txBody>
          <a:bodyPr/>
          <a:lstStyle/>
          <a:p>
            <a:pPr>
              <a:defRPr/>
            </a:pPr>
            <a:fld id="{D0B70685-0AB0-46BE-8C24-01069582FCA8}" type="slidenum">
              <a:rPr lang="en-US">
                <a:latin typeface="Franklin Gothic Book"/>
              </a:rPr>
              <a:pPr>
                <a:defRPr/>
              </a:pPr>
              <a:t>4</a:t>
            </a:fld>
            <a:endParaRPr lang="en-US" dirty="0">
              <a:latin typeface="Franklin Gothic Book"/>
            </a:endParaRPr>
          </a:p>
        </p:txBody>
      </p:sp>
      <p:graphicFrame>
        <p:nvGraphicFramePr>
          <p:cNvPr id="14" name="Table 14">
            <a:extLst>
              <a:ext uri="{FF2B5EF4-FFF2-40B4-BE49-F238E27FC236}">
                <a16:creationId xmlns:a16="http://schemas.microsoft.com/office/drawing/2014/main" id="{803FA553-2A74-47E0-86C7-5166FEC52F39}"/>
              </a:ext>
            </a:extLst>
          </p:cNvPr>
          <p:cNvGraphicFramePr>
            <a:graphicFrameLocks noGrp="1"/>
          </p:cNvGraphicFramePr>
          <p:nvPr>
            <p:extLst>
              <p:ext uri="{D42A27DB-BD31-4B8C-83A1-F6EECF244321}">
                <p14:modId xmlns:p14="http://schemas.microsoft.com/office/powerpoint/2010/main" val="3635138792"/>
              </p:ext>
            </p:extLst>
          </p:nvPr>
        </p:nvGraphicFramePr>
        <p:xfrm>
          <a:off x="342900" y="943737"/>
          <a:ext cx="11352275" cy="5137024"/>
        </p:xfrm>
        <a:graphic>
          <a:graphicData uri="http://schemas.openxmlformats.org/drawingml/2006/table">
            <a:tbl>
              <a:tblPr firstRow="1" bandRow="1">
                <a:tableStyleId>{5C22544A-7EE6-4342-B048-85BDC9FD1C3A}</a:tableStyleId>
              </a:tblPr>
              <a:tblGrid>
                <a:gridCol w="722417">
                  <a:extLst>
                    <a:ext uri="{9D8B030D-6E8A-4147-A177-3AD203B41FA5}">
                      <a16:colId xmlns:a16="http://schemas.microsoft.com/office/drawing/2014/main" val="1716451066"/>
                    </a:ext>
                  </a:extLst>
                </a:gridCol>
                <a:gridCol w="3715291">
                  <a:extLst>
                    <a:ext uri="{9D8B030D-6E8A-4147-A177-3AD203B41FA5}">
                      <a16:colId xmlns:a16="http://schemas.microsoft.com/office/drawing/2014/main" val="3681513374"/>
                    </a:ext>
                  </a:extLst>
                </a:gridCol>
                <a:gridCol w="2270455">
                  <a:extLst>
                    <a:ext uri="{9D8B030D-6E8A-4147-A177-3AD203B41FA5}">
                      <a16:colId xmlns:a16="http://schemas.microsoft.com/office/drawing/2014/main" val="3577182295"/>
                    </a:ext>
                  </a:extLst>
                </a:gridCol>
                <a:gridCol w="4644112">
                  <a:extLst>
                    <a:ext uri="{9D8B030D-6E8A-4147-A177-3AD203B41FA5}">
                      <a16:colId xmlns:a16="http://schemas.microsoft.com/office/drawing/2014/main" val="632037694"/>
                    </a:ext>
                  </a:extLst>
                </a:gridCol>
              </a:tblGrid>
              <a:tr h="612911">
                <a:tc>
                  <a:txBody>
                    <a:bodyPr/>
                    <a:lstStyle/>
                    <a:p>
                      <a:r>
                        <a:rPr lang="en-IN" sz="1600" b="0" dirty="0">
                          <a:latin typeface="Times New Roman" panose="02020603050405020304" pitchFamily="18" charset="0"/>
                          <a:cs typeface="Times New Roman" panose="02020603050405020304" pitchFamily="18" charset="0"/>
                        </a:rPr>
                        <a:t>Sr. no</a:t>
                      </a:r>
                    </a:p>
                  </a:txBody>
                  <a:tcPr marL="106896" marR="106896" marT="53448" marB="5344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Title(author)</a:t>
                      </a:r>
                    </a:p>
                  </a:txBody>
                  <a:tcPr marL="106896" marR="106896" marT="53448" marB="53448"/>
                </a:tc>
                <a:tc>
                  <a:txBody>
                    <a:bodyPr/>
                    <a:lstStyle/>
                    <a:p>
                      <a:pPr algn="ctr"/>
                      <a:r>
                        <a:rPr lang="en-IN" sz="1600" b="0" dirty="0">
                          <a:latin typeface="Times New Roman" panose="02020603050405020304" pitchFamily="18" charset="0"/>
                          <a:cs typeface="Times New Roman" panose="02020603050405020304" pitchFamily="18" charset="0"/>
                        </a:rPr>
                        <a:t>Journal</a:t>
                      </a:r>
                    </a:p>
                  </a:txBody>
                  <a:tcPr marL="106896" marR="106896" marT="53448" marB="53448"/>
                </a:tc>
                <a:tc>
                  <a:txBody>
                    <a:bodyPr/>
                    <a:lstStyle/>
                    <a:p>
                      <a:pPr algn="ctr"/>
                      <a:r>
                        <a:rPr lang="en-IN" sz="1600" b="0" dirty="0">
                          <a:latin typeface="Times New Roman" panose="02020603050405020304" pitchFamily="18" charset="0"/>
                          <a:cs typeface="Times New Roman" panose="02020603050405020304" pitchFamily="18" charset="0"/>
                        </a:rPr>
                        <a:t>Description</a:t>
                      </a:r>
                    </a:p>
                  </a:txBody>
                  <a:tcPr marL="106896" marR="106896" marT="53448" marB="53448"/>
                </a:tc>
                <a:extLst>
                  <a:ext uri="{0D108BD9-81ED-4DB2-BD59-A6C34878D82A}">
                    <a16:rowId xmlns:a16="http://schemas.microsoft.com/office/drawing/2014/main" val="4049484751"/>
                  </a:ext>
                </a:extLst>
              </a:tr>
              <a:tr h="1346271">
                <a:tc>
                  <a:txBody>
                    <a:bodyPr/>
                    <a:lstStyle/>
                    <a:p>
                      <a:r>
                        <a:rPr lang="en-IN" sz="1800" dirty="0">
                          <a:latin typeface="Times New Roman" panose="02020603050405020304" pitchFamily="18" charset="0"/>
                          <a:cs typeface="Times New Roman" panose="02020603050405020304" pitchFamily="18" charset="0"/>
                        </a:rPr>
                        <a:t>1.</a:t>
                      </a:r>
                    </a:p>
                  </a:txBody>
                  <a:tcPr marL="106896" marR="106896" marT="53448" marB="53448"/>
                </a:tc>
                <a:tc>
                  <a:txBody>
                    <a:bodyPr/>
                    <a:lstStyle/>
                    <a:p>
                      <a:r>
                        <a:rPr lang="en-IN" sz="1800" dirty="0">
                          <a:latin typeface="Times New Roman" panose="02020603050405020304" pitchFamily="18" charset="0"/>
                          <a:cs typeface="Times New Roman" panose="02020603050405020304" pitchFamily="18" charset="0"/>
                        </a:rPr>
                        <a:t>Review on Customer Segmentation Technique on Ecommerce (Sari, </a:t>
                      </a:r>
                      <a:r>
                        <a:rPr lang="en-IN" sz="1800" dirty="0" err="1">
                          <a:latin typeface="Times New Roman" panose="02020603050405020304" pitchFamily="18" charset="0"/>
                          <a:cs typeface="Times New Roman" panose="02020603050405020304" pitchFamily="18" charset="0"/>
                        </a:rPr>
                        <a:t>Juni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Nurma</a:t>
                      </a:r>
                      <a:r>
                        <a:rPr lang="en-IN" sz="1800" dirty="0">
                          <a:latin typeface="Times New Roman" panose="02020603050405020304" pitchFamily="18" charset="0"/>
                          <a:cs typeface="Times New Roman" panose="02020603050405020304" pitchFamily="18" charset="0"/>
                        </a:rPr>
                        <a:t>, et al.)</a:t>
                      </a:r>
                    </a:p>
                  </a:txBody>
                  <a:tcPr marL="106896" marR="106896" marT="53448" marB="53448"/>
                </a:tc>
                <a:tc>
                  <a:txBody>
                    <a:bodyPr/>
                    <a:lstStyle/>
                    <a:p>
                      <a:r>
                        <a:rPr lang="en-US" sz="1800" dirty="0">
                          <a:latin typeface="Times New Roman" panose="02020603050405020304" pitchFamily="18" charset="0"/>
                          <a:cs typeface="Times New Roman" panose="02020603050405020304" pitchFamily="18" charset="0"/>
                        </a:rPr>
                        <a:t>Journal of Computational and Theoretical Nanoscience</a:t>
                      </a:r>
                      <a:endParaRPr lang="en-IN" sz="1800" dirty="0">
                        <a:latin typeface="Times New Roman" panose="02020603050405020304" pitchFamily="18" charset="0"/>
                        <a:cs typeface="Times New Roman" panose="02020603050405020304" pitchFamily="18" charset="0"/>
                      </a:endParaRPr>
                    </a:p>
                  </a:txBody>
                  <a:tcPr marL="106896" marR="106896" marT="53448" marB="53448"/>
                </a:tc>
                <a:tc>
                  <a:txBody>
                    <a:bodyPr/>
                    <a:lstStyle/>
                    <a:p>
                      <a:r>
                        <a:rPr lang="en-IN" sz="1800" dirty="0">
                          <a:latin typeface="Times New Roman" panose="02020603050405020304" pitchFamily="18" charset="0"/>
                          <a:cs typeface="Times New Roman" panose="02020603050405020304" pitchFamily="18" charset="0"/>
                        </a:rPr>
                        <a:t>Used RFM technique to depict a segmentation model. But only theoretical approach has been given and no practical implementation has been conducted or proposed.</a:t>
                      </a:r>
                    </a:p>
                  </a:txBody>
                  <a:tcPr marL="106896" marR="106896" marT="53448" marB="53448"/>
                </a:tc>
                <a:extLst>
                  <a:ext uri="{0D108BD9-81ED-4DB2-BD59-A6C34878D82A}">
                    <a16:rowId xmlns:a16="http://schemas.microsoft.com/office/drawing/2014/main" val="2151302226"/>
                  </a:ext>
                </a:extLst>
              </a:tr>
              <a:tr h="1588921">
                <a:tc>
                  <a:txBody>
                    <a:bodyPr/>
                    <a:lstStyle/>
                    <a:p>
                      <a:r>
                        <a:rPr lang="en-IN" sz="1600" dirty="0">
                          <a:latin typeface="Times New Roman" panose="02020603050405020304" pitchFamily="18" charset="0"/>
                          <a:cs typeface="Times New Roman" panose="02020603050405020304" pitchFamily="18" charset="0"/>
                        </a:rPr>
                        <a:t>2.</a:t>
                      </a:r>
                    </a:p>
                  </a:txBody>
                  <a:tcPr marL="106896" marR="106896" marT="53448" marB="53448"/>
                </a:tc>
                <a:tc>
                  <a:txBody>
                    <a:bodyPr/>
                    <a:lstStyle/>
                    <a:p>
                      <a:r>
                        <a:rPr lang="en-US" sz="1800" dirty="0">
                          <a:latin typeface="Times New Roman" panose="02020603050405020304" pitchFamily="18" charset="0"/>
                          <a:cs typeface="Times New Roman" panose="02020603050405020304" pitchFamily="18" charset="0"/>
                        </a:rPr>
                        <a:t>Customer Segmentation using Machine Learning (A. </a:t>
                      </a:r>
                      <a:r>
                        <a:rPr lang="en-US" sz="1800" dirty="0" err="1">
                          <a:latin typeface="Times New Roman" panose="02020603050405020304" pitchFamily="18" charset="0"/>
                          <a:cs typeface="Times New Roman" panose="02020603050405020304" pitchFamily="18" charset="0"/>
                        </a:rPr>
                        <a:t>Banduni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Ilavendhan</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txBody>
                  <a:tcPr marL="106896" marR="106896" marT="53448" marB="53448"/>
                </a:tc>
                <a:tc>
                  <a:txBody>
                    <a:bodyPr/>
                    <a:lstStyle/>
                    <a:p>
                      <a:pPr fontAlgn="ctr"/>
                      <a:r>
                        <a:rPr kumimoji="0" lang="en-US" sz="1800" b="0" i="0" kern="1200" dirty="0">
                          <a:solidFill>
                            <a:schemeClr val="dk1"/>
                          </a:solidFill>
                          <a:effectLst/>
                          <a:latin typeface="Times New Roman" panose="02020603050405020304" pitchFamily="18" charset="0"/>
                          <a:ea typeface="+mn-ea"/>
                          <a:cs typeface="Times New Roman" panose="02020603050405020304" pitchFamily="18" charset="0"/>
                        </a:rPr>
                        <a:t>International Journal of Creative Research Thoughts (IJCRT)</a:t>
                      </a:r>
                      <a:endParaRPr kumimoji="0" lang="fr-FR"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106896" marR="106896" marT="53448" marB="53448"/>
                </a:tc>
                <a:tc>
                  <a:txBody>
                    <a:bodyPr/>
                    <a:lstStyle/>
                    <a:p>
                      <a:r>
                        <a:rPr lang="en-IN" sz="1800" dirty="0">
                          <a:latin typeface="Times New Roman" panose="02020603050405020304" pitchFamily="18" charset="0"/>
                          <a:cs typeface="Times New Roman" panose="02020603050405020304" pitchFamily="18" charset="0"/>
                        </a:rPr>
                        <a:t>Customer segmentation is done using K-Means and elbow criterion method. Imbalanced dataset was used. Result are not documented properly.</a:t>
                      </a:r>
                      <a:endParaRPr lang="en-IN" sz="1400" dirty="0">
                        <a:latin typeface="Times New Roman" panose="02020603050405020304" pitchFamily="18" charset="0"/>
                        <a:cs typeface="Times New Roman" panose="02020603050405020304" pitchFamily="18" charset="0"/>
                      </a:endParaRPr>
                    </a:p>
                  </a:txBody>
                  <a:tcPr marL="106896" marR="106896" marT="53448" marB="53448"/>
                </a:tc>
                <a:extLst>
                  <a:ext uri="{0D108BD9-81ED-4DB2-BD59-A6C34878D82A}">
                    <a16:rowId xmlns:a16="http://schemas.microsoft.com/office/drawing/2014/main" val="206791297"/>
                  </a:ext>
                </a:extLst>
              </a:tr>
              <a:tr h="1588921">
                <a:tc>
                  <a:txBody>
                    <a:bodyPr/>
                    <a:lstStyle/>
                    <a:p>
                      <a:r>
                        <a:rPr lang="en-IN" sz="1600" dirty="0">
                          <a:latin typeface="Times New Roman" panose="02020603050405020304" pitchFamily="18" charset="0"/>
                          <a:cs typeface="Times New Roman" panose="02020603050405020304" pitchFamily="18" charset="0"/>
                        </a:rPr>
                        <a:t>3.</a:t>
                      </a:r>
                    </a:p>
                  </a:txBody>
                  <a:tcPr marL="106896" marR="106896" marT="53448" marB="53448"/>
                </a:tc>
                <a:tc>
                  <a:txBody>
                    <a:bodyPr/>
                    <a:lstStyle/>
                    <a:p>
                      <a:r>
                        <a:rPr lang="en-US" sz="1800" dirty="0">
                          <a:latin typeface="Times New Roman" panose="02020603050405020304" pitchFamily="18" charset="0"/>
                          <a:cs typeface="Times New Roman" panose="02020603050405020304" pitchFamily="18" charset="0"/>
                        </a:rPr>
                        <a:t>A Systematic Approach to Customer Segmentation and Buyer Targeting for Profit Maximization (</a:t>
                      </a:r>
                      <a:r>
                        <a:rPr lang="en-US" sz="1800" dirty="0" err="1">
                          <a:latin typeface="Times New Roman" panose="02020603050405020304" pitchFamily="18" charset="0"/>
                          <a:cs typeface="Times New Roman" panose="02020603050405020304" pitchFamily="18" charset="0"/>
                        </a:rPr>
                        <a:t>Bhade</a:t>
                      </a:r>
                      <a:r>
                        <a:rPr lang="en-US" sz="1800" dirty="0">
                          <a:latin typeface="Times New Roman" panose="02020603050405020304" pitchFamily="18" charset="0"/>
                          <a:cs typeface="Times New Roman" panose="02020603050405020304" pitchFamily="18" charset="0"/>
                        </a:rPr>
                        <a:t>, Kalyani, et al.)</a:t>
                      </a:r>
                      <a:endParaRPr lang="en-IN" sz="1800" dirty="0">
                        <a:latin typeface="Times New Roman" panose="02020603050405020304" pitchFamily="18" charset="0"/>
                        <a:cs typeface="Times New Roman" panose="02020603050405020304" pitchFamily="18" charset="0"/>
                      </a:endParaRPr>
                    </a:p>
                  </a:txBody>
                  <a:tcPr marL="106896" marR="106896" marT="53448" marB="53448"/>
                </a:tc>
                <a:tc>
                  <a:txBody>
                    <a:bodyPr/>
                    <a:lstStyle/>
                    <a:p>
                      <a:r>
                        <a:rPr lang="en-IN" sz="1800" dirty="0">
                          <a:latin typeface="Times New Roman" panose="02020603050405020304" pitchFamily="18" charset="0"/>
                          <a:cs typeface="Times New Roman" panose="02020603050405020304" pitchFamily="18" charset="0"/>
                        </a:rPr>
                        <a:t>IEEE Xplore</a:t>
                      </a:r>
                    </a:p>
                  </a:txBody>
                  <a:tcPr marL="106896" marR="106896" marT="53448" marB="53448"/>
                </a:tc>
                <a:tc>
                  <a:txBody>
                    <a:bodyPr/>
                    <a:lstStyle/>
                    <a:p>
                      <a:r>
                        <a:rPr lang="en-US" sz="1800" dirty="0">
                          <a:latin typeface="Times New Roman" panose="02020603050405020304" pitchFamily="18" charset="0"/>
                          <a:cs typeface="Times New Roman" panose="02020603050405020304" pitchFamily="18" charset="0"/>
                        </a:rPr>
                        <a:t>Used K-Means clustering for customer segmentation and Singular Value Decomposition is used for providing appropriate recommendations to the customers.</a:t>
                      </a:r>
                      <a:endParaRPr lang="en-IN" sz="1800" dirty="0">
                        <a:latin typeface="Times New Roman" panose="02020603050405020304" pitchFamily="18" charset="0"/>
                        <a:cs typeface="Times New Roman" panose="02020603050405020304" pitchFamily="18" charset="0"/>
                      </a:endParaRPr>
                    </a:p>
                  </a:txBody>
                  <a:tcPr marL="106896" marR="106896" marT="53448" marB="53448"/>
                </a:tc>
                <a:extLst>
                  <a:ext uri="{0D108BD9-81ED-4DB2-BD59-A6C34878D82A}">
                    <a16:rowId xmlns:a16="http://schemas.microsoft.com/office/drawing/2014/main" val="3761745491"/>
                  </a:ext>
                </a:extLst>
              </a:tr>
            </a:tbl>
          </a:graphicData>
        </a:graphic>
      </p:graphicFrame>
    </p:spTree>
    <p:extLst>
      <p:ext uri="{BB962C8B-B14F-4D97-AF65-F5344CB8AC3E}">
        <p14:creationId xmlns:p14="http://schemas.microsoft.com/office/powerpoint/2010/main" val="202249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7772400" cy="609600"/>
          </a:xfrm>
        </p:spPr>
        <p:txBody>
          <a:bodyPr/>
          <a:lstStyle/>
          <a:p>
            <a:r>
              <a:rPr lang="en-US" sz="3600" dirty="0">
                <a:solidFill>
                  <a:srgbClr val="D34817"/>
                </a:solidFill>
                <a:ea typeface="Arial Unicode MS"/>
              </a:rPr>
              <a:t>Literature</a:t>
            </a:r>
            <a:r>
              <a:rPr lang="en-US" sz="3600" dirty="0">
                <a:solidFill>
                  <a:srgbClr val="C00000"/>
                </a:solidFill>
                <a:ea typeface="Arial Unicode MS"/>
              </a:rPr>
              <a:t> Review/ Existing Methods</a:t>
            </a:r>
          </a:p>
        </p:txBody>
      </p:sp>
      <p:sp>
        <p:nvSpPr>
          <p:cNvPr id="5" name="Footer Placeholder 4"/>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latin typeface="Perpetua"/>
            </a:endParaRPr>
          </a:p>
        </p:txBody>
      </p:sp>
      <p:sp>
        <p:nvSpPr>
          <p:cNvPr id="6" name="Slide Number Placeholder 5"/>
          <p:cNvSpPr>
            <a:spLocks noGrp="1"/>
          </p:cNvSpPr>
          <p:nvPr>
            <p:ph type="sldNum" sz="quarter" idx="12"/>
          </p:nvPr>
        </p:nvSpPr>
        <p:spPr>
          <a:xfrm>
            <a:off x="194733" y="6210300"/>
            <a:ext cx="459825" cy="457200"/>
          </a:xfrm>
        </p:spPr>
        <p:txBody>
          <a:bodyPr/>
          <a:lstStyle/>
          <a:p>
            <a:pPr>
              <a:defRPr/>
            </a:pPr>
            <a:fld id="{D0B70685-0AB0-46BE-8C24-01069582FCA8}" type="slidenum">
              <a:rPr lang="en-US">
                <a:latin typeface="Franklin Gothic Book"/>
              </a:rPr>
              <a:pPr>
                <a:defRPr/>
              </a:pPr>
              <a:t>5</a:t>
            </a:fld>
            <a:endParaRPr lang="en-US" dirty="0">
              <a:latin typeface="Franklin Gothic Book"/>
            </a:endParaRPr>
          </a:p>
        </p:txBody>
      </p:sp>
      <p:graphicFrame>
        <p:nvGraphicFramePr>
          <p:cNvPr id="14" name="Table 14">
            <a:extLst>
              <a:ext uri="{FF2B5EF4-FFF2-40B4-BE49-F238E27FC236}">
                <a16:creationId xmlns:a16="http://schemas.microsoft.com/office/drawing/2014/main" id="{803FA553-2A74-47E0-86C7-5166FEC52F39}"/>
              </a:ext>
            </a:extLst>
          </p:cNvPr>
          <p:cNvGraphicFramePr>
            <a:graphicFrameLocks noGrp="1"/>
          </p:cNvGraphicFramePr>
          <p:nvPr>
            <p:extLst>
              <p:ext uri="{D42A27DB-BD31-4B8C-83A1-F6EECF244321}">
                <p14:modId xmlns:p14="http://schemas.microsoft.com/office/powerpoint/2010/main" val="4264653966"/>
              </p:ext>
            </p:extLst>
          </p:nvPr>
        </p:nvGraphicFramePr>
        <p:xfrm>
          <a:off x="278892" y="838200"/>
          <a:ext cx="11258550" cy="5372100"/>
        </p:xfrm>
        <a:graphic>
          <a:graphicData uri="http://schemas.openxmlformats.org/drawingml/2006/table">
            <a:tbl>
              <a:tblPr firstRow="1" bandRow="1">
                <a:tableStyleId>{5C22544A-7EE6-4342-B048-85BDC9FD1C3A}</a:tableStyleId>
              </a:tblPr>
              <a:tblGrid>
                <a:gridCol w="716453">
                  <a:extLst>
                    <a:ext uri="{9D8B030D-6E8A-4147-A177-3AD203B41FA5}">
                      <a16:colId xmlns:a16="http://schemas.microsoft.com/office/drawing/2014/main" val="1716451066"/>
                    </a:ext>
                  </a:extLst>
                </a:gridCol>
                <a:gridCol w="3684617">
                  <a:extLst>
                    <a:ext uri="{9D8B030D-6E8A-4147-A177-3AD203B41FA5}">
                      <a16:colId xmlns:a16="http://schemas.microsoft.com/office/drawing/2014/main" val="3681513374"/>
                    </a:ext>
                  </a:extLst>
                </a:gridCol>
                <a:gridCol w="2251710">
                  <a:extLst>
                    <a:ext uri="{9D8B030D-6E8A-4147-A177-3AD203B41FA5}">
                      <a16:colId xmlns:a16="http://schemas.microsoft.com/office/drawing/2014/main" val="3577182295"/>
                    </a:ext>
                  </a:extLst>
                </a:gridCol>
                <a:gridCol w="4605770">
                  <a:extLst>
                    <a:ext uri="{9D8B030D-6E8A-4147-A177-3AD203B41FA5}">
                      <a16:colId xmlns:a16="http://schemas.microsoft.com/office/drawing/2014/main" val="632037694"/>
                    </a:ext>
                  </a:extLst>
                </a:gridCol>
              </a:tblGrid>
              <a:tr h="620522">
                <a:tc>
                  <a:txBody>
                    <a:bodyPr/>
                    <a:lstStyle/>
                    <a:p>
                      <a:r>
                        <a:rPr lang="en-IN" sz="1600" b="0" dirty="0">
                          <a:latin typeface="Times New Roman" panose="02020603050405020304" pitchFamily="18" charset="0"/>
                          <a:cs typeface="Times New Roman" panose="02020603050405020304" pitchFamily="18" charset="0"/>
                        </a:rPr>
                        <a:t>Sr. no</a:t>
                      </a:r>
                    </a:p>
                  </a:txBody>
                  <a:tcPr marL="106896" marR="106896" marT="53448" marB="5344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Title(author)</a:t>
                      </a:r>
                    </a:p>
                  </a:txBody>
                  <a:tcPr marL="106896" marR="106896" marT="53448" marB="53448"/>
                </a:tc>
                <a:tc>
                  <a:txBody>
                    <a:bodyPr/>
                    <a:lstStyle/>
                    <a:p>
                      <a:pPr algn="ctr"/>
                      <a:r>
                        <a:rPr lang="en-IN" sz="1600" b="0" dirty="0">
                          <a:latin typeface="Times New Roman" panose="02020603050405020304" pitchFamily="18" charset="0"/>
                          <a:cs typeface="Times New Roman" panose="02020603050405020304" pitchFamily="18" charset="0"/>
                        </a:rPr>
                        <a:t>Journal</a:t>
                      </a:r>
                    </a:p>
                  </a:txBody>
                  <a:tcPr marL="106896" marR="106896" marT="53448" marB="53448"/>
                </a:tc>
                <a:tc>
                  <a:txBody>
                    <a:bodyPr/>
                    <a:lstStyle/>
                    <a:p>
                      <a:pPr algn="ctr"/>
                      <a:r>
                        <a:rPr lang="en-IN" sz="1600" b="0" dirty="0">
                          <a:latin typeface="Times New Roman" panose="02020603050405020304" pitchFamily="18" charset="0"/>
                          <a:cs typeface="Times New Roman" panose="02020603050405020304" pitchFamily="18" charset="0"/>
                        </a:rPr>
                        <a:t>Description</a:t>
                      </a:r>
                    </a:p>
                  </a:txBody>
                  <a:tcPr marL="106896" marR="106896" marT="53448" marB="53448"/>
                </a:tc>
                <a:extLst>
                  <a:ext uri="{0D108BD9-81ED-4DB2-BD59-A6C34878D82A}">
                    <a16:rowId xmlns:a16="http://schemas.microsoft.com/office/drawing/2014/main" val="4049484751"/>
                  </a:ext>
                </a:extLst>
              </a:tr>
              <a:tr h="1362990">
                <a:tc>
                  <a:txBody>
                    <a:bodyPr/>
                    <a:lstStyle/>
                    <a:p>
                      <a:r>
                        <a:rPr lang="en-IN" sz="1800" dirty="0">
                          <a:latin typeface="Times New Roman" panose="02020603050405020304" pitchFamily="18" charset="0"/>
                          <a:cs typeface="Times New Roman" panose="02020603050405020304" pitchFamily="18" charset="0"/>
                        </a:rPr>
                        <a:t>4.</a:t>
                      </a:r>
                    </a:p>
                  </a:txBody>
                  <a:tcPr marL="106896" marR="106896" marT="53448" marB="53448"/>
                </a:tc>
                <a:tc>
                  <a:txBody>
                    <a:bodyPr/>
                    <a:lstStyle/>
                    <a:p>
                      <a:r>
                        <a:rPr lang="en-US" sz="1800" dirty="0">
                          <a:latin typeface="Times New Roman" panose="02020603050405020304" pitchFamily="18" charset="0"/>
                          <a:cs typeface="Times New Roman" panose="02020603050405020304" pitchFamily="18" charset="0"/>
                        </a:rPr>
                        <a:t>RFM ranking–An effective approach to customer segmentation (</a:t>
                      </a:r>
                      <a:r>
                        <a:rPr lang="fr-FR" sz="1800" dirty="0">
                          <a:latin typeface="Times New Roman" panose="02020603050405020304" pitchFamily="18" charset="0"/>
                          <a:cs typeface="Times New Roman" panose="02020603050405020304" pitchFamily="18" charset="0"/>
                        </a:rPr>
                        <a:t>Christy, A. Joy, et al.</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txBody>
                  <a:tcPr marL="106896" marR="106896" marT="53448" marB="53448"/>
                </a:tc>
                <a:tc>
                  <a:txBody>
                    <a:bodyPr/>
                    <a:lstStyle/>
                    <a:p>
                      <a:r>
                        <a:rPr lang="en-US" sz="1800" dirty="0">
                          <a:latin typeface="Times New Roman" panose="02020603050405020304" pitchFamily="18" charset="0"/>
                          <a:cs typeface="Times New Roman" panose="02020603050405020304" pitchFamily="18" charset="0"/>
                        </a:rPr>
                        <a:t>Science Direct</a:t>
                      </a:r>
                      <a:endParaRPr lang="en-IN" sz="1800" dirty="0">
                        <a:latin typeface="Times New Roman" panose="02020603050405020304" pitchFamily="18" charset="0"/>
                        <a:cs typeface="Times New Roman" panose="02020603050405020304" pitchFamily="18" charset="0"/>
                      </a:endParaRPr>
                    </a:p>
                  </a:txBody>
                  <a:tcPr marL="106896" marR="106896" marT="53448" marB="53448"/>
                </a:tc>
                <a:tc>
                  <a:txBody>
                    <a:bodyPr/>
                    <a:lstStyle/>
                    <a:p>
                      <a:r>
                        <a:rPr lang="en-IN" sz="1800" dirty="0">
                          <a:latin typeface="Times New Roman" panose="02020603050405020304" pitchFamily="18" charset="0"/>
                          <a:cs typeface="Times New Roman" panose="02020603050405020304" pitchFamily="18" charset="0"/>
                        </a:rPr>
                        <a:t>RFM analysis technique was used for segmentation. K-means and Fuzzy C-Means were implemented and concluded K-Means as a better choice of algorithm.</a:t>
                      </a:r>
                    </a:p>
                  </a:txBody>
                  <a:tcPr marL="106896" marR="106896" marT="53448" marB="53448"/>
                </a:tc>
                <a:extLst>
                  <a:ext uri="{0D108BD9-81ED-4DB2-BD59-A6C34878D82A}">
                    <a16:rowId xmlns:a16="http://schemas.microsoft.com/office/drawing/2014/main" val="2151302226"/>
                  </a:ext>
                </a:extLst>
              </a:tr>
              <a:tr h="1368772">
                <a:tc>
                  <a:txBody>
                    <a:bodyPr/>
                    <a:lstStyle/>
                    <a:p>
                      <a:r>
                        <a:rPr lang="en-IN" sz="1600" dirty="0">
                          <a:latin typeface="Times New Roman" panose="02020603050405020304" pitchFamily="18" charset="0"/>
                          <a:cs typeface="Times New Roman" panose="02020603050405020304" pitchFamily="18" charset="0"/>
                        </a:rPr>
                        <a:t>5.</a:t>
                      </a:r>
                    </a:p>
                  </a:txBody>
                  <a:tcPr marL="106896" marR="106896" marT="53448" marB="53448"/>
                </a:tc>
                <a:tc>
                  <a:txBody>
                    <a:bodyPr/>
                    <a:lstStyle/>
                    <a:p>
                      <a:r>
                        <a:rPr lang="en-US" sz="1800" dirty="0">
                          <a:latin typeface="Times New Roman" panose="02020603050405020304" pitchFamily="18" charset="0"/>
                          <a:cs typeface="Times New Roman" panose="02020603050405020304" pitchFamily="18" charset="0"/>
                        </a:rPr>
                        <a:t>How to strengthen customer loyalty, using customer segmentation (Elena Lidia)</a:t>
                      </a:r>
                      <a:endParaRPr lang="en-IN" sz="1800" dirty="0">
                        <a:latin typeface="Times New Roman" panose="02020603050405020304" pitchFamily="18" charset="0"/>
                        <a:cs typeface="Times New Roman" panose="02020603050405020304" pitchFamily="18" charset="0"/>
                      </a:endParaRPr>
                    </a:p>
                  </a:txBody>
                  <a:tcPr marL="106896" marR="106896" marT="53448" marB="53448"/>
                </a:tc>
                <a:tc>
                  <a:txBody>
                    <a:bodyPr/>
                    <a:lstStyle/>
                    <a:p>
                      <a:pPr fontAlgn="ct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Bulletin of the </a:t>
                      </a:r>
                      <a:r>
                        <a:rPr kumimoji="0"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Transilvania</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 University of </a:t>
                      </a:r>
                      <a:r>
                        <a:rPr kumimoji="0" lang="en-US" sz="1600" b="0" i="0" kern="1200" dirty="0" err="1">
                          <a:solidFill>
                            <a:schemeClr val="dk1"/>
                          </a:solidFill>
                          <a:effectLst/>
                          <a:latin typeface="Times New Roman" panose="02020603050405020304" pitchFamily="18" charset="0"/>
                          <a:ea typeface="+mn-ea"/>
                          <a:cs typeface="Times New Roman" panose="02020603050405020304" pitchFamily="18" charset="0"/>
                        </a:rPr>
                        <a:t>Braşov</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fontAlgn="ct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Series V: Economic Sciences</a:t>
                      </a:r>
                      <a:endParaRPr kumimoji="0" lang="fr-FR"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106896" marR="106896" marT="53448" marB="53448"/>
                </a:tc>
                <a:tc>
                  <a:txBody>
                    <a:bodyPr/>
                    <a:lstStyle/>
                    <a:p>
                      <a:r>
                        <a:rPr lang="en-IN" sz="1800" dirty="0">
                          <a:latin typeface="Times New Roman" panose="02020603050405020304" pitchFamily="18" charset="0"/>
                          <a:cs typeface="Times New Roman" panose="02020603050405020304" pitchFamily="18" charset="0"/>
                        </a:rPr>
                        <a:t>This paper provides a prerequisite for customer segmentation dataset based on customer satisfaction, recommendation and future expectation.</a:t>
                      </a:r>
                    </a:p>
                  </a:txBody>
                  <a:tcPr marL="106896" marR="106896" marT="53448" marB="53448"/>
                </a:tc>
                <a:extLst>
                  <a:ext uri="{0D108BD9-81ED-4DB2-BD59-A6C34878D82A}">
                    <a16:rowId xmlns:a16="http://schemas.microsoft.com/office/drawing/2014/main" val="206791297"/>
                  </a:ext>
                </a:extLst>
              </a:tr>
              <a:tr h="2019816">
                <a:tc>
                  <a:txBody>
                    <a:bodyPr/>
                    <a:lstStyle/>
                    <a:p>
                      <a:r>
                        <a:rPr lang="en-IN" sz="1600" dirty="0">
                          <a:latin typeface="Times New Roman" panose="02020603050405020304" pitchFamily="18" charset="0"/>
                          <a:cs typeface="Times New Roman" panose="02020603050405020304" pitchFamily="18" charset="0"/>
                        </a:rPr>
                        <a:t>6.</a:t>
                      </a:r>
                    </a:p>
                  </a:txBody>
                  <a:tcPr marL="106896" marR="106896" marT="53448" marB="53448"/>
                </a:tc>
                <a:tc>
                  <a:txBody>
                    <a:bodyPr/>
                    <a:lstStyle/>
                    <a:p>
                      <a:r>
                        <a:rPr lang="en-US" sz="1800" dirty="0">
                          <a:latin typeface="Times New Roman" panose="02020603050405020304" pitchFamily="18" charset="0"/>
                          <a:cs typeface="Times New Roman" panose="02020603050405020304" pitchFamily="18" charset="0"/>
                        </a:rPr>
                        <a:t>Customer Segmentation using</a:t>
                      </a:r>
                    </a:p>
                    <a:p>
                      <a:r>
                        <a:rPr lang="en-US" sz="1800" dirty="0">
                          <a:latin typeface="Times New Roman" panose="02020603050405020304" pitchFamily="18" charset="0"/>
                          <a:cs typeface="Times New Roman" panose="02020603050405020304" pitchFamily="18" charset="0"/>
                        </a:rPr>
                        <a:t>Machine Learning (</a:t>
                      </a:r>
                      <a:r>
                        <a:rPr lang="en-US" sz="1800" dirty="0" err="1">
                          <a:latin typeface="Times New Roman" panose="02020603050405020304" pitchFamily="18" charset="0"/>
                          <a:cs typeface="Times New Roman" panose="02020603050405020304" pitchFamily="18" charset="0"/>
                        </a:rPr>
                        <a:t>Monil</a:t>
                      </a:r>
                      <a:r>
                        <a:rPr lang="en-US" sz="1800" dirty="0">
                          <a:latin typeface="Times New Roman" panose="02020603050405020304" pitchFamily="18" charset="0"/>
                          <a:cs typeface="Times New Roman" panose="02020603050405020304" pitchFamily="18" charset="0"/>
                        </a:rPr>
                        <a:t>, Patel)</a:t>
                      </a:r>
                      <a:endParaRPr lang="en-IN" sz="1800" dirty="0">
                        <a:latin typeface="Times New Roman" panose="02020603050405020304" pitchFamily="18" charset="0"/>
                        <a:cs typeface="Times New Roman" panose="02020603050405020304" pitchFamily="18" charset="0"/>
                      </a:endParaRPr>
                    </a:p>
                  </a:txBody>
                  <a:tcPr marL="106896" marR="106896" marT="53448" marB="53448"/>
                </a:tc>
                <a:tc>
                  <a:txBody>
                    <a:bodyPr/>
                    <a:lstStyle/>
                    <a:p>
                      <a:r>
                        <a:rPr lang="en-US" sz="1600" dirty="0">
                          <a:latin typeface="Times New Roman" panose="02020603050405020304" pitchFamily="18" charset="0"/>
                          <a:cs typeface="Times New Roman" panose="02020603050405020304" pitchFamily="18" charset="0"/>
                        </a:rPr>
                        <a:t>International Journal for Research in Applied Science and Engineering Technology (IJRASET)</a:t>
                      </a:r>
                      <a:endParaRPr lang="en-IN" sz="1600" dirty="0">
                        <a:latin typeface="Times New Roman" panose="02020603050405020304" pitchFamily="18" charset="0"/>
                        <a:cs typeface="Times New Roman" panose="02020603050405020304" pitchFamily="18" charset="0"/>
                      </a:endParaRPr>
                    </a:p>
                  </a:txBody>
                  <a:tcPr marL="106896" marR="106896" marT="53448" marB="53448"/>
                </a:tc>
                <a:tc>
                  <a:txBody>
                    <a:bodyPr/>
                    <a:lstStyle/>
                    <a:p>
                      <a:r>
                        <a:rPr lang="en-US" sz="1600" dirty="0">
                          <a:latin typeface="Times New Roman" panose="02020603050405020304" pitchFamily="18" charset="0"/>
                          <a:cs typeface="Times New Roman" panose="02020603050405020304" pitchFamily="18" charset="0"/>
                        </a:rPr>
                        <a:t>This paper talks about dividing a market into different buyers with different behaviors by usage of CRM as part of the organizations business strategy for enhancing customer service satisfaction by using different types of clustering algorithm like Affinity Propagation Algorithm, Density Based Clustering, etc.</a:t>
                      </a:r>
                      <a:endParaRPr lang="en-IN" sz="1600" dirty="0">
                        <a:latin typeface="Times New Roman" panose="02020603050405020304" pitchFamily="18" charset="0"/>
                        <a:cs typeface="Times New Roman" panose="02020603050405020304" pitchFamily="18" charset="0"/>
                      </a:endParaRPr>
                    </a:p>
                  </a:txBody>
                  <a:tcPr marL="106896" marR="106896" marT="53448" marB="53448"/>
                </a:tc>
                <a:extLst>
                  <a:ext uri="{0D108BD9-81ED-4DB2-BD59-A6C34878D82A}">
                    <a16:rowId xmlns:a16="http://schemas.microsoft.com/office/drawing/2014/main" val="3761745491"/>
                  </a:ext>
                </a:extLst>
              </a:tr>
            </a:tbl>
          </a:graphicData>
        </a:graphic>
      </p:graphicFrame>
    </p:spTree>
    <p:extLst>
      <p:ext uri="{BB962C8B-B14F-4D97-AF65-F5344CB8AC3E}">
        <p14:creationId xmlns:p14="http://schemas.microsoft.com/office/powerpoint/2010/main" val="158533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42C4-A5BD-44E3-9BEA-2FEB12509E48}"/>
              </a:ext>
            </a:extLst>
          </p:cNvPr>
          <p:cNvSpPr>
            <a:spLocks noGrp="1"/>
          </p:cNvSpPr>
          <p:nvPr>
            <p:ph type="title"/>
          </p:nvPr>
        </p:nvSpPr>
        <p:spPr>
          <a:xfrm>
            <a:off x="1219200" y="448056"/>
            <a:ext cx="10363200" cy="969582"/>
          </a:xfrm>
        </p:spPr>
        <p:txBody>
          <a:bodyPr/>
          <a:lstStyle/>
          <a:p>
            <a:r>
              <a:rPr lang="en-IN" dirty="0">
                <a:solidFill>
                  <a:srgbClr val="D34817"/>
                </a:solidFill>
              </a:rPr>
              <a:t>Methodology</a:t>
            </a:r>
          </a:p>
        </p:txBody>
      </p:sp>
      <p:sp>
        <p:nvSpPr>
          <p:cNvPr id="3" name="Content Placeholder 2">
            <a:extLst>
              <a:ext uri="{FF2B5EF4-FFF2-40B4-BE49-F238E27FC236}">
                <a16:creationId xmlns:a16="http://schemas.microsoft.com/office/drawing/2014/main" id="{7CA1D853-48DD-41D4-9708-7E82FE750304}"/>
              </a:ext>
            </a:extLst>
          </p:cNvPr>
          <p:cNvSpPr>
            <a:spLocks noGrp="1"/>
          </p:cNvSpPr>
          <p:nvPr>
            <p:ph sz="quarter" idx="1"/>
          </p:nvPr>
        </p:nvSpPr>
        <p:spPr>
          <a:xfrm>
            <a:off x="804333" y="1447800"/>
            <a:ext cx="10778067" cy="4762500"/>
          </a:xfrm>
        </p:spPr>
        <p:txBody>
          <a:bodyPr/>
          <a:lstStyle/>
          <a:p>
            <a:r>
              <a:rPr lang="en-US" sz="2200" dirty="0">
                <a:ea typeface="Arial Unicode MS" pitchFamily="34" charset="-128"/>
                <a:cs typeface="Times New Roman" pitchFamily="18" charset="0"/>
              </a:rPr>
              <a:t>We have used a sample dataset of an online retail. For an online retail, we selected monthly revenue, monthly active customers, monthly order count or average revenue per order are a few useful metrics.</a:t>
            </a:r>
          </a:p>
          <a:p>
            <a:r>
              <a:rPr lang="en-US" sz="2200" dirty="0">
                <a:ea typeface="Arial Unicode MS" pitchFamily="34" charset="-128"/>
                <a:cs typeface="Times New Roman" pitchFamily="18" charset="0"/>
              </a:rPr>
              <a:t>This information can be used to gain insights into customer behavior and therefore we could segment customers.</a:t>
            </a:r>
          </a:p>
          <a:p>
            <a:r>
              <a:rPr lang="en-US" sz="2200" dirty="0">
                <a:cs typeface="Times New Roman" panose="02020603050405020304" pitchFamily="18" charset="0"/>
              </a:rPr>
              <a:t>RFM – Recency-Frequency-Monetary value; technique will be used for segmentation.</a:t>
            </a:r>
          </a:p>
          <a:p>
            <a:pPr marL="319088" lvl="1" indent="0">
              <a:buNone/>
            </a:pPr>
            <a:r>
              <a:rPr lang="en-US" sz="2200" dirty="0">
                <a:cs typeface="Times New Roman" panose="02020603050405020304" pitchFamily="18" charset="0"/>
              </a:rPr>
              <a:t>	0 to 2: Low Value	</a:t>
            </a:r>
          </a:p>
          <a:p>
            <a:pPr marL="319088" lvl="1" indent="0">
              <a:buNone/>
            </a:pPr>
            <a:r>
              <a:rPr lang="en-US" sz="2200" dirty="0">
                <a:cs typeface="Times New Roman" panose="02020603050405020304" pitchFamily="18" charset="0"/>
              </a:rPr>
              <a:t>	3 to 4: Mid Value	</a:t>
            </a:r>
          </a:p>
          <a:p>
            <a:pPr marL="319088" lvl="1" indent="0">
              <a:buNone/>
            </a:pPr>
            <a:r>
              <a:rPr lang="en-US" sz="2200" dirty="0">
                <a:cs typeface="Times New Roman" panose="02020603050405020304" pitchFamily="18" charset="0"/>
              </a:rPr>
              <a:t>	5+: High Value</a:t>
            </a:r>
          </a:p>
          <a:p>
            <a:r>
              <a:rPr lang="en-IN" sz="2200" dirty="0">
                <a:cs typeface="Times New Roman" panose="02020603050405020304" pitchFamily="18" charset="0"/>
              </a:rPr>
              <a:t>K-Means analysis, Xtreme Gradient boosting classifier were used in our model implementation.</a:t>
            </a:r>
            <a:endParaRPr lang="en-US" sz="2200" dirty="0">
              <a:cs typeface="Times New Roman" panose="02020603050405020304" pitchFamily="18" charset="0"/>
            </a:endParaRPr>
          </a:p>
          <a:p>
            <a:endParaRPr lang="en-IN" sz="2200" dirty="0">
              <a:cs typeface="Times New Roman" panose="02020603050405020304" pitchFamily="18" charset="0"/>
            </a:endParaRPr>
          </a:p>
        </p:txBody>
      </p:sp>
      <p:sp>
        <p:nvSpPr>
          <p:cNvPr id="5" name="Footer Placeholder 4">
            <a:extLst>
              <a:ext uri="{FF2B5EF4-FFF2-40B4-BE49-F238E27FC236}">
                <a16:creationId xmlns:a16="http://schemas.microsoft.com/office/drawing/2014/main" id="{8739866A-9BAD-4EF5-A04D-3936DA445B32}"/>
              </a:ext>
            </a:extLst>
          </p:cNvPr>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endParaRPr>
          </a:p>
        </p:txBody>
      </p:sp>
      <p:sp>
        <p:nvSpPr>
          <p:cNvPr id="6" name="Slide Number Placeholder 5">
            <a:extLst>
              <a:ext uri="{FF2B5EF4-FFF2-40B4-BE49-F238E27FC236}">
                <a16:creationId xmlns:a16="http://schemas.microsoft.com/office/drawing/2014/main" id="{EA1CC4C7-E106-477B-BE94-F1F69FB57B06}"/>
              </a:ext>
            </a:extLst>
          </p:cNvPr>
          <p:cNvSpPr>
            <a:spLocks noGrp="1"/>
          </p:cNvSpPr>
          <p:nvPr>
            <p:ph type="sldNum" sz="quarter" idx="12"/>
          </p:nvPr>
        </p:nvSpPr>
        <p:spPr>
          <a:xfrm>
            <a:off x="194733" y="6210300"/>
            <a:ext cx="481923" cy="457200"/>
          </a:xfrm>
        </p:spPr>
        <p:txBody>
          <a:bodyPr/>
          <a:lstStyle/>
          <a:p>
            <a:pPr>
              <a:defRPr/>
            </a:pPr>
            <a:fld id="{D0B70685-0AB0-46BE-8C24-01069582FCA8}" type="slidenum">
              <a:rPr lang="en-US" smtClean="0"/>
              <a:pPr>
                <a:defRPr/>
              </a:pPr>
              <a:t>6</a:t>
            </a:fld>
            <a:endParaRPr lang="en-US"/>
          </a:p>
        </p:txBody>
      </p:sp>
    </p:spTree>
    <p:extLst>
      <p:ext uri="{BB962C8B-B14F-4D97-AF65-F5344CB8AC3E}">
        <p14:creationId xmlns:p14="http://schemas.microsoft.com/office/powerpoint/2010/main" val="52249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AC08-3A17-4A71-8A14-5BC0DED1016C}"/>
              </a:ext>
            </a:extLst>
          </p:cNvPr>
          <p:cNvSpPr>
            <a:spLocks noGrp="1"/>
          </p:cNvSpPr>
          <p:nvPr>
            <p:ph type="title"/>
          </p:nvPr>
        </p:nvSpPr>
        <p:spPr/>
        <p:txBody>
          <a:bodyPr/>
          <a:lstStyle/>
          <a:p>
            <a:r>
              <a:rPr lang="en-IN" dirty="0">
                <a:solidFill>
                  <a:srgbClr val="D34817"/>
                </a:solidFill>
              </a:rPr>
              <a:t>Methodology – </a:t>
            </a:r>
            <a:r>
              <a:rPr lang="en-IN" sz="3600" dirty="0">
                <a:solidFill>
                  <a:srgbClr val="D34817"/>
                </a:solidFill>
              </a:rPr>
              <a:t>Module 1</a:t>
            </a:r>
            <a:endParaRPr lang="en-IN" dirty="0"/>
          </a:p>
        </p:txBody>
      </p:sp>
      <p:sp>
        <p:nvSpPr>
          <p:cNvPr id="3" name="Content Placeholder 2">
            <a:extLst>
              <a:ext uri="{FF2B5EF4-FFF2-40B4-BE49-F238E27FC236}">
                <a16:creationId xmlns:a16="http://schemas.microsoft.com/office/drawing/2014/main" id="{B045777A-4E81-4917-8D5D-0F6999231B11}"/>
              </a:ext>
            </a:extLst>
          </p:cNvPr>
          <p:cNvSpPr>
            <a:spLocks noGrp="1"/>
          </p:cNvSpPr>
          <p:nvPr>
            <p:ph sz="quarter" idx="1"/>
          </p:nvPr>
        </p:nvSpPr>
        <p:spPr/>
        <p:txBody>
          <a:bodyPr/>
          <a:lstStyle/>
          <a:p>
            <a:r>
              <a:rPr lang="en-IN" dirty="0"/>
              <a:t>Dataset was gathered from Kaggle website.</a:t>
            </a:r>
          </a:p>
        </p:txBody>
      </p:sp>
      <p:sp>
        <p:nvSpPr>
          <p:cNvPr id="5" name="Footer Placeholder 4">
            <a:extLst>
              <a:ext uri="{FF2B5EF4-FFF2-40B4-BE49-F238E27FC236}">
                <a16:creationId xmlns:a16="http://schemas.microsoft.com/office/drawing/2014/main" id="{499D353B-35D1-448D-A7FF-2EA547ACE11F}"/>
              </a:ext>
            </a:extLst>
          </p:cNvPr>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endParaRPr>
          </a:p>
        </p:txBody>
      </p:sp>
      <p:sp>
        <p:nvSpPr>
          <p:cNvPr id="6" name="Slide Number Placeholder 5">
            <a:extLst>
              <a:ext uri="{FF2B5EF4-FFF2-40B4-BE49-F238E27FC236}">
                <a16:creationId xmlns:a16="http://schemas.microsoft.com/office/drawing/2014/main" id="{42973A20-297B-4309-85F6-4856C80F174F}"/>
              </a:ext>
            </a:extLst>
          </p:cNvPr>
          <p:cNvSpPr>
            <a:spLocks noGrp="1"/>
          </p:cNvSpPr>
          <p:nvPr>
            <p:ph type="sldNum" sz="quarter" idx="12"/>
          </p:nvPr>
        </p:nvSpPr>
        <p:spPr/>
        <p:txBody>
          <a:bodyPr/>
          <a:lstStyle/>
          <a:p>
            <a:pPr>
              <a:defRPr/>
            </a:pPr>
            <a:fld id="{D0B70685-0AB0-46BE-8C24-01069582FCA8}" type="slidenum">
              <a:rPr lang="en-US" smtClean="0"/>
              <a:pPr>
                <a:defRPr/>
              </a:pPr>
              <a:t>7</a:t>
            </a:fld>
            <a:endParaRPr lang="en-US"/>
          </a:p>
        </p:txBody>
      </p:sp>
      <p:pic>
        <p:nvPicPr>
          <p:cNvPr id="8" name="Picture 7" descr="Table&#10;&#10;Description automatically generated">
            <a:extLst>
              <a:ext uri="{FF2B5EF4-FFF2-40B4-BE49-F238E27FC236}">
                <a16:creationId xmlns:a16="http://schemas.microsoft.com/office/drawing/2014/main" id="{2EFD0F60-F467-4918-BFCA-14336A7B63D6}"/>
              </a:ext>
            </a:extLst>
          </p:cNvPr>
          <p:cNvPicPr>
            <a:picLocks noChangeAspect="1"/>
          </p:cNvPicPr>
          <p:nvPr/>
        </p:nvPicPr>
        <p:blipFill rotWithShape="1">
          <a:blip r:embed="rId2">
            <a:extLst>
              <a:ext uri="{28A0092B-C50C-407E-A947-70E740481C1C}">
                <a14:useLocalDpi xmlns:a14="http://schemas.microsoft.com/office/drawing/2010/main" val="0"/>
              </a:ext>
            </a:extLst>
          </a:blip>
          <a:srcRect r="11213"/>
          <a:stretch/>
        </p:blipFill>
        <p:spPr>
          <a:xfrm>
            <a:off x="684829" y="2417445"/>
            <a:ext cx="10822342" cy="3602355"/>
          </a:xfrm>
          <a:prstGeom prst="rect">
            <a:avLst/>
          </a:prstGeom>
        </p:spPr>
      </p:pic>
    </p:spTree>
    <p:extLst>
      <p:ext uri="{BB962C8B-B14F-4D97-AF65-F5344CB8AC3E}">
        <p14:creationId xmlns:p14="http://schemas.microsoft.com/office/powerpoint/2010/main" val="208038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95EC-2A02-48FF-A5BB-D73F58488956}"/>
              </a:ext>
            </a:extLst>
          </p:cNvPr>
          <p:cNvSpPr>
            <a:spLocks noGrp="1"/>
          </p:cNvSpPr>
          <p:nvPr>
            <p:ph type="title"/>
          </p:nvPr>
        </p:nvSpPr>
        <p:spPr>
          <a:xfrm>
            <a:off x="1219200" y="274638"/>
            <a:ext cx="10363200" cy="1143000"/>
          </a:xfrm>
        </p:spPr>
        <p:txBody>
          <a:bodyPr wrap="square" anchor="b">
            <a:normAutofit/>
          </a:bodyPr>
          <a:lstStyle/>
          <a:p>
            <a:r>
              <a:rPr lang="en-IN" dirty="0">
                <a:solidFill>
                  <a:srgbClr val="D34817"/>
                </a:solidFill>
              </a:rPr>
              <a:t>Methodology – </a:t>
            </a:r>
            <a:r>
              <a:rPr lang="en-IN" sz="3600" dirty="0">
                <a:solidFill>
                  <a:srgbClr val="D34817"/>
                </a:solidFill>
              </a:rPr>
              <a:t>Module 1</a:t>
            </a:r>
            <a:endParaRPr lang="en-IN" dirty="0">
              <a:solidFill>
                <a:srgbClr val="D34817"/>
              </a:solidFill>
            </a:endParaRPr>
          </a:p>
        </p:txBody>
      </p:sp>
      <p:sp>
        <p:nvSpPr>
          <p:cNvPr id="3" name="Content Placeholder 2">
            <a:extLst>
              <a:ext uri="{FF2B5EF4-FFF2-40B4-BE49-F238E27FC236}">
                <a16:creationId xmlns:a16="http://schemas.microsoft.com/office/drawing/2014/main" id="{AF601F17-AF67-469D-819C-DF93880B110C}"/>
              </a:ext>
            </a:extLst>
          </p:cNvPr>
          <p:cNvSpPr>
            <a:spLocks noGrp="1"/>
          </p:cNvSpPr>
          <p:nvPr>
            <p:ph sz="quarter" idx="1"/>
          </p:nvPr>
        </p:nvSpPr>
        <p:spPr>
          <a:xfrm>
            <a:off x="1219200" y="1642360"/>
            <a:ext cx="4998720" cy="4572000"/>
          </a:xfrm>
        </p:spPr>
        <p:txBody>
          <a:bodyPr wrap="square" anchor="t">
            <a:normAutofit lnSpcReduction="10000"/>
          </a:bodyPr>
          <a:lstStyle/>
          <a:p>
            <a:pPr>
              <a:lnSpc>
                <a:spcPct val="90000"/>
              </a:lnSpc>
            </a:pPr>
            <a:r>
              <a:rPr lang="en-IN" sz="2400" dirty="0"/>
              <a:t>The data was pre-processed.</a:t>
            </a:r>
          </a:p>
          <a:p>
            <a:pPr lvl="1">
              <a:lnSpc>
                <a:spcPct val="90000"/>
              </a:lnSpc>
              <a:buFont typeface="Wingdings" panose="05000000000000000000" pitchFamily="2" charset="2"/>
              <a:buChar char="Ø"/>
            </a:pPr>
            <a:r>
              <a:rPr lang="en-IN" dirty="0"/>
              <a:t>Cancelled invoices removed</a:t>
            </a:r>
          </a:p>
          <a:p>
            <a:pPr lvl="1">
              <a:lnSpc>
                <a:spcPct val="90000"/>
              </a:lnSpc>
              <a:buFont typeface="Wingdings" panose="05000000000000000000" pitchFamily="2" charset="2"/>
              <a:buChar char="Ø"/>
            </a:pPr>
            <a:r>
              <a:rPr lang="en-IN" dirty="0"/>
              <a:t>Duplicate invoices removed</a:t>
            </a:r>
          </a:p>
          <a:p>
            <a:pPr lvl="1">
              <a:lnSpc>
                <a:spcPct val="90000"/>
              </a:lnSpc>
              <a:buFont typeface="Wingdings" panose="05000000000000000000" pitchFamily="2" charset="2"/>
              <a:buChar char="Ø"/>
            </a:pPr>
            <a:r>
              <a:rPr lang="en-IN" dirty="0"/>
              <a:t>Null entries removed</a:t>
            </a:r>
          </a:p>
          <a:p>
            <a:pPr marL="319088" lvl="1" indent="0">
              <a:lnSpc>
                <a:spcPct val="90000"/>
              </a:lnSpc>
              <a:buNone/>
            </a:pPr>
            <a:endParaRPr lang="en-IN" dirty="0"/>
          </a:p>
          <a:p>
            <a:pPr>
              <a:lnSpc>
                <a:spcPct val="90000"/>
              </a:lnSpc>
            </a:pPr>
            <a:r>
              <a:rPr lang="en-IN" sz="2400" dirty="0"/>
              <a:t>Then we calculated RFM values:</a:t>
            </a:r>
          </a:p>
          <a:p>
            <a:pPr lvl="1">
              <a:lnSpc>
                <a:spcPct val="90000"/>
              </a:lnSpc>
              <a:buFont typeface="Wingdings" panose="05000000000000000000" pitchFamily="2" charset="2"/>
              <a:buChar char="Ø"/>
            </a:pPr>
            <a:r>
              <a:rPr lang="en-IN" dirty="0"/>
              <a:t>Recency based on difference between last invoice date and current invoice date</a:t>
            </a:r>
          </a:p>
          <a:p>
            <a:pPr lvl="1">
              <a:lnSpc>
                <a:spcPct val="90000"/>
              </a:lnSpc>
              <a:buFont typeface="Wingdings" panose="05000000000000000000" pitchFamily="2" charset="2"/>
              <a:buChar char="Ø"/>
            </a:pPr>
            <a:r>
              <a:rPr lang="en-IN" dirty="0"/>
              <a:t>Frequency based on number of transactions made by each customer</a:t>
            </a:r>
          </a:p>
          <a:p>
            <a:pPr lvl="1">
              <a:lnSpc>
                <a:spcPct val="90000"/>
              </a:lnSpc>
              <a:buFont typeface="Wingdings" panose="05000000000000000000" pitchFamily="2" charset="2"/>
              <a:buChar char="Ø"/>
            </a:pPr>
            <a:r>
              <a:rPr lang="en-IN" dirty="0"/>
              <a:t>Monetary based on sum of total billing of all transactions for each customer</a:t>
            </a:r>
          </a:p>
        </p:txBody>
      </p:sp>
      <p:pic>
        <p:nvPicPr>
          <p:cNvPr id="7" name="Content Placeholder 7" descr="Table&#10;&#10;Description automatically generated">
            <a:extLst>
              <a:ext uri="{FF2B5EF4-FFF2-40B4-BE49-F238E27FC236}">
                <a16:creationId xmlns:a16="http://schemas.microsoft.com/office/drawing/2014/main" id="{82BB8417-0DA3-4A1D-9E65-4FDB927EF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606609" y="1447800"/>
            <a:ext cx="4942702" cy="457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A79C9C6E-1322-4F4C-A7DD-3AE83F777BE8}"/>
              </a:ext>
            </a:extLst>
          </p:cNvPr>
          <p:cNvSpPr>
            <a:spLocks noGrp="1"/>
          </p:cNvSpPr>
          <p:nvPr>
            <p:ph type="ftr" sz="quarter" idx="11"/>
          </p:nvPr>
        </p:nvSpPr>
        <p:spPr>
          <a:xfrm>
            <a:off x="1219200" y="6172200"/>
            <a:ext cx="5283200" cy="457200"/>
          </a:xfrm>
        </p:spPr>
        <p:txBody>
          <a:bodyPr anchor="ctr">
            <a:normAutofit/>
          </a:bodyPr>
          <a:lstStyle/>
          <a:p>
            <a:pPr>
              <a:defRPr/>
            </a:pPr>
            <a:r>
              <a:rPr lang="en-IN" b="1" dirty="0"/>
              <a:t>Customer segmentation using Machine Learning</a:t>
            </a:r>
            <a:endParaRPr lang="en-US" dirty="0">
              <a:solidFill>
                <a:srgbClr val="696464"/>
              </a:solidFill>
            </a:endParaRPr>
          </a:p>
        </p:txBody>
      </p:sp>
      <p:sp>
        <p:nvSpPr>
          <p:cNvPr id="6" name="Slide Number Placeholder 5">
            <a:extLst>
              <a:ext uri="{FF2B5EF4-FFF2-40B4-BE49-F238E27FC236}">
                <a16:creationId xmlns:a16="http://schemas.microsoft.com/office/drawing/2014/main" id="{E4C00F54-968A-429C-9077-0045C319F7B9}"/>
              </a:ext>
            </a:extLst>
          </p:cNvPr>
          <p:cNvSpPr>
            <a:spLocks noGrp="1"/>
          </p:cNvSpPr>
          <p:nvPr>
            <p:ph type="sldNum" sz="quarter" idx="12"/>
          </p:nvPr>
        </p:nvSpPr>
        <p:spPr>
          <a:xfrm>
            <a:off x="194733" y="6210300"/>
            <a:ext cx="609600" cy="457200"/>
          </a:xfrm>
        </p:spPr>
        <p:txBody>
          <a:bodyPr wrap="none" anchor="ctr">
            <a:normAutofit/>
          </a:bodyPr>
          <a:lstStyle/>
          <a:p>
            <a:pPr>
              <a:spcAft>
                <a:spcPts val="600"/>
              </a:spcAft>
              <a:defRPr/>
            </a:pPr>
            <a:fld id="{D0B70685-0AB0-46BE-8C24-01069582FCA8}" type="slidenum">
              <a:rPr lang="en-US" smtClean="0"/>
              <a:pPr>
                <a:spcAft>
                  <a:spcPts val="600"/>
                </a:spcAft>
                <a:defRPr/>
              </a:pPr>
              <a:t>8</a:t>
            </a:fld>
            <a:endParaRPr lang="en-US"/>
          </a:p>
        </p:txBody>
      </p:sp>
    </p:spTree>
    <p:extLst>
      <p:ext uri="{BB962C8B-B14F-4D97-AF65-F5344CB8AC3E}">
        <p14:creationId xmlns:p14="http://schemas.microsoft.com/office/powerpoint/2010/main" val="248747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18FC-FD35-42D9-92FA-A3DEA805A7FF}"/>
              </a:ext>
            </a:extLst>
          </p:cNvPr>
          <p:cNvSpPr>
            <a:spLocks noGrp="1"/>
          </p:cNvSpPr>
          <p:nvPr>
            <p:ph type="title"/>
          </p:nvPr>
        </p:nvSpPr>
        <p:spPr/>
        <p:txBody>
          <a:bodyPr/>
          <a:lstStyle/>
          <a:p>
            <a:r>
              <a:rPr lang="en-IN" dirty="0">
                <a:solidFill>
                  <a:srgbClr val="D34817"/>
                </a:solidFill>
              </a:rPr>
              <a:t>Methodology – </a:t>
            </a:r>
            <a:r>
              <a:rPr lang="en-IN" sz="3600" dirty="0">
                <a:solidFill>
                  <a:srgbClr val="D34817"/>
                </a:solidFill>
              </a:rPr>
              <a:t>Module 1</a:t>
            </a:r>
            <a:endParaRPr lang="en-IN" dirty="0"/>
          </a:p>
        </p:txBody>
      </p:sp>
      <p:sp>
        <p:nvSpPr>
          <p:cNvPr id="5" name="Footer Placeholder 4">
            <a:extLst>
              <a:ext uri="{FF2B5EF4-FFF2-40B4-BE49-F238E27FC236}">
                <a16:creationId xmlns:a16="http://schemas.microsoft.com/office/drawing/2014/main" id="{64CA640A-972D-4BB2-9AC4-E47145E301E0}"/>
              </a:ext>
            </a:extLst>
          </p:cNvPr>
          <p:cNvSpPr>
            <a:spLocks noGrp="1"/>
          </p:cNvSpPr>
          <p:nvPr>
            <p:ph type="ftr" sz="quarter" idx="11"/>
          </p:nvPr>
        </p:nvSpPr>
        <p:spPr/>
        <p:txBody>
          <a:bodyPr/>
          <a:lstStyle/>
          <a:p>
            <a:pPr>
              <a:defRPr/>
            </a:pPr>
            <a:r>
              <a:rPr lang="en-IN" b="1" dirty="0"/>
              <a:t>Customer segmentation using Machine Learning</a:t>
            </a:r>
            <a:endParaRPr lang="en-US" dirty="0">
              <a:solidFill>
                <a:srgbClr val="696464"/>
              </a:solidFill>
            </a:endParaRPr>
          </a:p>
        </p:txBody>
      </p:sp>
      <p:sp>
        <p:nvSpPr>
          <p:cNvPr id="6" name="Slide Number Placeholder 5">
            <a:extLst>
              <a:ext uri="{FF2B5EF4-FFF2-40B4-BE49-F238E27FC236}">
                <a16:creationId xmlns:a16="http://schemas.microsoft.com/office/drawing/2014/main" id="{9DF2EE60-123D-4EE2-A986-4908D80D00C2}"/>
              </a:ext>
            </a:extLst>
          </p:cNvPr>
          <p:cNvSpPr>
            <a:spLocks noGrp="1"/>
          </p:cNvSpPr>
          <p:nvPr>
            <p:ph type="sldNum" sz="quarter" idx="12"/>
          </p:nvPr>
        </p:nvSpPr>
        <p:spPr/>
        <p:txBody>
          <a:bodyPr/>
          <a:lstStyle/>
          <a:p>
            <a:pPr>
              <a:defRPr/>
            </a:pPr>
            <a:fld id="{D0B70685-0AB0-46BE-8C24-01069582FCA8}" type="slidenum">
              <a:rPr lang="en-US" smtClean="0"/>
              <a:pPr>
                <a:defRPr/>
              </a:pPr>
              <a:t>9</a:t>
            </a:fld>
            <a:endParaRPr lang="en-US"/>
          </a:p>
        </p:txBody>
      </p:sp>
      <p:sp>
        <p:nvSpPr>
          <p:cNvPr id="9" name="Content Placeholder 8">
            <a:extLst>
              <a:ext uri="{FF2B5EF4-FFF2-40B4-BE49-F238E27FC236}">
                <a16:creationId xmlns:a16="http://schemas.microsoft.com/office/drawing/2014/main" id="{A413115A-8BBA-4F2F-A39A-36EB75FF299B}"/>
              </a:ext>
            </a:extLst>
          </p:cNvPr>
          <p:cNvSpPr>
            <a:spLocks noGrp="1"/>
          </p:cNvSpPr>
          <p:nvPr>
            <p:ph sz="quarter" idx="1"/>
          </p:nvPr>
        </p:nvSpPr>
        <p:spPr/>
        <p:txBody>
          <a:bodyPr/>
          <a:lstStyle/>
          <a:p>
            <a:r>
              <a:rPr lang="en-IN" dirty="0"/>
              <a:t>Next we plotted the RFM values separately to evaluate data distribution within each feature.</a:t>
            </a:r>
          </a:p>
        </p:txBody>
      </p:sp>
      <p:pic>
        <p:nvPicPr>
          <p:cNvPr id="12" name="Picture 11" descr="A picture containing chart&#10;&#10;Description automatically generated">
            <a:extLst>
              <a:ext uri="{FF2B5EF4-FFF2-40B4-BE49-F238E27FC236}">
                <a16:creationId xmlns:a16="http://schemas.microsoft.com/office/drawing/2014/main" id="{1AC3F3D6-75C8-48EE-9097-64D65EEAF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222" y="2578608"/>
            <a:ext cx="10615556" cy="3441192"/>
          </a:xfrm>
          <a:prstGeom prst="rect">
            <a:avLst/>
          </a:prstGeom>
        </p:spPr>
      </p:pic>
    </p:spTree>
    <p:extLst>
      <p:ext uri="{BB962C8B-B14F-4D97-AF65-F5344CB8AC3E}">
        <p14:creationId xmlns:p14="http://schemas.microsoft.com/office/powerpoint/2010/main" val="287865783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1521</Words>
  <Application>Microsoft Office PowerPoint</Application>
  <PresentationFormat>Widescreen</PresentationFormat>
  <Paragraphs>174</Paragraphs>
  <Slides>18</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Arial</vt:lpstr>
      <vt:lpstr>Arial Unicode MS</vt:lpstr>
      <vt:lpstr>Calibri</vt:lpstr>
      <vt:lpstr>Calibri Light</vt:lpstr>
      <vt:lpstr>Franklin Gothic Book</vt:lpstr>
      <vt:lpstr>Perpetua</vt:lpstr>
      <vt:lpstr>Times New Roman</vt:lpstr>
      <vt:lpstr>Wingdings</vt:lpstr>
      <vt:lpstr>Wingdings 2</vt:lpstr>
      <vt:lpstr>Office Theme</vt:lpstr>
      <vt:lpstr>Equity</vt:lpstr>
      <vt:lpstr>1_Equity</vt:lpstr>
      <vt:lpstr>Customer segmentation using Machine Learning</vt:lpstr>
      <vt:lpstr>Contents</vt:lpstr>
      <vt:lpstr>Introduction</vt:lpstr>
      <vt:lpstr>Literature Review/ Existing Methods</vt:lpstr>
      <vt:lpstr>Literature Review/ Existing Methods</vt:lpstr>
      <vt:lpstr>Methodology</vt:lpstr>
      <vt:lpstr>Methodology – Module 1</vt:lpstr>
      <vt:lpstr>Methodology – Module 1</vt:lpstr>
      <vt:lpstr>Methodology – Module 1</vt:lpstr>
      <vt:lpstr>Methodology – Module 1</vt:lpstr>
      <vt:lpstr>Methodology – Module 1</vt:lpstr>
      <vt:lpstr>Methodology – Module 1</vt:lpstr>
      <vt:lpstr>Methodology – Module 1</vt:lpstr>
      <vt:lpstr>Methodology – Module 1</vt:lpstr>
      <vt:lpstr>Methodology – Module 2</vt:lpstr>
      <vt:lpstr>Methodology – Module 2</vt:lpstr>
      <vt:lpstr>Advantages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Machine Learning</dc:title>
  <dc:creator>Laxmikant Kabra</dc:creator>
  <cp:lastModifiedBy>Laxmikant Kabra</cp:lastModifiedBy>
  <cp:revision>70</cp:revision>
  <dcterms:created xsi:type="dcterms:W3CDTF">2022-04-19T17:39:59Z</dcterms:created>
  <dcterms:modified xsi:type="dcterms:W3CDTF">2022-04-20T04:27:05Z</dcterms:modified>
</cp:coreProperties>
</file>