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436" r:id="rId2"/>
    <p:sldId id="257" r:id="rId3"/>
    <p:sldId id="399" r:id="rId4"/>
    <p:sldId id="429" r:id="rId5"/>
    <p:sldId id="258" r:id="rId6"/>
    <p:sldId id="430" r:id="rId7"/>
    <p:sldId id="262" r:id="rId8"/>
    <p:sldId id="263" r:id="rId9"/>
    <p:sldId id="375" r:id="rId10"/>
    <p:sldId id="431" r:id="rId11"/>
    <p:sldId id="396" r:id="rId12"/>
    <p:sldId id="432" r:id="rId13"/>
    <p:sldId id="268" r:id="rId14"/>
    <p:sldId id="297" r:id="rId15"/>
    <p:sldId id="435" r:id="rId16"/>
    <p:sldId id="434" r:id="rId17"/>
    <p:sldId id="428" r:id="rId18"/>
    <p:sldId id="433"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90" autoAdjust="0"/>
  </p:normalViewPr>
  <p:slideViewPr>
    <p:cSldViewPr>
      <p:cViewPr>
        <p:scale>
          <a:sx n="50" d="100"/>
          <a:sy n="50" d="100"/>
        </p:scale>
        <p:origin x="1740"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extLst>
      <p:ext uri="{BB962C8B-B14F-4D97-AF65-F5344CB8AC3E}">
        <p14:creationId xmlns:p14="http://schemas.microsoft.com/office/powerpoint/2010/main" val="2881531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extLst>
      <p:ext uri="{BB962C8B-B14F-4D97-AF65-F5344CB8AC3E}">
        <p14:creationId xmlns:p14="http://schemas.microsoft.com/office/powerpoint/2010/main" val="2043180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51811100-C181-4161-81E1-C1B1D191B141}" type="slidenum">
              <a:rPr lang="en-IN" smtClean="0"/>
              <a:pPr algn="r"/>
              <a:t>15</a:t>
            </a:fld>
            <a:endParaRPr lang="en-IN"/>
          </a:p>
        </p:txBody>
      </p:sp>
    </p:spTree>
    <p:extLst>
      <p:ext uri="{BB962C8B-B14F-4D97-AF65-F5344CB8AC3E}">
        <p14:creationId xmlns:p14="http://schemas.microsoft.com/office/powerpoint/2010/main" val="1570631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extLst>
      <p:ext uri="{BB962C8B-B14F-4D97-AF65-F5344CB8AC3E}">
        <p14:creationId xmlns:p14="http://schemas.microsoft.com/office/powerpoint/2010/main" val="325267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extLst>
      <p:ext uri="{BB962C8B-B14F-4D97-AF65-F5344CB8AC3E}">
        <p14:creationId xmlns:p14="http://schemas.microsoft.com/office/powerpoint/2010/main" val="3795951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extLst>
      <p:ext uri="{BB962C8B-B14F-4D97-AF65-F5344CB8AC3E}">
        <p14:creationId xmlns:p14="http://schemas.microsoft.com/office/powerpoint/2010/main" val="1903264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extLst>
      <p:ext uri="{BB962C8B-B14F-4D97-AF65-F5344CB8AC3E}">
        <p14:creationId xmlns:p14="http://schemas.microsoft.com/office/powerpoint/2010/main" val="1122819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extLst>
      <p:ext uri="{BB962C8B-B14F-4D97-AF65-F5344CB8AC3E}">
        <p14:creationId xmlns:p14="http://schemas.microsoft.com/office/powerpoint/2010/main" val="211526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extLst>
      <p:ext uri="{BB962C8B-B14F-4D97-AF65-F5344CB8AC3E}">
        <p14:creationId xmlns:p14="http://schemas.microsoft.com/office/powerpoint/2010/main" val="3455178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extLst>
      <p:ext uri="{BB962C8B-B14F-4D97-AF65-F5344CB8AC3E}">
        <p14:creationId xmlns:p14="http://schemas.microsoft.com/office/powerpoint/2010/main" val="4111550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4190254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539" y="1447801"/>
            <a:ext cx="8567670" cy="1200329"/>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Classification Of Bone Fractures using CNN</a:t>
            </a:r>
            <a:endParaRPr lang="en-US" sz="36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5105400" y="2743200"/>
            <a:ext cx="5029200" cy="1200329"/>
          </a:xfrm>
          <a:prstGeom prst="rect">
            <a:avLst/>
          </a:prstGeom>
          <a:noFill/>
        </p:spPr>
        <p:txBody>
          <a:bodyPr wrap="square" rtlCol="0">
            <a:spAutoFit/>
          </a:bodyPr>
          <a:lstStyle/>
          <a:p>
            <a:r>
              <a:rPr lang="en-US" b="1" dirty="0">
                <a:solidFill>
                  <a:schemeClr val="tx2">
                    <a:lumMod val="75000"/>
                  </a:schemeClr>
                </a:solidFill>
                <a:latin typeface="Times New Roman" panose="02020603050405020304" pitchFamily="18" charset="0"/>
                <a:cs typeface="Times New Roman" panose="02020603050405020304" pitchFamily="18" charset="0"/>
              </a:rPr>
              <a:t>Name of the student &amp; </a:t>
            </a:r>
            <a:r>
              <a:rPr lang="en-US" b="1" dirty="0" err="1">
                <a:solidFill>
                  <a:schemeClr val="tx2">
                    <a:lumMod val="75000"/>
                  </a:schemeClr>
                </a:solidFill>
                <a:latin typeface="Times New Roman" panose="02020603050405020304" pitchFamily="18" charset="0"/>
                <a:cs typeface="Times New Roman" panose="02020603050405020304" pitchFamily="18" charset="0"/>
              </a:rPr>
              <a:t>Roll.No</a:t>
            </a:r>
            <a:r>
              <a:rPr lang="en-US" b="1" dirty="0">
                <a:solidFill>
                  <a:schemeClr val="tx2">
                    <a:lumMod val="75000"/>
                  </a:schemeClr>
                </a:solidFill>
                <a:latin typeface="Times New Roman" panose="02020603050405020304" pitchFamily="18" charset="0"/>
                <a:cs typeface="Times New Roman" panose="02020603050405020304" pitchFamily="18" charset="0"/>
              </a:rPr>
              <a:t>.</a:t>
            </a:r>
          </a:p>
          <a:p>
            <a:r>
              <a:rPr lang="en-US" b="1" dirty="0" err="1">
                <a:solidFill>
                  <a:schemeClr val="tx2">
                    <a:lumMod val="75000"/>
                  </a:schemeClr>
                </a:solidFill>
                <a:latin typeface="Times New Roman" panose="02020603050405020304" pitchFamily="18" charset="0"/>
                <a:cs typeface="Times New Roman" panose="02020603050405020304" pitchFamily="18" charset="0"/>
              </a:rPr>
              <a:t>N.Aeyba</a:t>
            </a:r>
            <a:r>
              <a:rPr lang="en-US" b="1" dirty="0">
                <a:solidFill>
                  <a:schemeClr val="tx2">
                    <a:lumMod val="75000"/>
                  </a:schemeClr>
                </a:solidFill>
                <a:latin typeface="Times New Roman" panose="02020603050405020304" pitchFamily="18" charset="0"/>
                <a:cs typeface="Times New Roman" panose="02020603050405020304" pitchFamily="18" charset="0"/>
              </a:rPr>
              <a:t>  	         21H55A0516</a:t>
            </a:r>
          </a:p>
          <a:p>
            <a:r>
              <a:rPr lang="en-US" b="1" dirty="0" err="1">
                <a:solidFill>
                  <a:schemeClr val="tx2">
                    <a:lumMod val="75000"/>
                  </a:schemeClr>
                </a:solidFill>
                <a:latin typeface="Times New Roman" panose="02020603050405020304" pitchFamily="18" charset="0"/>
                <a:cs typeface="Times New Roman" panose="02020603050405020304" pitchFamily="18" charset="0"/>
              </a:rPr>
              <a:t>S.Sushma</a:t>
            </a:r>
            <a:r>
              <a:rPr lang="en-US" b="1" dirty="0">
                <a:solidFill>
                  <a:schemeClr val="tx2">
                    <a:lumMod val="75000"/>
                  </a:schemeClr>
                </a:solidFill>
                <a:latin typeface="Times New Roman" panose="02020603050405020304" pitchFamily="18" charset="0"/>
                <a:cs typeface="Times New Roman" panose="02020603050405020304" pitchFamily="18" charset="0"/>
              </a:rPr>
              <a:t> 	         21H55A0520</a:t>
            </a:r>
          </a:p>
          <a:p>
            <a:r>
              <a:rPr lang="en-US" b="1" dirty="0" err="1">
                <a:solidFill>
                  <a:schemeClr val="tx2">
                    <a:lumMod val="75000"/>
                  </a:schemeClr>
                </a:solidFill>
                <a:latin typeface="Times New Roman" panose="02020603050405020304" pitchFamily="18" charset="0"/>
                <a:cs typeface="Times New Roman" panose="02020603050405020304" pitchFamily="18" charset="0"/>
              </a:rPr>
              <a:t>S.Laxmi</a:t>
            </a:r>
            <a:r>
              <a:rPr lang="en-US" b="1" dirty="0">
                <a:solidFill>
                  <a:schemeClr val="tx2">
                    <a:lumMod val="75000"/>
                  </a:schemeClr>
                </a:solidFill>
                <a:latin typeface="Times New Roman" panose="02020603050405020304" pitchFamily="18" charset="0"/>
                <a:cs typeface="Times New Roman" panose="02020603050405020304" pitchFamily="18" charset="0"/>
              </a:rPr>
              <a:t> </a:t>
            </a:r>
            <a:r>
              <a:rPr lang="en-US" b="1" dirty="0" err="1">
                <a:solidFill>
                  <a:schemeClr val="tx2">
                    <a:lumMod val="75000"/>
                  </a:schemeClr>
                </a:solidFill>
                <a:latin typeface="Times New Roman" panose="02020603050405020304" pitchFamily="18" charset="0"/>
                <a:cs typeface="Times New Roman" panose="02020603050405020304" pitchFamily="18" charset="0"/>
              </a:rPr>
              <a:t>Narayana</a:t>
            </a:r>
            <a:r>
              <a:rPr lang="en-US" b="1" dirty="0">
                <a:solidFill>
                  <a:schemeClr val="tx2">
                    <a:lumMod val="75000"/>
                  </a:schemeClr>
                </a:solidFill>
                <a:latin typeface="Times New Roman" panose="02020603050405020304" pitchFamily="18" charset="0"/>
                <a:cs typeface="Times New Roman" panose="02020603050405020304" pitchFamily="18" charset="0"/>
              </a:rPr>
              <a:t>         21H55A0523</a:t>
            </a:r>
          </a:p>
        </p:txBody>
      </p:sp>
      <p:sp>
        <p:nvSpPr>
          <p:cNvPr id="4" name="TextBox 3"/>
          <p:cNvSpPr txBox="1"/>
          <p:nvPr/>
        </p:nvSpPr>
        <p:spPr>
          <a:xfrm>
            <a:off x="155575" y="4419600"/>
            <a:ext cx="5181600" cy="1579920"/>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pPr marR="64008" lvl="0">
              <a:lnSpc>
                <a:spcPct val="150000"/>
              </a:lnSpc>
              <a:spcBef>
                <a:spcPts val="400"/>
              </a:spcBef>
              <a:buClr>
                <a:schemeClr val="accent1"/>
              </a:buClr>
              <a:buSzPct val="68000"/>
              <a:defRPr/>
            </a:pPr>
            <a:r>
              <a:rPr lang="en-US" sz="2000" b="1" dirty="0">
                <a:latin typeface="Times New Roman" panose="02020603050405020304" pitchFamily="18" charset="0"/>
                <a:cs typeface="Times New Roman" panose="02020603050405020304" pitchFamily="18" charset="0"/>
              </a:rPr>
              <a:t>Ms. </a:t>
            </a:r>
            <a:r>
              <a:rPr lang="en-US" sz="2000" b="1" dirty="0" err="1" smtClean="0">
                <a:latin typeface="Times New Roman" panose="02020603050405020304" pitchFamily="18" charset="0"/>
                <a:cs typeface="Times New Roman" panose="02020603050405020304" pitchFamily="18" charset="0"/>
              </a:rPr>
              <a:t>P.Navya</a:t>
            </a:r>
            <a:r>
              <a:rPr lang="en-US" sz="2000" b="1" dirty="0" err="1">
                <a:latin typeface="Times New Roman" panose="02020603050405020304" pitchFamily="18" charset="0"/>
                <a:cs typeface="Times New Roman" panose="02020603050405020304" pitchFamily="18" charset="0"/>
              </a:rPr>
              <a:t>s</a:t>
            </a:r>
            <a:r>
              <a:rPr lang="en-US" sz="2000" b="1" dirty="0" err="1" smtClean="0">
                <a:latin typeface="Times New Roman" panose="02020603050405020304" pitchFamily="18" charset="0"/>
                <a:cs typeface="Times New Roman" panose="02020603050405020304" pitchFamily="18" charset="0"/>
              </a:rPr>
              <a:t>ree</a:t>
            </a:r>
            <a:r>
              <a:rPr lang="en-US" sz="2000" b="1" dirty="0" smtClean="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marR="64008" lvl="0">
              <a:lnSpc>
                <a:spcPct val="150000"/>
              </a:lnSpc>
              <a:spcBef>
                <a:spcPts val="400"/>
              </a:spcBef>
              <a:buClr>
                <a:schemeClr val="accent1"/>
              </a:buClr>
              <a:buSzPct val="68000"/>
              <a:defRPr/>
            </a:pPr>
            <a:r>
              <a:rPr lang="en-US" sz="2000" b="1" dirty="0">
                <a:latin typeface="Times New Roman" panose="02020603050405020304" pitchFamily="18" charset="0"/>
                <a:cs typeface="Times New Roman" panose="02020603050405020304" pitchFamily="18" charset="0"/>
              </a:rPr>
              <a:t> (Assistant Professor)</a:t>
            </a:r>
            <a:endParaRPr lang="en-US" sz="20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xmlns=""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xmlns=""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xmlns=""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xmlns=""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xmlns=""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No:78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dirty="0"/>
          </a:p>
          <a:p>
            <a:endParaRPr lang="en-IN" dirty="0"/>
          </a:p>
          <a:p>
            <a:pPr algn="just"/>
            <a:r>
              <a:rPr lang="en-IN" dirty="0"/>
              <a:t>           </a:t>
            </a:r>
            <a:r>
              <a:rPr lang="en-IN" sz="1800" dirty="0">
                <a:latin typeface="Times New Roman" panose="02020603050405020304" pitchFamily="18" charset="0"/>
                <a:cs typeface="Times New Roman" panose="02020603050405020304" pitchFamily="18" charset="0"/>
              </a:rPr>
              <a:t> </a:t>
            </a:r>
            <a:endParaRPr lang="en-US" sz="2000" dirty="0">
              <a:solidFill>
                <a:srgbClr val="1F2328"/>
              </a:solidFill>
              <a:latin typeface="Times New Roman" panose="02020603050405020304" pitchFamily="18" charset="0"/>
              <a:cs typeface="Times New Roman" panose="02020603050405020304" pitchFamily="18" charset="0"/>
            </a:endParaRPr>
          </a:p>
          <a:p>
            <a:pPr algn="just"/>
            <a:r>
              <a:rPr lang="en-US" sz="2000" dirty="0">
                <a:solidFill>
                  <a:srgbClr val="1F2328"/>
                </a:solidFill>
                <a:latin typeface="Times New Roman" panose="02020603050405020304" pitchFamily="18" charset="0"/>
                <a:cs typeface="Times New Roman" panose="02020603050405020304" pitchFamily="18" charset="0"/>
              </a:rPr>
              <a:t>	After loading all the images into data frames and assigning a label to each image, we split our images into 72% training, 18% validation and 10% test. The algorithm starts with data augmentation and pre-processing the x-ray images, such as flip horizontal. The second step uses a ResNet50 neural network to classify the type of bone in the image. Once the bone type has been predicted, A specific model will be loaded for that bone type prediction from 3 different types that were each trained to identify a fracture in another bone type and used to detect whether the bone is fractured. The algorithm can determine whether the prediction should be considered a positive result, indicating that a bone fracture is present, or a negative result, indicating that no bone fracture is present. The results of the bone type classification and bone fracture detection will be displayed to the user in the application, allowing for easy interpretation. </a:t>
            </a:r>
            <a:endParaRPr lang="en-US" sz="2000" dirty="0">
              <a:latin typeface="Times New Roman" panose="02020603050405020304" pitchFamily="18" charset="0"/>
              <a:cs typeface="Times New Roman" panose="02020603050405020304" pitchFamily="18" charset="0"/>
            </a:endParaRPr>
          </a:p>
          <a:p>
            <a:endParaRPr lang="en-IN" dirty="0"/>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Calibri" pitchFamily="34" charset="0"/>
                <a:cs typeface="Calibri" pitchFamily="34" charset="0"/>
              </a:rPr>
              <a:t>Research objective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dirty="0"/>
          </a:p>
          <a:p>
            <a:endParaRPr lang="en-IN" dirty="0"/>
          </a:p>
          <a:p>
            <a:endParaRPr lang="en-IN"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a:t>
            </a:r>
            <a:r>
              <a:rPr lang="en-US" sz="2000" dirty="0">
                <a:solidFill>
                  <a:srgbClr val="1F2328"/>
                </a:solidFill>
                <a:latin typeface="Times New Roman" panose="02020603050405020304" pitchFamily="18" charset="0"/>
                <a:cs typeface="Times New Roman" panose="02020603050405020304" pitchFamily="18" charset="0"/>
              </a:rPr>
              <a:t>The algorithm starts with data augmentation and pre-processing the x-ray images, such as flip horizontal. The second step uses a ResNet50 neural network to classify the type of bone in the image. Once the bone type has been predicted, A specific model will be loaded for that bone type prediction from 3 different types that were each trained to identify a fracture in another bone type and used to detect whether the bone is fractured. This approach utilizes the strong image classification capabilities of ResNet50 to identify the type of bone and then employs a specific model for each bone to determine if there is a fracture present.</a:t>
            </a: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304800" y="813375"/>
            <a:ext cx="8381160" cy="75600"/>
          </a:xfrm>
          <a:prstGeom prst="rect">
            <a:avLst/>
          </a:prstGeom>
          <a:solidFill>
            <a:srgbClr val="7030A0"/>
          </a:solidFill>
          <a:ln w="25560">
            <a:solidFill>
              <a:srgbClr val="3A5F8B"/>
            </a:solidFill>
            <a:round/>
          </a:ln>
        </p:spPr>
      </p:sp>
      <p:sp>
        <p:nvSpPr>
          <p:cNvPr id="11" name="TextBox 10"/>
          <p:cNvSpPr txBox="1"/>
          <p:nvPr/>
        </p:nvSpPr>
        <p:spPr>
          <a:xfrm>
            <a:off x="304800" y="2286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graphicFrame>
        <p:nvGraphicFramePr>
          <p:cNvPr id="2" name="Table 1"/>
          <p:cNvGraphicFramePr>
            <a:graphicFrameLocks noGrp="1"/>
          </p:cNvGraphicFramePr>
          <p:nvPr>
            <p:extLst>
              <p:ext uri="{D42A27DB-BD31-4B8C-83A1-F6EECF244321}">
                <p14:modId xmlns:p14="http://schemas.microsoft.com/office/powerpoint/2010/main" val="2525553601"/>
              </p:ext>
            </p:extLst>
          </p:nvPr>
        </p:nvGraphicFramePr>
        <p:xfrm>
          <a:off x="152400" y="888975"/>
          <a:ext cx="8991600" cy="7589520"/>
        </p:xfrm>
        <a:graphic>
          <a:graphicData uri="http://schemas.openxmlformats.org/drawingml/2006/table">
            <a:tbl>
              <a:tblPr firstRow="1" bandRow="1">
                <a:tableStyleId>{5C22544A-7EE6-4342-B048-85BDC9FD1C3A}</a:tableStyleId>
              </a:tblPr>
              <a:tblGrid>
                <a:gridCol w="580103"/>
                <a:gridCol w="1128818"/>
                <a:gridCol w="1096475"/>
                <a:gridCol w="1918301"/>
                <a:gridCol w="1978637"/>
                <a:gridCol w="2289266"/>
              </a:tblGrid>
              <a:tr h="793214">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tr>
              <a:tr h="1733320">
                <a:tc>
                  <a:txBody>
                    <a:bodyPr/>
                    <a:lstStyle/>
                    <a:p>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D.P</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Yadav,Sandeep</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Rathor</a:t>
                      </a:r>
                      <a:endParaRPr lang="en-US" sz="1400" baseline="0" dirty="0">
                        <a:latin typeface="Times New Roman" panose="02020603050405020304" pitchFamily="18" charset="0"/>
                        <a:cs typeface="Times New Roman" panose="02020603050405020304" pitchFamily="18" charset="0"/>
                      </a:endParaRPr>
                    </a:p>
                    <a:p>
                      <a:r>
                        <a:rPr lang="en-US" sz="1400" baseline="0" dirty="0">
                          <a:latin typeface="Times New Roman" panose="02020603050405020304" pitchFamily="18" charset="0"/>
                          <a:cs typeface="Times New Roman" panose="02020603050405020304" pitchFamily="18" charset="0"/>
                        </a:rPr>
                        <a:t>(2020)</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Bone</a:t>
                      </a:r>
                      <a:r>
                        <a:rPr lang="en-US" sz="1400" baseline="0" dirty="0">
                          <a:latin typeface="Times New Roman" panose="02020603050405020304" pitchFamily="18" charset="0"/>
                          <a:cs typeface="Times New Roman" panose="02020603050405020304" pitchFamily="18" charset="0"/>
                        </a:rPr>
                        <a:t> Fracture Detection &amp; Classification using Deep Learning Approach</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Deep Neural Network(DNN)</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Deep Neural Network(DNN)</a:t>
                      </a:r>
                      <a:r>
                        <a:rPr lang="en-US" sz="1400" baseline="0" dirty="0">
                          <a:latin typeface="Times New Roman" panose="02020603050405020304" pitchFamily="18" charset="0"/>
                          <a:cs typeface="Times New Roman" panose="02020603050405020304" pitchFamily="18" charset="0"/>
                        </a:rPr>
                        <a:t> is used for classification and fracture detection in fractured and healthy bones.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Less Accuracy.</a:t>
                      </a:r>
                    </a:p>
                  </a:txBody>
                  <a:tcPr/>
                </a:tc>
              </a:tr>
              <a:tr h="1733320">
                <a:tc>
                  <a:txBody>
                    <a:bodyPr/>
                    <a:lstStyle/>
                    <a:p>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Leonardo</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Tanzi,Rodrigo</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Moreno,Sandro</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Moos,Enrico</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Vezzetti</a:t>
                      </a:r>
                      <a:endParaRPr lang="en-US" sz="1400" baseline="0" dirty="0">
                        <a:latin typeface="Times New Roman" panose="02020603050405020304" pitchFamily="18" charset="0"/>
                        <a:cs typeface="Times New Roman" panose="02020603050405020304" pitchFamily="18" charset="0"/>
                      </a:endParaRPr>
                    </a:p>
                    <a:p>
                      <a:r>
                        <a:rPr lang="en-US" sz="1400" baseline="0" dirty="0">
                          <a:latin typeface="Times New Roman" panose="02020603050405020304" pitchFamily="18" charset="0"/>
                          <a:cs typeface="Times New Roman" panose="02020603050405020304" pitchFamily="18" charset="0"/>
                        </a:rPr>
                        <a:t>(2020)</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Bone Fracture</a:t>
                      </a:r>
                      <a:r>
                        <a:rPr lang="en-US" sz="1400" baseline="0" dirty="0">
                          <a:latin typeface="Times New Roman" panose="02020603050405020304" pitchFamily="18" charset="0"/>
                          <a:cs typeface="Times New Roman" panose="02020603050405020304" pitchFamily="18" charset="0"/>
                        </a:rPr>
                        <a:t> classification Using Deep Learning</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aseline="0" dirty="0">
                          <a:latin typeface="Times New Roman" panose="02020603050405020304" pitchFamily="18" charset="0"/>
                          <a:cs typeface="Times New Roman" panose="02020603050405020304" pitchFamily="18" charset="0"/>
                        </a:rPr>
                        <a:t>Neural Network</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Classification Of Bone </a:t>
                      </a:r>
                      <a:r>
                        <a:rPr lang="en-US" sz="1400" dirty="0" err="1">
                          <a:latin typeface="Times New Roman" panose="02020603050405020304" pitchFamily="18" charset="0"/>
                          <a:cs typeface="Times New Roman" panose="02020603050405020304" pitchFamily="18" charset="0"/>
                        </a:rPr>
                        <a:t>Fractures,CAD</a:t>
                      </a:r>
                      <a:r>
                        <a:rPr lang="en-US" sz="1400" dirty="0">
                          <a:latin typeface="Times New Roman" panose="02020603050405020304" pitchFamily="18" charset="0"/>
                          <a:cs typeface="Times New Roman" panose="02020603050405020304" pitchFamily="18" charset="0"/>
                        </a:rPr>
                        <a:t> system</a:t>
                      </a:r>
                    </a:p>
                  </a:txBody>
                  <a:tcPr/>
                </a:tc>
                <a:tc>
                  <a:txBody>
                    <a:bodyPr/>
                    <a:lstStyle/>
                    <a:p>
                      <a:r>
                        <a:rPr lang="en-US" sz="1400" dirty="0">
                          <a:latin typeface="Times New Roman" panose="02020603050405020304" pitchFamily="18" charset="0"/>
                          <a:cs typeface="Times New Roman" panose="02020603050405020304" pitchFamily="18" charset="0"/>
                        </a:rPr>
                        <a:t>Limited</a:t>
                      </a:r>
                      <a:r>
                        <a:rPr lang="en-US" sz="1400" baseline="0" dirty="0">
                          <a:latin typeface="Times New Roman" panose="02020603050405020304" pitchFamily="18" charset="0"/>
                          <a:cs typeface="Times New Roman" panose="02020603050405020304" pitchFamily="18" charset="0"/>
                        </a:rPr>
                        <a:t> record are added.</a:t>
                      </a:r>
                      <a:endParaRPr lang="en-US" sz="1400" dirty="0">
                        <a:latin typeface="Times New Roman" panose="02020603050405020304" pitchFamily="18" charset="0"/>
                        <a:cs typeface="Times New Roman" panose="02020603050405020304" pitchFamily="18" charset="0"/>
                      </a:endParaRPr>
                    </a:p>
                  </a:txBody>
                  <a:tcPr/>
                </a:tc>
              </a:tr>
              <a:tr h="1938969">
                <a:tc>
                  <a:txBody>
                    <a:bodyPr/>
                    <a:lstStyle/>
                    <a:p>
                      <a:r>
                        <a:rPr lang="en-US" sz="1400" dirty="0"/>
                        <a:t>3</a:t>
                      </a:r>
                      <a:endParaRPr lang="en-IN" sz="1400" dirty="0"/>
                    </a:p>
                  </a:txBody>
                  <a:tcPr/>
                </a:tc>
                <a:tc>
                  <a:txBody>
                    <a:bodyPr/>
                    <a:lstStyle/>
                    <a:p>
                      <a:r>
                        <a:rPr lang="en-IN" sz="1400" dirty="0" err="1">
                          <a:latin typeface="Times New Roman" panose="02020603050405020304" pitchFamily="18" charset="0"/>
                          <a:cs typeface="Times New Roman" panose="02020603050405020304" pitchFamily="18" charset="0"/>
                        </a:rPr>
                        <a:t>Tripathi,Ankur</a:t>
                      </a:r>
                      <a:r>
                        <a:rPr lang="en-IN" sz="1400" baseline="0" dirty="0">
                          <a:latin typeface="Times New Roman" panose="02020603050405020304" pitchFamily="18" charset="0"/>
                          <a:cs typeface="Times New Roman" panose="02020603050405020304" pitchFamily="18" charset="0"/>
                        </a:rPr>
                        <a:t> </a:t>
                      </a:r>
                      <a:r>
                        <a:rPr lang="en-IN" sz="1400" baseline="0" dirty="0" err="1">
                          <a:latin typeface="Times New Roman" panose="02020603050405020304" pitchFamily="18" charset="0"/>
                          <a:cs typeface="Times New Roman" panose="02020603050405020304" pitchFamily="18" charset="0"/>
                        </a:rPr>
                        <a:t>Mani,etal</a:t>
                      </a:r>
                      <a:r>
                        <a:rPr lang="en-IN" sz="1400" baseline="0" dirty="0">
                          <a:latin typeface="Times New Roman" panose="02020603050405020304" pitchFamily="18" charset="0"/>
                          <a:cs typeface="Times New Roman" panose="02020603050405020304" pitchFamily="18" charset="0"/>
                        </a:rPr>
                        <a:t> (2017)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Automatic Detection of</a:t>
                      </a:r>
                      <a:r>
                        <a:rPr lang="en-IN" sz="1400" baseline="0" dirty="0">
                          <a:latin typeface="Times New Roman" panose="02020603050405020304" pitchFamily="18" charset="0"/>
                          <a:cs typeface="Times New Roman" panose="02020603050405020304" pitchFamily="18" charset="0"/>
                        </a:rPr>
                        <a:t> fractures in femur bones using Image Processing</a:t>
                      </a:r>
                      <a:r>
                        <a:rPr lang="en-IN" sz="1400" baseline="0" dirty="0"/>
                        <a:t> </a:t>
                      </a:r>
                      <a:endParaRPr lang="en-IN" sz="1400" dirty="0"/>
                    </a:p>
                  </a:txBody>
                  <a:tcPr/>
                </a:tc>
                <a:tc>
                  <a:txBody>
                    <a:bodyPr/>
                    <a:lstStyle/>
                    <a:p>
                      <a:r>
                        <a:rPr lang="en-IN" sz="1400" dirty="0">
                          <a:latin typeface="Times New Roman" panose="02020603050405020304" pitchFamily="18" charset="0"/>
                          <a:cs typeface="Times New Roman" panose="02020603050405020304" pitchFamily="18" charset="0"/>
                        </a:rPr>
                        <a:t>Paper</a:t>
                      </a:r>
                      <a:r>
                        <a:rPr lang="en-IN" sz="1400" baseline="0" dirty="0">
                          <a:latin typeface="Times New Roman" panose="02020603050405020304" pitchFamily="18" charset="0"/>
                          <a:cs typeface="Times New Roman" panose="02020603050405020304" pitchFamily="18" charset="0"/>
                        </a:rPr>
                        <a:t> proposed to visualize and classify deformities for locating fractures in the femur through image processing technique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In this approach the classification</a:t>
                      </a:r>
                      <a:r>
                        <a:rPr lang="en-IN" sz="1400" baseline="0" dirty="0">
                          <a:latin typeface="Times New Roman" panose="02020603050405020304" pitchFamily="18" charset="0"/>
                          <a:cs typeface="Times New Roman" panose="02020603050405020304" pitchFamily="18" charset="0"/>
                        </a:rPr>
                        <a:t> of fractured and </a:t>
                      </a:r>
                      <a:r>
                        <a:rPr lang="en-IN" sz="1400" baseline="0" dirty="0" err="1">
                          <a:latin typeface="Times New Roman" panose="02020603050405020304" pitchFamily="18" charset="0"/>
                          <a:cs typeface="Times New Roman" panose="02020603050405020304" pitchFamily="18" charset="0"/>
                        </a:rPr>
                        <a:t>unfractured</a:t>
                      </a:r>
                      <a:r>
                        <a:rPr lang="en-IN" sz="1400" baseline="0" dirty="0">
                          <a:latin typeface="Times New Roman" panose="02020603050405020304" pitchFamily="18" charset="0"/>
                          <a:cs typeface="Times New Roman" panose="02020603050405020304" pitchFamily="18" charset="0"/>
                        </a:rPr>
                        <a:t> bone is done with the help of </a:t>
                      </a:r>
                      <a:r>
                        <a:rPr lang="en-IN" sz="1400" baseline="0" dirty="0" err="1">
                          <a:latin typeface="Times New Roman" panose="02020603050405020304" pitchFamily="18" charset="0"/>
                          <a:cs typeface="Times New Roman" panose="02020603050405020304" pitchFamily="18" charset="0"/>
                        </a:rPr>
                        <a:t>prepocessing,fracture</a:t>
                      </a:r>
                      <a:r>
                        <a:rPr lang="en-IN" sz="1400" baseline="0" dirty="0">
                          <a:latin typeface="Times New Roman" panose="02020603050405020304" pitchFamily="18" charset="0"/>
                          <a:cs typeface="Times New Roman" panose="02020603050405020304" pitchFamily="18" charset="0"/>
                        </a:rPr>
                        <a:t> extraction &amp; classification of image processing techniques.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Fracture is detected</a:t>
                      </a:r>
                      <a:r>
                        <a:rPr lang="en-IN" sz="1400" baseline="0" dirty="0">
                          <a:latin typeface="Times New Roman" panose="02020603050405020304" pitchFamily="18" charset="0"/>
                          <a:cs typeface="Times New Roman" panose="02020603050405020304" pitchFamily="18" charset="0"/>
                        </a:rPr>
                        <a:t> only for femur bones.</a:t>
                      </a:r>
                      <a:endParaRPr lang="en-IN" sz="1400" dirty="0">
                        <a:latin typeface="Times New Roman" panose="02020603050405020304" pitchFamily="18" charset="0"/>
                        <a:cs typeface="Times New Roman" panose="02020603050405020304" pitchFamily="18" charset="0"/>
                      </a:endParaRPr>
                    </a:p>
                  </a:txBody>
                  <a:tcPr/>
                </a:tc>
              </a:tr>
              <a:tr h="1116376">
                <a:tc>
                  <a:txBody>
                    <a:bodyPr/>
                    <a:lstStyle/>
                    <a:p>
                      <a:r>
                        <a:rPr lang="en-US" dirty="0"/>
                        <a:t>4</a:t>
                      </a:r>
                      <a:endParaRPr lang="en-IN" dirty="0"/>
                    </a:p>
                  </a:txBody>
                  <a:tcPr/>
                </a:tc>
                <a:tc>
                  <a:txBody>
                    <a:bodyPr/>
                    <a:lstStyle/>
                    <a:p>
                      <a:r>
                        <a:rPr lang="en-IN" sz="1400" dirty="0" err="1">
                          <a:latin typeface="Times New Roman" panose="02020603050405020304" pitchFamily="18" charset="0"/>
                          <a:cs typeface="Times New Roman" panose="02020603050405020304" pitchFamily="18" charset="0"/>
                        </a:rPr>
                        <a:t>Dimililer</a:t>
                      </a:r>
                      <a:r>
                        <a:rPr lang="en-IN" sz="1400" baseline="0" dirty="0">
                          <a:latin typeface="Times New Roman" panose="02020603050405020304" pitchFamily="18" charset="0"/>
                          <a:cs typeface="Times New Roman" panose="02020603050405020304" pitchFamily="18" charset="0"/>
                        </a:rPr>
                        <a:t>, </a:t>
                      </a:r>
                      <a:r>
                        <a:rPr lang="en-IN" sz="1400" baseline="0" dirty="0" err="1">
                          <a:latin typeface="Times New Roman" panose="02020603050405020304" pitchFamily="18" charset="0"/>
                          <a:cs typeface="Times New Roman" panose="02020603050405020304" pitchFamily="18" charset="0"/>
                        </a:rPr>
                        <a:t>kamil</a:t>
                      </a:r>
                      <a:r>
                        <a:rPr lang="en-IN" sz="1400" baseline="0" dirty="0">
                          <a:latin typeface="Times New Roman" panose="02020603050405020304" pitchFamily="18" charset="0"/>
                          <a:cs typeface="Times New Roman" panose="02020603050405020304" pitchFamily="18" charset="0"/>
                        </a:rPr>
                        <a:t> (2017)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Intelligent Bone Fracture</a:t>
                      </a:r>
                      <a:r>
                        <a:rPr lang="en-IN" sz="1400" baseline="0" dirty="0">
                          <a:latin typeface="Times New Roman" panose="02020603050405020304" pitchFamily="18" charset="0"/>
                          <a:cs typeface="Times New Roman" panose="02020603050405020304" pitchFamily="18" charset="0"/>
                        </a:rPr>
                        <a:t> Detection System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Neural</a:t>
                      </a:r>
                      <a:r>
                        <a:rPr lang="en-IN" sz="1400" baseline="0" dirty="0">
                          <a:latin typeface="Times New Roman" panose="02020603050405020304" pitchFamily="18" charset="0"/>
                          <a:cs typeface="Times New Roman" panose="02020603050405020304" pitchFamily="18" charset="0"/>
                        </a:rPr>
                        <a:t> Network</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The</a:t>
                      </a:r>
                      <a:r>
                        <a:rPr lang="en-IN" sz="1400" baseline="0" dirty="0">
                          <a:latin typeface="Times New Roman" panose="02020603050405020304" pitchFamily="18" charset="0"/>
                          <a:cs typeface="Times New Roman" panose="02020603050405020304" pitchFamily="18" charset="0"/>
                        </a:rPr>
                        <a:t> Author did not focus on a </a:t>
                      </a:r>
                      <a:r>
                        <a:rPr lang="en-IN" sz="1400" baseline="0" dirty="0" err="1">
                          <a:latin typeface="Times New Roman" panose="02020603050405020304" pitchFamily="18" charset="0"/>
                          <a:cs typeface="Times New Roman" panose="02020603050405020304" pitchFamily="18" charset="0"/>
                        </a:rPr>
                        <a:t>specifictype</a:t>
                      </a:r>
                      <a:r>
                        <a:rPr lang="en-IN" sz="1400" baseline="0" dirty="0">
                          <a:latin typeface="Times New Roman" panose="02020603050405020304" pitchFamily="18" charset="0"/>
                          <a:cs typeface="Times New Roman" panose="02020603050405020304" pitchFamily="18" charset="0"/>
                        </a:rPr>
                        <a:t> of </a:t>
                      </a:r>
                      <a:r>
                        <a:rPr lang="en-IN" sz="1400" baseline="0" dirty="0" err="1">
                          <a:latin typeface="Times New Roman" panose="02020603050405020304" pitchFamily="18" charset="0"/>
                          <a:cs typeface="Times New Roman" panose="02020603050405020304" pitchFamily="18" charset="0"/>
                        </a:rPr>
                        <a:t>bone,instead</a:t>
                      </a:r>
                      <a:r>
                        <a:rPr lang="en-IN" sz="1400" baseline="0" dirty="0">
                          <a:latin typeface="Times New Roman" panose="02020603050405020304" pitchFamily="18" charset="0"/>
                          <a:cs typeface="Times New Roman" panose="02020603050405020304" pitchFamily="18" charset="0"/>
                        </a:rPr>
                        <a:t> the dataset is composed of various body parts.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The</a:t>
                      </a:r>
                      <a:r>
                        <a:rPr lang="en-IN" sz="1400" baseline="0" dirty="0">
                          <a:latin typeface="Times New Roman" panose="02020603050405020304" pitchFamily="18" charset="0"/>
                          <a:cs typeface="Times New Roman" panose="02020603050405020304" pitchFamily="18" charset="0"/>
                        </a:rPr>
                        <a:t> tool was trained with 30 images and tested with 70 images.</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dirty="0"/>
          </a:p>
          <a:p>
            <a:endParaRPr lang="en-IN" dirty="0"/>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We Present the outcomes of our Machine Learning model.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We are trying to evaluate its efficiency.</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We Compare its performance with traditional methods and existing methods.</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57200" y="457200"/>
            <a:ext cx="3048000" cy="584775"/>
          </a:xfrm>
          <a:prstGeom prst="rect">
            <a:avLst/>
          </a:prstGeom>
          <a:noFill/>
        </p:spPr>
        <p:txBody>
          <a:bodyPr wrap="square" rtlCol="0">
            <a:spAutoFit/>
          </a:bodyPr>
          <a:lstStyle/>
          <a:p>
            <a:r>
              <a:rPr lang="en-US" sz="3200" b="1" dirty="0" smtClean="0">
                <a:solidFill>
                  <a:srgbClr val="C00000"/>
                </a:solidFill>
                <a:latin typeface="Calibri" pitchFamily="34" charset="0"/>
                <a:cs typeface="Calibri" pitchFamily="34" charset="0"/>
              </a:rPr>
              <a:t>Result Analysis</a:t>
            </a:r>
            <a:endParaRPr lang="en-US" sz="3200" b="1" dirty="0">
              <a:solidFill>
                <a:srgbClr val="C00000"/>
              </a:solidFill>
              <a:latin typeface="Calibri" pitchFamily="34" charset="0"/>
              <a:cs typeface="Calibri"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1800" y="3048000"/>
            <a:ext cx="2590800" cy="3200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dirty="0"/>
          </a:p>
          <a:p>
            <a:endParaRPr lang="en-IN" dirty="0"/>
          </a:p>
          <a:p>
            <a:endParaRPr lang="en-IN" dirty="0"/>
          </a:p>
          <a:p>
            <a:pPr algn="just"/>
            <a:r>
              <a:rPr lang="en-IN" dirty="0"/>
              <a:t>                 </a:t>
            </a:r>
            <a:r>
              <a:rPr lang="en-US" sz="2000" dirty="0">
                <a:solidFill>
                  <a:srgbClr val="1F2328"/>
                </a:solidFill>
                <a:latin typeface="Times New Roman" panose="02020603050405020304" pitchFamily="18" charset="0"/>
                <a:cs typeface="Times New Roman" panose="02020603050405020304" pitchFamily="18" charset="0"/>
              </a:rPr>
              <a:t>The algorithm can determine whether the prediction should be considered a positive result, indicating that a bone fracture is present, or a negative result, indicating that no bone fracture is present. The results of the bone type classification and bone fracture detection will be displayed to the user in the application, allowing for easy interpretation. This algorithm has the potential to greatly aid medical professionals in detecting bone fractures and improving patient diagnosis and treatment. Its efficient and accurate analysis of x-ray images can speed up the diagnosis process and help patients receive appropriate care.</a:t>
            </a:r>
            <a:endParaRPr lang="en-US" sz="2000" dirty="0">
              <a:latin typeface="Times New Roman" panose="02020603050405020304" pitchFamily="18" charset="0"/>
              <a:cs typeface="Times New Roman" panose="02020603050405020304" pitchFamily="18" charset="0"/>
            </a:endParaRPr>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pitchFamily="34" charset="0"/>
                <a:cs typeface="Calibri" pitchFamily="34" charset="0"/>
              </a:rPr>
              <a:t>Conclusion</a:t>
            </a:r>
            <a:endParaRPr sz="3200" dirty="0">
              <a:solidFill>
                <a:srgbClr val="C00000"/>
              </a:solidFill>
              <a:latin typeface="Calibri" pitchFamily="34" charset="0"/>
              <a:cs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4" name="Rectangle 3"/>
          <p:cNvSpPr/>
          <p:nvPr/>
        </p:nvSpPr>
        <p:spPr>
          <a:xfrm>
            <a:off x="914400" y="1582341"/>
            <a:ext cx="7391400" cy="4401205"/>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future improvements can be made to this project. To improve the accuracy, a dataset with more number of images can be given.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algorithm can be improved to an extent where it can be able to process and give the desired result on images </a:t>
            </a:r>
            <a:r>
              <a:rPr lang="en-US" sz="2000" dirty="0" smtClean="0">
                <a:latin typeface="Times New Roman" panose="02020603050405020304" pitchFamily="18" charset="0"/>
                <a:cs typeface="Times New Roman" panose="02020603050405020304" pitchFamily="18" charset="0"/>
              </a:rPr>
              <a:t>without </a:t>
            </a:r>
            <a:r>
              <a:rPr lang="en-US" sz="2000" dirty="0">
                <a:latin typeface="Times New Roman" panose="02020603050405020304" pitchFamily="18" charset="0"/>
                <a:cs typeface="Times New Roman" panose="02020603050405020304" pitchFamily="18" charset="0"/>
              </a:rPr>
              <a:t>disturbances like lack of clarity, a different </a:t>
            </a:r>
            <a:r>
              <a:rPr lang="en-US" sz="2000" dirty="0" smtClean="0">
                <a:latin typeface="Times New Roman" panose="02020603050405020304" pitchFamily="18" charset="0"/>
                <a:cs typeface="Times New Roman" panose="02020603050405020304" pitchFamily="18" charset="0"/>
              </a:rPr>
              <a:t>angle</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Right now, the computer just says whether there's a fracture or not. It would be helpful if it could also point out exactly where the fracture is and why it thinks so</a:t>
            </a:r>
            <a:r>
              <a:rPr lang="en-US" sz="20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Conduct extensive clinical validation studies to assess the performance, reliability, and safety of CNN-based fracture classification systems in real-world </a:t>
            </a:r>
            <a:r>
              <a:rPr lang="en-US" sz="2000" dirty="0" smtClean="0">
                <a:latin typeface="Times New Roman" panose="02020603050405020304" pitchFamily="18" charset="0"/>
                <a:cs typeface="Times New Roman" panose="02020603050405020304" pitchFamily="18" charset="0"/>
              </a:rPr>
              <a:t>healthcare.</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Explore the integration of multiple imaging modalities such as X-ray, CT, MRI, and ultrasound for more comprehensive fracture classification.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pPr algn="just"/>
            <a:endParaRPr lang="en-IN" dirty="0"/>
          </a:p>
          <a:p>
            <a:pPr algn="just"/>
            <a:endParaRPr lang="en-IN" dirty="0">
              <a:latin typeface="Times New Roman" panose="02020603050405020304" pitchFamily="18" charset="0"/>
              <a:cs typeface="Times New Roman" panose="02020603050405020304" pitchFamily="18" charset="0"/>
            </a:endParaRPr>
          </a:p>
          <a:p>
            <a:pPr algn="just"/>
            <a:r>
              <a:rPr lang="en-US" dirty="0">
                <a:solidFill>
                  <a:srgbClr val="222222"/>
                </a:solidFill>
                <a:latin typeface="Times New Roman" panose="02020603050405020304" pitchFamily="18" charset="0"/>
                <a:cs typeface="Times New Roman" panose="02020603050405020304" pitchFamily="18" charset="0"/>
              </a:rPr>
              <a:t>[1] </a:t>
            </a:r>
            <a:r>
              <a:rPr lang="en-US" dirty="0" err="1">
                <a:solidFill>
                  <a:srgbClr val="222222"/>
                </a:solidFill>
                <a:latin typeface="Times New Roman" panose="02020603050405020304" pitchFamily="18" charset="0"/>
                <a:cs typeface="Times New Roman" panose="02020603050405020304" pitchFamily="18" charset="0"/>
              </a:rPr>
              <a:t>Mahendran</a:t>
            </a:r>
            <a:r>
              <a:rPr lang="en-US" dirty="0">
                <a:solidFill>
                  <a:srgbClr val="222222"/>
                </a:solidFill>
                <a:latin typeface="Times New Roman" panose="02020603050405020304" pitchFamily="18" charset="0"/>
                <a:cs typeface="Times New Roman" panose="02020603050405020304" pitchFamily="18" charset="0"/>
              </a:rPr>
              <a:t>, S. K., &amp; </a:t>
            </a:r>
            <a:r>
              <a:rPr lang="en-US" dirty="0" err="1">
                <a:solidFill>
                  <a:srgbClr val="222222"/>
                </a:solidFill>
                <a:latin typeface="Times New Roman" panose="02020603050405020304" pitchFamily="18" charset="0"/>
                <a:cs typeface="Times New Roman" panose="02020603050405020304" pitchFamily="18" charset="0"/>
              </a:rPr>
              <a:t>Baboo</a:t>
            </a:r>
            <a:r>
              <a:rPr lang="en-US" dirty="0">
                <a:solidFill>
                  <a:srgbClr val="222222"/>
                </a:solidFill>
                <a:latin typeface="Times New Roman" panose="02020603050405020304" pitchFamily="18" charset="0"/>
                <a:cs typeface="Times New Roman" panose="02020603050405020304" pitchFamily="18" charset="0"/>
              </a:rPr>
              <a:t>, S. S. (2011). </a:t>
            </a:r>
            <a:r>
              <a:rPr lang="en-US" dirty="0" smtClean="0">
                <a:solidFill>
                  <a:srgbClr val="222222"/>
                </a:solidFill>
                <a:latin typeface="Times New Roman" panose="02020603050405020304" pitchFamily="18" charset="0"/>
                <a:cs typeface="Times New Roman" panose="02020603050405020304" pitchFamily="18" charset="0"/>
              </a:rPr>
              <a:t>Automatic fracture </a:t>
            </a:r>
            <a:r>
              <a:rPr lang="en-US" dirty="0">
                <a:solidFill>
                  <a:srgbClr val="222222"/>
                </a:solidFill>
                <a:latin typeface="Times New Roman" panose="02020603050405020304" pitchFamily="18" charset="0"/>
                <a:cs typeface="Times New Roman" panose="02020603050405020304" pitchFamily="18" charset="0"/>
              </a:rPr>
              <a:t>detection using classifiers-a review. </a:t>
            </a:r>
            <a:r>
              <a:rPr lang="en-US" dirty="0" smtClean="0">
                <a:solidFill>
                  <a:srgbClr val="222222"/>
                </a:solidFill>
                <a:latin typeface="Times New Roman" panose="02020603050405020304" pitchFamily="18" charset="0"/>
                <a:cs typeface="Times New Roman" panose="02020603050405020304" pitchFamily="18" charset="0"/>
              </a:rPr>
              <a:t>International Journal </a:t>
            </a:r>
            <a:r>
              <a:rPr lang="en-US" dirty="0">
                <a:solidFill>
                  <a:srgbClr val="222222"/>
                </a:solidFill>
                <a:latin typeface="Times New Roman" panose="02020603050405020304" pitchFamily="18" charset="0"/>
                <a:cs typeface="Times New Roman" panose="02020603050405020304" pitchFamily="18" charset="0"/>
              </a:rPr>
              <a:t>of Computer Science Issues (IJCSI), 8(6), 340.</a:t>
            </a:r>
          </a:p>
          <a:p>
            <a:pPr algn="just"/>
            <a:r>
              <a:rPr lang="en-US" dirty="0">
                <a:solidFill>
                  <a:srgbClr val="222222"/>
                </a:solidFill>
                <a:latin typeface="Times New Roman" panose="02020603050405020304" pitchFamily="18" charset="0"/>
                <a:cs typeface="Times New Roman" panose="02020603050405020304" pitchFamily="18" charset="0"/>
              </a:rPr>
              <a:t>[2] </a:t>
            </a:r>
            <a:r>
              <a:rPr lang="en-US" dirty="0" err="1">
                <a:solidFill>
                  <a:srgbClr val="222222"/>
                </a:solidFill>
                <a:latin typeface="Times New Roman" panose="02020603050405020304" pitchFamily="18" charset="0"/>
                <a:cs typeface="Times New Roman" panose="02020603050405020304" pitchFamily="18" charset="0"/>
              </a:rPr>
              <a:t>Johari</a:t>
            </a:r>
            <a:r>
              <a:rPr lang="en-US" dirty="0">
                <a:solidFill>
                  <a:srgbClr val="222222"/>
                </a:solidFill>
                <a:latin typeface="Times New Roman" panose="02020603050405020304" pitchFamily="18" charset="0"/>
                <a:cs typeface="Times New Roman" panose="02020603050405020304" pitchFamily="18" charset="0"/>
              </a:rPr>
              <a:t>, N., &amp; Singh, N. (2018). Bone fracture </a:t>
            </a:r>
            <a:r>
              <a:rPr lang="en-US" dirty="0" smtClean="0">
                <a:solidFill>
                  <a:srgbClr val="222222"/>
                </a:solidFill>
                <a:latin typeface="Times New Roman" panose="02020603050405020304" pitchFamily="18" charset="0"/>
                <a:cs typeface="Times New Roman" panose="02020603050405020304" pitchFamily="18" charset="0"/>
              </a:rPr>
              <a:t>detection using </a:t>
            </a:r>
            <a:r>
              <a:rPr lang="en-US" dirty="0">
                <a:solidFill>
                  <a:srgbClr val="222222"/>
                </a:solidFill>
                <a:latin typeface="Times New Roman" panose="02020603050405020304" pitchFamily="18" charset="0"/>
                <a:cs typeface="Times New Roman" panose="02020603050405020304" pitchFamily="18" charset="0"/>
              </a:rPr>
              <a:t>edge detection technique. In Soft Computing: </a:t>
            </a:r>
            <a:r>
              <a:rPr lang="en-US" dirty="0" smtClean="0">
                <a:solidFill>
                  <a:srgbClr val="222222"/>
                </a:solidFill>
                <a:latin typeface="Times New Roman" panose="02020603050405020304" pitchFamily="18" charset="0"/>
                <a:cs typeface="Times New Roman" panose="02020603050405020304" pitchFamily="18" charset="0"/>
              </a:rPr>
              <a:t>Theories and </a:t>
            </a:r>
            <a:r>
              <a:rPr lang="en-US" dirty="0">
                <a:solidFill>
                  <a:srgbClr val="222222"/>
                </a:solidFill>
                <a:latin typeface="Times New Roman" panose="02020603050405020304" pitchFamily="18" charset="0"/>
                <a:cs typeface="Times New Roman" panose="02020603050405020304" pitchFamily="18" charset="0"/>
              </a:rPr>
              <a:t>Applications: Proceedings of </a:t>
            </a:r>
            <a:r>
              <a:rPr lang="en-US" dirty="0" err="1">
                <a:solidFill>
                  <a:srgbClr val="222222"/>
                </a:solidFill>
                <a:latin typeface="Times New Roman" panose="02020603050405020304" pitchFamily="18" charset="0"/>
                <a:cs typeface="Times New Roman" panose="02020603050405020304" pitchFamily="18" charset="0"/>
              </a:rPr>
              <a:t>SoCTA</a:t>
            </a:r>
            <a:r>
              <a:rPr lang="en-US" dirty="0">
                <a:solidFill>
                  <a:srgbClr val="222222"/>
                </a:solidFill>
                <a:latin typeface="Times New Roman" panose="02020603050405020304" pitchFamily="18" charset="0"/>
                <a:cs typeface="Times New Roman" panose="02020603050405020304" pitchFamily="18" charset="0"/>
              </a:rPr>
              <a:t> 2016, Volume </a:t>
            </a:r>
            <a:r>
              <a:rPr lang="en-US" dirty="0" smtClean="0">
                <a:solidFill>
                  <a:srgbClr val="222222"/>
                </a:solidFill>
                <a:latin typeface="Times New Roman" panose="02020603050405020304" pitchFamily="18" charset="0"/>
                <a:cs typeface="Times New Roman" panose="02020603050405020304" pitchFamily="18" charset="0"/>
              </a:rPr>
              <a:t>2 (</a:t>
            </a:r>
            <a:r>
              <a:rPr lang="en-US" dirty="0">
                <a:solidFill>
                  <a:srgbClr val="222222"/>
                </a:solidFill>
                <a:latin typeface="Times New Roman" panose="02020603050405020304" pitchFamily="18" charset="0"/>
                <a:cs typeface="Times New Roman" panose="02020603050405020304" pitchFamily="18" charset="0"/>
              </a:rPr>
              <a:t>pp. 11-19). Springer Singapore.</a:t>
            </a:r>
          </a:p>
          <a:p>
            <a:pPr algn="just"/>
            <a:r>
              <a:rPr lang="en-US" dirty="0">
                <a:solidFill>
                  <a:srgbClr val="222222"/>
                </a:solidFill>
                <a:latin typeface="Times New Roman" panose="02020603050405020304" pitchFamily="18" charset="0"/>
                <a:cs typeface="Times New Roman" panose="02020603050405020304" pitchFamily="18" charset="0"/>
              </a:rPr>
              <a:t>[3] </a:t>
            </a:r>
            <a:r>
              <a:rPr lang="en-US" dirty="0" err="1">
                <a:solidFill>
                  <a:srgbClr val="222222"/>
                </a:solidFill>
                <a:latin typeface="Times New Roman" panose="02020603050405020304" pitchFamily="18" charset="0"/>
                <a:cs typeface="Times New Roman" panose="02020603050405020304" pitchFamily="18" charset="0"/>
              </a:rPr>
              <a:t>Paulano</a:t>
            </a:r>
            <a:r>
              <a:rPr lang="en-US" dirty="0">
                <a:solidFill>
                  <a:srgbClr val="222222"/>
                </a:solidFill>
                <a:latin typeface="Times New Roman" panose="02020603050405020304" pitchFamily="18" charset="0"/>
                <a:cs typeface="Times New Roman" panose="02020603050405020304" pitchFamily="18" charset="0"/>
              </a:rPr>
              <a:t>, F., Jiménez, J. J., &amp; Pulido, R. (2014). </a:t>
            </a:r>
            <a:r>
              <a:rPr lang="en-US" dirty="0" smtClean="0">
                <a:solidFill>
                  <a:srgbClr val="222222"/>
                </a:solidFill>
                <a:latin typeface="Times New Roman" panose="02020603050405020304" pitchFamily="18" charset="0"/>
                <a:cs typeface="Times New Roman" panose="02020603050405020304" pitchFamily="18" charset="0"/>
              </a:rPr>
              <a:t>3D segmentation </a:t>
            </a:r>
            <a:r>
              <a:rPr lang="en-US" dirty="0">
                <a:solidFill>
                  <a:srgbClr val="222222"/>
                </a:solidFill>
                <a:latin typeface="Times New Roman" panose="02020603050405020304" pitchFamily="18" charset="0"/>
                <a:cs typeface="Times New Roman" panose="02020603050405020304" pitchFamily="18" charset="0"/>
              </a:rPr>
              <a:t>and labeling of fractured bone from CT </a:t>
            </a:r>
            <a:r>
              <a:rPr lang="en-US" dirty="0" err="1" smtClean="0">
                <a:solidFill>
                  <a:srgbClr val="222222"/>
                </a:solidFill>
                <a:latin typeface="Times New Roman" panose="02020603050405020304" pitchFamily="18" charset="0"/>
                <a:cs typeface="Times New Roman" panose="02020603050405020304" pitchFamily="18" charset="0"/>
              </a:rPr>
              <a:t>images.The</a:t>
            </a:r>
            <a:r>
              <a:rPr lang="en-US" dirty="0" smtClean="0">
                <a:solidFill>
                  <a:srgbClr val="222222"/>
                </a:solidFill>
                <a:latin typeface="Times New Roman" panose="02020603050405020304" pitchFamily="18" charset="0"/>
                <a:cs typeface="Times New Roman" panose="02020603050405020304" pitchFamily="18" charset="0"/>
              </a:rPr>
              <a:t> </a:t>
            </a:r>
            <a:r>
              <a:rPr lang="en-US" dirty="0">
                <a:solidFill>
                  <a:srgbClr val="222222"/>
                </a:solidFill>
                <a:latin typeface="Times New Roman" panose="02020603050405020304" pitchFamily="18" charset="0"/>
                <a:cs typeface="Times New Roman" panose="02020603050405020304" pitchFamily="18" charset="0"/>
              </a:rPr>
              <a:t>Visual Computer, 30, 939-948.</a:t>
            </a:r>
          </a:p>
          <a:p>
            <a:pPr algn="just"/>
            <a:r>
              <a:rPr lang="en-US" dirty="0">
                <a:solidFill>
                  <a:srgbClr val="222222"/>
                </a:solidFill>
                <a:latin typeface="Times New Roman" panose="02020603050405020304" pitchFamily="18" charset="0"/>
                <a:cs typeface="Times New Roman" panose="02020603050405020304" pitchFamily="18" charset="0"/>
              </a:rPr>
              <a:t>[4] </a:t>
            </a:r>
            <a:r>
              <a:rPr lang="en-US" dirty="0" err="1">
                <a:solidFill>
                  <a:srgbClr val="222222"/>
                </a:solidFill>
                <a:latin typeface="Times New Roman" panose="02020603050405020304" pitchFamily="18" charset="0"/>
                <a:cs typeface="Times New Roman" panose="02020603050405020304" pitchFamily="18" charset="0"/>
              </a:rPr>
              <a:t>Aishwariya</a:t>
            </a:r>
            <a:r>
              <a:rPr lang="en-US" dirty="0">
                <a:solidFill>
                  <a:srgbClr val="222222"/>
                </a:solidFill>
                <a:latin typeface="Times New Roman" panose="02020603050405020304" pitchFamily="18" charset="0"/>
                <a:cs typeface="Times New Roman" panose="02020603050405020304" pitchFamily="18" charset="0"/>
              </a:rPr>
              <a:t>, R., </a:t>
            </a:r>
            <a:r>
              <a:rPr lang="en-US" dirty="0" err="1">
                <a:solidFill>
                  <a:srgbClr val="222222"/>
                </a:solidFill>
                <a:latin typeface="Times New Roman" panose="02020603050405020304" pitchFamily="18" charset="0"/>
                <a:cs typeface="Times New Roman" panose="02020603050405020304" pitchFamily="18" charset="0"/>
              </a:rPr>
              <a:t>Geetha</a:t>
            </a:r>
            <a:r>
              <a:rPr lang="en-US" dirty="0">
                <a:solidFill>
                  <a:srgbClr val="222222"/>
                </a:solidFill>
                <a:latin typeface="Times New Roman" panose="02020603050405020304" pitchFamily="18" charset="0"/>
                <a:cs typeface="Times New Roman" panose="02020603050405020304" pitchFamily="18" charset="0"/>
              </a:rPr>
              <a:t>, M. K., &amp; </a:t>
            </a:r>
            <a:r>
              <a:rPr lang="en-US" dirty="0" err="1">
                <a:solidFill>
                  <a:srgbClr val="222222"/>
                </a:solidFill>
                <a:latin typeface="Times New Roman" panose="02020603050405020304" pitchFamily="18" charset="0"/>
                <a:cs typeface="Times New Roman" panose="02020603050405020304" pitchFamily="18" charset="0"/>
              </a:rPr>
              <a:t>Archana</a:t>
            </a:r>
            <a:r>
              <a:rPr lang="en-US" dirty="0">
                <a:solidFill>
                  <a:srgbClr val="222222"/>
                </a:solidFill>
                <a:latin typeface="Times New Roman" panose="02020603050405020304" pitchFamily="18" charset="0"/>
                <a:cs typeface="Times New Roman" panose="02020603050405020304" pitchFamily="18" charset="0"/>
              </a:rPr>
              <a:t>, M. (2013</a:t>
            </a:r>
            <a:r>
              <a:rPr lang="en-US" dirty="0" smtClean="0">
                <a:solidFill>
                  <a:srgbClr val="222222"/>
                </a:solidFill>
                <a:latin typeface="Times New Roman" panose="02020603050405020304" pitchFamily="18" charset="0"/>
                <a:cs typeface="Times New Roman" panose="02020603050405020304" pitchFamily="18" charset="0"/>
              </a:rPr>
              <a:t>).Computer-aided </a:t>
            </a:r>
            <a:r>
              <a:rPr lang="en-US" dirty="0">
                <a:solidFill>
                  <a:srgbClr val="222222"/>
                </a:solidFill>
                <a:latin typeface="Times New Roman" panose="02020603050405020304" pitchFamily="18" charset="0"/>
                <a:cs typeface="Times New Roman" panose="02020603050405020304" pitchFamily="18" charset="0"/>
              </a:rPr>
              <a:t>fracture detection of x-ray images. </a:t>
            </a:r>
            <a:r>
              <a:rPr lang="en-US" dirty="0" smtClean="0">
                <a:solidFill>
                  <a:srgbClr val="222222"/>
                </a:solidFill>
                <a:latin typeface="Times New Roman" panose="02020603050405020304" pitchFamily="18" charset="0"/>
                <a:cs typeface="Times New Roman" panose="02020603050405020304" pitchFamily="18" charset="0"/>
              </a:rPr>
              <a:t>IOSR Journal </a:t>
            </a:r>
            <a:r>
              <a:rPr lang="en-US" dirty="0">
                <a:solidFill>
                  <a:srgbClr val="222222"/>
                </a:solidFill>
                <a:latin typeface="Times New Roman" panose="02020603050405020304" pitchFamily="18" charset="0"/>
                <a:cs typeface="Times New Roman" panose="02020603050405020304" pitchFamily="18" charset="0"/>
              </a:rPr>
              <a:t>of Computer Engineering, 2278-2661.</a:t>
            </a:r>
          </a:p>
          <a:p>
            <a:pPr algn="just"/>
            <a:r>
              <a:rPr lang="en-US" dirty="0">
                <a:solidFill>
                  <a:srgbClr val="222222"/>
                </a:solidFill>
                <a:latin typeface="Times New Roman" panose="02020603050405020304" pitchFamily="18" charset="0"/>
                <a:cs typeface="Times New Roman" panose="02020603050405020304" pitchFamily="18" charset="0"/>
              </a:rPr>
              <a:t>[5] Kaur, H., &amp; Jain, A. (2017). Detection of Fractures </a:t>
            </a:r>
            <a:r>
              <a:rPr lang="en-US" dirty="0" smtClean="0">
                <a:solidFill>
                  <a:srgbClr val="222222"/>
                </a:solidFill>
                <a:latin typeface="Times New Roman" panose="02020603050405020304" pitchFamily="18" charset="0"/>
                <a:cs typeface="Times New Roman" panose="02020603050405020304" pitchFamily="18" charset="0"/>
              </a:rPr>
              <a:t>in Orthopedic </a:t>
            </a:r>
            <a:r>
              <a:rPr lang="en-US" dirty="0">
                <a:solidFill>
                  <a:srgbClr val="222222"/>
                </a:solidFill>
                <a:latin typeface="Times New Roman" panose="02020603050405020304" pitchFamily="18" charset="0"/>
                <a:cs typeface="Times New Roman" panose="02020603050405020304" pitchFamily="18" charset="0"/>
              </a:rPr>
              <a:t>X-Ray Images. International Journal of </a:t>
            </a:r>
            <a:r>
              <a:rPr lang="en-US" dirty="0" smtClean="0">
                <a:solidFill>
                  <a:srgbClr val="222222"/>
                </a:solidFill>
                <a:latin typeface="Times New Roman" panose="02020603050405020304" pitchFamily="18" charset="0"/>
                <a:cs typeface="Times New Roman" panose="02020603050405020304" pitchFamily="18" charset="0"/>
              </a:rPr>
              <a:t>Advanced Research </a:t>
            </a:r>
            <a:r>
              <a:rPr lang="en-US" dirty="0">
                <a:solidFill>
                  <a:srgbClr val="222222"/>
                </a:solidFill>
                <a:latin typeface="Times New Roman" panose="02020603050405020304" pitchFamily="18" charset="0"/>
                <a:cs typeface="Times New Roman" panose="02020603050405020304" pitchFamily="18" charset="0"/>
              </a:rPr>
              <a:t>in Computer Science, 8(3).</a:t>
            </a:r>
          </a:p>
          <a:p>
            <a:pPr algn="just"/>
            <a:endParaRPr lang="en-IN" dirty="0"/>
          </a:p>
          <a:p>
            <a:endParaRPr lang="en-IN" dirty="0"/>
          </a:p>
          <a:p>
            <a:endParaRPr lang="en-IN" dirty="0"/>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cs typeface="Calibri" pitchFamily="34" charset="0"/>
              </a:rPr>
              <a:t>References</a:t>
            </a:r>
            <a:endParaRPr lang="en-IN" sz="3200" dirty="0">
              <a:solidFill>
                <a:srgbClr val="C00000"/>
              </a:solidFill>
              <a:latin typeface="Calibri" pitchFamily="34" charset="0"/>
              <a:cs typeface="Calibri" pitchFamily="34" charset="0"/>
            </a:endParaRPr>
          </a:p>
          <a:p>
            <a:endParaRPr lang="en-US" sz="3200"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xmlns="" id="{CE661A17-5954-2C7D-B5D9-CC7B12230730}"/>
              </a:ext>
            </a:extLst>
          </p:cNvPr>
          <p:cNvSpPr txBox="1"/>
          <p:nvPr/>
        </p:nvSpPr>
        <p:spPr>
          <a:xfrm>
            <a:off x="609600" y="1295400"/>
            <a:ext cx="8381160" cy="3785652"/>
          </a:xfrm>
          <a:prstGeom prst="rect">
            <a:avLst/>
          </a:prstGeom>
          <a:noFill/>
        </p:spPr>
        <p:txBody>
          <a:bodyPr wrap="square">
            <a:spAutoFit/>
          </a:bodyPr>
          <a:lstStyle/>
          <a:p>
            <a:pPr algn="just"/>
            <a:endParaRPr lang="en-US" sz="2000" dirty="0">
              <a:solidFill>
                <a:srgbClr val="222222"/>
              </a:solidFill>
              <a:latin typeface="Times New Roman" panose="02020603050405020304" pitchFamily="18" charset="0"/>
              <a:cs typeface="Times New Roman" panose="02020603050405020304" pitchFamily="18" charset="0"/>
            </a:endParaRPr>
          </a:p>
          <a:p>
            <a:pPr algn="just"/>
            <a:r>
              <a:rPr lang="en-US" sz="2000" dirty="0">
                <a:solidFill>
                  <a:srgbClr val="222222"/>
                </a:solidFill>
                <a:latin typeface="Times New Roman" panose="02020603050405020304" pitchFamily="18" charset="0"/>
                <a:cs typeface="Times New Roman" panose="02020603050405020304" pitchFamily="18" charset="0"/>
              </a:rPr>
              <a:t>	</a:t>
            </a:r>
          </a:p>
          <a:p>
            <a:pPr algn="just"/>
            <a:r>
              <a:rPr lang="en-US" sz="2000" dirty="0">
                <a:solidFill>
                  <a:srgbClr val="222222"/>
                </a:solidFill>
                <a:latin typeface="Times New Roman" panose="02020603050405020304" pitchFamily="18" charset="0"/>
                <a:cs typeface="Times New Roman" panose="02020603050405020304" pitchFamily="18" charset="0"/>
              </a:rPr>
              <a:t>	In recent years, bone fracture detection and classification has been a widely discussed topic and many researchers have proposed different methods to tackle this problem. Despite this, a universal approach able to classify all the fractures in the human body has not yet been defined. We aim to analyze and evaluate a selection of papers, chosen according to their representative approach, where the authors applied different deep learning techniques to classify bone fractures, in order to select the strengths of each of them and try to delineate a generalized strategy.</a:t>
            </a:r>
            <a:r>
              <a:rPr lang="en-US" sz="2000" dirty="0">
                <a:latin typeface="Times New Roman" panose="02020603050405020304" pitchFamily="18" charset="0"/>
                <a:cs typeface="Times New Roman" panose="02020603050405020304" pitchFamily="18" charset="0"/>
              </a:rPr>
              <a:t> In recent years, deep learning and, in particular, the convolution neural network (CNN), has achieved results comparable to those of humans in bone fracture classification.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dirty="0"/>
          </a:p>
          <a:p>
            <a:endParaRPr lang="en-IN" dirty="0"/>
          </a:p>
          <a:p>
            <a:pPr algn="just"/>
            <a:r>
              <a:rPr lang="en-IN" sz="2000" dirty="0">
                <a:latin typeface="Times New Roman" panose="02020603050405020304" pitchFamily="18" charset="0"/>
                <a:cs typeface="Times New Roman" panose="02020603050405020304" pitchFamily="18" charset="0"/>
              </a:rPr>
              <a:t>   </a:t>
            </a:r>
            <a:r>
              <a:rPr lang="en-US" sz="2000" dirty="0">
                <a:solidFill>
                  <a:srgbClr val="1F2328"/>
                </a:solidFill>
                <a:latin typeface="-apple-system"/>
              </a:rPr>
              <a:t>	</a:t>
            </a:r>
            <a:r>
              <a:rPr lang="en-US" sz="2000" dirty="0">
                <a:solidFill>
                  <a:srgbClr val="1F2328"/>
                </a:solidFill>
                <a:latin typeface="Times New Roman" panose="02020603050405020304" pitchFamily="18" charset="0"/>
                <a:cs typeface="Times New Roman" panose="02020603050405020304" pitchFamily="18" charset="0"/>
              </a:rPr>
              <a:t>Since long ago, bone fractures was a long standing issue for mankind, and it's classification via x-ray has always depended on human diagnostics – which may be sometimes flawed. In recent years, Machine learning and AI based solutions have become an integral part of our lives, in all aspects, as well as in the medical field. In the scope of our research and project, we have been studying this issue of classification and have been trying, based on previous attempts and researches, to develop and fine tune a feasible solution for the medical field in terms of identification and classification of various bone fractures, using CNN ( Convolutional Neural Networks ) in the scope of modern models, such as ResNet, DenseNet, VGG16, and so forth.</a:t>
            </a:r>
            <a:r>
              <a:rPr lang="en-US" sz="2000" dirty="0"/>
              <a:t> </a:t>
            </a:r>
            <a:r>
              <a:rPr lang="en-US" sz="2000" dirty="0">
                <a:latin typeface="Times New Roman" panose="02020603050405020304" pitchFamily="18" charset="0"/>
                <a:cs typeface="Times New Roman" panose="02020603050405020304" pitchFamily="18" charset="0"/>
              </a:rPr>
              <a:t>After performing multiple model fine tuning attempts for various models, we have achieved classification results lower then the predefined threshold of confidence agreed upon later in this research, but with the promising results we did </a:t>
            </a:r>
            <a:r>
              <a:rPr lang="en-US" sz="2000" dirty="0" smtClean="0">
                <a:latin typeface="Times New Roman" panose="02020603050405020304" pitchFamily="18" charset="0"/>
                <a:cs typeface="Times New Roman" panose="02020603050405020304" pitchFamily="18" charset="0"/>
              </a:rPr>
              <a:t>achieve	</a:t>
            </a:r>
            <a:endParaRPr lang="en-US" sz="2000" dirty="0">
              <a:latin typeface="Times New Roman" panose="02020603050405020304" pitchFamily="18" charset="0"/>
              <a:cs typeface="Times New Roman" panose="02020603050405020304" pitchFamily="18" charset="0"/>
            </a:endParaRPr>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itchFamily="34" charset="0"/>
                <a:cs typeface="Calibri" pitchFamily="34" charset="0"/>
              </a:rPr>
              <a:t>Introduction</a:t>
            </a:r>
            <a:endParaRPr dirty="0">
              <a:solidFill>
                <a:srgbClr val="C00000"/>
              </a:solidFill>
              <a:latin typeface="Calibri" pitchFamily="34" charset="0"/>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smtClean="0">
                <a:solidFill>
                  <a:srgbClr val="000000"/>
                </a:solidFill>
                <a:latin typeface="Arial Black"/>
              </a:rPr>
              <a:t>Literature Survey</a:t>
            </a:r>
            <a:endParaRPr dirty="0"/>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sp>
        <p:nvSpPr>
          <p:cNvPr id="2" name="Rectangle 1"/>
          <p:cNvSpPr/>
          <p:nvPr/>
        </p:nvSpPr>
        <p:spPr>
          <a:xfrm>
            <a:off x="837780" y="1371600"/>
            <a:ext cx="7620000" cy="5293757"/>
          </a:xfrm>
          <a:prstGeom prst="rect">
            <a:avLst/>
          </a:prstGeom>
        </p:spPr>
        <p:txBody>
          <a:bodyPr wrap="square">
            <a:spAutoFit/>
          </a:bodyPr>
          <a:lstStyle/>
          <a:p>
            <a:pPr algn="just"/>
            <a:r>
              <a:rPr lang="en-US" sz="2000" b="1" dirty="0" smtClean="0">
                <a:latin typeface="Times New Roman" pitchFamily="18" charset="0"/>
                <a:cs typeface="Times New Roman" pitchFamily="18" charset="0"/>
              </a:rPr>
              <a:t>Classification </a:t>
            </a:r>
            <a:r>
              <a:rPr lang="en-US" sz="2000" b="1" dirty="0">
                <a:latin typeface="Times New Roman" pitchFamily="18" charset="0"/>
                <a:cs typeface="Times New Roman" pitchFamily="18" charset="0"/>
              </a:rPr>
              <a:t>with Deep Learning Models</a:t>
            </a:r>
            <a:r>
              <a:rPr lang="en-US" sz="2000" b="1" dirty="0" smtClean="0">
                <a:latin typeface="Times New Roman" pitchFamily="18" charset="0"/>
                <a:cs typeface="Times New Roman" pitchFamily="18" charset="0"/>
              </a:rPr>
              <a:t>:</a:t>
            </a:r>
          </a:p>
          <a:p>
            <a:pPr algn="just"/>
            <a:r>
              <a:rPr lang="en-US" dirty="0" smtClean="0"/>
              <a:t> </a:t>
            </a:r>
            <a:r>
              <a:rPr lang="en-US" sz="2000" dirty="0">
                <a:latin typeface="Times New Roman" pitchFamily="18" charset="0"/>
                <a:cs typeface="Times New Roman" pitchFamily="18" charset="0"/>
              </a:rPr>
              <a:t>Various research studies and projects have utilized CNNs and other deep learning architectures for bone fracture classification. These models typically involve training on large datasets of medical images to classify different types of fractures</a:t>
            </a:r>
            <a:r>
              <a:rPr lang="en-US" sz="2000" dirty="0" smtClean="0">
                <a:latin typeface="Times New Roman" pitchFamily="18" charset="0"/>
                <a:cs typeface="Times New Roman" pitchFamily="18" charset="0"/>
              </a:rPr>
              <a:t>.</a:t>
            </a:r>
            <a:endParaRPr lang="en-US" dirty="0"/>
          </a:p>
          <a:p>
            <a:pPr algn="just"/>
            <a:r>
              <a:rPr lang="en-US" sz="2000" b="1" dirty="0">
                <a:latin typeface="Times New Roman" pitchFamily="18" charset="0"/>
                <a:cs typeface="Times New Roman" pitchFamily="18" charset="0"/>
              </a:rPr>
              <a:t>Dataset Creation: </a:t>
            </a:r>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Creating </a:t>
            </a:r>
            <a:r>
              <a:rPr lang="en-US" sz="2000" dirty="0">
                <a:latin typeface="Times New Roman" pitchFamily="18" charset="0"/>
                <a:cs typeface="Times New Roman" pitchFamily="18" charset="0"/>
              </a:rPr>
              <a:t>a large and diverse dataset of medical images is crucial for training effective fracture classification models. These datasets may include X-ray, CT scans, or MRI images of fractures from different body parts and angles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Commercial Systems and Medical Devices</a:t>
            </a:r>
            <a:r>
              <a:rPr lang="en-US" sz="2000" b="1"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Some companies and medical device manufacturers have developed commercial systems or software applications for bone fracture classification. These systems may incorporate CNNs and other machine learning techniques to assist radiologists and clinicians in diagnosing fractures accurately</a:t>
            </a:r>
            <a:endParaRPr lang="en-US" sz="2000" dirty="0" smtClean="0">
              <a:latin typeface="Times New Roman" pitchFamily="18" charset="0"/>
              <a:cs typeface="Times New Roman"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10150</TotalTime>
  <Words>1026</Words>
  <Application>Microsoft Office PowerPoint</Application>
  <PresentationFormat>On-screen Show (4:3)</PresentationFormat>
  <Paragraphs>131</Paragraphs>
  <Slides>19</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-apple-system</vt:lpstr>
      <vt:lpstr>Arial</vt:lpstr>
      <vt:lpstr>Arial Black</vt:lpstr>
      <vt:lpstr>Bookman Old Style</vt:lpstr>
      <vt:lpstr>Calibri</vt:lpstr>
      <vt:lpstr>DejaVu Sans</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HP</cp:lastModifiedBy>
  <cp:revision>718</cp:revision>
  <dcterms:modified xsi:type="dcterms:W3CDTF">2024-03-22T08:13:55Z</dcterms:modified>
</cp:coreProperties>
</file>