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7200900" cy="4686300"/>
  <p:notesSz cx="7200900" cy="4686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61" d="100"/>
          <a:sy n="161" d="100"/>
        </p:scale>
        <p:origin x="12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1452753"/>
            <a:ext cx="6120765" cy="984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5" y="2624328"/>
            <a:ext cx="5040630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7457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7457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0045" y="1077849"/>
            <a:ext cx="3132391" cy="3092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08463" y="1077849"/>
            <a:ext cx="3132391" cy="3092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7457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850" y="392846"/>
            <a:ext cx="6137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07457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954" y="1037322"/>
            <a:ext cx="5780405" cy="174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8306" y="4358259"/>
            <a:ext cx="2304288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045" y="4358259"/>
            <a:ext cx="1656207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11073" y="4370300"/>
            <a:ext cx="340359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0-387-32833-1_286" TargetMode="External"/><Relationship Id="rId5" Type="http://schemas.openxmlformats.org/officeDocument/2006/relationships/hyperlink" Target="http://www.jeremyjordan.me/nn-learning-rate/" TargetMode="External"/><Relationship Id="rId4" Type="http://schemas.openxmlformats.org/officeDocument/2006/relationships/hyperlink" Target="http://www.niser.ac.in/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002" y="1654769"/>
            <a:ext cx="1718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/>
              <a:t>G</a:t>
            </a:r>
            <a:r>
              <a:rPr spc="165" dirty="0"/>
              <a:t>RADIENT</a:t>
            </a:r>
            <a:r>
              <a:rPr spc="110" dirty="0"/>
              <a:t> </a:t>
            </a:r>
            <a:r>
              <a:rPr sz="1400" spc="150" dirty="0"/>
              <a:t>D</a:t>
            </a:r>
            <a:r>
              <a:rPr spc="150" dirty="0"/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95250" y="4400550"/>
            <a:ext cx="5715000" cy="357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150" dirty="0">
                <a:latin typeface="Palatino Linotype"/>
                <a:cs typeface="Palatino Linotype"/>
              </a:rPr>
              <a:t>Credits: </a:t>
            </a:r>
            <a:r>
              <a:rPr sz="800" spc="20" dirty="0">
                <a:latin typeface="Cambria"/>
                <a:cs typeface="Cambria"/>
              </a:rPr>
              <a:t>National </a:t>
            </a:r>
            <a:r>
              <a:rPr sz="800" dirty="0">
                <a:latin typeface="Cambria"/>
                <a:cs typeface="Cambria"/>
              </a:rPr>
              <a:t>Institute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spc="15" dirty="0">
                <a:latin typeface="Cambria"/>
                <a:cs typeface="Cambria"/>
              </a:rPr>
              <a:t>of</a:t>
            </a:r>
            <a:r>
              <a:rPr sz="800" spc="2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Science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spc="15" dirty="0">
                <a:latin typeface="Cambria"/>
                <a:cs typeface="Cambria"/>
              </a:rPr>
              <a:t>Education</a:t>
            </a:r>
            <a:r>
              <a:rPr sz="800" spc="20" dirty="0">
                <a:latin typeface="Cambria"/>
                <a:cs typeface="Cambria"/>
              </a:rPr>
              <a:t> and</a:t>
            </a:r>
            <a:r>
              <a:rPr sz="800" spc="2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Research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spc="35" dirty="0">
                <a:latin typeface="Cambria"/>
                <a:cs typeface="Cambria"/>
              </a:rPr>
              <a:t>, </a:t>
            </a:r>
            <a:r>
              <a:rPr sz="800" spc="-160" dirty="0">
                <a:latin typeface="Cambria"/>
                <a:cs typeface="Cambria"/>
              </a:rPr>
              <a:t> </a:t>
            </a:r>
            <a:r>
              <a:rPr sz="800" spc="10" dirty="0">
                <a:latin typeface="Cambria"/>
                <a:cs typeface="Cambria"/>
              </a:rPr>
              <a:t>Bhubaneswar,Odisha</a:t>
            </a:r>
            <a:endParaRPr sz="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9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241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30" dirty="0">
                <a:hlinkClick r:id="rId2" action="ppaction://hlinksldjump"/>
              </a:rPr>
              <a:t>T</a:t>
            </a:r>
            <a:r>
              <a:rPr spc="130" dirty="0">
                <a:hlinkClick r:id="rId2" action="ppaction://hlinksldjump"/>
              </a:rPr>
              <a:t>HE</a:t>
            </a:r>
            <a:r>
              <a:rPr spc="75" dirty="0">
                <a:hlinkClick r:id="rId2" action="ppaction://hlinksldjump"/>
              </a:rPr>
              <a:t> </a:t>
            </a:r>
            <a:r>
              <a:rPr sz="1400" spc="175" dirty="0">
                <a:hlinkClick r:id="rId2" action="ppaction://hlinksldjump"/>
              </a:rPr>
              <a:t>F</a:t>
            </a:r>
            <a:r>
              <a:rPr spc="175" dirty="0">
                <a:hlinkClick r:id="rId2" action="ppaction://hlinksldjump"/>
              </a:rPr>
              <a:t>ORMULA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01904" y="1710942"/>
            <a:ext cx="5883275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Cambria"/>
                <a:cs typeface="Cambria"/>
              </a:rPr>
              <a:t>While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performing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descent,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machine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iteratively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calculates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next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using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current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position,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subtracting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from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dirty="0">
                <a:latin typeface="Cambria"/>
                <a:cs typeface="Cambria"/>
              </a:rPr>
              <a:t> parameter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scaling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rate.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formula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same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looks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like:</a:t>
            </a:r>
            <a:endParaRPr sz="1100">
              <a:latin typeface="Cambria"/>
              <a:cs typeface="Cambria"/>
            </a:endParaRPr>
          </a:p>
          <a:p>
            <a:pPr marL="312420" algn="ctr">
              <a:lnSpc>
                <a:spcPct val="100000"/>
              </a:lnSpc>
              <a:spcBef>
                <a:spcPts val="1130"/>
              </a:spcBef>
            </a:pP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i="1" spc="22" baseline="-13888" dirty="0">
                <a:latin typeface="Cambria"/>
                <a:cs typeface="Cambria"/>
              </a:rPr>
              <a:t>n</a:t>
            </a:r>
            <a:r>
              <a:rPr sz="1200" baseline="-13888" dirty="0">
                <a:latin typeface="Verdana"/>
                <a:cs typeface="Verdana"/>
              </a:rPr>
              <a:t>+</a:t>
            </a:r>
            <a:r>
              <a:rPr sz="1200" spc="-67" baseline="-13888" dirty="0">
                <a:latin typeface="Cambria"/>
                <a:cs typeface="Cambria"/>
              </a:rPr>
              <a:t>1</a:t>
            </a:r>
            <a:r>
              <a:rPr sz="1200" baseline="-13888" dirty="0">
                <a:latin typeface="Cambria"/>
                <a:cs typeface="Cambria"/>
              </a:rPr>
              <a:t> 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l</a:t>
            </a:r>
            <a:r>
              <a:rPr sz="1100" spc="-75" dirty="0">
                <a:latin typeface="Lucida Sans Unicode"/>
                <a:cs typeface="Lucida Sans Unicode"/>
              </a:rPr>
              <a:t>∇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i="1" spc="89" baseline="-10416" dirty="0">
                <a:latin typeface="Cambria"/>
                <a:cs typeface="Cambria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5763" y="2366351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(1)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204" y="2677603"/>
            <a:ext cx="61620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10" dirty="0">
                <a:latin typeface="Cambria"/>
                <a:cs typeface="Cambria"/>
              </a:rPr>
              <a:t>Where,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rate,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optimised,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∇</a:t>
            </a:r>
            <a:r>
              <a:rPr sz="1100" i="1" spc="-50" dirty="0">
                <a:latin typeface="Cambria"/>
                <a:cs typeface="Cambria"/>
              </a:rPr>
              <a:t>f</a:t>
            </a:r>
            <a:r>
              <a:rPr sz="1100" i="1" spc="-90" dirty="0">
                <a:latin typeface="Cambria"/>
                <a:cs typeface="Cambria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p</a:t>
            </a:r>
            <a:r>
              <a:rPr sz="1200" i="1" spc="52" baseline="-10416" dirty="0">
                <a:latin typeface="Cambria"/>
                <a:cs typeface="Cambria"/>
              </a:rPr>
              <a:t>n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Cambria"/>
                <a:cs typeface="Cambria"/>
              </a:rPr>
              <a:t>depicts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expected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loss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10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40649" y="1678464"/>
            <a:ext cx="4319270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30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II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 </a:t>
            </a: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-</a:t>
            </a:r>
            <a:r>
              <a:rPr sz="1700" spc="13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17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7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ETAILED</a:t>
            </a:r>
            <a:r>
              <a:rPr sz="135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W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ORKING</a:t>
            </a:r>
            <a:endParaRPr sz="135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11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049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75" dirty="0">
                <a:hlinkClick r:id="rId2" action="ppaction://hlinksldjump"/>
              </a:rPr>
              <a:t>A</a:t>
            </a:r>
            <a:r>
              <a:rPr spc="175" dirty="0">
                <a:hlinkClick r:id="rId2" action="ppaction://hlinksldjump"/>
              </a:rPr>
              <a:t>LGORITHM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89254" y="1392362"/>
            <a:ext cx="6122035" cy="2080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7329" indent="-177165">
              <a:lnSpc>
                <a:spcPct val="100000"/>
              </a:lnSpc>
              <a:spcBef>
                <a:spcPts val="434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20" dirty="0">
                <a:latin typeface="Cambria"/>
                <a:cs typeface="Cambria"/>
              </a:rPr>
              <a:t>Suppose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two</a:t>
            </a:r>
            <a:r>
              <a:rPr sz="1100" spc="30" dirty="0">
                <a:latin typeface="Cambria"/>
                <a:cs typeface="Cambria"/>
              </a:rPr>
              <a:t> unknown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p</a:t>
            </a:r>
            <a:r>
              <a:rPr sz="1200" spc="-67" baseline="-13888" dirty="0">
                <a:latin typeface="Cambria"/>
                <a:cs typeface="Cambria"/>
              </a:rPr>
              <a:t>1</a:t>
            </a:r>
            <a:r>
              <a:rPr sz="1200" spc="30" baseline="-13888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200" baseline="-13888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227329" indent="-177165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35" dirty="0">
                <a:latin typeface="Cambria"/>
                <a:cs typeface="Cambria"/>
              </a:rPr>
              <a:t>Assume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(initial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spc="-60" baseline="-13888" dirty="0">
                <a:latin typeface="Cambria"/>
                <a:cs typeface="Cambria"/>
              </a:rPr>
              <a:t>1</a:t>
            </a:r>
            <a:r>
              <a:rPr sz="1200" spc="22" baseline="-13888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200" spc="-22" baseline="-13888" dirty="0">
                <a:latin typeface="Cambria"/>
                <a:cs typeface="Cambria"/>
              </a:rPr>
              <a:t>2</a:t>
            </a:r>
            <a:r>
              <a:rPr sz="1100" spc="-15" dirty="0">
                <a:latin typeface="Cambria"/>
                <a:cs typeface="Cambria"/>
              </a:rPr>
              <a:t>).</a:t>
            </a:r>
            <a:endParaRPr sz="1100">
              <a:latin typeface="Cambria"/>
              <a:cs typeface="Cambria"/>
            </a:endParaRPr>
          </a:p>
          <a:p>
            <a:pPr marL="227329" indent="-177165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10" dirty="0">
                <a:latin typeface="Cambria"/>
                <a:cs typeface="Cambria"/>
              </a:rPr>
              <a:t>Plot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expected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loss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various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other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parameter,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200" baseline="-13888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227329" indent="-177165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curve,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minimum,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required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spc="-60" baseline="-13888" dirty="0">
                <a:latin typeface="Cambria"/>
                <a:cs typeface="Cambria"/>
              </a:rPr>
              <a:t>2</a:t>
            </a:r>
            <a:endParaRPr sz="1200" baseline="-13888">
              <a:latin typeface="Cambria"/>
              <a:cs typeface="Cambria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Cambria"/>
                <a:cs typeface="Cambria"/>
              </a:rPr>
              <a:t>given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200" baseline="-13888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(Note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p</a:t>
            </a:r>
            <a:r>
              <a:rPr sz="1200" spc="-67" baseline="-13888" dirty="0">
                <a:latin typeface="Cambria"/>
                <a:cs typeface="Cambria"/>
              </a:rPr>
              <a:t>2</a:t>
            </a:r>
            <a:r>
              <a:rPr sz="1200" spc="37" baseline="-13888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might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change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change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200" spc="-22" baseline="-13888" dirty="0">
                <a:latin typeface="Cambria"/>
                <a:cs typeface="Cambria"/>
              </a:rPr>
              <a:t>1</a:t>
            </a:r>
            <a:r>
              <a:rPr sz="1100" spc="-15" dirty="0">
                <a:latin typeface="Cambria"/>
                <a:cs typeface="Cambria"/>
              </a:rPr>
              <a:t>).</a:t>
            </a:r>
            <a:endParaRPr sz="1100">
              <a:latin typeface="Cambria"/>
              <a:cs typeface="Cambria"/>
            </a:endParaRPr>
          </a:p>
          <a:p>
            <a:pPr marL="227329" indent="-177165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75" dirty="0">
                <a:latin typeface="Cambria"/>
                <a:cs typeface="Cambria"/>
              </a:rPr>
              <a:t>Now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change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p</a:t>
            </a:r>
            <a:r>
              <a:rPr sz="1200" spc="-67" baseline="-13888" dirty="0">
                <a:latin typeface="Cambria"/>
                <a:cs typeface="Cambria"/>
              </a:rPr>
              <a:t>1</a:t>
            </a:r>
            <a:r>
              <a:rPr sz="1200" spc="37" baseline="-13888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spc="-60" baseline="-13888" dirty="0">
                <a:latin typeface="Cambria"/>
                <a:cs typeface="Cambria"/>
              </a:rPr>
              <a:t>2</a:t>
            </a:r>
            <a:r>
              <a:rPr sz="1200" spc="225" baseline="-13888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expected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loss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reduces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after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iteration.</a:t>
            </a:r>
            <a:endParaRPr sz="1100">
              <a:latin typeface="Cambria"/>
              <a:cs typeface="Cambria"/>
            </a:endParaRPr>
          </a:p>
          <a:p>
            <a:pPr marL="227329" indent="-177165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-40" dirty="0">
                <a:latin typeface="Cambria"/>
                <a:cs typeface="Cambria"/>
              </a:rPr>
              <a:t>To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define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formula:</a:t>
            </a:r>
            <a:endParaRPr sz="1100">
              <a:latin typeface="Cambria"/>
              <a:cs typeface="Cambria"/>
            </a:endParaRPr>
          </a:p>
          <a:p>
            <a:pPr marL="2547620">
              <a:lnSpc>
                <a:spcPct val="100000"/>
              </a:lnSpc>
              <a:spcBef>
                <a:spcPts val="1130"/>
              </a:spcBef>
              <a:tabLst>
                <a:tab pos="5908675" algn="l"/>
              </a:tabLst>
            </a:pP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200" i="1" spc="-30" baseline="-13888" dirty="0">
                <a:latin typeface="Cambria"/>
                <a:cs typeface="Cambria"/>
              </a:rPr>
              <a:t>n</a:t>
            </a:r>
            <a:r>
              <a:rPr sz="1200" spc="-30" baseline="-13888" dirty="0">
                <a:latin typeface="Verdana"/>
                <a:cs typeface="Verdana"/>
              </a:rPr>
              <a:t>+</a:t>
            </a:r>
            <a:r>
              <a:rPr sz="1200" spc="-30" baseline="-13888" dirty="0">
                <a:latin typeface="Cambria"/>
                <a:cs typeface="Cambria"/>
              </a:rPr>
              <a:t>1</a:t>
            </a:r>
            <a:r>
              <a:rPr sz="1200" spc="270" baseline="-13888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i="1" spc="179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l</a:t>
            </a:r>
            <a:r>
              <a:rPr sz="1100" spc="-30" dirty="0">
                <a:latin typeface="Lucida Sans Unicode"/>
                <a:cs typeface="Lucida Sans Unicode"/>
              </a:rPr>
              <a:t>∇</a:t>
            </a:r>
            <a:r>
              <a:rPr sz="1100" i="1" spc="-30" dirty="0">
                <a:latin typeface="Cambria"/>
                <a:cs typeface="Cambria"/>
              </a:rPr>
              <a:t>f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p</a:t>
            </a:r>
            <a:r>
              <a:rPr sz="1200" i="1" spc="52" baseline="-10416" dirty="0">
                <a:latin typeface="Cambria"/>
                <a:cs typeface="Cambria"/>
              </a:rPr>
              <a:t>n</a:t>
            </a:r>
            <a:r>
              <a:rPr sz="1100" spc="35" dirty="0">
                <a:latin typeface="Lucida Sans Unicode"/>
                <a:cs typeface="Lucida Sans Unicode"/>
              </a:rPr>
              <a:t>)	</a:t>
            </a:r>
            <a:r>
              <a:rPr sz="1100" spc="-60" dirty="0">
                <a:latin typeface="Cambria"/>
                <a:cs typeface="Cambria"/>
              </a:rPr>
              <a:t>(2)</a:t>
            </a:r>
            <a:endParaRPr sz="1100">
              <a:latin typeface="Cambria"/>
              <a:cs typeface="Cambria"/>
            </a:endParaRPr>
          </a:p>
          <a:p>
            <a:pPr marL="227329">
              <a:lnSpc>
                <a:spcPct val="100000"/>
              </a:lnSpc>
              <a:spcBef>
                <a:spcPts val="1130"/>
              </a:spcBef>
            </a:pPr>
            <a:r>
              <a:rPr sz="1100" spc="10" dirty="0">
                <a:latin typeface="Cambria"/>
                <a:cs typeface="Cambria"/>
              </a:rPr>
              <a:t>where,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defines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defines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iteration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number.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12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603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85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OF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S</a:t>
            </a:r>
            <a:r>
              <a:rPr spc="120" dirty="0">
                <a:hlinkClick r:id="rId2" action="ppaction://hlinksldjump"/>
              </a:rPr>
              <a:t>IMPLE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L</a:t>
            </a:r>
            <a:r>
              <a:rPr spc="150" dirty="0">
                <a:hlinkClick r:id="rId2" action="ppaction://hlinksldjump"/>
              </a:rPr>
              <a:t>INEAR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EGRESSION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75" dirty="0">
                <a:hlinkClick r:id="rId2" action="ppaction://hlinksldjump"/>
              </a:rPr>
              <a:t>M</a:t>
            </a:r>
            <a:r>
              <a:rPr spc="175" dirty="0">
                <a:hlinkClick r:id="rId2" action="ppaction://hlinksldjump"/>
              </a:rPr>
              <a:t>ODEL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(E</a:t>
            </a:r>
            <a:r>
              <a:rPr spc="120" dirty="0">
                <a:hlinkClick r:id="rId2" action="ppaction://hlinksldjump"/>
              </a:rPr>
              <a:t>XAMPLE</a:t>
            </a:r>
            <a:r>
              <a:rPr sz="1400" spc="120" dirty="0">
                <a:hlinkClick r:id="rId2" action="ppaction://hlinksldjump"/>
              </a:rPr>
              <a:t>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14654" y="883601"/>
            <a:ext cx="57619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99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Simple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Linear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Regression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Model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predicts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outcome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through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equation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  <a:hlinkClick r:id="rId3" action="ppaction://hlinksldjump"/>
              </a:rPr>
              <a:t>[“Normal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  <a:hlinkClick r:id="rId3" action="ppaction://hlinksldjump"/>
              </a:rPr>
              <a:t>Equations” </a:t>
            </a:r>
            <a:r>
              <a:rPr sz="1100" spc="-60" dirty="0">
                <a:latin typeface="Cambria"/>
                <a:cs typeface="Cambria"/>
                <a:hlinkClick r:id="rId3" action="ppaction://hlinksldjump"/>
              </a:rPr>
              <a:t>2008]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3174" y="1170557"/>
            <a:ext cx="1591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52" baseline="-22727" dirty="0">
                <a:latin typeface="Cambria"/>
                <a:cs typeface="Cambria"/>
              </a:rPr>
              <a:t>y</a:t>
            </a:r>
            <a:r>
              <a:rPr sz="800" i="1" spc="-25" dirty="0">
                <a:latin typeface="Cambria"/>
                <a:cs typeface="Cambria"/>
              </a:rPr>
              <a:t>p</a:t>
            </a:r>
            <a:r>
              <a:rPr sz="800" i="1" spc="-35" dirty="0">
                <a:latin typeface="Cambria"/>
                <a:cs typeface="Cambria"/>
              </a:rPr>
              <a:t>r</a:t>
            </a:r>
            <a:r>
              <a:rPr sz="800" i="1" spc="-30" dirty="0">
                <a:latin typeface="Cambria"/>
                <a:cs typeface="Cambria"/>
              </a:rPr>
              <a:t>edicted</a:t>
            </a:r>
            <a:r>
              <a:rPr sz="800" i="1" dirty="0">
                <a:latin typeface="Cambria"/>
                <a:cs typeface="Cambria"/>
              </a:rPr>
              <a:t>  </a:t>
            </a:r>
            <a:r>
              <a:rPr sz="1650" spc="-44" baseline="-22727" dirty="0">
                <a:latin typeface="Lucida Sans Unicode"/>
                <a:cs typeface="Lucida Sans Unicode"/>
              </a:rPr>
              <a:t>=</a:t>
            </a:r>
            <a:r>
              <a:rPr sz="1650" spc="-67" baseline="-22727" dirty="0">
                <a:latin typeface="Lucida Sans Unicode"/>
                <a:cs typeface="Lucida Sans Unicode"/>
              </a:rPr>
              <a:t> </a:t>
            </a:r>
            <a:r>
              <a:rPr sz="1650" i="1" spc="52" baseline="-22727" dirty="0">
                <a:latin typeface="Cambria"/>
                <a:cs typeface="Cambria"/>
              </a:rPr>
              <a:t>y</a:t>
            </a:r>
            <a:r>
              <a:rPr sz="800" i="1" spc="-25" dirty="0">
                <a:latin typeface="Cambria"/>
                <a:cs typeface="Cambria"/>
              </a:rPr>
              <a:t>p</a:t>
            </a:r>
            <a:r>
              <a:rPr sz="800" i="1" dirty="0">
                <a:latin typeface="Cambria"/>
                <a:cs typeface="Cambria"/>
              </a:rPr>
              <a:t>  </a:t>
            </a:r>
            <a:r>
              <a:rPr sz="1650" spc="-44" baseline="-22727" dirty="0">
                <a:latin typeface="Lucida Sans Unicode"/>
                <a:cs typeface="Lucida Sans Unicode"/>
              </a:rPr>
              <a:t>=</a:t>
            </a:r>
            <a:r>
              <a:rPr sz="1650" spc="-67" baseline="-22727" dirty="0">
                <a:latin typeface="Lucida Sans Unicode"/>
                <a:cs typeface="Lucida Sans Unicode"/>
              </a:rPr>
              <a:t> </a:t>
            </a:r>
            <a:r>
              <a:rPr sz="1650" i="1" spc="-22" baseline="-22727" dirty="0">
                <a:latin typeface="Cambria"/>
                <a:cs typeface="Cambria"/>
              </a:rPr>
              <a:t>w</a:t>
            </a:r>
            <a:r>
              <a:rPr sz="1650" i="1" baseline="-22727" dirty="0">
                <a:latin typeface="Cambria"/>
                <a:cs typeface="Cambria"/>
              </a:rPr>
              <a:t> </a:t>
            </a:r>
            <a:r>
              <a:rPr sz="1650" spc="-44" baseline="-22727" dirty="0">
                <a:latin typeface="Lucida Sans Unicode"/>
                <a:cs typeface="Lucida Sans Unicode"/>
              </a:rPr>
              <a:t>×</a:t>
            </a:r>
            <a:r>
              <a:rPr sz="1650" spc="-157" baseline="-22727" dirty="0">
                <a:latin typeface="Lucida Sans Unicode"/>
                <a:cs typeface="Lucida Sans Unicode"/>
              </a:rPr>
              <a:t> </a:t>
            </a:r>
            <a:r>
              <a:rPr sz="1650" i="1" spc="75" baseline="-22727" dirty="0">
                <a:latin typeface="Cambria"/>
                <a:cs typeface="Cambria"/>
              </a:rPr>
              <a:t>x</a:t>
            </a:r>
            <a:r>
              <a:rPr sz="1650" i="1" baseline="-22727" dirty="0">
                <a:latin typeface="Cambria"/>
                <a:cs typeface="Cambria"/>
              </a:rPr>
              <a:t> </a:t>
            </a:r>
            <a:r>
              <a:rPr sz="1650" spc="-44" baseline="-22727" dirty="0">
                <a:latin typeface="Lucida Sans Unicode"/>
                <a:cs typeface="Lucida Sans Unicode"/>
              </a:rPr>
              <a:t>+</a:t>
            </a:r>
            <a:r>
              <a:rPr sz="1650" spc="-157" baseline="-22727" dirty="0">
                <a:latin typeface="Lucida Sans Unicode"/>
                <a:cs typeface="Lucida Sans Unicode"/>
              </a:rPr>
              <a:t> </a:t>
            </a:r>
            <a:r>
              <a:rPr sz="1650" i="1" spc="-104" baseline="-22727" dirty="0">
                <a:latin typeface="Cambria"/>
                <a:cs typeface="Cambria"/>
              </a:rPr>
              <a:t>b</a:t>
            </a:r>
            <a:endParaRPr sz="1650" baseline="-22727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5763" y="122775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(3)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67" y="1445055"/>
            <a:ext cx="5948045" cy="537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>
              <a:lnSpc>
                <a:spcPct val="102699"/>
              </a:lnSpc>
              <a:spcBef>
                <a:spcPts val="55"/>
              </a:spcBef>
            </a:pPr>
            <a:r>
              <a:rPr sz="1100" spc="10" dirty="0">
                <a:latin typeface="Cambria"/>
                <a:cs typeface="Cambria"/>
              </a:rPr>
              <a:t>where,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slope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linear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curve,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intercept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independent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variable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(the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data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given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us)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 </a:t>
            </a: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dependent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variable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(the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label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need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find).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4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Loss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same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becomes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693" y="2108478"/>
            <a:ext cx="582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131" y="1992246"/>
            <a:ext cx="10287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65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6367" y="197262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4434" y="1976867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0801" y="2171216"/>
            <a:ext cx="942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6859" y="208860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5" dirty="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7649" y="2108478"/>
            <a:ext cx="1778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-50" dirty="0">
                <a:latin typeface="Cambria"/>
                <a:cs typeface="Cambria"/>
              </a:rPr>
              <a:t>r</a:t>
            </a:r>
            <a:r>
              <a:rPr sz="1100" i="1" spc="-40" dirty="0">
                <a:latin typeface="Cambria"/>
                <a:cs typeface="Cambria"/>
              </a:rPr>
              <a:t>edicte</a:t>
            </a:r>
            <a:r>
              <a:rPr sz="1100" i="1" spc="-5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actual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3704" y="1992246"/>
            <a:ext cx="10287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65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3306" y="2318231"/>
            <a:ext cx="23329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7095" algn="l"/>
              </a:tabLst>
            </a:pPr>
            <a:r>
              <a:rPr sz="800" i="1" spc="-5" dirty="0">
                <a:latin typeface="Cambria"/>
                <a:cs typeface="Cambria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0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5" dirty="0">
                <a:latin typeface="Cambria"/>
                <a:cs typeface="Cambria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0940" y="197262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9020" y="1976867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5374" y="2070149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5374" y="2193390"/>
            <a:ext cx="349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800" i="1" dirty="0">
                <a:latin typeface="Cambria"/>
                <a:cs typeface="Cambria"/>
              </a:rPr>
              <a:t>i	</a:t>
            </a:r>
            <a:r>
              <a:rPr sz="1200" i="1" baseline="3472" dirty="0">
                <a:latin typeface="Cambria"/>
                <a:cs typeface="Cambria"/>
              </a:rPr>
              <a:t>i</a:t>
            </a:r>
            <a:endParaRPr sz="1200" baseline="3472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2222" y="2108478"/>
            <a:ext cx="549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y 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0916" y="2088602"/>
            <a:ext cx="181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Cambria"/>
                <a:cs typeface="Cambria"/>
              </a:rPr>
              <a:t>a</a:t>
            </a:r>
            <a:r>
              <a:rPr sz="800" i="1" spc="215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5763" y="210847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(4)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967" y="2474974"/>
            <a:ext cx="5560060" cy="537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40" dirty="0">
                <a:latin typeface="Cambria"/>
                <a:cs typeface="Cambria"/>
              </a:rPr>
              <a:t>Now,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minimize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choosing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set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</a:rPr>
              <a:t>appropriately.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4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Cambria"/>
                <a:cs typeface="Cambria"/>
              </a:rPr>
              <a:t>We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begin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choosing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set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spc="-44" baseline="-13888" dirty="0">
                <a:latin typeface="Cambria"/>
                <a:cs typeface="Cambria"/>
              </a:rPr>
              <a:t>0</a:t>
            </a:r>
            <a:r>
              <a:rPr sz="1200" spc="7" baseline="-13888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b</a:t>
            </a:r>
            <a:r>
              <a:rPr sz="1200" spc="-15" baseline="-13888" dirty="0">
                <a:latin typeface="Cambria"/>
                <a:cs typeface="Cambria"/>
              </a:rPr>
              <a:t>0</a:t>
            </a:r>
            <a:r>
              <a:rPr sz="1100" spc="-10" dirty="0">
                <a:latin typeface="Cambria"/>
                <a:cs typeface="Cambria"/>
              </a:rPr>
              <a:t>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equation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becomes: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9424" y="3057295"/>
            <a:ext cx="932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mbria"/>
                <a:cs typeface="Cambria"/>
              </a:rPr>
              <a:t>y</a:t>
            </a:r>
            <a:r>
              <a:rPr sz="1200" i="1" spc="-37" baseline="41666" dirty="0">
                <a:latin typeface="Cambria"/>
                <a:cs typeface="Cambria"/>
              </a:rPr>
              <a:t>p</a:t>
            </a:r>
            <a:r>
              <a:rPr sz="1200" i="1" baseline="41666" dirty="0">
                <a:latin typeface="Cambria"/>
                <a:cs typeface="Cambria"/>
              </a:rPr>
              <a:t> 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baseline="-13888" dirty="0">
                <a:latin typeface="Cambria"/>
                <a:cs typeface="Cambria"/>
              </a:rPr>
              <a:t>0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200" i="1" baseline="-13888" dirty="0">
                <a:latin typeface="Cambria"/>
                <a:cs typeface="Cambria"/>
              </a:rPr>
              <a:t>i </a:t>
            </a:r>
            <a:r>
              <a:rPr sz="1200" i="1" spc="-97" baseline="-13888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200" spc="-67" baseline="-13888" dirty="0">
                <a:latin typeface="Cambria"/>
                <a:cs typeface="Cambria"/>
              </a:rPr>
              <a:t>0</a:t>
            </a:r>
            <a:endParaRPr sz="1200" baseline="-13888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967" y="3119661"/>
            <a:ext cx="5667375" cy="7759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19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75" dirty="0">
                <a:latin typeface="Cambria"/>
                <a:cs typeface="Cambria"/>
              </a:rPr>
              <a:t>Now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update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re-iteratively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minimize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20" dirty="0">
                <a:latin typeface="Cambria"/>
                <a:cs typeface="Cambria"/>
              </a:rPr>
              <a:t>L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w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Cambria"/>
                <a:cs typeface="Cambria"/>
              </a:rPr>
              <a:t>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equations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same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become:</a:t>
            </a:r>
            <a:endParaRPr sz="1100">
              <a:latin typeface="Cambria"/>
              <a:cs typeface="Cambria"/>
            </a:endParaRPr>
          </a:p>
          <a:p>
            <a:pPr marL="2644140">
              <a:lnSpc>
                <a:spcPct val="100000"/>
              </a:lnSpc>
              <a:spcBef>
                <a:spcPts val="550"/>
              </a:spcBef>
            </a:pPr>
            <a:r>
              <a:rPr sz="1100" i="1" spc="-1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5763" y="3057295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(5)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9627" y="3660048"/>
            <a:ext cx="97409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25299"/>
              </a:lnSpc>
              <a:spcBef>
                <a:spcPts val="100"/>
              </a:spcBef>
            </a:pPr>
            <a:r>
              <a:rPr sz="1100" spc="-30" dirty="0">
                <a:latin typeface="Lucida Sans Unicode"/>
                <a:cs typeface="Lucida Sans Unicode"/>
              </a:rPr>
              <a:t>=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l</a:t>
            </a:r>
            <a:r>
              <a:rPr sz="1100" spc="-75" dirty="0">
                <a:latin typeface="Lucida Sans Unicode"/>
                <a:cs typeface="Lucida Sans Unicode"/>
              </a:rPr>
              <a:t>∆</a:t>
            </a:r>
            <a:r>
              <a:rPr sz="1100" i="1" spc="-10" dirty="0">
                <a:latin typeface="Cambria"/>
                <a:cs typeface="Cambria"/>
              </a:rPr>
              <a:t>w 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 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</a:t>
            </a:r>
            <a:r>
              <a:rPr sz="1100" spc="-75" dirty="0">
                <a:latin typeface="Lucida Sans Unicode"/>
                <a:cs typeface="Lucida Sans Unicode"/>
              </a:rPr>
              <a:t>∆</a:t>
            </a:r>
            <a:r>
              <a:rPr sz="1100" i="1" spc="-70" dirty="0"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85763" y="3660048"/>
            <a:ext cx="18732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60" dirty="0">
                <a:latin typeface="Cambria"/>
                <a:cs typeface="Cambria"/>
              </a:rPr>
              <a:t>(6)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Cambria"/>
                <a:cs typeface="Cambria"/>
              </a:rPr>
              <a:t>(7)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4392" y="4151095"/>
            <a:ext cx="2075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where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parameter.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603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80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OF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S</a:t>
            </a:r>
            <a:r>
              <a:rPr spc="120" dirty="0">
                <a:hlinkClick r:id="rId2" action="ppaction://hlinksldjump"/>
              </a:rPr>
              <a:t>IMPLE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L</a:t>
            </a:r>
            <a:r>
              <a:rPr spc="150" dirty="0">
                <a:hlinkClick r:id="rId2" action="ppaction://hlinksldjump"/>
              </a:rPr>
              <a:t>INEAR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EGRESSION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75" dirty="0">
                <a:hlinkClick r:id="rId2" action="ppaction://hlinksldjump"/>
              </a:rPr>
              <a:t>M</a:t>
            </a:r>
            <a:r>
              <a:rPr spc="175" dirty="0">
                <a:hlinkClick r:id="rId2" action="ppaction://hlinksldjump"/>
              </a:rPr>
              <a:t>ODEL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(E</a:t>
            </a:r>
            <a:r>
              <a:rPr spc="120" dirty="0">
                <a:hlinkClick r:id="rId2" action="ppaction://hlinksldjump"/>
              </a:rPr>
              <a:t>XAMPLE</a:t>
            </a:r>
            <a:r>
              <a:rPr sz="1400" spc="120" dirty="0">
                <a:hlinkClick r:id="rId2" action="ppaction://hlinksldjump"/>
              </a:rPr>
              <a:t>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14654" y="987639"/>
            <a:ext cx="2907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-40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calculate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∆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∆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use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relation: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6625" y="1340077"/>
            <a:ext cx="475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Lucida Sans Unicode"/>
                <a:cs typeface="Lucida Sans Unicode"/>
              </a:rPr>
              <a:t>∆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100" i="1" spc="210" dirty="0">
                <a:latin typeface="Cambria"/>
                <a:cs typeface="Cambria"/>
              </a:rPr>
              <a:t> 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0802" y="1456689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79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8102" y="1223845"/>
            <a:ext cx="5175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dirty="0">
                <a:latin typeface="Georgia"/>
                <a:cs typeface="Georgia"/>
              </a:rPr>
              <a:t>∂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-5" dirty="0">
                <a:latin typeface="Georgia"/>
                <a:cs typeface="Georgia"/>
              </a:rPr>
              <a:t>∂</a:t>
            </a:r>
            <a:r>
              <a:rPr sz="1100" i="1" spc="-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5763" y="1340077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(8)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2503" y="1684818"/>
            <a:ext cx="439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Lucida Sans Unicode"/>
                <a:cs typeface="Lucida Sans Unicode"/>
              </a:rPr>
              <a:t>∆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spc="210" dirty="0">
                <a:latin typeface="Cambria"/>
                <a:cs typeface="Cambria"/>
              </a:rPr>
              <a:t> 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0802" y="1801418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79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8102" y="1568587"/>
            <a:ext cx="5175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dirty="0">
                <a:latin typeface="Georgia"/>
                <a:cs typeface="Georgia"/>
              </a:rPr>
              <a:t>∂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-35" dirty="0">
                <a:latin typeface="Georgia"/>
                <a:cs typeface="Georgia"/>
              </a:rPr>
              <a:t>∂</a:t>
            </a:r>
            <a:r>
              <a:rPr sz="1100" i="1" spc="-35" dirty="0"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13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85763" y="168481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(9)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5455" y="2484664"/>
            <a:ext cx="582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5906" y="2368433"/>
            <a:ext cx="10287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65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654" y="2033370"/>
            <a:ext cx="5845810" cy="4629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definition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given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Eq.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  <a:hlinkClick r:id="rId2" action="ppaction://hlinksldjump"/>
              </a:rPr>
              <a:t>(4).</a:t>
            </a:r>
            <a:r>
              <a:rPr sz="1100" spc="100" dirty="0"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100" spc="40" dirty="0">
                <a:latin typeface="Cambria"/>
                <a:cs typeface="Cambria"/>
              </a:rPr>
              <a:t>Using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Simple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Linear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Regression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Model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Line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  <a:hlinkClick r:id="rId2" action="ppaction://hlinksldjump"/>
              </a:rPr>
              <a:t>(3),</a:t>
            </a:r>
            <a:endParaRPr sz="1100">
              <a:latin typeface="Cambria"/>
              <a:cs typeface="Cambria"/>
            </a:endParaRPr>
          </a:p>
          <a:p>
            <a:pPr marL="212725" algn="ctr">
              <a:lnSpc>
                <a:spcPts val="775"/>
              </a:lnSpc>
            </a:pPr>
            <a:r>
              <a:rPr sz="800" i="1" spc="15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1209" y="235305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068" y="2694418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7601" y="254740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4154" y="2561144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4424" y="2484664"/>
            <a:ext cx="860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wx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4154" y="2464789"/>
            <a:ext cx="181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Cambria"/>
                <a:cs typeface="Cambria"/>
              </a:rPr>
              <a:t>a</a:t>
            </a:r>
            <a:r>
              <a:rPr sz="800" i="1" spc="215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6484" y="248466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(10)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4108" y="3283253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654" y="2868255"/>
            <a:ext cx="5103495" cy="426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makes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Delta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functions[</a:t>
            </a:r>
            <a:r>
              <a:rPr sz="1100" i="1" dirty="0">
                <a:latin typeface="Cambria"/>
                <a:cs typeface="Cambria"/>
                <a:hlinkClick r:id="rId3" action="ppaction://hlinksldjump"/>
              </a:rPr>
              <a:t>Gradient</a:t>
            </a:r>
            <a:r>
              <a:rPr sz="1100" i="1" spc="3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i="1" spc="-10" dirty="0">
                <a:latin typeface="Cambria"/>
                <a:cs typeface="Cambria"/>
                <a:hlinkClick r:id="rId3" action="ppaction://hlinksldjump"/>
              </a:rPr>
              <a:t>Descent</a:t>
            </a:r>
            <a:r>
              <a:rPr sz="1100" i="1" spc="3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45" dirty="0">
                <a:latin typeface="Cambria"/>
                <a:cs typeface="Cambria"/>
                <a:hlinkClick r:id="rId3" action="ppaction://hlinksldjump"/>
              </a:rPr>
              <a:t>n.d.]/</a:t>
            </a:r>
            <a:r>
              <a:rPr sz="1100" spc="3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functions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be:</a:t>
            </a:r>
            <a:endParaRPr sz="1100">
              <a:latin typeface="Cambria"/>
              <a:cs typeface="Cambria"/>
            </a:endParaRPr>
          </a:p>
          <a:p>
            <a:pPr marL="1269365" algn="ctr">
              <a:lnSpc>
                <a:spcPct val="100000"/>
              </a:lnSpc>
              <a:spcBef>
                <a:spcPts val="885"/>
              </a:spcBef>
            </a:pPr>
            <a:r>
              <a:rPr sz="800" i="1" spc="15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8143" y="315164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7015" y="3493006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Cambria"/>
                <a:cs typeface="Cambria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4548" y="334599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1088" y="3263377"/>
            <a:ext cx="7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41088" y="335973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5789" y="3283253"/>
            <a:ext cx="127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7660" algn="l"/>
              </a:tabLst>
            </a:pPr>
            <a:r>
              <a:rPr sz="1100" spc="-65" dirty="0">
                <a:latin typeface="Cambria"/>
                <a:cs typeface="Cambria"/>
              </a:rPr>
              <a:t>2	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wx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20606" y="3167022"/>
            <a:ext cx="517525" cy="8801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∂</a:t>
            </a:r>
            <a:r>
              <a:rPr sz="110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,</a:t>
            </a:r>
            <a:r>
              <a:rPr sz="1100" i="1" u="sng" spc="-8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-5" dirty="0">
                <a:latin typeface="Georgia"/>
                <a:cs typeface="Georgia"/>
              </a:rPr>
              <a:t>∂</a:t>
            </a:r>
            <a:r>
              <a:rPr sz="1100" i="1" spc="-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∂</a:t>
            </a:r>
            <a:r>
              <a:rPr sz="110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,</a:t>
            </a:r>
            <a:r>
              <a:rPr sz="1100" i="1" u="sng" spc="-8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100" i="1" spc="-15" dirty="0">
                <a:latin typeface="Georgia"/>
                <a:cs typeface="Georgia"/>
              </a:rPr>
              <a:t>∂</a:t>
            </a:r>
            <a:r>
              <a:rPr sz="1100" i="1" spc="-15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3574" y="3167022"/>
            <a:ext cx="102870" cy="8801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65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 marL="16510">
              <a:lnSpc>
                <a:spcPct val="100000"/>
              </a:lnSpc>
              <a:spcBef>
                <a:spcPts val="944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100" i="1" spc="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16484" y="328325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(11)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54108" y="3759871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60076" y="362400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88143" y="362824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7015" y="3969612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Cambria"/>
                <a:cs typeface="Cambria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34548" y="3822597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1088" y="3739983"/>
            <a:ext cx="7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41088" y="383635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5789" y="3759871"/>
            <a:ext cx="1240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7660" algn="l"/>
              </a:tabLst>
            </a:pPr>
            <a:r>
              <a:rPr sz="1100" spc="-65" dirty="0">
                <a:latin typeface="Cambria"/>
                <a:cs typeface="Cambria"/>
              </a:rPr>
              <a:t>2	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wx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70" dirty="0"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16484" y="375987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(12)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603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80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OF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S</a:t>
            </a:r>
            <a:r>
              <a:rPr spc="120" dirty="0">
                <a:hlinkClick r:id="rId2" action="ppaction://hlinksldjump"/>
              </a:rPr>
              <a:t>IMPLE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L</a:t>
            </a:r>
            <a:r>
              <a:rPr spc="150" dirty="0">
                <a:hlinkClick r:id="rId2" action="ppaction://hlinksldjump"/>
              </a:rPr>
              <a:t>INEAR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EGRESSION</a:t>
            </a:r>
            <a:r>
              <a:rPr spc="185" dirty="0">
                <a:hlinkClick r:id="rId2" action="ppaction://hlinksldjump"/>
              </a:rPr>
              <a:t> </a:t>
            </a:r>
            <a:r>
              <a:rPr sz="1400" spc="175" dirty="0">
                <a:hlinkClick r:id="rId2" action="ppaction://hlinksldjump"/>
              </a:rPr>
              <a:t>M</a:t>
            </a:r>
            <a:r>
              <a:rPr spc="175" dirty="0">
                <a:hlinkClick r:id="rId2" action="ppaction://hlinksldjump"/>
              </a:rPr>
              <a:t>ODEL</a:t>
            </a:r>
            <a:r>
              <a:rPr spc="180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(E</a:t>
            </a:r>
            <a:r>
              <a:rPr spc="120" dirty="0">
                <a:hlinkClick r:id="rId2" action="ppaction://hlinksldjump"/>
              </a:rPr>
              <a:t>XAMPLE</a:t>
            </a:r>
            <a:r>
              <a:rPr sz="1400" spc="120" dirty="0">
                <a:hlinkClick r:id="rId2" action="ppaction://hlinksldjump"/>
              </a:rPr>
              <a:t>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882813"/>
            <a:ext cx="60667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60655" indent="-177165">
              <a:lnSpc>
                <a:spcPct val="102699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5" dirty="0">
                <a:latin typeface="Cambria"/>
                <a:cs typeface="Cambria"/>
              </a:rPr>
              <a:t>After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getting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Delta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values/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through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  <a:hlinkClick r:id="rId3" action="ppaction://hlinksldjump"/>
              </a:rPr>
              <a:t>(11</a:t>
            </a:r>
            <a:r>
              <a:rPr sz="1100" spc="3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  <a:hlinkClick r:id="rId3" action="ppaction://hlinksldjump"/>
              </a:rPr>
              <a:t>12),</a:t>
            </a:r>
            <a:r>
              <a:rPr sz="1100" spc="3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substitute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Eq.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  <a:hlinkClick r:id="rId2" action="ppaction://hlinksldjump"/>
              </a:rPr>
              <a:t>(6</a:t>
            </a:r>
            <a:r>
              <a:rPr sz="1100" spc="30" dirty="0"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  <a:hlinkClick r:id="rId2" action="ppaction://hlinksldjump"/>
              </a:rPr>
              <a:t>7).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counts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however,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possible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get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more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accurate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values,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hence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more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iterations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done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until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fit.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4996" y="1697889"/>
            <a:ext cx="3439993" cy="2049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2817" y="3888516"/>
            <a:ext cx="5594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Palatino Linotype"/>
                <a:cs typeface="Palatino Linotype"/>
              </a:rPr>
              <a:t>Figure.</a:t>
            </a:r>
            <a:r>
              <a:rPr sz="1000" b="1" spc="5" dirty="0">
                <a:latin typeface="Palatino Linotype"/>
                <a:cs typeface="Palatino Linotype"/>
              </a:rPr>
              <a:t> </a:t>
            </a:r>
            <a:r>
              <a:rPr sz="1000" spc="10" dirty="0">
                <a:latin typeface="Cambria"/>
                <a:cs typeface="Cambria"/>
              </a:rPr>
              <a:t>Linear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5" dirty="0">
                <a:latin typeface="Cambria"/>
                <a:cs typeface="Cambria"/>
              </a:rPr>
              <a:t>Regression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Example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5" dirty="0">
                <a:latin typeface="Cambria"/>
                <a:cs typeface="Cambria"/>
              </a:rPr>
              <a:t>for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25" dirty="0">
                <a:latin typeface="Cambria"/>
                <a:cs typeface="Cambria"/>
              </a:rPr>
              <a:t>Gradient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5" dirty="0">
                <a:latin typeface="Cambria"/>
                <a:cs typeface="Cambria"/>
              </a:rPr>
              <a:t>Descent.[</a:t>
            </a:r>
            <a:r>
              <a:rPr sz="1000" i="1" spc="5" dirty="0">
                <a:latin typeface="Cambria"/>
                <a:cs typeface="Cambria"/>
                <a:hlinkClick r:id="rId5" action="ppaction://hlinksldjump"/>
              </a:rPr>
              <a:t>Visualizing</a:t>
            </a:r>
            <a:r>
              <a:rPr sz="1000" i="1" spc="4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000" i="1" spc="-40" dirty="0">
                <a:latin typeface="Cambria"/>
                <a:cs typeface="Cambria"/>
                <a:hlinkClick r:id="rId5" action="ppaction://hlinksldjump"/>
              </a:rPr>
              <a:t>the</a:t>
            </a:r>
            <a:r>
              <a:rPr sz="1000" i="1" spc="35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000" i="1" spc="-30" dirty="0">
                <a:latin typeface="Cambria"/>
                <a:cs typeface="Cambria"/>
                <a:hlinkClick r:id="rId5" action="ppaction://hlinksldjump"/>
              </a:rPr>
              <a:t>gradient</a:t>
            </a:r>
            <a:r>
              <a:rPr sz="1000" i="1" spc="4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000" i="1" spc="-30" dirty="0">
                <a:latin typeface="Cambria"/>
                <a:cs typeface="Cambria"/>
                <a:hlinkClick r:id="rId5" action="ppaction://hlinksldjump"/>
              </a:rPr>
              <a:t>descent</a:t>
            </a:r>
            <a:r>
              <a:rPr sz="1000" i="1" spc="35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000" i="1" spc="-40" dirty="0">
                <a:latin typeface="Cambria"/>
                <a:cs typeface="Cambria"/>
                <a:hlinkClick r:id="rId5" action="ppaction://hlinksldjump"/>
              </a:rPr>
              <a:t>method</a:t>
            </a:r>
            <a:r>
              <a:rPr sz="1000" i="1" spc="4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000" spc="25" dirty="0">
                <a:latin typeface="Cambria"/>
                <a:cs typeface="Cambria"/>
                <a:hlinkClick r:id="rId5" action="ppaction://hlinksldjump"/>
              </a:rPr>
              <a:t>n.d.]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14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15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95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75" dirty="0"/>
              <a:t>L</a:t>
            </a:r>
            <a:r>
              <a:rPr spc="175" dirty="0"/>
              <a:t>EARNING</a:t>
            </a:r>
            <a:r>
              <a:rPr spc="85" dirty="0"/>
              <a:t> </a:t>
            </a:r>
            <a:r>
              <a:rPr sz="1400" spc="135" dirty="0"/>
              <a:t>P</a:t>
            </a:r>
            <a:r>
              <a:rPr spc="135" dirty="0"/>
              <a:t>ARAMETER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1287091"/>
            <a:ext cx="5890895" cy="23437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mentioned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Eq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  <a:hlinkClick r:id="rId2" action="ppaction://hlinksldjump"/>
              </a:rPr>
              <a:t>(6</a:t>
            </a:r>
            <a:r>
              <a:rPr sz="1100" spc="35" dirty="0"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  <a:hlinkClick r:id="rId2" action="ppaction://hlinksldjump"/>
              </a:rPr>
              <a:t>7)</a:t>
            </a:r>
            <a:r>
              <a:rPr sz="1100" spc="40" dirty="0"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important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parameter.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decides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learns/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improves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its</a:t>
            </a:r>
            <a:r>
              <a:rPr sz="1100" spc="30" dirty="0">
                <a:latin typeface="Cambria"/>
                <a:cs typeface="Cambria"/>
              </a:rPr>
              <a:t> unknown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[Jordan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  <a:hlinkClick r:id="rId3" action="ppaction://hlinksldjump"/>
              </a:rPr>
              <a:t>2018].</a:t>
            </a:r>
            <a:endParaRPr sz="1100">
              <a:latin typeface="Cambria"/>
              <a:cs typeface="Cambria"/>
            </a:endParaRPr>
          </a:p>
          <a:p>
            <a:pPr marL="214629" marR="6794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were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calculated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Eq.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  <a:hlinkClick r:id="rId4" action="ppaction://hlinksldjump"/>
              </a:rPr>
              <a:t>(8</a:t>
            </a:r>
            <a:r>
              <a:rPr sz="1100" spc="35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  <a:hlinkClick r:id="rId4" action="ppaction://hlinksldjump"/>
              </a:rPr>
              <a:t>9),</a:t>
            </a:r>
            <a:r>
              <a:rPr sz="1100" spc="35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spc="5" dirty="0">
                <a:latin typeface="Cambria"/>
                <a:cs typeface="Cambria"/>
              </a:rPr>
              <a:t>however,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those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enough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make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sure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low </a:t>
            </a:r>
            <a:r>
              <a:rPr sz="1100" spc="15" dirty="0">
                <a:latin typeface="Cambria"/>
                <a:cs typeface="Cambria"/>
              </a:rPr>
              <a:t>computational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time.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decides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step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size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learning/iteration.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0" dirty="0">
                <a:latin typeface="Cambria"/>
                <a:cs typeface="Cambria"/>
              </a:rPr>
              <a:t>There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three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cases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when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don’t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use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parameter:</a:t>
            </a:r>
            <a:endParaRPr sz="1100">
              <a:latin typeface="Cambria"/>
              <a:cs typeface="Cambria"/>
            </a:endParaRPr>
          </a:p>
          <a:p>
            <a:pPr marL="492125" lvl="1" indent="-173990">
              <a:lnSpc>
                <a:spcPct val="100000"/>
              </a:lnSpc>
              <a:spcBef>
                <a:spcPts val="235"/>
              </a:spcBef>
              <a:buClr>
                <a:srgbClr val="07457E"/>
              </a:buClr>
              <a:buAutoNum type="arabicPeriod"/>
              <a:tabLst>
                <a:tab pos="492759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small,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many </a:t>
            </a:r>
            <a:r>
              <a:rPr sz="1100" dirty="0">
                <a:latin typeface="Cambria"/>
                <a:cs typeface="Cambria"/>
              </a:rPr>
              <a:t>iterations.</a:t>
            </a:r>
            <a:endParaRPr sz="1100">
              <a:latin typeface="Cambria"/>
              <a:cs typeface="Cambria"/>
            </a:endParaRPr>
          </a:p>
          <a:p>
            <a:pPr marL="492125" lvl="1" indent="-173990">
              <a:lnSpc>
                <a:spcPct val="100000"/>
              </a:lnSpc>
              <a:spcBef>
                <a:spcPts val="35"/>
              </a:spcBef>
              <a:buClr>
                <a:srgbClr val="07457E"/>
              </a:buClr>
              <a:buAutoNum type="arabicPeriod"/>
              <a:tabLst>
                <a:tab pos="492759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5" dirty="0">
                <a:latin typeface="Cambria"/>
                <a:cs typeface="Cambria"/>
              </a:rPr>
              <a:t> high,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jump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go </a:t>
            </a:r>
            <a:r>
              <a:rPr sz="1100" spc="-5" dirty="0">
                <a:latin typeface="Cambria"/>
                <a:cs typeface="Cambria"/>
              </a:rPr>
              <a:t>farther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away </a:t>
            </a:r>
            <a:r>
              <a:rPr sz="1100" spc="10" dirty="0">
                <a:latin typeface="Cambria"/>
                <a:cs typeface="Cambria"/>
              </a:rPr>
              <a:t>from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it.</a:t>
            </a:r>
            <a:endParaRPr sz="1100">
              <a:latin typeface="Cambria"/>
              <a:cs typeface="Cambria"/>
            </a:endParaRPr>
          </a:p>
          <a:p>
            <a:pPr marL="492125" lvl="1" indent="-173990">
              <a:lnSpc>
                <a:spcPct val="100000"/>
              </a:lnSpc>
              <a:spcBef>
                <a:spcPts val="35"/>
              </a:spcBef>
              <a:buClr>
                <a:srgbClr val="07457E"/>
              </a:buClr>
              <a:buAutoNum type="arabicPeriod"/>
              <a:tabLst>
                <a:tab pos="492759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just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right,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just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fine.</a:t>
            </a:r>
            <a:endParaRPr sz="1100">
              <a:latin typeface="Cambria"/>
              <a:cs typeface="Cambria"/>
            </a:endParaRPr>
          </a:p>
          <a:p>
            <a:pPr marL="214629" marR="8890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make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sure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step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size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just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right,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use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parameter,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scales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change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previous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new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value.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16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2244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70" dirty="0">
                <a:hlinkClick r:id="rId2" action="ppaction://hlinksldjump"/>
              </a:rPr>
              <a:t>F</a:t>
            </a:r>
            <a:r>
              <a:rPr spc="170" dirty="0">
                <a:hlinkClick r:id="rId2" action="ppaction://hlinksldjump"/>
              </a:rPr>
              <a:t>UNCTION</a:t>
            </a:r>
            <a:r>
              <a:rPr spc="12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1927375"/>
            <a:ext cx="5468620" cy="8153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written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types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functions.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satisfy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two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conditions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applicable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it:</a:t>
            </a:r>
            <a:endParaRPr sz="1100">
              <a:latin typeface="Cambria"/>
              <a:cs typeface="Cambria"/>
            </a:endParaRPr>
          </a:p>
          <a:p>
            <a:pPr marL="492125" lvl="1" indent="-173990">
              <a:lnSpc>
                <a:spcPct val="100000"/>
              </a:lnSpc>
              <a:spcBef>
                <a:spcPts val="229"/>
              </a:spcBef>
              <a:buClr>
                <a:srgbClr val="07457E"/>
              </a:buClr>
              <a:buAutoNum type="arabicPeriod"/>
              <a:tabLst>
                <a:tab pos="492759" algn="l"/>
              </a:tabLst>
            </a:pP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differentiable</a:t>
            </a:r>
            <a:endParaRPr sz="1100">
              <a:latin typeface="Cambria"/>
              <a:cs typeface="Cambria"/>
            </a:endParaRPr>
          </a:p>
          <a:p>
            <a:pPr marL="492125" lvl="1" indent="-173990">
              <a:lnSpc>
                <a:spcPct val="100000"/>
              </a:lnSpc>
              <a:spcBef>
                <a:spcPts val="35"/>
              </a:spcBef>
              <a:buClr>
                <a:srgbClr val="07457E"/>
              </a:buClr>
              <a:buAutoNum type="arabicPeriod"/>
              <a:tabLst>
                <a:tab pos="492759" algn="l"/>
              </a:tabLst>
            </a:pP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convex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66" y="361497"/>
            <a:ext cx="2245360" cy="449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80"/>
              </a:spcBef>
            </a:pPr>
            <a:r>
              <a:rPr sz="1400" spc="170" dirty="0">
                <a:hlinkClick r:id="rId2" action="ppaction://hlinksldjump"/>
              </a:rPr>
              <a:t>F</a:t>
            </a:r>
            <a:r>
              <a:rPr spc="170" dirty="0">
                <a:hlinkClick r:id="rId2" action="ppaction://hlinksldjump"/>
              </a:rPr>
              <a:t>UNCTION</a:t>
            </a:r>
            <a:r>
              <a:rPr spc="13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endParaRPr sz="1400"/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75" dirty="0">
                <a:solidFill>
                  <a:srgbClr val="F209B1"/>
                </a:solidFill>
              </a:rPr>
              <a:t>D</a:t>
            </a:r>
            <a:r>
              <a:rPr sz="800" spc="75" dirty="0">
                <a:solidFill>
                  <a:srgbClr val="F209B1"/>
                </a:solidFill>
              </a:rPr>
              <a:t>IFFERENTIABILITY</a:t>
            </a: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614654" y="1231885"/>
            <a:ext cx="58845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99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differentiable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means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should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derivative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domain.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(cf.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2)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260" y="1799716"/>
            <a:ext cx="4586425" cy="15939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86420" y="3513078"/>
            <a:ext cx="36277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Palatino Linotype"/>
                <a:cs typeface="Palatino Linotype"/>
              </a:rPr>
              <a:t>Figure.</a:t>
            </a:r>
            <a:r>
              <a:rPr sz="1000" b="1" spc="-15" dirty="0">
                <a:latin typeface="Palatino Linotype"/>
                <a:cs typeface="Palatino Linotype"/>
              </a:rPr>
              <a:t> </a:t>
            </a:r>
            <a:r>
              <a:rPr sz="1000" spc="20" dirty="0">
                <a:latin typeface="Cambria"/>
                <a:cs typeface="Cambria"/>
              </a:rPr>
              <a:t>Examples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of </a:t>
            </a:r>
            <a:r>
              <a:rPr sz="1000" spc="5" dirty="0">
                <a:latin typeface="Cambria"/>
                <a:cs typeface="Cambria"/>
              </a:rPr>
              <a:t>differentiable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functions.[Kwiatkowski </a:t>
            </a:r>
            <a:r>
              <a:rPr sz="1000" spc="-50" dirty="0">
                <a:latin typeface="Cambria"/>
                <a:cs typeface="Cambria"/>
                <a:hlinkClick r:id="rId4" action="ppaction://hlinksldjump"/>
              </a:rPr>
              <a:t>2022]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17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66" y="361497"/>
            <a:ext cx="2245360" cy="449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80"/>
              </a:spcBef>
            </a:pPr>
            <a:r>
              <a:rPr sz="1400" spc="170" dirty="0">
                <a:hlinkClick r:id="rId2" action="ppaction://hlinksldjump"/>
              </a:rPr>
              <a:t>F</a:t>
            </a:r>
            <a:r>
              <a:rPr spc="170" dirty="0">
                <a:hlinkClick r:id="rId2" action="ppaction://hlinksldjump"/>
              </a:rPr>
              <a:t>UNCTION</a:t>
            </a:r>
            <a:r>
              <a:rPr spc="13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endParaRPr sz="1400"/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75" dirty="0">
                <a:solidFill>
                  <a:srgbClr val="F209B1"/>
                </a:solidFill>
              </a:rPr>
              <a:t>D</a:t>
            </a:r>
            <a:r>
              <a:rPr sz="800" spc="75" dirty="0">
                <a:solidFill>
                  <a:srgbClr val="F209B1"/>
                </a:solidFill>
              </a:rPr>
              <a:t>IFFERENTIABILITY</a:t>
            </a: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601954" y="1068907"/>
            <a:ext cx="568769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13995" indent="-177165">
              <a:lnSpc>
                <a:spcPct val="102600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50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functions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satisfy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condition.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examples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functions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satisfying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condition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given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below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Fig.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differentiable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points,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there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may </a:t>
            </a:r>
            <a:r>
              <a:rPr sz="1100" spc="-10" dirty="0">
                <a:latin typeface="Cambria"/>
                <a:cs typeface="Cambria"/>
              </a:rPr>
              <a:t>arise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circumstance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iteratethe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there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work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with.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484" y="1998527"/>
            <a:ext cx="4589278" cy="16579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7172" y="3757566"/>
            <a:ext cx="3886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Palatino Linotype"/>
                <a:cs typeface="Palatino Linotype"/>
              </a:rPr>
              <a:t>Figure.</a:t>
            </a:r>
            <a:r>
              <a:rPr sz="1000" b="1" spc="-10" dirty="0">
                <a:latin typeface="Palatino Linotype"/>
                <a:cs typeface="Palatino Linotype"/>
              </a:rPr>
              <a:t> </a:t>
            </a:r>
            <a:r>
              <a:rPr sz="1000" spc="20" dirty="0">
                <a:latin typeface="Cambria"/>
                <a:cs typeface="Cambria"/>
              </a:rPr>
              <a:t>Examples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of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5" dirty="0">
                <a:latin typeface="Cambria"/>
                <a:cs typeface="Cambria"/>
              </a:rPr>
              <a:t>non-differentiable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functions.[Kwiatkowski </a:t>
            </a:r>
            <a:r>
              <a:rPr sz="1000" spc="-50" dirty="0">
                <a:latin typeface="Cambria"/>
                <a:cs typeface="Cambria"/>
                <a:hlinkClick r:id="rId4" action="ppaction://hlinksldjump"/>
              </a:rPr>
              <a:t>2022]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18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1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216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65" dirty="0"/>
              <a:t> </a:t>
            </a:r>
            <a:r>
              <a:rPr sz="1400" spc="40" dirty="0"/>
              <a:t>I:</a:t>
            </a:r>
            <a:r>
              <a:rPr sz="1400" spc="120" dirty="0"/>
              <a:t> </a:t>
            </a:r>
            <a:r>
              <a:rPr sz="1400" spc="155" dirty="0"/>
              <a:t>W</a:t>
            </a:r>
            <a:r>
              <a:rPr spc="155" dirty="0"/>
              <a:t>HAT</a:t>
            </a:r>
            <a:r>
              <a:rPr spc="165" dirty="0"/>
              <a:t> </a:t>
            </a:r>
            <a:r>
              <a:rPr spc="55" dirty="0"/>
              <a:t>IS</a:t>
            </a:r>
            <a:r>
              <a:rPr spc="170" dirty="0"/>
              <a:t> </a:t>
            </a:r>
            <a:r>
              <a:rPr sz="1400" spc="165" dirty="0"/>
              <a:t>G</a:t>
            </a:r>
            <a:r>
              <a:rPr spc="165" dirty="0"/>
              <a:t>RADIENT</a:t>
            </a:r>
            <a:r>
              <a:rPr spc="170" dirty="0"/>
              <a:t> </a:t>
            </a:r>
            <a:r>
              <a:rPr sz="1400" spc="145" dirty="0"/>
              <a:t>D</a:t>
            </a:r>
            <a:r>
              <a:rPr spc="145" dirty="0"/>
              <a:t>ESCENT</a:t>
            </a:r>
            <a:r>
              <a:rPr sz="1400" spc="145" dirty="0"/>
              <a:t>?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910116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Introduction</a:t>
            </a:r>
            <a:r>
              <a:rPr sz="1100" b="1" spc="2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22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8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04" y="2674174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2	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The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Formula</a:t>
            </a:r>
            <a:r>
              <a:rPr sz="1100" b="1" spc="17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18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9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66" y="361497"/>
            <a:ext cx="2245360" cy="449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80"/>
              </a:spcBef>
            </a:pPr>
            <a:r>
              <a:rPr sz="1400" spc="170" dirty="0">
                <a:hlinkClick r:id="rId2" action="ppaction://hlinksldjump"/>
              </a:rPr>
              <a:t>F</a:t>
            </a:r>
            <a:r>
              <a:rPr spc="170" dirty="0">
                <a:hlinkClick r:id="rId2" action="ppaction://hlinksldjump"/>
              </a:rPr>
              <a:t>UNCTION</a:t>
            </a:r>
            <a:r>
              <a:rPr spc="13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endParaRPr sz="1400"/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130" dirty="0">
                <a:solidFill>
                  <a:srgbClr val="F209B1"/>
                </a:solidFill>
              </a:rPr>
              <a:t>C</a:t>
            </a:r>
            <a:r>
              <a:rPr sz="800" spc="130" dirty="0">
                <a:solidFill>
                  <a:srgbClr val="F209B1"/>
                </a:solidFill>
              </a:rPr>
              <a:t>ONVEX</a:t>
            </a:r>
            <a:r>
              <a:rPr sz="800" spc="90" dirty="0">
                <a:solidFill>
                  <a:srgbClr val="F209B1"/>
                </a:solidFill>
              </a:rPr>
              <a:t> </a:t>
            </a:r>
            <a:r>
              <a:rPr sz="1000" spc="110" dirty="0">
                <a:solidFill>
                  <a:srgbClr val="F209B1"/>
                </a:solidFill>
              </a:rPr>
              <a:t>F</a:t>
            </a:r>
            <a:r>
              <a:rPr sz="800" spc="110" dirty="0">
                <a:solidFill>
                  <a:srgbClr val="F209B1"/>
                </a:solidFill>
              </a:rPr>
              <a:t>UNCTION</a:t>
            </a: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601954" y="1051876"/>
            <a:ext cx="602043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40055" indent="-177165">
              <a:lnSpc>
                <a:spcPct val="102600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60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convex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two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connected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curve,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line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segment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above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curve.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non-convex,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surity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would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give </a:t>
            </a:r>
            <a:r>
              <a:rPr sz="1100" spc="20" dirty="0">
                <a:latin typeface="Cambria"/>
                <a:cs typeface="Cambria"/>
              </a:rPr>
              <a:t>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local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global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result.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01" y="1994573"/>
            <a:ext cx="4595806" cy="16696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2679" y="3783106"/>
            <a:ext cx="4154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Palatino Linotype"/>
                <a:cs typeface="Palatino Linotype"/>
              </a:rPr>
              <a:t>Figure. </a:t>
            </a:r>
            <a:r>
              <a:rPr sz="1000" spc="20" dirty="0">
                <a:latin typeface="Cambria"/>
                <a:cs typeface="Cambria"/>
              </a:rPr>
              <a:t>Example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of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5" dirty="0">
                <a:latin typeface="Cambria"/>
                <a:cs typeface="Cambria"/>
              </a:rPr>
              <a:t>convex</a:t>
            </a:r>
            <a:r>
              <a:rPr sz="1000" spc="25" dirty="0">
                <a:latin typeface="Cambria"/>
                <a:cs typeface="Cambria"/>
              </a:rPr>
              <a:t> and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5" dirty="0">
                <a:latin typeface="Cambria"/>
                <a:cs typeface="Cambria"/>
              </a:rPr>
              <a:t>non-convex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functions.[Kwiatkowski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  <a:hlinkClick r:id="rId4" action="ppaction://hlinksldjump"/>
              </a:rPr>
              <a:t>2022]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19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66" y="361497"/>
            <a:ext cx="2245360" cy="449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80"/>
              </a:spcBef>
            </a:pPr>
            <a:r>
              <a:rPr sz="1400" spc="170" dirty="0">
                <a:hlinkClick r:id="rId2" action="ppaction://hlinksldjump"/>
              </a:rPr>
              <a:t>F</a:t>
            </a:r>
            <a:r>
              <a:rPr spc="170" dirty="0">
                <a:hlinkClick r:id="rId2" action="ppaction://hlinksldjump"/>
              </a:rPr>
              <a:t>UNCTION</a:t>
            </a:r>
            <a:r>
              <a:rPr spc="13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endParaRPr sz="1400"/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130" dirty="0">
                <a:solidFill>
                  <a:srgbClr val="F209B1"/>
                </a:solidFill>
              </a:rPr>
              <a:t>C</a:t>
            </a:r>
            <a:r>
              <a:rPr sz="800" spc="130" dirty="0">
                <a:solidFill>
                  <a:srgbClr val="F209B1"/>
                </a:solidFill>
              </a:rPr>
              <a:t>ONVEX</a:t>
            </a:r>
            <a:r>
              <a:rPr sz="800" spc="90" dirty="0">
                <a:solidFill>
                  <a:srgbClr val="F209B1"/>
                </a:solidFill>
              </a:rPr>
              <a:t> </a:t>
            </a:r>
            <a:r>
              <a:rPr sz="1000" spc="110" dirty="0">
                <a:solidFill>
                  <a:srgbClr val="F209B1"/>
                </a:solidFill>
              </a:rPr>
              <a:t>F</a:t>
            </a:r>
            <a:r>
              <a:rPr sz="800" spc="110" dirty="0">
                <a:solidFill>
                  <a:srgbClr val="F209B1"/>
                </a:solidFill>
              </a:rPr>
              <a:t>UNCTION</a:t>
            </a: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614654" y="1027708"/>
            <a:ext cx="60013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sz="1100" spc="160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special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case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saddle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point.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saddle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point,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 </a:t>
            </a:r>
            <a:r>
              <a:rPr sz="1100" spc="10" dirty="0">
                <a:latin typeface="Cambria"/>
                <a:cs typeface="Cambria"/>
              </a:rPr>
              <a:t> 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zero,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but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double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derivative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also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zero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point.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defines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saddle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global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minimum.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6129" y="1700974"/>
            <a:ext cx="2807944" cy="20209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6567" y="3829398"/>
            <a:ext cx="37071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Palatino Linotype"/>
                <a:cs typeface="Palatino Linotype"/>
              </a:rPr>
              <a:t>Figure. </a:t>
            </a:r>
            <a:r>
              <a:rPr sz="1000" spc="20" dirty="0">
                <a:latin typeface="Cambria"/>
                <a:cs typeface="Cambria"/>
              </a:rPr>
              <a:t>Example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of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5" dirty="0">
                <a:latin typeface="Cambria"/>
                <a:cs typeface="Cambria"/>
              </a:rPr>
              <a:t>saddle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5" dirty="0">
                <a:latin typeface="Cambria"/>
                <a:cs typeface="Cambria"/>
              </a:rPr>
              <a:t>point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5" dirty="0">
                <a:latin typeface="Cambria"/>
                <a:cs typeface="Cambria"/>
              </a:rPr>
              <a:t>in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5" dirty="0">
                <a:latin typeface="Cambria"/>
                <a:cs typeface="Cambria"/>
              </a:rPr>
              <a:t>a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20" dirty="0">
                <a:latin typeface="Cambria"/>
                <a:cs typeface="Cambria"/>
              </a:rPr>
              <a:t>function.[Kwiatkowski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  <a:hlinkClick r:id="rId4" action="ppaction://hlinksldjump"/>
              </a:rPr>
              <a:t>2022]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20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21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768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80" dirty="0">
                <a:hlinkClick r:id="rId2" action="ppaction://hlinksldjump"/>
              </a:rPr>
              <a:t>A</a:t>
            </a:r>
            <a:r>
              <a:rPr spc="180" dirty="0">
                <a:hlinkClick r:id="rId2" action="ppaction://hlinksldjump"/>
              </a:rPr>
              <a:t>LL</a:t>
            </a:r>
            <a:r>
              <a:rPr spc="175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THE</a:t>
            </a:r>
            <a:r>
              <a:rPr spc="175" dirty="0">
                <a:hlinkClick r:id="rId2" action="ppaction://hlinksldjump"/>
              </a:rPr>
              <a:t> </a:t>
            </a:r>
            <a:r>
              <a:rPr sz="1400" spc="140" dirty="0">
                <a:hlinkClick r:id="rId2" action="ppaction://hlinksldjump"/>
              </a:rPr>
              <a:t>R</a:t>
            </a:r>
            <a:r>
              <a:rPr spc="140" dirty="0">
                <a:hlinkClick r:id="rId2" action="ppaction://hlinksldjump"/>
              </a:rPr>
              <a:t>EQUIREMENTS</a:t>
            </a:r>
            <a:r>
              <a:rPr spc="175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OF</a:t>
            </a:r>
            <a:r>
              <a:rPr spc="17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5" dirty="0">
                <a:hlinkClick r:id="rId2" action="ppaction://hlinksldjump"/>
              </a:rPr>
              <a:t> </a:t>
            </a:r>
            <a:r>
              <a:rPr sz="1400" spc="130" dirty="0">
                <a:hlinkClick r:id="rId2" action="ppaction://hlinksldjump"/>
              </a:rPr>
              <a:t>D</a:t>
            </a:r>
            <a:r>
              <a:rPr spc="130" dirty="0">
                <a:hlinkClick r:id="rId2" action="ppaction://hlinksldjump"/>
              </a:rPr>
              <a:t>ESCENT</a:t>
            </a:r>
            <a:r>
              <a:rPr sz="1400" spc="130" dirty="0">
                <a:hlinkClick r:id="rId2" action="ppaction://hlinksldjump"/>
              </a:rPr>
              <a:t>:</a:t>
            </a:r>
            <a:r>
              <a:rPr sz="1400" spc="204" dirty="0">
                <a:hlinkClick r:id="rId2" action="ppaction://hlinksldjump"/>
              </a:rPr>
              <a:t> </a:t>
            </a:r>
            <a:r>
              <a:rPr sz="1400" spc="114" dirty="0">
                <a:hlinkClick r:id="rId2" action="ppaction://hlinksldjump"/>
              </a:rPr>
              <a:t>L</a:t>
            </a:r>
            <a:r>
              <a:rPr spc="114" dirty="0">
                <a:hlinkClick r:id="rId2" action="ppaction://hlinksldjump"/>
              </a:rPr>
              <a:t>ISTED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01904" y="1701899"/>
            <a:ext cx="5304790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Therefore,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takes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5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basic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requirement: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5" dirty="0">
                <a:latin typeface="Cambria"/>
                <a:cs typeface="Cambria"/>
              </a:rPr>
              <a:t>Initial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65" dirty="0">
                <a:latin typeface="Cambria"/>
                <a:cs typeface="Cambri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baseline="-13888" dirty="0">
                <a:latin typeface="Cambria"/>
                <a:cs typeface="Cambria"/>
              </a:rPr>
              <a:t>0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b</a:t>
            </a:r>
            <a:r>
              <a:rPr sz="1200" baseline="-13888" dirty="0">
                <a:latin typeface="Cambria"/>
                <a:cs typeface="Cambria"/>
              </a:rPr>
              <a:t>0</a:t>
            </a:r>
            <a:r>
              <a:rPr sz="1100" spc="-6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Function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20" dirty="0">
                <a:latin typeface="Cambria"/>
                <a:cs typeface="Cambria"/>
              </a:rPr>
              <a:t>Learning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Rate </a:t>
            </a:r>
            <a:r>
              <a:rPr sz="1100" spc="-40" dirty="0">
                <a:latin typeface="Cambria"/>
                <a:cs typeface="Cambri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l</a:t>
            </a:r>
            <a:r>
              <a:rPr sz="1100" spc="-4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35" dirty="0">
                <a:latin typeface="Cambria"/>
                <a:cs typeface="Cambria"/>
              </a:rPr>
              <a:t>Number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 </a:t>
            </a:r>
            <a:r>
              <a:rPr sz="1100" spc="-5" dirty="0">
                <a:latin typeface="Cambria"/>
                <a:cs typeface="Cambria"/>
              </a:rPr>
              <a:t>iterations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n</a:t>
            </a:r>
            <a:r>
              <a:rPr sz="1100" spc="-3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Cambria"/>
                <a:cs typeface="Cambria"/>
              </a:rPr>
              <a:t>Tolerance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-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helps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give </a:t>
            </a:r>
            <a:r>
              <a:rPr sz="1100" spc="10" dirty="0">
                <a:latin typeface="Cambria"/>
                <a:cs typeface="Cambria"/>
              </a:rPr>
              <a:t>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end</a:t>
            </a:r>
            <a:r>
              <a:rPr sz="1100" spc="30" dirty="0">
                <a:latin typeface="Cambria"/>
                <a:cs typeface="Cambria"/>
              </a:rPr>
              <a:t> point/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stop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22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84311" y="1678464"/>
            <a:ext cx="3031490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III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14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T</a:t>
            </a:r>
            <a:r>
              <a:rPr sz="1350" spc="14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YPES</a:t>
            </a:r>
            <a:r>
              <a:rPr sz="1350" spc="204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350" spc="16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sz="1350" spc="204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 </a:t>
            </a: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endParaRPr sz="135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23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2530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0" dirty="0">
                <a:hlinkClick r:id="rId2" action="ppaction://hlinksldjump"/>
              </a:rPr>
              <a:t>T</a:t>
            </a:r>
            <a:r>
              <a:rPr spc="110" dirty="0">
                <a:hlinkClick r:id="rId2" action="ppaction://hlinksldjump"/>
              </a:rPr>
              <a:t>YPES</a:t>
            </a:r>
            <a:r>
              <a:rPr spc="150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OF</a:t>
            </a:r>
            <a:r>
              <a:rPr spc="15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55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859455"/>
            <a:ext cx="334010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Cambria"/>
                <a:cs typeface="Cambria"/>
              </a:rPr>
              <a:t>There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three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types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25" dirty="0">
                <a:latin typeface="Cambria"/>
                <a:cs typeface="Cambria"/>
              </a:rPr>
              <a:t> Algorithms:</a:t>
            </a:r>
            <a:endParaRPr sz="1100">
              <a:latin typeface="Cambria"/>
              <a:cs typeface="Cambria"/>
            </a:endParaRPr>
          </a:p>
          <a:p>
            <a:pPr marL="289560" indent="-173990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dirty="0">
                <a:latin typeface="Cambria"/>
                <a:cs typeface="Cambria"/>
              </a:rPr>
              <a:t>Stochastic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(SGD)</a:t>
            </a:r>
            <a:endParaRPr sz="1100">
              <a:latin typeface="Cambria"/>
              <a:cs typeface="Cambria"/>
            </a:endParaRPr>
          </a:p>
          <a:p>
            <a:pPr marL="289560" indent="-173990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dirty="0">
                <a:latin typeface="Cambria"/>
                <a:cs typeface="Cambria"/>
              </a:rPr>
              <a:t>Batch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(BGD)</a:t>
            </a:r>
            <a:endParaRPr sz="1100">
              <a:latin typeface="Cambria"/>
              <a:cs typeface="Cambria"/>
            </a:endParaRPr>
          </a:p>
          <a:p>
            <a:pPr marL="289560" indent="-173990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15" dirty="0">
                <a:latin typeface="Cambria"/>
                <a:cs typeface="Cambria"/>
              </a:rPr>
              <a:t>Mini-Batch</a:t>
            </a:r>
            <a:r>
              <a:rPr sz="1100" spc="25" dirty="0">
                <a:latin typeface="Cambria"/>
                <a:cs typeface="Cambria"/>
              </a:rPr>
              <a:t> 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Descennt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(MBGD)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24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3959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5" dirty="0">
                <a:hlinkClick r:id="rId2" action="ppaction://hlinksldjump"/>
              </a:rPr>
              <a:t>S</a:t>
            </a:r>
            <a:r>
              <a:rPr spc="155" dirty="0">
                <a:hlinkClick r:id="rId2" action="ppaction://hlinksldjump"/>
              </a:rPr>
              <a:t>TOCHASTIC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75" dirty="0">
                <a:hlinkClick r:id="rId2" action="ppaction://hlinksldjump"/>
              </a:rPr>
              <a:t> </a:t>
            </a:r>
            <a:r>
              <a:rPr sz="1400" spc="125" dirty="0">
                <a:hlinkClick r:id="rId2" action="ppaction://hlinksldjump"/>
              </a:rPr>
              <a:t>(SGD)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1334386"/>
            <a:ext cx="6044565" cy="2318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computes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only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random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sample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property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helps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faaster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efficient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does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process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data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iterations.</a:t>
            </a:r>
            <a:endParaRPr sz="1100">
              <a:latin typeface="Cambria"/>
              <a:cs typeface="Cambria"/>
            </a:endParaRPr>
          </a:p>
          <a:p>
            <a:pPr marL="214629" marR="34544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Cambria"/>
                <a:cs typeface="Cambria"/>
              </a:rPr>
              <a:t>However,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randomness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contributes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fact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some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cases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give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suboptimal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solutions/local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result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rather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global</a:t>
            </a:r>
            <a:r>
              <a:rPr sz="1100" spc="35" dirty="0">
                <a:latin typeface="Cambria"/>
                <a:cs typeface="Cambria"/>
              </a:rPr>
              <a:t> minimum.</a:t>
            </a:r>
            <a:endParaRPr sz="1100">
              <a:latin typeface="Cambria"/>
              <a:cs typeface="Cambria"/>
            </a:endParaRPr>
          </a:p>
          <a:p>
            <a:pPr marL="214629" marR="11239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45" dirty="0">
                <a:latin typeface="Cambria"/>
                <a:cs typeface="Cambria"/>
              </a:rPr>
              <a:t>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techniques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overcome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fault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decrease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over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time,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helps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reducing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updates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iteration.</a:t>
            </a:r>
            <a:endParaRPr sz="1100">
              <a:latin typeface="Cambria"/>
              <a:cs typeface="Cambria"/>
            </a:endParaRPr>
          </a:p>
          <a:p>
            <a:pPr marL="214629" marR="71755" indent="-177165">
              <a:lnSpc>
                <a:spcPct val="102600"/>
              </a:lnSpc>
              <a:spcBef>
                <a:spcPts val="29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also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variants,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like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Mini-Batch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SGD,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random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subset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data,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Momentum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SGD,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term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added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update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help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optimisation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avoiding </a:t>
            </a:r>
            <a:r>
              <a:rPr sz="1100" spc="15" dirty="0">
                <a:latin typeface="Cambria"/>
                <a:cs typeface="Cambria"/>
              </a:rPr>
              <a:t>getting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stuck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local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minima.</a:t>
            </a:r>
            <a:endParaRPr sz="1100">
              <a:latin typeface="Cambria"/>
              <a:cs typeface="Cambria"/>
            </a:endParaRPr>
          </a:p>
          <a:p>
            <a:pPr marL="214629" marR="5778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majorly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Deep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found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applications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classification,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regression,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 </a:t>
            </a:r>
            <a:r>
              <a:rPr sz="1100" spc="10" dirty="0">
                <a:latin typeface="Cambria"/>
                <a:cs typeface="Cambria"/>
              </a:rPr>
              <a:t>neural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machine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translation.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25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2940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45" dirty="0">
                <a:hlinkClick r:id="rId2" action="ppaction://hlinksldjump"/>
              </a:rPr>
              <a:t>B</a:t>
            </a:r>
            <a:r>
              <a:rPr spc="145" dirty="0">
                <a:hlinkClick r:id="rId2" action="ppaction://hlinksldjump"/>
              </a:rPr>
              <a:t>ATCH</a:t>
            </a:r>
            <a:r>
              <a:rPr spc="160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60" dirty="0">
                <a:hlinkClick r:id="rId2" action="ppaction://hlinksldjump"/>
              </a:rPr>
              <a:t> </a:t>
            </a:r>
            <a:r>
              <a:rPr sz="1400" spc="120" dirty="0">
                <a:hlinkClick r:id="rId2" action="ppaction://hlinksldjump"/>
              </a:rPr>
              <a:t>(BGD)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1432558"/>
            <a:ext cx="5840730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90" dirty="0">
                <a:latin typeface="Cambria"/>
                <a:cs typeface="Cambria"/>
              </a:rPr>
              <a:t>BGD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computes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based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average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data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samples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training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set.</a:t>
            </a:r>
            <a:endParaRPr sz="1100">
              <a:latin typeface="Cambria"/>
              <a:cs typeface="Cambria"/>
            </a:endParaRPr>
          </a:p>
          <a:p>
            <a:pPr marL="214629" marR="3619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dirty="0">
                <a:latin typeface="Cambria"/>
                <a:cs typeface="Cambria"/>
              </a:rPr>
              <a:t>Therefore,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calculated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entire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dataset,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making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BGD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computationally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expensive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process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huge </a:t>
            </a:r>
            <a:r>
              <a:rPr sz="1100" spc="5" dirty="0">
                <a:latin typeface="Cambria"/>
                <a:cs typeface="Cambria"/>
              </a:rPr>
              <a:t>datasets.</a:t>
            </a:r>
            <a:endParaRPr sz="1100">
              <a:latin typeface="Cambria"/>
              <a:cs typeface="Cambria"/>
            </a:endParaRPr>
          </a:p>
          <a:p>
            <a:pPr marL="214629" marR="22669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Cambria"/>
                <a:cs typeface="Cambria"/>
              </a:rPr>
              <a:t>However,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also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gives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BGD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advantage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more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stable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avoiding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overfitting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compared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SGD.</a:t>
            </a:r>
            <a:endParaRPr sz="1100">
              <a:latin typeface="Cambria"/>
              <a:cs typeface="Cambria"/>
            </a:endParaRPr>
          </a:p>
          <a:p>
            <a:pPr marL="214629" marR="14097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chosen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carefully,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iteration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step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size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doesn’t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bigger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diverge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from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minima.</a:t>
            </a:r>
            <a:endParaRPr sz="1100">
              <a:latin typeface="Cambria"/>
              <a:cs typeface="Cambri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90" dirty="0">
                <a:latin typeface="Cambria"/>
                <a:cs typeface="Cambria"/>
              </a:rPr>
              <a:t>BGD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25" dirty="0">
                <a:latin typeface="Cambria"/>
                <a:cs typeface="Cambria"/>
              </a:rPr>
              <a:t> usually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simpler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models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lesser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data.</a:t>
            </a:r>
            <a:endParaRPr sz="1100">
              <a:latin typeface="Cambria"/>
              <a:cs typeface="Cambria"/>
            </a:endParaRPr>
          </a:p>
          <a:p>
            <a:pPr marL="214629" marR="137160" indent="-177165">
              <a:lnSpc>
                <a:spcPct val="102699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widely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linear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regression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logistic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regression,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much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training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set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typically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large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models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many </a:t>
            </a:r>
            <a:r>
              <a:rPr sz="1100" dirty="0">
                <a:latin typeface="Cambria"/>
                <a:cs typeface="Cambria"/>
              </a:rPr>
              <a:t>parameters.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26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620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0" dirty="0">
                <a:hlinkClick r:id="rId2" action="ppaction://hlinksldjump"/>
              </a:rPr>
              <a:t>M</a:t>
            </a:r>
            <a:r>
              <a:rPr spc="150" dirty="0">
                <a:hlinkClick r:id="rId2" action="ppaction://hlinksldjump"/>
              </a:rPr>
              <a:t>INI</a:t>
            </a:r>
            <a:r>
              <a:rPr sz="1400" spc="150" dirty="0">
                <a:hlinkClick r:id="rId2" action="ppaction://hlinksldjump"/>
              </a:rPr>
              <a:t>-B</a:t>
            </a:r>
            <a:r>
              <a:rPr spc="150" dirty="0">
                <a:hlinkClick r:id="rId2" action="ppaction://hlinksldjump"/>
              </a:rPr>
              <a:t>ATCH</a:t>
            </a:r>
            <a:r>
              <a:rPr spc="16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45" dirty="0">
                <a:hlinkClick r:id="rId2" action="ppaction://hlinksldjump"/>
              </a:rPr>
              <a:t>(MBGD)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01954" y="1319946"/>
            <a:ext cx="6054725" cy="2318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 algn="just">
              <a:lnSpc>
                <a:spcPct val="100000"/>
              </a:lnSpc>
              <a:spcBef>
                <a:spcPts val="434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0" dirty="0">
                <a:latin typeface="Cambria"/>
                <a:cs typeface="Cambria"/>
              </a:rPr>
              <a:t>MBGD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combination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SGD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 </a:t>
            </a:r>
            <a:r>
              <a:rPr sz="1100" spc="75" dirty="0">
                <a:latin typeface="Cambria"/>
                <a:cs typeface="Cambria"/>
              </a:rPr>
              <a:t>BGD.</a:t>
            </a:r>
            <a:endParaRPr sz="1100">
              <a:latin typeface="Cambria"/>
              <a:cs typeface="Cambria"/>
            </a:endParaRPr>
          </a:p>
          <a:p>
            <a:pPr marL="214629" marR="314960" indent="-177165" algn="just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90" dirty="0">
                <a:latin typeface="Cambria"/>
                <a:cs typeface="Cambria"/>
              </a:rPr>
              <a:t>MBGD, </a:t>
            </a:r>
            <a:r>
              <a:rPr sz="1100" spc="15" dirty="0">
                <a:latin typeface="Cambria"/>
                <a:cs typeface="Cambria"/>
              </a:rPr>
              <a:t>in </a:t>
            </a:r>
            <a:r>
              <a:rPr sz="1100" spc="10" dirty="0">
                <a:latin typeface="Cambria"/>
                <a:cs typeface="Cambria"/>
              </a:rPr>
              <a:t>comparison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spc="75" dirty="0">
                <a:latin typeface="Cambria"/>
                <a:cs typeface="Cambria"/>
              </a:rPr>
              <a:t>BGD, </a:t>
            </a:r>
            <a:r>
              <a:rPr sz="1100" spc="20" dirty="0">
                <a:latin typeface="Cambria"/>
                <a:cs typeface="Cambria"/>
              </a:rPr>
              <a:t>computed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10" dirty="0">
                <a:latin typeface="Cambria"/>
                <a:cs typeface="Cambria"/>
              </a:rPr>
              <a:t>gradient </a:t>
            </a:r>
            <a:r>
              <a:rPr sz="1100" spc="5" dirty="0">
                <a:latin typeface="Cambria"/>
                <a:cs typeface="Cambria"/>
              </a:rPr>
              <a:t>over a </a:t>
            </a:r>
            <a:r>
              <a:rPr sz="1100" dirty="0">
                <a:latin typeface="Cambria"/>
                <a:cs typeface="Cambria"/>
              </a:rPr>
              <a:t>subset </a:t>
            </a:r>
            <a:r>
              <a:rPr sz="1100" spc="20" dirty="0">
                <a:latin typeface="Cambria"/>
                <a:cs typeface="Cambria"/>
              </a:rPr>
              <a:t>of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20" dirty="0">
                <a:latin typeface="Cambria"/>
                <a:cs typeface="Cambria"/>
              </a:rPr>
              <a:t>data, </a:t>
            </a:r>
            <a:r>
              <a:rPr sz="1100" spc="10" dirty="0">
                <a:latin typeface="Cambria"/>
                <a:cs typeface="Cambria"/>
              </a:rPr>
              <a:t>called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mini-batch.</a:t>
            </a:r>
            <a:endParaRPr sz="1100">
              <a:latin typeface="Cambria"/>
              <a:cs typeface="Cambria"/>
            </a:endParaRPr>
          </a:p>
          <a:p>
            <a:pPr marL="214629" indent="-177165" algn="just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helps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computing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faster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than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BGD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avoiding </a:t>
            </a:r>
            <a:r>
              <a:rPr sz="1100" spc="10" dirty="0">
                <a:latin typeface="Cambria"/>
                <a:cs typeface="Cambria"/>
              </a:rPr>
              <a:t>overfitting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compared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SGD.</a:t>
            </a:r>
            <a:endParaRPr sz="1100">
              <a:latin typeface="Cambria"/>
              <a:cs typeface="Cambria"/>
            </a:endParaRPr>
          </a:p>
          <a:p>
            <a:pPr marL="214629" marR="287020" indent="-177165" algn="just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 mini-batch </a:t>
            </a:r>
            <a:r>
              <a:rPr sz="1100" spc="5" dirty="0">
                <a:latin typeface="Cambria"/>
                <a:cs typeface="Cambria"/>
              </a:rPr>
              <a:t>size </a:t>
            </a:r>
            <a:r>
              <a:rPr sz="1100" dirty="0">
                <a:latin typeface="Cambria"/>
                <a:cs typeface="Cambria"/>
              </a:rPr>
              <a:t>is </a:t>
            </a:r>
            <a:r>
              <a:rPr sz="1100" spc="5" dirty="0">
                <a:latin typeface="Cambria"/>
                <a:cs typeface="Cambria"/>
              </a:rPr>
              <a:t>a trade-off </a:t>
            </a:r>
            <a:r>
              <a:rPr sz="1100" dirty="0">
                <a:latin typeface="Cambria"/>
                <a:cs typeface="Cambria"/>
              </a:rPr>
              <a:t>between </a:t>
            </a:r>
            <a:r>
              <a:rPr sz="1100" spc="10" dirty="0">
                <a:latin typeface="Cambria"/>
                <a:cs typeface="Cambria"/>
              </a:rPr>
              <a:t>speed </a:t>
            </a:r>
            <a:r>
              <a:rPr sz="1100" spc="25" dirty="0">
                <a:latin typeface="Cambria"/>
                <a:cs typeface="Cambria"/>
              </a:rPr>
              <a:t>and </a:t>
            </a:r>
            <a:r>
              <a:rPr sz="1100" spc="-5" dirty="0">
                <a:latin typeface="Cambria"/>
                <a:cs typeface="Cambria"/>
              </a:rPr>
              <a:t>stability, </a:t>
            </a:r>
            <a:r>
              <a:rPr sz="1100" spc="20" dirty="0">
                <a:latin typeface="Cambria"/>
                <a:cs typeface="Cambria"/>
              </a:rPr>
              <a:t>with </a:t>
            </a:r>
            <a:r>
              <a:rPr sz="1100" spc="5" dirty="0">
                <a:latin typeface="Cambria"/>
                <a:cs typeface="Cambria"/>
              </a:rPr>
              <a:t>smaller </a:t>
            </a:r>
            <a:r>
              <a:rPr sz="1100" dirty="0">
                <a:latin typeface="Cambria"/>
                <a:cs typeface="Cambria"/>
              </a:rPr>
              <a:t>sizes </a:t>
            </a:r>
            <a:r>
              <a:rPr sz="1100" spc="20" dirty="0">
                <a:latin typeface="Cambria"/>
                <a:cs typeface="Cambria"/>
              </a:rPr>
              <a:t>leading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faster </a:t>
            </a:r>
            <a:r>
              <a:rPr sz="1100" spc="5" dirty="0">
                <a:latin typeface="Cambria"/>
                <a:cs typeface="Cambria"/>
              </a:rPr>
              <a:t>convergence </a:t>
            </a:r>
            <a:r>
              <a:rPr sz="1100" spc="10" dirty="0">
                <a:latin typeface="Cambria"/>
                <a:cs typeface="Cambria"/>
              </a:rPr>
              <a:t>but </a:t>
            </a:r>
            <a:r>
              <a:rPr sz="1100" dirty="0">
                <a:latin typeface="Cambria"/>
                <a:cs typeface="Cambria"/>
              </a:rPr>
              <a:t>increased </a:t>
            </a:r>
            <a:r>
              <a:rPr sz="1100" spc="10" dirty="0">
                <a:latin typeface="Cambria"/>
                <a:cs typeface="Cambria"/>
              </a:rPr>
              <a:t>variability </a:t>
            </a:r>
            <a:r>
              <a:rPr sz="1100" spc="15" dirty="0">
                <a:latin typeface="Cambria"/>
                <a:cs typeface="Cambria"/>
              </a:rPr>
              <a:t>in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15" dirty="0">
                <a:latin typeface="Cambria"/>
                <a:cs typeface="Cambria"/>
              </a:rPr>
              <a:t>optimization, </a:t>
            </a:r>
            <a:r>
              <a:rPr sz="1100" spc="25" dirty="0">
                <a:latin typeface="Cambria"/>
                <a:cs typeface="Cambria"/>
              </a:rPr>
              <a:t>and </a:t>
            </a:r>
            <a:r>
              <a:rPr sz="1100" dirty="0">
                <a:latin typeface="Cambria"/>
                <a:cs typeface="Cambria"/>
              </a:rPr>
              <a:t>larger sizes </a:t>
            </a:r>
            <a:r>
              <a:rPr sz="1100" spc="20" dirty="0">
                <a:latin typeface="Cambria"/>
                <a:cs typeface="Cambria"/>
              </a:rPr>
              <a:t>leading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dirty="0">
                <a:latin typeface="Cambria"/>
                <a:cs typeface="Cambria"/>
              </a:rPr>
              <a:t> more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stable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but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slower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processing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times.</a:t>
            </a:r>
            <a:endParaRPr sz="1100">
              <a:latin typeface="Cambria"/>
              <a:cs typeface="Cambria"/>
            </a:endParaRPr>
          </a:p>
          <a:p>
            <a:pPr marL="214629" marR="3429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determines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size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update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must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carefully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tuned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ensure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minimum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does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oscillate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diverge.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5" dirty="0">
                <a:latin typeface="Cambria"/>
                <a:cs typeface="Cambria"/>
              </a:rPr>
              <a:t>Mini-Batch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widely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been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applied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variety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tasks,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including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classification,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regression,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neural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machine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translation.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27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91830" y="1678464"/>
            <a:ext cx="4017010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120" dirty="0">
                <a:latin typeface="Cambria"/>
                <a:cs typeface="Cambria"/>
              </a:rPr>
              <a:t>IV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P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SEUDO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-C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ODE</a:t>
            </a:r>
            <a:r>
              <a:rPr sz="1350" spc="204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350" spc="16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FOR</a:t>
            </a:r>
            <a:r>
              <a:rPr sz="1350" spc="204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</a:t>
            </a:r>
            <a:r>
              <a:rPr sz="1350" spc="204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endParaRPr sz="135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28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3515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P</a:t>
            </a:r>
            <a:r>
              <a:rPr spc="165" dirty="0">
                <a:hlinkClick r:id="rId2" action="ppaction://hlinksldjump"/>
              </a:rPr>
              <a:t>SEUDO</a:t>
            </a:r>
            <a:r>
              <a:rPr sz="1400" spc="165" dirty="0">
                <a:hlinkClick r:id="rId2" action="ppaction://hlinksldjump"/>
              </a:rPr>
              <a:t>-C</a:t>
            </a:r>
            <a:r>
              <a:rPr spc="165" dirty="0">
                <a:hlinkClick r:id="rId2" action="ppaction://hlinksldjump"/>
              </a:rPr>
              <a:t>ODE</a:t>
            </a:r>
            <a:r>
              <a:rPr spc="155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FOR</a:t>
            </a:r>
            <a:r>
              <a:rPr spc="160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6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847340"/>
            <a:ext cx="5664200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mbria"/>
                <a:cs typeface="Cambria"/>
              </a:rPr>
              <a:t>Let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look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pseudo-code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algorithm: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2600"/>
              </a:lnSpc>
              <a:spcBef>
                <a:spcPts val="894"/>
              </a:spcBef>
            </a:pPr>
            <a:r>
              <a:rPr sz="1100" spc="-10" dirty="0">
                <a:latin typeface="Courier New"/>
                <a:cs typeface="Courier New"/>
              </a:rPr>
              <a:t>Input: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θ</a:t>
            </a:r>
            <a:r>
              <a:rPr sz="1100" spc="-25" dirty="0">
                <a:latin typeface="Courier New"/>
                <a:cs typeface="Courier New"/>
              </a:rPr>
              <a:t>),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loss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with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respect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 parameters </a:t>
            </a:r>
            <a:r>
              <a:rPr sz="1100" spc="-25" dirty="0">
                <a:latin typeface="Courier New"/>
                <a:cs typeface="Courier New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d</a:t>
            </a:r>
            <a:r>
              <a:rPr sz="1100" i="1" spc="-25" dirty="0">
                <a:latin typeface="Georgia"/>
                <a:cs typeface="Georgia"/>
              </a:rPr>
              <a:t>θ</a:t>
            </a:r>
            <a:r>
              <a:rPr sz="1100" spc="-25" dirty="0">
                <a:latin typeface="Courier New"/>
                <a:cs typeface="Courier New"/>
              </a:rPr>
              <a:t>),</a:t>
            </a:r>
            <a:r>
              <a:rPr sz="1100" spc="-10" dirty="0">
                <a:latin typeface="Courier New"/>
                <a:cs typeface="Courier New"/>
              </a:rPr>
              <a:t> learning rate </a:t>
            </a:r>
            <a:r>
              <a:rPr sz="1100" spc="30" dirty="0">
                <a:latin typeface="Courier New"/>
                <a:cs typeface="Courier New"/>
              </a:rPr>
              <a:t>(</a:t>
            </a:r>
            <a:r>
              <a:rPr sz="1100" i="1" spc="30" dirty="0">
                <a:latin typeface="Georgia"/>
                <a:cs typeface="Georgia"/>
              </a:rPr>
              <a:t>α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2700" marR="3143885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Update parameters: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</a:t>
            </a:r>
            <a:r>
              <a:rPr sz="1100" i="1" spc="-60" dirty="0">
                <a:latin typeface="Georgia"/>
                <a:cs typeface="Georgia"/>
              </a:rPr>
              <a:t>θ  </a:t>
            </a:r>
            <a:r>
              <a:rPr sz="1100" spc="-10" dirty="0">
                <a:latin typeface="Courier New"/>
                <a:cs typeface="Courier New"/>
              </a:rPr>
              <a:t>Output: updated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 </a:t>
            </a:r>
            <a:r>
              <a:rPr sz="1100" spc="-5" dirty="0">
                <a:latin typeface="Courier New"/>
                <a:cs typeface="Courier New"/>
              </a:rPr>
              <a:t>(</a:t>
            </a:r>
            <a:r>
              <a:rPr sz="1100" i="1" spc="-5" dirty="0">
                <a:latin typeface="Georgia"/>
                <a:cs typeface="Georgia"/>
              </a:rPr>
              <a:t>θ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2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31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70" dirty="0"/>
              <a:t> </a:t>
            </a:r>
            <a:r>
              <a:rPr sz="1400" spc="60" dirty="0"/>
              <a:t>II:</a:t>
            </a:r>
            <a:r>
              <a:rPr sz="1400" spc="114" dirty="0"/>
              <a:t> </a:t>
            </a:r>
            <a:r>
              <a:rPr sz="1400" spc="165" dirty="0"/>
              <a:t>G</a:t>
            </a:r>
            <a:r>
              <a:rPr spc="165" dirty="0"/>
              <a:t>RADIENT</a:t>
            </a:r>
            <a:r>
              <a:rPr spc="170" dirty="0"/>
              <a:t> </a:t>
            </a:r>
            <a:r>
              <a:rPr sz="1400" spc="150" dirty="0"/>
              <a:t>D</a:t>
            </a:r>
            <a:r>
              <a:rPr spc="150" dirty="0"/>
              <a:t>ESCENT</a:t>
            </a:r>
            <a:r>
              <a:rPr spc="170" dirty="0"/>
              <a:t> </a:t>
            </a:r>
            <a:r>
              <a:rPr sz="1400" spc="10" dirty="0"/>
              <a:t>-</a:t>
            </a:r>
            <a:r>
              <a:rPr sz="1400" spc="114" dirty="0"/>
              <a:t> </a:t>
            </a:r>
            <a:r>
              <a:rPr sz="1400" spc="135" dirty="0"/>
              <a:t>D</a:t>
            </a:r>
            <a:r>
              <a:rPr spc="135" dirty="0"/>
              <a:t>ETAILED</a:t>
            </a:r>
            <a:r>
              <a:rPr spc="170" dirty="0"/>
              <a:t> </a:t>
            </a:r>
            <a:r>
              <a:rPr sz="1400" spc="175" dirty="0"/>
              <a:t>W</a:t>
            </a:r>
            <a:r>
              <a:rPr spc="175" dirty="0"/>
              <a:t>ORKING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334527"/>
            <a:ext cx="6145530" cy="2197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10" dirty="0">
                <a:latin typeface="Palatino Linotype"/>
                <a:cs typeface="Palatino Linotype"/>
                <a:hlinkClick r:id="rId2" action="ppaction://hlinksldjump"/>
              </a:rPr>
              <a:t>Algorithm</a:t>
            </a:r>
            <a:r>
              <a:rPr sz="1100" b="1" spc="6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11</a:t>
            </a:r>
            <a:endParaRPr sz="110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298500"/>
              </a:lnSpc>
              <a:spcBef>
                <a:spcPts val="10"/>
              </a:spcBef>
            </a:pPr>
            <a:r>
              <a:rPr sz="1100" b="1" spc="-5" dirty="0">
                <a:latin typeface="Palatino Linotype"/>
                <a:cs typeface="Palatino Linotype"/>
              </a:rPr>
              <a:t>2</a:t>
            </a:r>
            <a:r>
              <a:rPr sz="1100" b="1" spc="580" dirty="0">
                <a:latin typeface="Palatino Linotype"/>
                <a:cs typeface="Palatino Linotype"/>
              </a:rPr>
              <a:t> 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Gradient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 Descent of Simple Linear Regression</a:t>
            </a:r>
            <a:r>
              <a:rPr sz="1100" b="1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Model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 (Example)</a:t>
            </a:r>
            <a:r>
              <a:rPr sz="1100" b="1" spc="18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18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12 </a:t>
            </a:r>
            <a:r>
              <a:rPr sz="1100" b="1" spc="-265" dirty="0">
                <a:latin typeface="Palatino Linotype"/>
                <a:cs typeface="Palatino Linotype"/>
              </a:rPr>
              <a:t> </a:t>
            </a:r>
            <a:r>
              <a:rPr sz="1100" b="1" spc="-5" dirty="0">
                <a:latin typeface="Palatino Linotype"/>
                <a:cs typeface="Palatino Linotype"/>
              </a:rPr>
              <a:t>3</a:t>
            </a:r>
            <a:r>
              <a:rPr sz="1100" b="1" spc="580" dirty="0">
                <a:latin typeface="Palatino Linotype"/>
                <a:cs typeface="Palatino Linotype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Requirements of Gradient Descent</a:t>
            </a:r>
            <a:r>
              <a:rPr sz="1100" b="1" spc="9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9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15 </a:t>
            </a:r>
            <a:r>
              <a:rPr sz="1100" b="1" spc="-265" dirty="0">
                <a:latin typeface="Palatino Linotype"/>
                <a:cs typeface="Palatino Linotype"/>
              </a:rPr>
              <a:t> </a:t>
            </a:r>
            <a:r>
              <a:rPr sz="1100" b="1" spc="-5" dirty="0">
                <a:latin typeface="Palatino Linotype"/>
                <a:cs typeface="Palatino Linotype"/>
              </a:rPr>
              <a:t>4</a:t>
            </a:r>
            <a:r>
              <a:rPr sz="1100" b="1" spc="285" dirty="0">
                <a:latin typeface="Palatino Linotype"/>
                <a:cs typeface="Palatino Linotype"/>
              </a:rPr>
              <a:t>  </a:t>
            </a:r>
            <a:r>
              <a:rPr sz="1100" b="1" spc="-10" dirty="0">
                <a:latin typeface="Palatino Linotype"/>
                <a:cs typeface="Palatino Linotype"/>
                <a:hlinkClick r:id="rId5" action="ppaction://hlinksldjump"/>
              </a:rPr>
              <a:t>Function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 Requirements</a:t>
            </a:r>
            <a:r>
              <a:rPr sz="1100" b="1" spc="29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29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16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0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100" b="1" spc="-5" dirty="0">
                <a:latin typeface="Palatino Linotype"/>
                <a:cs typeface="Palatino Linotype"/>
              </a:rPr>
              <a:t>5</a:t>
            </a:r>
            <a:r>
              <a:rPr sz="1100" b="1" spc="285" dirty="0">
                <a:latin typeface="Palatino Linotype"/>
                <a:cs typeface="Palatino Linotype"/>
              </a:rPr>
              <a:t>  </a:t>
            </a:r>
            <a:r>
              <a:rPr sz="1100" b="1" spc="-10" dirty="0">
                <a:latin typeface="Palatino Linotype"/>
                <a:cs typeface="Palatino Linotype"/>
                <a:hlinkClick r:id="rId6" action="ppaction://hlinksldjump"/>
              </a:rPr>
              <a:t>All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 the Requirements of Gradient Descent: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Listed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21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29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441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P</a:t>
            </a:r>
            <a:r>
              <a:rPr spc="165" dirty="0">
                <a:hlinkClick r:id="rId2" action="ppaction://hlinksldjump"/>
              </a:rPr>
              <a:t>SEUDO</a:t>
            </a:r>
            <a:r>
              <a:rPr sz="1400" spc="165" dirty="0">
                <a:hlinkClick r:id="rId2" action="ppaction://hlinksldjump"/>
              </a:rPr>
              <a:t>-C</a:t>
            </a:r>
            <a:r>
              <a:rPr spc="165" dirty="0">
                <a:hlinkClick r:id="rId2" action="ppaction://hlinksldjump"/>
              </a:rPr>
              <a:t>ODE</a:t>
            </a:r>
            <a:r>
              <a:rPr spc="170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FOR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5" dirty="0">
                <a:hlinkClick r:id="rId2" action="ppaction://hlinksldjump"/>
              </a:rPr>
              <a:t>S</a:t>
            </a:r>
            <a:r>
              <a:rPr spc="155" dirty="0">
                <a:hlinkClick r:id="rId2" action="ppaction://hlinksldjump"/>
              </a:rPr>
              <a:t>TOCHASTIC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63804" y="1309698"/>
            <a:ext cx="6428740" cy="2370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mbria"/>
                <a:cs typeface="Cambria"/>
              </a:rPr>
              <a:t>Let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look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pseudo-code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algorithm: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930"/>
              </a:spcBef>
            </a:pPr>
            <a:r>
              <a:rPr sz="1100" spc="-10" dirty="0">
                <a:latin typeface="Courier New"/>
                <a:cs typeface="Courier New"/>
              </a:rPr>
              <a:t>INPUT: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cost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J(</a:t>
            </a:r>
            <a:r>
              <a:rPr sz="1100" i="1" spc="-20" dirty="0">
                <a:latin typeface="Georgia"/>
                <a:cs typeface="Georgia"/>
              </a:rPr>
              <a:t>θ</a:t>
            </a:r>
            <a:r>
              <a:rPr sz="1100" spc="-20" dirty="0">
                <a:latin typeface="Courier New"/>
                <a:cs typeface="Courier New"/>
              </a:rPr>
              <a:t>),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learning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i="1" spc="20" dirty="0">
                <a:latin typeface="Georgia"/>
                <a:cs typeface="Georgia"/>
              </a:rPr>
              <a:t>α,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numberofiterationsN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INITIALIZE: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random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=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number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training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examples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Compute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with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respect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265" dirty="0">
                <a:latin typeface="Georgia"/>
                <a:cs typeface="Georgia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single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training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example: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urier New"/>
              <a:cs typeface="Courier New"/>
            </a:endParaRPr>
          </a:p>
          <a:p>
            <a:pPr marL="353060">
              <a:lnSpc>
                <a:spcPct val="100000"/>
              </a:lnSpc>
            </a:pPr>
            <a:r>
              <a:rPr sz="1100" spc="-10" dirty="0">
                <a:latin typeface="Courier New"/>
                <a:cs typeface="Courier New"/>
              </a:rPr>
              <a:t>gradient = </a:t>
            </a:r>
            <a:r>
              <a:rPr sz="1100" spc="-75" dirty="0">
                <a:latin typeface="Lucida Sans Unicode"/>
                <a:cs typeface="Lucida Sans Unicode"/>
              </a:rPr>
              <a:t>∇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dirty="0">
                <a:latin typeface="Georgia"/>
                <a:cs typeface="Georgia"/>
              </a:rPr>
              <a:t>  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J(</a:t>
            </a:r>
            <a:r>
              <a:rPr sz="1100" i="1" spc="-6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200" i="1" spc="75" baseline="27777" dirty="0">
                <a:latin typeface="Cambria"/>
                <a:cs typeface="Cambria"/>
              </a:rPr>
              <a:t>j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y</a:t>
            </a:r>
            <a:r>
              <a:rPr sz="1200" i="1" spc="75" baseline="27777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Update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214629" marR="4629785" indent="138430">
              <a:lnSpc>
                <a:spcPct val="102600"/>
              </a:lnSpc>
            </a:pP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  END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  <a:p>
            <a:pPr marL="76200" marR="5614035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END FOR 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OUTPUT: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30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970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P</a:t>
            </a:r>
            <a:r>
              <a:rPr spc="165" dirty="0">
                <a:hlinkClick r:id="rId2" action="ppaction://hlinksldjump"/>
              </a:rPr>
              <a:t>SEUDO</a:t>
            </a:r>
            <a:r>
              <a:rPr sz="1400" spc="165" dirty="0">
                <a:hlinkClick r:id="rId2" action="ppaction://hlinksldjump"/>
              </a:rPr>
              <a:t>-C</a:t>
            </a:r>
            <a:r>
              <a:rPr spc="165" dirty="0">
                <a:hlinkClick r:id="rId2" action="ppaction://hlinksldjump"/>
              </a:rPr>
              <a:t>ODE </a:t>
            </a:r>
            <a:r>
              <a:rPr spc="120" dirty="0">
                <a:hlinkClick r:id="rId2" action="ppaction://hlinksldjump"/>
              </a:rPr>
              <a:t>FOR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45" dirty="0">
                <a:hlinkClick r:id="rId2" action="ppaction://hlinksldjump"/>
              </a:rPr>
              <a:t>B</a:t>
            </a:r>
            <a:r>
              <a:rPr spc="145" dirty="0">
                <a:hlinkClick r:id="rId2" action="ppaction://hlinksldjump"/>
              </a:rPr>
              <a:t>ATCH</a:t>
            </a:r>
            <a:r>
              <a:rPr spc="16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63804" y="1516188"/>
            <a:ext cx="6096000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mbria"/>
                <a:cs typeface="Cambria"/>
              </a:rPr>
              <a:t>Let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look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pseudo-code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Batch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Descent:</a:t>
            </a:r>
            <a:endParaRPr sz="1100">
              <a:latin typeface="Cambria"/>
              <a:cs typeface="Cambria"/>
            </a:endParaRPr>
          </a:p>
          <a:p>
            <a:pPr marL="76200" marR="533400">
              <a:lnSpc>
                <a:spcPct val="102600"/>
              </a:lnSpc>
              <a:spcBef>
                <a:spcPts val="894"/>
              </a:spcBef>
            </a:pPr>
            <a:r>
              <a:rPr sz="1100" spc="-10" dirty="0">
                <a:latin typeface="Courier New"/>
                <a:cs typeface="Courier New"/>
              </a:rPr>
              <a:t>INPUT: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cost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J(</a:t>
            </a:r>
            <a:r>
              <a:rPr sz="1100" i="1" spc="-20" dirty="0">
                <a:latin typeface="Georgia"/>
                <a:cs typeface="Georgia"/>
              </a:rPr>
              <a:t>θ</a:t>
            </a:r>
            <a:r>
              <a:rPr sz="1100" spc="-20" dirty="0">
                <a:latin typeface="Courier New"/>
                <a:cs typeface="Courier New"/>
              </a:rPr>
              <a:t>),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learning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i="1" spc="15" dirty="0">
                <a:latin typeface="Georgia"/>
                <a:cs typeface="Georgia"/>
              </a:rPr>
              <a:t>α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number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iterations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INITIALIZE: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random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=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353060" marR="68580" indent="-139065">
              <a:lnSpc>
                <a:spcPct val="102699"/>
              </a:lnSpc>
            </a:pPr>
            <a:r>
              <a:rPr sz="1100" spc="-10" dirty="0">
                <a:latin typeface="Courier New"/>
                <a:cs typeface="Courier New"/>
              </a:rPr>
              <a:t>Compute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with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respect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all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training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examples: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 = 1/m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85" dirty="0">
                <a:latin typeface="Lucida Sans Unicode"/>
                <a:cs typeface="Lucida Sans Unicode"/>
              </a:rPr>
              <a:t>∇</a:t>
            </a:r>
            <a:r>
              <a:rPr sz="1100" i="1" spc="-85" dirty="0">
                <a:latin typeface="Georgia"/>
                <a:cs typeface="Georgia"/>
              </a:rPr>
              <a:t>θ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Σ(</a:t>
            </a:r>
            <a:r>
              <a:rPr sz="1100" i="1" spc="40" dirty="0">
                <a:latin typeface="Cambria"/>
                <a:cs typeface="Cambria"/>
              </a:rPr>
              <a:t>J</a:t>
            </a:r>
            <a:r>
              <a:rPr sz="1100" spc="40" dirty="0">
                <a:latin typeface="Lucida Sans Unicode"/>
                <a:cs typeface="Lucida Sans Unicode"/>
              </a:rPr>
              <a:t>(</a:t>
            </a:r>
            <a:r>
              <a:rPr sz="1100" i="1" spc="40" dirty="0">
                <a:latin typeface="Georgia"/>
                <a:cs typeface="Georgia"/>
              </a:rPr>
              <a:t>θ,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Cambria"/>
                <a:cs typeface="Cambria"/>
              </a:rPr>
              <a:t>x</a:t>
            </a:r>
            <a:r>
              <a:rPr sz="1200" i="1" spc="52" baseline="27777" dirty="0">
                <a:latin typeface="Cambria"/>
                <a:cs typeface="Cambria"/>
              </a:rPr>
              <a:t>j</a:t>
            </a:r>
            <a:r>
              <a:rPr sz="1100" i="1" spc="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Cambria"/>
                <a:cs typeface="Cambria"/>
              </a:rPr>
              <a:t>y</a:t>
            </a:r>
            <a:r>
              <a:rPr sz="1200" i="1" spc="75" baseline="27777" dirty="0">
                <a:latin typeface="Cambria"/>
                <a:cs typeface="Cambria"/>
              </a:rPr>
              <a:t>j</a:t>
            </a:r>
            <a:r>
              <a:rPr sz="1100" spc="5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Update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76200" marR="4297680" indent="276860">
              <a:lnSpc>
                <a:spcPct val="102600"/>
              </a:lnSpc>
            </a:pP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  END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OUTPUT: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31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467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P</a:t>
            </a:r>
            <a:r>
              <a:rPr spc="165" dirty="0">
                <a:hlinkClick r:id="rId2" action="ppaction://hlinksldjump"/>
              </a:rPr>
              <a:t>SEUDO</a:t>
            </a:r>
            <a:r>
              <a:rPr sz="1400" spc="165" dirty="0">
                <a:hlinkClick r:id="rId2" action="ppaction://hlinksldjump"/>
              </a:rPr>
              <a:t>-C</a:t>
            </a:r>
            <a:r>
              <a:rPr spc="165" dirty="0">
                <a:hlinkClick r:id="rId2" action="ppaction://hlinksldjump"/>
              </a:rPr>
              <a:t>ODE </a:t>
            </a:r>
            <a:r>
              <a:rPr spc="120" dirty="0">
                <a:hlinkClick r:id="rId2" action="ppaction://hlinksldjump"/>
              </a:rPr>
              <a:t>FOR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M</a:t>
            </a:r>
            <a:r>
              <a:rPr spc="150" dirty="0">
                <a:hlinkClick r:id="rId2" action="ppaction://hlinksldjump"/>
              </a:rPr>
              <a:t>INI</a:t>
            </a:r>
            <a:r>
              <a:rPr sz="1400" spc="150" dirty="0">
                <a:hlinkClick r:id="rId2" action="ppaction://hlinksldjump"/>
              </a:rPr>
              <a:t>-B</a:t>
            </a:r>
            <a:r>
              <a:rPr spc="150" dirty="0">
                <a:hlinkClick r:id="rId2" action="ppaction://hlinksldjump"/>
              </a:rPr>
              <a:t>ATCH</a:t>
            </a:r>
            <a:r>
              <a:rPr spc="16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63804" y="1126488"/>
            <a:ext cx="5713730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Cambria"/>
                <a:cs typeface="Cambria"/>
              </a:rPr>
              <a:t>Let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look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pseudo-code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mini-batch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descent:</a:t>
            </a:r>
            <a:endParaRPr sz="1100">
              <a:latin typeface="Cambria"/>
              <a:cs typeface="Cambria"/>
            </a:endParaRPr>
          </a:p>
          <a:p>
            <a:pPr marL="214629" marR="68580" indent="-139065">
              <a:lnSpc>
                <a:spcPct val="102600"/>
              </a:lnSpc>
              <a:spcBef>
                <a:spcPts val="894"/>
              </a:spcBef>
            </a:pPr>
            <a:r>
              <a:rPr sz="1100" spc="-10" dirty="0">
                <a:latin typeface="Courier New"/>
                <a:cs typeface="Courier New"/>
              </a:rPr>
              <a:t>INPUT: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cost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J(</a:t>
            </a:r>
            <a:r>
              <a:rPr sz="1100" i="1" spc="-20" dirty="0">
                <a:latin typeface="Georgia"/>
                <a:cs typeface="Georgia"/>
              </a:rPr>
              <a:t>θ</a:t>
            </a:r>
            <a:r>
              <a:rPr sz="1100" spc="-20" dirty="0">
                <a:latin typeface="Courier New"/>
                <a:cs typeface="Courier New"/>
              </a:rPr>
              <a:t>),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learning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i="1" spc="15" dirty="0">
                <a:latin typeface="Georgia"/>
                <a:cs typeface="Georgia"/>
              </a:rPr>
              <a:t>α</a:t>
            </a:r>
            <a:r>
              <a:rPr sz="1100" spc="15" dirty="0">
                <a:latin typeface="Courier New"/>
                <a:cs typeface="Courier New"/>
              </a:rPr>
              <a:t>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number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iterations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N,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batch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 B</a:t>
            </a:r>
            <a:endParaRPr sz="11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INITIALIZE: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random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=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1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214629" marR="669925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Split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training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examples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into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mini-batches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size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b: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 j = 1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 number of mini-batches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 DO</a:t>
            </a:r>
            <a:endParaRPr sz="1100">
              <a:latin typeface="Courier New"/>
              <a:cs typeface="Courier New"/>
            </a:endParaRPr>
          </a:p>
          <a:p>
            <a:pPr marL="353060" marR="379095">
              <a:lnSpc>
                <a:spcPct val="102600"/>
              </a:lnSpc>
              <a:spcBef>
                <a:spcPts val="5"/>
              </a:spcBef>
            </a:pPr>
            <a:r>
              <a:rPr sz="1100" spc="-10" dirty="0">
                <a:latin typeface="Courier New"/>
                <a:cs typeface="Courier New"/>
              </a:rPr>
              <a:t>Compute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with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respect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mini-batch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training examples:</a:t>
            </a:r>
            <a:endParaRPr sz="1100">
              <a:latin typeface="Courier New"/>
              <a:cs typeface="Courier New"/>
            </a:endParaRPr>
          </a:p>
          <a:p>
            <a:pPr marL="3530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gradient = 1/b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∇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dirty="0">
                <a:latin typeface="Georgia"/>
                <a:cs typeface="Georgia"/>
              </a:rPr>
              <a:t>  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Σ(</a:t>
            </a:r>
            <a:r>
              <a:rPr sz="1100" i="1" spc="55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200" i="1" spc="75" baseline="27777" dirty="0">
                <a:latin typeface="Cambria"/>
                <a:cs typeface="Cambria"/>
              </a:rPr>
              <a:t>j</a:t>
            </a:r>
            <a:r>
              <a:rPr sz="1100" i="1" spc="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200" i="1" spc="75" baseline="27777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530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Update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214629" marR="3915410" indent="138430">
              <a:lnSpc>
                <a:spcPct val="102600"/>
              </a:lnSpc>
            </a:pP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  END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  <a:p>
            <a:pPr marL="76200" marR="4899660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END FOR 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OUTPUT: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θ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32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3642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70" dirty="0">
                <a:hlinkClick r:id="rId2" action="ppaction://hlinksldjump"/>
              </a:rPr>
              <a:t>P</a:t>
            </a:r>
            <a:r>
              <a:rPr spc="170" dirty="0">
                <a:hlinkClick r:id="rId2" action="ppaction://hlinksldjump"/>
              </a:rPr>
              <a:t>YTHON</a:t>
            </a:r>
            <a:r>
              <a:rPr spc="165" dirty="0">
                <a:hlinkClick r:id="rId2" action="ppaction://hlinksldjump"/>
              </a:rPr>
              <a:t> </a:t>
            </a:r>
            <a:r>
              <a:rPr sz="1400" spc="185" dirty="0">
                <a:hlinkClick r:id="rId2" action="ppaction://hlinksldjump"/>
              </a:rPr>
              <a:t>C</a:t>
            </a:r>
            <a:r>
              <a:rPr spc="185" dirty="0">
                <a:hlinkClick r:id="rId2" action="ppaction://hlinksldjump"/>
              </a:rPr>
              <a:t>ODE</a:t>
            </a:r>
            <a:r>
              <a:rPr spc="170" dirty="0">
                <a:hlinkClick r:id="rId2" action="ppaction://hlinksldjump"/>
              </a:rPr>
              <a:t> </a:t>
            </a:r>
            <a:r>
              <a:rPr spc="120" dirty="0">
                <a:hlinkClick r:id="rId2" action="ppaction://hlinksldjump"/>
              </a:rPr>
              <a:t>FOR</a:t>
            </a:r>
            <a:r>
              <a:rPr spc="165" dirty="0">
                <a:hlinkClick r:id="rId2" action="ppaction://hlinksldjump"/>
              </a:rPr>
              <a:t> </a:t>
            </a: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7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01904" y="1510447"/>
            <a:ext cx="5923280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805815" indent="-13906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Courier New"/>
                <a:cs typeface="Courier New"/>
              </a:rPr>
              <a:t>def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GradientDescent(X,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y,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b,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learningRate,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MaxIterations):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 i in range(MaxIterations):</a:t>
            </a:r>
            <a:endParaRPr sz="1100">
              <a:latin typeface="Courier New"/>
              <a:cs typeface="Courier New"/>
            </a:endParaRPr>
          </a:p>
          <a:p>
            <a:pPr marL="314960" marR="2274570">
              <a:lnSpc>
                <a:spcPct val="102699"/>
              </a:lnSpc>
            </a:pPr>
            <a:r>
              <a:rPr sz="1100" spc="-10" dirty="0">
                <a:latin typeface="Courier New"/>
                <a:cs typeface="Courier New"/>
              </a:rPr>
              <a:t>#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Compute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error/cost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J(w,b)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J = CostFunction(X, y, w, b)</a:t>
            </a:r>
            <a:endParaRPr sz="1100">
              <a:latin typeface="Courier New"/>
              <a:cs typeface="Courier New"/>
            </a:endParaRPr>
          </a:p>
          <a:p>
            <a:pPr marL="314960" marR="30480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#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Compute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gradient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cost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function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with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respect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to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and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dw = gradientOfw(X, y, w, b)</a:t>
            </a:r>
            <a:endParaRPr sz="1100">
              <a:latin typeface="Courier New"/>
              <a:cs typeface="Courier New"/>
            </a:endParaRPr>
          </a:p>
          <a:p>
            <a:pPr marL="314960" marR="3272154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db = gradientOfb(X, y, w, b)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Update the parameters:</a:t>
            </a:r>
            <a:endParaRPr sz="1100">
              <a:latin typeface="Courier New"/>
              <a:cs typeface="Courier New"/>
            </a:endParaRPr>
          </a:p>
          <a:p>
            <a:pPr marL="314960" marR="3521710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w = w - learningRate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10" dirty="0">
                <a:latin typeface="Courier New"/>
                <a:cs typeface="Courier New"/>
              </a:rPr>
              <a:t>dw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=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 -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learningRate </a:t>
            </a:r>
            <a:r>
              <a:rPr sz="1650" spc="-15" baseline="-10101" dirty="0">
                <a:latin typeface="Courier New"/>
                <a:cs typeface="Courier New"/>
              </a:rPr>
              <a:t>*</a:t>
            </a:r>
            <a:r>
              <a:rPr sz="1650" spc="-22" baseline="-10101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db</a:t>
            </a:r>
            <a:endParaRPr sz="11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return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w,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33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56333" y="1678464"/>
            <a:ext cx="3887470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215" dirty="0">
                <a:latin typeface="Cambria"/>
                <a:cs typeface="Cambria"/>
              </a:rPr>
              <a:t>V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A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PPLICATIONS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350" spc="16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</a:t>
            </a:r>
            <a:r>
              <a:rPr sz="135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endParaRPr sz="135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34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2698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5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55" dirty="0">
                <a:hlinkClick r:id="rId2" action="ppaction://hlinksldjump"/>
              </a:rPr>
              <a:t> </a:t>
            </a:r>
            <a:r>
              <a:rPr sz="1400" spc="155" dirty="0">
                <a:hlinkClick r:id="rId2" action="ppaction://hlinksldjump"/>
              </a:rPr>
              <a:t>E</a:t>
            </a:r>
            <a:r>
              <a:rPr spc="155" dirty="0">
                <a:hlinkClick r:id="rId2" action="ppaction://hlinksldjump"/>
              </a:rPr>
              <a:t>XAMPLE </a:t>
            </a:r>
            <a:r>
              <a:rPr sz="1400" spc="-60" dirty="0">
                <a:hlinkClick r:id="rId2" action="ppaction://hlinksldjump"/>
              </a:rPr>
              <a:t>1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891117"/>
            <a:ext cx="612394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45" dirty="0">
                <a:latin typeface="Cambria"/>
                <a:cs typeface="Cambria"/>
              </a:rPr>
              <a:t>One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common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example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training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linear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regression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model.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tries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dirty="0">
                <a:latin typeface="Cambria"/>
                <a:cs typeface="Cambria"/>
              </a:rPr>
              <a:t> fit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line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set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data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minimizing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mean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squared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error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between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predicted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actual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target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values.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adjusts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(slope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intercept)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direction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negative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error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until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error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reaches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minimum.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See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section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(</a:t>
            </a:r>
            <a:r>
              <a:rPr sz="1100" spc="-35" dirty="0">
                <a:latin typeface="Cambria"/>
                <a:cs typeface="Cambria"/>
                <a:hlinkClick r:id="rId3" action="ppaction://hlinksldjump"/>
              </a:rPr>
              <a:t>2), 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 </a:t>
            </a:r>
            <a:r>
              <a:rPr sz="1100" spc="5" dirty="0">
                <a:latin typeface="Cambria"/>
                <a:cs typeface="Cambria"/>
              </a:rPr>
              <a:t>clearly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explains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example.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35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2698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hlinkClick r:id="rId2" action="ppaction://hlinksldjump"/>
              </a:rPr>
              <a:t>G</a:t>
            </a:r>
            <a:r>
              <a:rPr spc="165" dirty="0">
                <a:hlinkClick r:id="rId2" action="ppaction://hlinksldjump"/>
              </a:rPr>
              <a:t>RADIENT</a:t>
            </a:r>
            <a:r>
              <a:rPr spc="150" dirty="0">
                <a:hlinkClick r:id="rId2" action="ppaction://hlinksldjump"/>
              </a:rPr>
              <a:t> </a:t>
            </a:r>
            <a:r>
              <a:rPr sz="1400" spc="150" dirty="0">
                <a:hlinkClick r:id="rId2" action="ppaction://hlinksldjump"/>
              </a:rPr>
              <a:t>D</a:t>
            </a:r>
            <a:r>
              <a:rPr spc="150" dirty="0">
                <a:hlinkClick r:id="rId2" action="ppaction://hlinksldjump"/>
              </a:rPr>
              <a:t>ESCENT</a:t>
            </a:r>
            <a:r>
              <a:rPr spc="155" dirty="0">
                <a:hlinkClick r:id="rId2" action="ppaction://hlinksldjump"/>
              </a:rPr>
              <a:t> </a:t>
            </a:r>
            <a:r>
              <a:rPr sz="1400" spc="155" dirty="0">
                <a:hlinkClick r:id="rId2" action="ppaction://hlinksldjump"/>
              </a:rPr>
              <a:t>E</a:t>
            </a:r>
            <a:r>
              <a:rPr spc="155" dirty="0">
                <a:hlinkClick r:id="rId2" action="ppaction://hlinksldjump"/>
              </a:rPr>
              <a:t>XAMPLE </a:t>
            </a:r>
            <a:r>
              <a:rPr sz="1400" spc="-60" dirty="0">
                <a:hlinkClick r:id="rId2" action="ppaction://hlinksldjump"/>
              </a:rPr>
              <a:t>2</a:t>
            </a:r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5" dirty="0"/>
              <a:t>Let’s</a:t>
            </a:r>
            <a:r>
              <a:rPr sz="1100" spc="30" dirty="0"/>
              <a:t> </a:t>
            </a:r>
            <a:r>
              <a:rPr sz="1100" spc="15" dirty="0"/>
              <a:t>say</a:t>
            </a:r>
            <a:r>
              <a:rPr sz="1100" spc="35" dirty="0"/>
              <a:t> </a:t>
            </a:r>
            <a:r>
              <a:rPr sz="1100" spc="20" dirty="0"/>
              <a:t>we</a:t>
            </a:r>
            <a:r>
              <a:rPr sz="1100" spc="35" dirty="0"/>
              <a:t> </a:t>
            </a:r>
            <a:r>
              <a:rPr sz="1100" spc="15" dirty="0"/>
              <a:t>want</a:t>
            </a:r>
            <a:r>
              <a:rPr sz="1100" spc="30" dirty="0"/>
              <a:t> </a:t>
            </a:r>
            <a:r>
              <a:rPr sz="1100" spc="-5" dirty="0"/>
              <a:t>to</a:t>
            </a:r>
            <a:r>
              <a:rPr sz="1100" spc="35" dirty="0"/>
              <a:t> </a:t>
            </a:r>
            <a:r>
              <a:rPr sz="1100" spc="20" dirty="0"/>
              <a:t>minimize</a:t>
            </a:r>
            <a:r>
              <a:rPr sz="1100" spc="35" dirty="0"/>
              <a:t> </a:t>
            </a:r>
            <a:r>
              <a:rPr sz="1100" spc="-5" dirty="0"/>
              <a:t>the</a:t>
            </a:r>
            <a:r>
              <a:rPr sz="1100" spc="35" dirty="0"/>
              <a:t> </a:t>
            </a:r>
            <a:r>
              <a:rPr sz="1100" spc="25" dirty="0"/>
              <a:t>following</a:t>
            </a:r>
            <a:r>
              <a:rPr sz="1100" spc="30" dirty="0"/>
              <a:t> </a:t>
            </a:r>
            <a:r>
              <a:rPr sz="1100" spc="10" dirty="0"/>
              <a:t>quadratic</a:t>
            </a:r>
            <a:r>
              <a:rPr sz="1100" spc="35" dirty="0"/>
              <a:t> </a:t>
            </a:r>
            <a:r>
              <a:rPr sz="1100" spc="10" dirty="0"/>
              <a:t>function:</a:t>
            </a:r>
            <a:endParaRPr sz="1100"/>
          </a:p>
          <a:p>
            <a:pPr marL="233679" algn="ctr">
              <a:lnSpc>
                <a:spcPct val="100000"/>
              </a:lnSpc>
              <a:spcBef>
                <a:spcPts val="1130"/>
              </a:spcBef>
            </a:pPr>
            <a:r>
              <a:rPr i="1" spc="165" dirty="0">
                <a:latin typeface="Cambria"/>
                <a:cs typeface="Cambria"/>
              </a:rPr>
              <a:t>Q</a:t>
            </a:r>
            <a:r>
              <a:rPr spc="65" dirty="0">
                <a:latin typeface="Lucida Sans Unicode"/>
                <a:cs typeface="Lucida Sans Unicode"/>
              </a:rPr>
              <a:t>(</a:t>
            </a:r>
            <a:r>
              <a:rPr i="1" spc="50" dirty="0">
                <a:latin typeface="Cambria"/>
                <a:cs typeface="Cambria"/>
              </a:rPr>
              <a:t>x</a:t>
            </a:r>
            <a:r>
              <a:rPr i="1" spc="5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i="1" spc="35" dirty="0">
                <a:latin typeface="Cambria"/>
                <a:cs typeface="Cambria"/>
              </a:rPr>
              <a:t>y</a:t>
            </a:r>
            <a:r>
              <a:rPr spc="65" dirty="0">
                <a:latin typeface="Lucida Sans Unicode"/>
                <a:cs typeface="Lucida Sans Unicode"/>
              </a:rPr>
              <a:t>)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=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65" dirty="0">
                <a:latin typeface="Lucida Sans Unicode"/>
                <a:cs typeface="Lucida Sans Unicode"/>
              </a:rPr>
              <a:t>(</a:t>
            </a:r>
            <a:r>
              <a:rPr i="1" spc="50" dirty="0">
                <a:latin typeface="Cambria"/>
                <a:cs typeface="Cambria"/>
              </a:rPr>
              <a:t>x</a:t>
            </a:r>
            <a:r>
              <a:rPr i="1" dirty="0">
                <a:latin typeface="Cambria"/>
                <a:cs typeface="Cambria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−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spc="-70" dirty="0"/>
              <a:t>2</a:t>
            </a:r>
            <a:r>
              <a:rPr spc="65" dirty="0">
                <a:latin typeface="Lucida Sans Unicode"/>
                <a:cs typeface="Lucida Sans Unicode"/>
              </a:rPr>
              <a:t>)</a:t>
            </a:r>
            <a:r>
              <a:rPr sz="1200" spc="-67" baseline="31250" dirty="0"/>
              <a:t>2</a:t>
            </a:r>
            <a:r>
              <a:rPr sz="1200" baseline="31250" dirty="0"/>
              <a:t> </a:t>
            </a:r>
            <a:r>
              <a:rPr sz="1200" spc="-97" baseline="31250" dirty="0"/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/>
              <a:t>3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200" spc="-67" baseline="31250" dirty="0"/>
              <a:t>2</a:t>
            </a:r>
            <a:endParaRPr sz="1200" baseline="31250">
              <a:latin typeface="Lucida Sans Unicode"/>
              <a:cs typeface="Lucida Sans Unicode"/>
            </a:endParaRPr>
          </a:p>
          <a:p>
            <a:pPr marL="214629" indent="-177165">
              <a:lnSpc>
                <a:spcPct val="100000"/>
              </a:lnSpc>
              <a:spcBef>
                <a:spcPts val="113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/>
              <a:t>The</a:t>
            </a:r>
            <a:r>
              <a:rPr sz="1100" spc="30" dirty="0"/>
              <a:t> </a:t>
            </a:r>
            <a:r>
              <a:rPr sz="1100" spc="10" dirty="0"/>
              <a:t>gradient</a:t>
            </a:r>
            <a:r>
              <a:rPr sz="1100" spc="30" dirty="0"/>
              <a:t> </a:t>
            </a:r>
            <a:r>
              <a:rPr sz="1100" spc="20" dirty="0"/>
              <a:t>of</a:t>
            </a:r>
            <a:r>
              <a:rPr sz="1100" spc="30" dirty="0"/>
              <a:t> </a:t>
            </a:r>
            <a:r>
              <a:rPr sz="1100" i="1" spc="70" dirty="0">
                <a:latin typeface="Cambria"/>
                <a:cs typeface="Cambria"/>
              </a:rPr>
              <a:t>Q</a:t>
            </a:r>
            <a:r>
              <a:rPr sz="1100" spc="70" dirty="0">
                <a:latin typeface="Lucida Sans Unicode"/>
                <a:cs typeface="Lucida Sans Unicode"/>
              </a:rPr>
              <a:t>(</a:t>
            </a:r>
            <a:r>
              <a:rPr sz="1100" i="1" spc="70" dirty="0">
                <a:latin typeface="Cambria"/>
                <a:cs typeface="Cambria"/>
              </a:rPr>
              <a:t>x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Cambria"/>
                <a:cs typeface="Cambria"/>
              </a:rPr>
              <a:t>y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20" dirty="0"/>
              <a:t>with</a:t>
            </a:r>
            <a:r>
              <a:rPr sz="1100" spc="30" dirty="0"/>
              <a:t> </a:t>
            </a:r>
            <a:r>
              <a:rPr sz="1100" spc="-10" dirty="0"/>
              <a:t>respect</a:t>
            </a:r>
            <a:r>
              <a:rPr sz="1100" spc="30" dirty="0"/>
              <a:t> </a:t>
            </a:r>
            <a:r>
              <a:rPr sz="1100" spc="-5" dirty="0"/>
              <a:t>to</a:t>
            </a:r>
            <a:r>
              <a:rPr sz="1100" spc="30" dirty="0"/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spc="25" dirty="0"/>
              <a:t>and</a:t>
            </a:r>
            <a:r>
              <a:rPr sz="1100" spc="30" dirty="0"/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dirty="0"/>
              <a:t>is</a:t>
            </a:r>
            <a:r>
              <a:rPr sz="1100" spc="30" dirty="0"/>
              <a:t> </a:t>
            </a:r>
            <a:r>
              <a:rPr sz="1100" spc="25" dirty="0"/>
              <a:t>given</a:t>
            </a:r>
            <a:r>
              <a:rPr sz="1100" spc="30" dirty="0"/>
              <a:t> </a:t>
            </a:r>
            <a:r>
              <a:rPr sz="1100" spc="10" dirty="0"/>
              <a:t>by:</a:t>
            </a:r>
            <a:endParaRPr sz="1100">
              <a:latin typeface="Cambria"/>
              <a:cs typeface="Cambria"/>
            </a:endParaRPr>
          </a:p>
          <a:p>
            <a:pPr marL="240029" algn="ctr">
              <a:lnSpc>
                <a:spcPct val="100000"/>
              </a:lnSpc>
              <a:spcBef>
                <a:spcPts val="1130"/>
              </a:spcBef>
            </a:pPr>
            <a:r>
              <a:rPr spc="-75" dirty="0">
                <a:latin typeface="Lucida Sans Unicode"/>
                <a:cs typeface="Lucida Sans Unicode"/>
              </a:rPr>
              <a:t>∇</a:t>
            </a:r>
            <a:r>
              <a:rPr i="1" spc="165" dirty="0">
                <a:latin typeface="Cambria"/>
                <a:cs typeface="Cambria"/>
              </a:rPr>
              <a:t>Q</a:t>
            </a:r>
            <a:r>
              <a:rPr spc="65" dirty="0">
                <a:latin typeface="Lucida Sans Unicode"/>
                <a:cs typeface="Lucida Sans Unicode"/>
              </a:rPr>
              <a:t>(</a:t>
            </a:r>
            <a:r>
              <a:rPr i="1" spc="50" dirty="0">
                <a:latin typeface="Cambria"/>
                <a:cs typeface="Cambria"/>
              </a:rPr>
              <a:t>x</a:t>
            </a:r>
            <a:r>
              <a:rPr i="1" spc="5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i="1" spc="35" dirty="0">
                <a:latin typeface="Cambria"/>
                <a:cs typeface="Cambria"/>
              </a:rPr>
              <a:t>y</a:t>
            </a:r>
            <a:r>
              <a:rPr spc="65" dirty="0">
                <a:latin typeface="Lucida Sans Unicode"/>
                <a:cs typeface="Lucida Sans Unicode"/>
              </a:rPr>
              <a:t>)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=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-60" dirty="0">
                <a:latin typeface="Lucida Sans Unicode"/>
                <a:cs typeface="Lucida Sans Unicode"/>
              </a:rPr>
              <a:t>[</a:t>
            </a:r>
            <a:r>
              <a:rPr spc="-65" dirty="0"/>
              <a:t>2</a:t>
            </a:r>
            <a:r>
              <a:rPr spc="65" dirty="0">
                <a:latin typeface="Lucida Sans Unicode"/>
                <a:cs typeface="Lucida Sans Unicode"/>
              </a:rPr>
              <a:t>(</a:t>
            </a:r>
            <a:r>
              <a:rPr i="1" spc="50" dirty="0">
                <a:latin typeface="Cambria"/>
                <a:cs typeface="Cambria"/>
              </a:rPr>
              <a:t>x</a:t>
            </a:r>
            <a:r>
              <a:rPr i="1" dirty="0">
                <a:latin typeface="Cambria"/>
                <a:cs typeface="Cambria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−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spc="-70" dirty="0"/>
              <a:t>2</a:t>
            </a:r>
            <a:r>
              <a:rPr spc="65" dirty="0">
                <a:latin typeface="Lucida Sans Unicode"/>
                <a:cs typeface="Lucida Sans Unicode"/>
              </a:rPr>
              <a:t>)</a:t>
            </a:r>
            <a:r>
              <a:rPr i="1" spc="5" dirty="0">
                <a:latin typeface="Georgia"/>
                <a:cs typeface="Georgia"/>
              </a:rPr>
              <a:t>,</a:t>
            </a:r>
            <a:r>
              <a:rPr i="1" spc="-85" dirty="0">
                <a:latin typeface="Georgia"/>
                <a:cs typeface="Georgia"/>
              </a:rPr>
              <a:t> </a:t>
            </a:r>
            <a:r>
              <a:rPr spc="-65" dirty="0"/>
              <a:t>2</a:t>
            </a:r>
            <a:r>
              <a:rPr spc="65" dirty="0">
                <a:latin typeface="Lucida Sans Unicode"/>
                <a:cs typeface="Lucida Sans Unicode"/>
              </a:rPr>
              <a:t>(</a:t>
            </a:r>
            <a:r>
              <a:rPr i="1" spc="35" dirty="0">
                <a:latin typeface="Cambria"/>
                <a:cs typeface="Cambria"/>
              </a:rPr>
              <a:t>y</a:t>
            </a:r>
            <a:r>
              <a:rPr i="1" dirty="0">
                <a:latin typeface="Cambria"/>
                <a:cs typeface="Cambria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−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spc="-65" dirty="0"/>
              <a:t>3</a:t>
            </a:r>
            <a:r>
              <a:rPr spc="5" dirty="0">
                <a:latin typeface="Lucida Sans Unicode"/>
                <a:cs typeface="Lucida Sans Unicode"/>
              </a:rPr>
              <a:t>)]</a:t>
            </a:r>
          </a:p>
          <a:p>
            <a:pPr marL="214629" indent="-177165">
              <a:lnSpc>
                <a:spcPct val="100000"/>
              </a:lnSpc>
              <a:spcBef>
                <a:spcPts val="1135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/>
              <a:t>The</a:t>
            </a:r>
            <a:r>
              <a:rPr sz="1100" spc="35" dirty="0"/>
              <a:t> </a:t>
            </a:r>
            <a:r>
              <a:rPr sz="1100" spc="10" dirty="0"/>
              <a:t>gradient</a:t>
            </a:r>
            <a:r>
              <a:rPr sz="1100" spc="35" dirty="0"/>
              <a:t> </a:t>
            </a:r>
            <a:r>
              <a:rPr sz="1100" dirty="0"/>
              <a:t>descent</a:t>
            </a:r>
            <a:r>
              <a:rPr sz="1100" spc="35" dirty="0"/>
              <a:t> </a:t>
            </a:r>
            <a:r>
              <a:rPr sz="1100" spc="15" dirty="0"/>
              <a:t>algorithm</a:t>
            </a:r>
            <a:r>
              <a:rPr sz="1100" spc="40" dirty="0"/>
              <a:t> </a:t>
            </a:r>
            <a:r>
              <a:rPr sz="1100" spc="15" dirty="0"/>
              <a:t>updates</a:t>
            </a:r>
            <a:r>
              <a:rPr sz="1100" spc="35" dirty="0"/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25" dirty="0"/>
              <a:t>and</a:t>
            </a:r>
            <a:r>
              <a:rPr sz="1100" spc="35" dirty="0"/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1100" spc="15" dirty="0"/>
              <a:t>in</a:t>
            </a:r>
            <a:r>
              <a:rPr sz="1100" spc="35" dirty="0"/>
              <a:t> </a:t>
            </a:r>
            <a:r>
              <a:rPr sz="1100" spc="5" dirty="0"/>
              <a:t>each</a:t>
            </a:r>
            <a:r>
              <a:rPr sz="1100" spc="35" dirty="0"/>
              <a:t> </a:t>
            </a:r>
            <a:r>
              <a:rPr sz="1100" spc="-5" dirty="0"/>
              <a:t>iteration</a:t>
            </a:r>
            <a:r>
              <a:rPr sz="1100" spc="40" dirty="0"/>
              <a:t> </a:t>
            </a:r>
            <a:r>
              <a:rPr sz="1100" spc="10" dirty="0"/>
              <a:t>according</a:t>
            </a:r>
            <a:r>
              <a:rPr sz="1100" spc="35" dirty="0"/>
              <a:t> </a:t>
            </a:r>
            <a:r>
              <a:rPr sz="1100" spc="-5" dirty="0"/>
              <a:t>to</a:t>
            </a:r>
            <a:r>
              <a:rPr sz="1100" spc="35" dirty="0"/>
              <a:t> </a:t>
            </a:r>
            <a:r>
              <a:rPr sz="1100" spc="-5" dirty="0"/>
              <a:t>the</a:t>
            </a:r>
            <a:r>
              <a:rPr sz="1100" spc="35" dirty="0"/>
              <a:t> </a:t>
            </a:r>
            <a:r>
              <a:rPr sz="1100" spc="15" dirty="0"/>
              <a:t>formula:</a:t>
            </a:r>
            <a:endParaRPr sz="1100">
              <a:latin typeface="Cambria"/>
              <a:cs typeface="Cambria"/>
            </a:endParaRPr>
          </a:p>
          <a:p>
            <a:pPr marR="841375" algn="ctr">
              <a:lnSpc>
                <a:spcPct val="100000"/>
              </a:lnSpc>
              <a:spcBef>
                <a:spcPts val="1130"/>
              </a:spcBef>
            </a:pPr>
            <a:r>
              <a:rPr i="1" spc="50" dirty="0">
                <a:latin typeface="Cambria"/>
                <a:cs typeface="Cambria"/>
              </a:rPr>
              <a:t>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6484" y="13485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(13)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484" y="1971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(14)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805" y="2549814"/>
            <a:ext cx="143764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Lucida Sans Unicode"/>
                <a:cs typeface="Lucida Sans Unicode"/>
              </a:rPr>
              <a:t>=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0" dirty="0">
                <a:latin typeface="Cambria"/>
                <a:cs typeface="Cambria"/>
              </a:rPr>
              <a:t>x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spc="35" dirty="0">
                <a:latin typeface="Cambria"/>
                <a:cs typeface="Cambria"/>
              </a:rPr>
              <a:t>y  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3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6484" y="2549814"/>
            <a:ext cx="25654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65" dirty="0">
                <a:latin typeface="Cambria"/>
                <a:cs typeface="Cambria"/>
              </a:rPr>
              <a:t>(15)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Cambria"/>
                <a:cs typeface="Cambria"/>
              </a:rPr>
              <a:t>(16)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54" y="3071098"/>
            <a:ext cx="595376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where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rate.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Cambria"/>
                <a:cs typeface="Cambria"/>
              </a:rPr>
              <a:t>By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repeating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above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updates,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minimum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70" dirty="0">
                <a:latin typeface="Cambria"/>
                <a:cs typeface="Cambria"/>
              </a:rPr>
              <a:t>Q</a:t>
            </a:r>
            <a:r>
              <a:rPr sz="1100" spc="70" dirty="0">
                <a:latin typeface="Lucida Sans Unicode"/>
                <a:cs typeface="Lucida Sans Unicode"/>
              </a:rPr>
              <a:t>(</a:t>
            </a:r>
            <a:r>
              <a:rPr sz="1100" i="1" spc="70" dirty="0">
                <a:latin typeface="Cambria"/>
                <a:cs typeface="Cambria"/>
              </a:rPr>
              <a:t>x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Cambria"/>
                <a:cs typeface="Cambria"/>
              </a:rPr>
              <a:t>y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r>
              <a:rPr sz="1100" spc="45" dirty="0">
                <a:latin typeface="Cambria"/>
                <a:cs typeface="Cambria"/>
              </a:rPr>
              <a:t>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(2,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3).</a:t>
            </a:r>
            <a:endParaRPr sz="1100">
              <a:latin typeface="Cambria"/>
              <a:cs typeface="Cambria"/>
            </a:endParaRPr>
          </a:p>
          <a:p>
            <a:pPr marL="214629" marR="130175" indent="-17716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depends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choice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40" dirty="0">
                <a:latin typeface="Georgia"/>
                <a:cs typeface="Georgia"/>
              </a:rPr>
              <a:t>α</a:t>
            </a:r>
            <a:r>
              <a:rPr sz="1100" spc="40" dirty="0">
                <a:latin typeface="Cambria"/>
                <a:cs typeface="Cambria"/>
              </a:rPr>
              <a:t>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but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spc="5" dirty="0">
                <a:latin typeface="Cambria"/>
                <a:cs typeface="Cambria"/>
              </a:rPr>
              <a:t>approaches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0,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becomes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slower,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while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α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1100" spc="5" dirty="0">
                <a:latin typeface="Cambria"/>
                <a:cs typeface="Cambria"/>
              </a:rPr>
              <a:t>approaches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infinity,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may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converge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all.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36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11440" y="1678464"/>
            <a:ext cx="4577715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120" dirty="0">
                <a:latin typeface="Cambria"/>
                <a:cs typeface="Cambria"/>
              </a:rPr>
              <a:t>VI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8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I</a:t>
            </a:r>
            <a:r>
              <a:rPr sz="1350" spc="8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S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350" spc="229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A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7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7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OOD</a:t>
            </a:r>
            <a:r>
              <a:rPr sz="1350" spc="22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A</a:t>
            </a:r>
            <a:r>
              <a:rPr sz="135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LGORITHM</a:t>
            </a:r>
            <a:r>
              <a:rPr sz="170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?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37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153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10" dirty="0">
                <a:hlinkClick r:id="rId2" action="ppaction://hlinksldjump"/>
              </a:rPr>
              <a:t>A</a:t>
            </a:r>
            <a:r>
              <a:rPr spc="195" dirty="0">
                <a:hlinkClick r:id="rId2" action="ppaction://hlinksldjump"/>
              </a:rPr>
              <a:t>D</a:t>
            </a:r>
            <a:r>
              <a:rPr spc="70" dirty="0">
                <a:hlinkClick r:id="rId2" action="ppaction://hlinksldjump"/>
              </a:rPr>
              <a:t>V</a:t>
            </a:r>
            <a:r>
              <a:rPr spc="245" dirty="0">
                <a:hlinkClick r:id="rId2" action="ppaction://hlinksldjump"/>
              </a:rPr>
              <a:t>A</a:t>
            </a:r>
            <a:r>
              <a:rPr spc="240" dirty="0">
                <a:hlinkClick r:id="rId2" action="ppaction://hlinksldjump"/>
              </a:rPr>
              <a:t>N</a:t>
            </a:r>
            <a:r>
              <a:rPr spc="5" dirty="0">
                <a:hlinkClick r:id="rId2" action="ppaction://hlinksldjump"/>
              </a:rPr>
              <a:t>T</a:t>
            </a:r>
            <a:r>
              <a:rPr spc="245" dirty="0">
                <a:hlinkClick r:id="rId2" action="ppaction://hlinksldjump"/>
              </a:rPr>
              <a:t>A</a:t>
            </a:r>
            <a:r>
              <a:rPr spc="240" dirty="0">
                <a:hlinkClick r:id="rId2" action="ppaction://hlinksldjump"/>
              </a:rPr>
              <a:t>G</a:t>
            </a:r>
            <a:r>
              <a:rPr spc="105" dirty="0">
                <a:hlinkClick r:id="rId2" action="ppaction://hlinksldjump"/>
              </a:rPr>
              <a:t>E</a:t>
            </a:r>
            <a:r>
              <a:rPr spc="30" dirty="0">
                <a:hlinkClick r:id="rId2" action="ppaction://hlinksldjump"/>
              </a:rPr>
              <a:t>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058073"/>
            <a:ext cx="6089015" cy="2924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80059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widely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various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fields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machine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learning,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deep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learning,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problems.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several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advantages,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including:</a:t>
            </a:r>
            <a:endParaRPr sz="1100">
              <a:latin typeface="Cambria"/>
              <a:cs typeface="Cambria"/>
            </a:endParaRPr>
          </a:p>
          <a:p>
            <a:pPr marL="289560" marR="155575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dirty="0">
                <a:latin typeface="Cambria"/>
                <a:cs typeface="Cambria"/>
              </a:rPr>
              <a:t>Ease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implementation: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relatively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easy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implement,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only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requires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calculation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updates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does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not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require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complex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mathematical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techniques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like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linear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algebra,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eigenvalue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decomposition,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matrix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inversion.</a:t>
            </a:r>
            <a:endParaRPr sz="1100">
              <a:latin typeface="Cambria"/>
              <a:cs typeface="Cambria"/>
            </a:endParaRPr>
          </a:p>
          <a:p>
            <a:pPr marL="289560" marR="219710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20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guarantee: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guaranteed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converge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minimum, </a:t>
            </a:r>
            <a:r>
              <a:rPr sz="1100" spc="15" dirty="0">
                <a:latin typeface="Cambria"/>
                <a:cs typeface="Cambria"/>
              </a:rPr>
              <a:t>under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certain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conditions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differentiable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having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unique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global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minimum.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speed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controlled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rate,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set 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appropriately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achieve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good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balance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between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speed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accuracy.</a:t>
            </a:r>
            <a:endParaRPr sz="1100">
              <a:latin typeface="Cambria"/>
              <a:cs typeface="Cambria"/>
            </a:endParaRPr>
          </a:p>
          <a:p>
            <a:pPr marL="289560" marR="5080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10" dirty="0">
                <a:latin typeface="Cambria"/>
                <a:cs typeface="Cambria"/>
              </a:rPr>
              <a:t>Scalability: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high-dimensional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problems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scale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well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with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large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amounts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data.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practice,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accelerated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through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techniques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batch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normalization,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early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stopping,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momentum.</a:t>
            </a:r>
            <a:endParaRPr sz="1100">
              <a:latin typeface="Cambria"/>
              <a:cs typeface="Cambria"/>
            </a:endParaRPr>
          </a:p>
          <a:p>
            <a:pPr marL="289560" marR="229235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dirty="0">
                <a:latin typeface="Cambria"/>
                <a:cs typeface="Cambria"/>
              </a:rPr>
              <a:t>Versatility: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applied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wide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range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problems, 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including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linear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regression,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logistic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regression,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neural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networks.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also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non-convex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problems,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where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multiple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local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minima</a:t>
            </a:r>
            <a:r>
              <a:rPr sz="1100" spc="35" dirty="0">
                <a:latin typeface="Cambria"/>
                <a:cs typeface="Cambria"/>
              </a:rPr>
              <a:t> may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exist,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although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good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solution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may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less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certain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cases.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38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0" dirty="0">
                <a:hlinkClick r:id="rId2" action="ppaction://hlinksldjump"/>
              </a:rPr>
              <a:t>D</a:t>
            </a:r>
            <a:r>
              <a:rPr spc="80" dirty="0">
                <a:hlinkClick r:id="rId2" action="ppaction://hlinksldjump"/>
              </a:rPr>
              <a:t>I</a:t>
            </a:r>
            <a:r>
              <a:rPr spc="100" dirty="0">
                <a:hlinkClick r:id="rId2" action="ppaction://hlinksldjump"/>
              </a:rPr>
              <a:t>S</a:t>
            </a:r>
            <a:r>
              <a:rPr spc="245" dirty="0">
                <a:hlinkClick r:id="rId2" action="ppaction://hlinksldjump"/>
              </a:rPr>
              <a:t>A</a:t>
            </a:r>
            <a:r>
              <a:rPr spc="195" dirty="0">
                <a:hlinkClick r:id="rId2" action="ppaction://hlinksldjump"/>
              </a:rPr>
              <a:t>D</a:t>
            </a:r>
            <a:r>
              <a:rPr spc="70" dirty="0">
                <a:hlinkClick r:id="rId2" action="ppaction://hlinksldjump"/>
              </a:rPr>
              <a:t>V</a:t>
            </a:r>
            <a:r>
              <a:rPr spc="245" dirty="0">
                <a:hlinkClick r:id="rId2" action="ppaction://hlinksldjump"/>
              </a:rPr>
              <a:t>A</a:t>
            </a:r>
            <a:r>
              <a:rPr spc="240" dirty="0">
                <a:hlinkClick r:id="rId2" action="ppaction://hlinksldjump"/>
              </a:rPr>
              <a:t>N</a:t>
            </a:r>
            <a:r>
              <a:rPr spc="5" dirty="0">
                <a:hlinkClick r:id="rId2" action="ppaction://hlinksldjump"/>
              </a:rPr>
              <a:t>T</a:t>
            </a:r>
            <a:r>
              <a:rPr spc="245" dirty="0">
                <a:hlinkClick r:id="rId2" action="ppaction://hlinksldjump"/>
              </a:rPr>
              <a:t>A</a:t>
            </a:r>
            <a:r>
              <a:rPr spc="240" dirty="0">
                <a:hlinkClick r:id="rId2" action="ppaction://hlinksldjump"/>
              </a:rPr>
              <a:t>G</a:t>
            </a:r>
            <a:r>
              <a:rPr spc="105" dirty="0">
                <a:hlinkClick r:id="rId2" action="ppaction://hlinksldjump"/>
              </a:rPr>
              <a:t>E</a:t>
            </a:r>
            <a:r>
              <a:rPr spc="30" dirty="0">
                <a:hlinkClick r:id="rId2" action="ppaction://hlinksldjump"/>
              </a:rPr>
              <a:t>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067940"/>
            <a:ext cx="6145530" cy="28346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0" dirty="0">
                <a:latin typeface="Cambria"/>
                <a:cs typeface="Cambria"/>
              </a:rPr>
              <a:t>However,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has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some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limitations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well,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including:</a:t>
            </a:r>
            <a:endParaRPr sz="1100">
              <a:latin typeface="Cambria"/>
              <a:cs typeface="Cambria"/>
            </a:endParaRPr>
          </a:p>
          <a:p>
            <a:pPr marL="289560" marR="80010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10" dirty="0">
                <a:latin typeface="Cambria"/>
                <a:cs typeface="Cambria"/>
              </a:rPr>
              <a:t>Sensitivity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choice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significant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impact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rate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5" dirty="0">
                <a:latin typeface="Cambria"/>
                <a:cs typeface="Cambria"/>
              </a:rPr>
              <a:t> high,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may </a:t>
            </a:r>
            <a:r>
              <a:rPr sz="1100" dirty="0">
                <a:latin typeface="Cambria"/>
                <a:cs typeface="Cambria"/>
              </a:rPr>
              <a:t>oscillate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 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converge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slowly,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while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low,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may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slow.</a:t>
            </a:r>
            <a:endParaRPr sz="1100">
              <a:latin typeface="Cambria"/>
              <a:cs typeface="Cambria"/>
            </a:endParaRPr>
          </a:p>
          <a:p>
            <a:pPr marL="289560" marR="83185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10" dirty="0">
                <a:latin typeface="Cambria"/>
                <a:cs typeface="Cambria"/>
              </a:rPr>
              <a:t>Sensitivity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initialization: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initial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values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also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have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impact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algorithm.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initialized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far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from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minimum,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may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converge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slowly,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get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stuck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suboptimal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solution.</a:t>
            </a:r>
            <a:endParaRPr sz="1100">
              <a:latin typeface="Cambria"/>
              <a:cs typeface="Cambria"/>
            </a:endParaRPr>
          </a:p>
          <a:p>
            <a:pPr marL="289560" marR="22860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20" dirty="0">
                <a:latin typeface="Cambria"/>
                <a:cs typeface="Cambria"/>
              </a:rPr>
              <a:t>Convergence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speed: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convergence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speed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slow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some </a:t>
            </a:r>
            <a:r>
              <a:rPr sz="1100" spc="10" dirty="0">
                <a:latin typeface="Cambria"/>
                <a:cs typeface="Cambria"/>
              </a:rPr>
              <a:t> problems,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especially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high-dimensional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non-convex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optimization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problems.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 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mitigated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some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extent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using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techniques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mini-batch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gradient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descent,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momentum,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adaptive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rates.</a:t>
            </a:r>
            <a:endParaRPr sz="1100">
              <a:latin typeface="Cambria"/>
              <a:cs typeface="Cambria"/>
            </a:endParaRPr>
          </a:p>
          <a:p>
            <a:pPr marL="289560" marR="5080" indent="-173355">
              <a:lnSpc>
                <a:spcPct val="102600"/>
              </a:lnSpc>
              <a:spcBef>
                <a:spcPts val="295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spc="-5" dirty="0">
                <a:latin typeface="Cambria"/>
                <a:cs typeface="Cambria"/>
              </a:rPr>
              <a:t>Termination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Algorithm: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termination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isn’t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easy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seems.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either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done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by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giving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tolerance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limit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upper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cap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number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iterations.</a:t>
            </a:r>
            <a:endParaRPr sz="1100">
              <a:latin typeface="Cambria"/>
              <a:cs typeface="Cambria"/>
            </a:endParaRPr>
          </a:p>
          <a:p>
            <a:pPr marL="289560" marR="361315" indent="-173355">
              <a:lnSpc>
                <a:spcPct val="102600"/>
              </a:lnSpc>
              <a:spcBef>
                <a:spcPts val="300"/>
              </a:spcBef>
              <a:buClr>
                <a:srgbClr val="07457E"/>
              </a:buClr>
              <a:buAutoNum type="arabicPeriod"/>
              <a:tabLst>
                <a:tab pos="290195" algn="l"/>
              </a:tabLst>
            </a:pPr>
            <a:r>
              <a:rPr sz="1100" dirty="0">
                <a:latin typeface="Cambria"/>
                <a:cs typeface="Cambria"/>
              </a:rPr>
              <a:t>Correctness: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Though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makes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sure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output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converges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best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fit,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doesn’t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guarantee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correctness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solution.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3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1008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70" dirty="0"/>
              <a:t> </a:t>
            </a:r>
            <a:r>
              <a:rPr sz="1400" spc="70" dirty="0"/>
              <a:t>III:</a:t>
            </a:r>
            <a:r>
              <a:rPr sz="1400" spc="114" dirty="0"/>
              <a:t> </a:t>
            </a:r>
            <a:r>
              <a:rPr sz="1400" spc="145" dirty="0"/>
              <a:t>V</a:t>
            </a:r>
            <a:r>
              <a:rPr spc="145" dirty="0"/>
              <a:t>ARIOUS</a:t>
            </a:r>
            <a:r>
              <a:rPr spc="170" dirty="0"/>
              <a:t> </a:t>
            </a:r>
            <a:r>
              <a:rPr sz="1400" spc="110" dirty="0"/>
              <a:t>T</a:t>
            </a:r>
            <a:r>
              <a:rPr spc="110" dirty="0"/>
              <a:t>YPES</a:t>
            </a:r>
            <a:r>
              <a:rPr spc="170" dirty="0"/>
              <a:t> </a:t>
            </a:r>
            <a:r>
              <a:rPr spc="120" dirty="0"/>
              <a:t>OF</a:t>
            </a:r>
            <a:r>
              <a:rPr spc="170" dirty="0"/>
              <a:t> </a:t>
            </a:r>
            <a:r>
              <a:rPr sz="1400" spc="165" dirty="0"/>
              <a:t>G</a:t>
            </a:r>
            <a:r>
              <a:rPr spc="165" dirty="0"/>
              <a:t>RADIENT</a:t>
            </a:r>
            <a:r>
              <a:rPr spc="170" dirty="0"/>
              <a:t> </a:t>
            </a:r>
            <a:r>
              <a:rPr sz="1400" spc="150" dirty="0"/>
              <a:t>D</a:t>
            </a:r>
            <a:r>
              <a:rPr spc="150" dirty="0"/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481733"/>
            <a:ext cx="6145530" cy="188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30" dirty="0"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 of Gradient Descent</a:t>
            </a:r>
            <a:r>
              <a:rPr sz="1100" b="1" spc="39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9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23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2	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Stochastic Gradient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Descent (SGD)</a:t>
            </a:r>
            <a:r>
              <a:rPr sz="1100" b="1" spc="44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44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24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3	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Batch Gradient Descent (BGD)</a:t>
            </a:r>
            <a:r>
              <a:rPr sz="1100" b="1" spc="22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22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25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4	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Mini-Batch</a:t>
            </a:r>
            <a:r>
              <a:rPr sz="1100" b="1" spc="-1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Gradient Descent (MBGD)</a:t>
            </a:r>
            <a:r>
              <a:rPr sz="1100" b="1" spc="434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434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26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179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30" dirty="0"/>
              <a:t>R</a:t>
            </a:r>
            <a:r>
              <a:rPr spc="130" dirty="0"/>
              <a:t>EFERENCES</a:t>
            </a:r>
            <a:r>
              <a:rPr spc="110" dirty="0"/>
              <a:t> </a:t>
            </a:r>
            <a:r>
              <a:rPr sz="1400" spc="25" dirty="0"/>
              <a:t>I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544728" y="1383225"/>
            <a:ext cx="106680" cy="144780"/>
            <a:chOff x="544728" y="1383225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268" y="1385765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268" y="138576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9920" y="140474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573" y="142372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920" y="145535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04" y="1452188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4204" y="150596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182" y="138576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5114" y="1354720"/>
            <a:ext cx="5781040" cy="2256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325" indent="7620">
              <a:lnSpc>
                <a:spcPct val="102600"/>
              </a:lnSpc>
              <a:spcBef>
                <a:spcPts val="55"/>
              </a:spcBef>
            </a:pPr>
            <a:r>
              <a:rPr sz="1100" i="1" spc="-10" dirty="0">
                <a:solidFill>
                  <a:srgbClr val="07457E"/>
                </a:solidFill>
                <a:latin typeface="Cambria"/>
                <a:cs typeface="Cambria"/>
              </a:rPr>
              <a:t>Gradient</a:t>
            </a:r>
            <a:r>
              <a:rPr sz="1100" i="1" spc="4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7457E"/>
                </a:solidFill>
                <a:latin typeface="Cambria"/>
                <a:cs typeface="Cambria"/>
              </a:rPr>
              <a:t>Descent</a:t>
            </a:r>
            <a:r>
              <a:rPr sz="1100" i="1" spc="4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7457E"/>
                </a:solidFill>
                <a:latin typeface="Cambria"/>
                <a:cs typeface="Cambria"/>
              </a:rPr>
              <a:t>(n.d.).</a:t>
            </a:r>
            <a:r>
              <a:rPr sz="1100" spc="4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  <a:hlinkClick r:id="rId4"/>
              </a:rPr>
              <a:t>https://ww</a:t>
            </a:r>
            <a:r>
              <a:rPr sz="1100" spc="20" dirty="0">
                <a:latin typeface="Cambria"/>
                <a:cs typeface="Cambria"/>
              </a:rPr>
              <a:t>w.niser</a:t>
            </a:r>
            <a:r>
              <a:rPr sz="1100" spc="20" dirty="0">
                <a:latin typeface="Cambria"/>
                <a:cs typeface="Cambria"/>
                <a:hlinkClick r:id="rId4"/>
              </a:rPr>
              <a:t>.ac.in/</a:t>
            </a:r>
            <a:r>
              <a:rPr sz="1100" spc="45" dirty="0">
                <a:latin typeface="Cambria"/>
                <a:cs typeface="Cambria"/>
                <a:hlinkClick r:id="rId4"/>
              </a:rPr>
              <a:t> </a:t>
            </a:r>
            <a:r>
              <a:rPr sz="1100" spc="5" dirty="0">
                <a:latin typeface="Cambria"/>
                <a:cs typeface="Cambria"/>
              </a:rPr>
              <a:t>smishra/teach/cs460/2020/lectures/lec8/.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[Online;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accessed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2023-01-31].</a:t>
            </a:r>
            <a:endParaRPr sz="1100">
              <a:latin typeface="Cambria"/>
              <a:cs typeface="Cambria"/>
            </a:endParaRPr>
          </a:p>
          <a:p>
            <a:pPr marL="12700" marR="348615" indent="7620">
              <a:lnSpc>
                <a:spcPct val="102600"/>
              </a:lnSpc>
            </a:pPr>
            <a:r>
              <a:rPr sz="1100" spc="15" dirty="0">
                <a:solidFill>
                  <a:srgbClr val="07457E"/>
                </a:solidFill>
                <a:latin typeface="Cambria"/>
                <a:cs typeface="Cambria"/>
              </a:rPr>
              <a:t>Jordan, </a:t>
            </a:r>
            <a:r>
              <a:rPr sz="1100" spc="5" dirty="0">
                <a:solidFill>
                  <a:srgbClr val="07457E"/>
                </a:solidFill>
                <a:latin typeface="Cambria"/>
                <a:cs typeface="Cambria"/>
              </a:rPr>
              <a:t>Jeremy </a:t>
            </a:r>
            <a:r>
              <a:rPr sz="1100" dirty="0">
                <a:solidFill>
                  <a:srgbClr val="07457E"/>
                </a:solidFill>
                <a:latin typeface="Cambria"/>
                <a:cs typeface="Cambria"/>
              </a:rPr>
              <a:t>(Mar. </a:t>
            </a:r>
            <a:r>
              <a:rPr sz="1100" spc="-45" dirty="0">
                <a:solidFill>
                  <a:srgbClr val="07457E"/>
                </a:solidFill>
                <a:latin typeface="Cambria"/>
                <a:cs typeface="Cambria"/>
              </a:rPr>
              <a:t>2018).</a:t>
            </a:r>
            <a:r>
              <a:rPr sz="1100" spc="-40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Setting </a:t>
            </a:r>
            <a:r>
              <a:rPr sz="1100" i="1" spc="-45" dirty="0">
                <a:latin typeface="Cambria"/>
                <a:cs typeface="Cambria"/>
              </a:rPr>
              <a:t>the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learning </a:t>
            </a:r>
            <a:r>
              <a:rPr sz="1100" i="1" spc="-55" dirty="0">
                <a:latin typeface="Cambria"/>
                <a:cs typeface="Cambria"/>
              </a:rPr>
              <a:t>rate</a:t>
            </a:r>
            <a:r>
              <a:rPr sz="1100" i="1" spc="-50" dirty="0">
                <a:latin typeface="Cambria"/>
                <a:cs typeface="Cambria"/>
              </a:rPr>
              <a:t> of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your </a:t>
            </a:r>
            <a:r>
              <a:rPr sz="1100" i="1" spc="-25" dirty="0">
                <a:latin typeface="Cambria"/>
                <a:cs typeface="Cambria"/>
              </a:rPr>
              <a:t>neural network. </a:t>
            </a:r>
            <a:r>
              <a:rPr sz="1100" i="1" spc="-2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  <a:hlinkClick r:id="rId5"/>
              </a:rPr>
              <a:t>https://ww</a:t>
            </a:r>
            <a:r>
              <a:rPr sz="1100" spc="15" dirty="0">
                <a:latin typeface="Cambria"/>
                <a:cs typeface="Cambria"/>
              </a:rPr>
              <a:t>w.jer</a:t>
            </a:r>
            <a:r>
              <a:rPr sz="1100" spc="15" dirty="0">
                <a:latin typeface="Cambria"/>
                <a:cs typeface="Cambria"/>
                <a:hlinkClick r:id="rId5"/>
              </a:rPr>
              <a:t>emyjordan.me/nn-learning-rate/.</a:t>
            </a:r>
            <a:r>
              <a:rPr sz="1100" spc="40" dirty="0">
                <a:latin typeface="Cambria"/>
                <a:cs typeface="Cambria"/>
                <a:hlinkClick r:id="rId5"/>
              </a:rPr>
              <a:t> </a:t>
            </a:r>
            <a:r>
              <a:rPr sz="1100" spc="15" dirty="0">
                <a:latin typeface="Cambria"/>
                <a:cs typeface="Cambria"/>
              </a:rPr>
              <a:t>[Online;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accessed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2023-01-31]. 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7457E"/>
                </a:solidFill>
                <a:latin typeface="Cambria"/>
                <a:cs typeface="Cambria"/>
              </a:rPr>
              <a:t>Kwiatkowski, </a:t>
            </a:r>
            <a:r>
              <a:rPr sz="1100" dirty="0">
                <a:solidFill>
                  <a:srgbClr val="07457E"/>
                </a:solidFill>
                <a:latin typeface="Cambria"/>
                <a:cs typeface="Cambria"/>
              </a:rPr>
              <a:t>Robert </a:t>
            </a:r>
            <a:r>
              <a:rPr sz="1100" spc="15" dirty="0">
                <a:solidFill>
                  <a:srgbClr val="07457E"/>
                </a:solidFill>
                <a:latin typeface="Cambria"/>
                <a:cs typeface="Cambria"/>
              </a:rPr>
              <a:t>(July </a:t>
            </a:r>
            <a:r>
              <a:rPr sz="1100" spc="-45" dirty="0">
                <a:solidFill>
                  <a:srgbClr val="07457E"/>
                </a:solidFill>
                <a:latin typeface="Cambria"/>
                <a:cs typeface="Cambria"/>
              </a:rPr>
              <a:t>2022).</a:t>
            </a:r>
            <a:r>
              <a:rPr sz="1100" spc="-40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Gradient Descent Algorithm — </a:t>
            </a:r>
            <a:r>
              <a:rPr sz="1100" i="1" spc="-95" dirty="0">
                <a:latin typeface="Cambria"/>
                <a:cs typeface="Cambria"/>
              </a:rPr>
              <a:t>a</a:t>
            </a:r>
            <a:r>
              <a:rPr sz="1100" i="1" spc="-90" dirty="0">
                <a:latin typeface="Cambria"/>
                <a:cs typeface="Cambria"/>
              </a:rPr>
              <a:t> </a:t>
            </a:r>
            <a:r>
              <a:rPr sz="1100" i="1" spc="-60" dirty="0">
                <a:latin typeface="Cambria"/>
                <a:cs typeface="Cambria"/>
              </a:rPr>
              <a:t>deep</a:t>
            </a:r>
            <a:r>
              <a:rPr sz="1100" i="1" spc="-5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dive</a:t>
            </a:r>
            <a:r>
              <a:rPr sz="1100" spc="-5" dirty="0">
                <a:latin typeface="Cambria"/>
                <a:cs typeface="Cambria"/>
              </a:rPr>
              <a:t>.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https://towardsdatascience.com/gradient-descent-algorithm-a-deep-dive-cf04e8115f21.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[Online;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accessed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2023-01-31].</a:t>
            </a:r>
            <a:endParaRPr sz="1100">
              <a:latin typeface="Cambria"/>
              <a:cs typeface="Cambria"/>
            </a:endParaRPr>
          </a:p>
          <a:p>
            <a:pPr marL="12700" marR="5080" indent="7620">
              <a:lnSpc>
                <a:spcPct val="102600"/>
              </a:lnSpc>
            </a:pPr>
            <a:r>
              <a:rPr sz="1100" spc="50" dirty="0">
                <a:solidFill>
                  <a:srgbClr val="07457E"/>
                </a:solidFill>
                <a:latin typeface="Cambria"/>
                <a:cs typeface="Cambria"/>
              </a:rPr>
              <a:t>“Normal </a:t>
            </a:r>
            <a:r>
              <a:rPr sz="1100" spc="25" dirty="0">
                <a:solidFill>
                  <a:srgbClr val="07457E"/>
                </a:solidFill>
                <a:latin typeface="Cambria"/>
                <a:cs typeface="Cambria"/>
              </a:rPr>
              <a:t>Equations” </a:t>
            </a:r>
            <a:r>
              <a:rPr sz="1100" spc="-50" dirty="0">
                <a:solidFill>
                  <a:srgbClr val="07457E"/>
                </a:solidFill>
                <a:latin typeface="Cambria"/>
                <a:cs typeface="Cambria"/>
              </a:rPr>
              <a:t>(2008).</a:t>
            </a:r>
            <a:r>
              <a:rPr sz="1100" spc="-4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In: </a:t>
            </a:r>
            <a:r>
              <a:rPr sz="1100" i="1" spc="-30" dirty="0">
                <a:latin typeface="Cambria"/>
                <a:cs typeface="Cambria"/>
              </a:rPr>
              <a:t>The </a:t>
            </a:r>
            <a:r>
              <a:rPr sz="1100" i="1" spc="-5" dirty="0">
                <a:latin typeface="Cambria"/>
                <a:cs typeface="Cambria"/>
              </a:rPr>
              <a:t>Concise </a:t>
            </a:r>
            <a:r>
              <a:rPr sz="1100" i="1" spc="-25" dirty="0">
                <a:latin typeface="Cambria"/>
                <a:cs typeface="Cambria"/>
              </a:rPr>
              <a:t>Encyclopedia </a:t>
            </a:r>
            <a:r>
              <a:rPr sz="1100" i="1" spc="-50" dirty="0">
                <a:latin typeface="Cambria"/>
                <a:cs typeface="Cambria"/>
              </a:rPr>
              <a:t>of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Statistics</a:t>
            </a:r>
            <a:r>
              <a:rPr sz="1100" spc="-5" dirty="0">
                <a:latin typeface="Cambria"/>
                <a:cs typeface="Cambria"/>
              </a:rPr>
              <a:t>. </a:t>
            </a:r>
            <a:r>
              <a:rPr sz="1100" spc="65" dirty="0">
                <a:latin typeface="Cambria"/>
                <a:cs typeface="Cambria"/>
              </a:rPr>
              <a:t>New </a:t>
            </a:r>
            <a:r>
              <a:rPr sz="1100" spc="10" dirty="0">
                <a:latin typeface="Cambria"/>
                <a:cs typeface="Cambria"/>
              </a:rPr>
              <a:t>York, </a:t>
            </a:r>
            <a:r>
              <a:rPr sz="1100" spc="80" dirty="0">
                <a:latin typeface="Cambria"/>
                <a:cs typeface="Cambria"/>
              </a:rPr>
              <a:t>NY: </a:t>
            </a:r>
            <a:r>
              <a:rPr sz="1100" spc="10" dirty="0">
                <a:latin typeface="Cambria"/>
                <a:cs typeface="Cambria"/>
              </a:rPr>
              <a:t>Springer 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New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York,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pp.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380–382.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850" spc="70" dirty="0">
                <a:latin typeface="Cambria"/>
                <a:cs typeface="Cambria"/>
              </a:rPr>
              <a:t>ISBN</a:t>
            </a:r>
            <a:r>
              <a:rPr sz="1100" spc="70" dirty="0">
                <a:latin typeface="Cambria"/>
                <a:cs typeface="Cambria"/>
              </a:rPr>
              <a:t>: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978-0-387-32833-1.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850" spc="90" dirty="0">
                <a:latin typeface="Cambria"/>
                <a:cs typeface="Cambria"/>
              </a:rPr>
              <a:t>DOI</a:t>
            </a:r>
            <a:r>
              <a:rPr sz="1100" spc="90" dirty="0">
                <a:latin typeface="Cambria"/>
                <a:cs typeface="Cambria"/>
              </a:rPr>
              <a:t>: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ourier New"/>
                <a:cs typeface="Courier New"/>
                <a:hlinkClick r:id="rId6"/>
              </a:rPr>
              <a:t>10.1007/978-0-387-32833-1_286</a:t>
            </a:r>
            <a:r>
              <a:rPr sz="1100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15875">
              <a:lnSpc>
                <a:spcPct val="100000"/>
              </a:lnSpc>
              <a:spcBef>
                <a:spcPts val="35"/>
              </a:spcBef>
            </a:pPr>
            <a:r>
              <a:rPr sz="850" spc="90" dirty="0">
                <a:latin typeface="Cambria"/>
                <a:cs typeface="Cambria"/>
              </a:rPr>
              <a:t>URL</a:t>
            </a:r>
            <a:r>
              <a:rPr sz="1100" spc="90" dirty="0">
                <a:latin typeface="Cambria"/>
                <a:cs typeface="Cambria"/>
              </a:rPr>
              <a:t>: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5" dirty="0">
                <a:latin typeface="Courier New"/>
                <a:cs typeface="Courier New"/>
                <a:hlinkClick r:id="rId6"/>
              </a:rPr>
              <a:t>https://doi.org/10.1007/978-0-387-32833-1_286</a:t>
            </a:r>
            <a:r>
              <a:rPr sz="1100" spc="-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2032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07457E"/>
                </a:solidFill>
                <a:latin typeface="Cambria"/>
                <a:cs typeface="Cambria"/>
              </a:rPr>
              <a:t>Visualizing</a:t>
            </a:r>
            <a:r>
              <a:rPr sz="1100" i="1" spc="2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7457E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7457E"/>
                </a:solidFill>
                <a:latin typeface="Cambria"/>
                <a:cs typeface="Cambria"/>
              </a:rPr>
              <a:t>gradient</a:t>
            </a:r>
            <a:r>
              <a:rPr sz="1100" i="1" spc="2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7457E"/>
                </a:solidFill>
                <a:latin typeface="Cambria"/>
                <a:cs typeface="Cambria"/>
              </a:rPr>
              <a:t>descent</a:t>
            </a:r>
            <a:r>
              <a:rPr sz="1100" i="1" spc="2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7457E"/>
                </a:solidFill>
                <a:latin typeface="Cambria"/>
                <a:cs typeface="Cambria"/>
              </a:rPr>
              <a:t>method</a:t>
            </a:r>
            <a:r>
              <a:rPr sz="1100" i="1" spc="25" dirty="0">
                <a:solidFill>
                  <a:srgbClr val="07457E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7457E"/>
                </a:solidFill>
                <a:latin typeface="Cambria"/>
                <a:cs typeface="Cambria"/>
              </a:rPr>
              <a:t>(n.d.).</a:t>
            </a:r>
            <a:endParaRPr sz="1100">
              <a:latin typeface="Cambria"/>
              <a:cs typeface="Cambria"/>
            </a:endParaRPr>
          </a:p>
          <a:p>
            <a:pPr marL="12700" marR="185420">
              <a:lnSpc>
                <a:spcPct val="102600"/>
              </a:lnSpc>
            </a:pPr>
            <a:r>
              <a:rPr sz="1100" spc="20" dirty="0">
                <a:latin typeface="Cambria"/>
                <a:cs typeface="Cambria"/>
              </a:rPr>
              <a:t>https://scipython.com/blog/visualizing-the-gradient-descent-method/.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[Online;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accessed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2023-01-31].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4728" y="1727370"/>
            <a:ext cx="106680" cy="144780"/>
            <a:chOff x="544728" y="1727370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268" y="1729910"/>
              <a:ext cx="101219" cy="139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7268" y="172991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920" y="174888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573" y="176786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920" y="179949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204" y="1796333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4204" y="185010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182" y="1729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44728" y="2071514"/>
            <a:ext cx="106680" cy="144780"/>
            <a:chOff x="544728" y="207151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268" y="207405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7268" y="207405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920" y="209303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573" y="211201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9920" y="214364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204" y="214047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4204" y="219425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182" y="20740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44728" y="2587744"/>
            <a:ext cx="106680" cy="144780"/>
            <a:chOff x="544728" y="2587744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268" y="2590284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7268" y="259028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9920" y="260926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2573" y="262824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9920" y="265987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204" y="2656707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4204" y="271048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3182" y="259028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44728" y="3103974"/>
            <a:ext cx="106680" cy="144780"/>
            <a:chOff x="544728" y="3103974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268" y="3106513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7268" y="310651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920" y="312549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2573" y="314447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920" y="317610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204" y="3172937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204" y="322671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3182" y="310651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35" dirty="0"/>
              <a:t>39</a:t>
            </a:r>
            <a:r>
              <a:rPr spc="15" dirty="0"/>
              <a:t> </a:t>
            </a:r>
            <a:r>
              <a:rPr spc="65" dirty="0"/>
              <a:t>/</a:t>
            </a:r>
            <a:r>
              <a:rPr spc="20" dirty="0"/>
              <a:t> </a:t>
            </a: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4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098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65" dirty="0"/>
              <a:t> </a:t>
            </a:r>
            <a:r>
              <a:rPr sz="1400" spc="90" dirty="0"/>
              <a:t>IV:</a:t>
            </a:r>
            <a:r>
              <a:rPr sz="1400" spc="110" dirty="0"/>
              <a:t> </a:t>
            </a:r>
            <a:r>
              <a:rPr sz="1400" spc="160" dirty="0"/>
              <a:t>P</a:t>
            </a:r>
            <a:r>
              <a:rPr spc="160" dirty="0"/>
              <a:t>SEUDO</a:t>
            </a:r>
            <a:r>
              <a:rPr sz="1400" spc="160" dirty="0"/>
              <a:t>-</a:t>
            </a:r>
            <a:r>
              <a:rPr spc="160" dirty="0"/>
              <a:t>CODE</a:t>
            </a:r>
            <a:r>
              <a:rPr spc="165" dirty="0"/>
              <a:t> </a:t>
            </a:r>
            <a:r>
              <a:rPr spc="120" dirty="0"/>
              <a:t>FOR</a:t>
            </a:r>
            <a:r>
              <a:rPr spc="165" dirty="0"/>
              <a:t> </a:t>
            </a:r>
            <a:r>
              <a:rPr sz="1400" spc="165" dirty="0"/>
              <a:t>G</a:t>
            </a:r>
            <a:r>
              <a:rPr spc="165" dirty="0"/>
              <a:t>RADIENT </a:t>
            </a:r>
            <a:r>
              <a:rPr sz="1400" spc="150" dirty="0"/>
              <a:t>D</a:t>
            </a:r>
            <a:r>
              <a:rPr spc="150" dirty="0"/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366620"/>
            <a:ext cx="6145530" cy="214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10" dirty="0">
                <a:latin typeface="Palatino Linotype"/>
                <a:cs typeface="Palatino Linotype"/>
                <a:hlinkClick r:id="rId2" action="ppaction://hlinksldjump"/>
              </a:rPr>
              <a:t>Pseudo-Code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 for Gradient Descent</a:t>
            </a:r>
            <a:r>
              <a:rPr sz="1100" b="1" spc="9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9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28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50">
              <a:latin typeface="Palatino Linotype"/>
              <a:cs typeface="Palatino Linotype"/>
            </a:endParaRPr>
          </a:p>
          <a:p>
            <a:pPr marL="224154" indent="-212090">
              <a:lnSpc>
                <a:spcPct val="100000"/>
              </a:lnSpc>
              <a:buAutoNum type="arabicPlain" startAt="2"/>
              <a:tabLst>
                <a:tab pos="224154" algn="l"/>
                <a:tab pos="224790" algn="l"/>
              </a:tabLst>
            </a:pP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Pseudo-Code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 for Stochastic Gradient Descent</a:t>
            </a:r>
            <a:r>
              <a:rPr sz="1100" b="1" spc="6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6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29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Palatino Linotype"/>
              <a:buAutoNum type="arabicPlain" startAt="2"/>
            </a:pPr>
            <a:endParaRPr sz="1850">
              <a:latin typeface="Palatino Linotype"/>
              <a:cs typeface="Palatino Linotype"/>
            </a:endParaRPr>
          </a:p>
          <a:p>
            <a:pPr marL="224154" indent="-212090">
              <a:lnSpc>
                <a:spcPct val="100000"/>
              </a:lnSpc>
              <a:buAutoNum type="arabicPlain" startAt="2"/>
              <a:tabLst>
                <a:tab pos="224154" algn="l"/>
                <a:tab pos="224790" algn="l"/>
              </a:tabLst>
            </a:pPr>
            <a:r>
              <a:rPr sz="1100" b="1" spc="-10" dirty="0">
                <a:latin typeface="Palatino Linotype"/>
                <a:cs typeface="Palatino Linotype"/>
                <a:hlinkClick r:id="rId4" action="ppaction://hlinksldjump"/>
              </a:rPr>
              <a:t>Pseudo-Code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 for Batch Gradient Descent</a:t>
            </a:r>
            <a:r>
              <a:rPr sz="1100" b="1" spc="31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.</a:t>
            </a:r>
            <a:r>
              <a:rPr sz="1100" b="1" spc="310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4" action="ppaction://hlinksldjump"/>
              </a:rPr>
              <a:t>30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284000"/>
              </a:lnSpc>
              <a:spcBef>
                <a:spcPts val="130"/>
              </a:spcBef>
              <a:buAutoNum type="arabicPlain" startAt="2"/>
              <a:tabLst>
                <a:tab pos="224154" algn="l"/>
                <a:tab pos="224790" algn="l"/>
              </a:tabLst>
            </a:pPr>
            <a:r>
              <a:rPr sz="1100" b="1" spc="-10" dirty="0">
                <a:latin typeface="Palatino Linotype"/>
                <a:cs typeface="Palatino Linotype"/>
                <a:hlinkClick r:id="rId5" action="ppaction://hlinksldjump"/>
              </a:rPr>
              <a:t>Pseudo-Code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 for Mini-Batch Gradient Descent</a:t>
            </a:r>
            <a:r>
              <a:rPr sz="1100" b="1" spc="19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.</a:t>
            </a:r>
            <a:r>
              <a:rPr sz="1100" b="1" spc="19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5" action="ppaction://hlinksldjump"/>
              </a:rPr>
              <a:t>31 </a:t>
            </a:r>
            <a:r>
              <a:rPr sz="1100" b="1" spc="-260" dirty="0">
                <a:latin typeface="Palatino Linotype"/>
                <a:cs typeface="Palatino Linotype"/>
              </a:rPr>
              <a:t> </a:t>
            </a:r>
            <a:r>
              <a:rPr sz="1100" b="1" spc="-5" dirty="0">
                <a:latin typeface="Palatino Linotype"/>
                <a:cs typeface="Palatino Linotype"/>
              </a:rPr>
              <a:t>5	</a:t>
            </a:r>
            <a:r>
              <a:rPr sz="1100" b="1" spc="-10" dirty="0">
                <a:latin typeface="Palatino Linotype"/>
                <a:cs typeface="Palatino Linotype"/>
                <a:hlinkClick r:id="rId6" action="ppaction://hlinksldjump"/>
              </a:rPr>
              <a:t>Python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10" dirty="0">
                <a:latin typeface="Palatino Linotype"/>
                <a:cs typeface="Palatino Linotype"/>
                <a:hlinkClick r:id="rId6" action="ppaction://hlinksldjump"/>
              </a:rPr>
              <a:t>Code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 for Gradient Descent</a:t>
            </a:r>
            <a:r>
              <a:rPr sz="1100" b="1" spc="17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6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.</a:t>
            </a:r>
            <a:r>
              <a:rPr sz="1100" b="1" spc="17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6" action="ppaction://hlinksldjump"/>
              </a:rPr>
              <a:t>32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3860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65" dirty="0"/>
              <a:t> </a:t>
            </a:r>
            <a:r>
              <a:rPr sz="1400" spc="85" dirty="0"/>
              <a:t>V:</a:t>
            </a:r>
            <a:r>
              <a:rPr sz="1400" spc="120" dirty="0"/>
              <a:t> </a:t>
            </a:r>
            <a:r>
              <a:rPr sz="1400" spc="155" dirty="0"/>
              <a:t>A</a:t>
            </a:r>
            <a:r>
              <a:rPr spc="155" dirty="0"/>
              <a:t>PPLICATION</a:t>
            </a:r>
            <a:r>
              <a:rPr spc="170" dirty="0"/>
              <a:t> </a:t>
            </a:r>
            <a:r>
              <a:rPr spc="120" dirty="0"/>
              <a:t>OF</a:t>
            </a:r>
            <a:r>
              <a:rPr spc="165" dirty="0"/>
              <a:t> </a:t>
            </a:r>
            <a:r>
              <a:rPr sz="1400" spc="165" dirty="0"/>
              <a:t>G</a:t>
            </a:r>
            <a:r>
              <a:rPr spc="165" dirty="0"/>
              <a:t>RADIENT</a:t>
            </a:r>
            <a:r>
              <a:rPr spc="170" dirty="0"/>
              <a:t> </a:t>
            </a:r>
            <a:r>
              <a:rPr sz="1400" spc="150" dirty="0"/>
              <a:t>D</a:t>
            </a:r>
            <a:r>
              <a:rPr spc="150" dirty="0"/>
              <a:t>ESCENT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881071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10" dirty="0">
                <a:latin typeface="Palatino Linotype"/>
                <a:cs typeface="Palatino Linotype"/>
                <a:hlinkClick r:id="rId2" action="ppaction://hlinksldjump"/>
              </a:rPr>
              <a:t>Gradient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 Descent Example 1</a:t>
            </a:r>
            <a:r>
              <a:rPr sz="1100" b="1" spc="39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9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34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04" y="2656394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2	</a:t>
            </a:r>
            <a:r>
              <a:rPr sz="1100" b="1" spc="-10" dirty="0">
                <a:latin typeface="Palatino Linotype"/>
                <a:cs typeface="Palatino Linotype"/>
                <a:hlinkClick r:id="rId3" action="ppaction://hlinksldjump"/>
              </a:rPr>
              <a:t>Gradient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 Descent Example 2</a:t>
            </a:r>
            <a:r>
              <a:rPr sz="1100" b="1" spc="39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9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35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6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4601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/>
              <a:t>P</a:t>
            </a:r>
            <a:r>
              <a:rPr spc="90" dirty="0"/>
              <a:t>ART</a:t>
            </a:r>
            <a:r>
              <a:rPr spc="170" dirty="0"/>
              <a:t> </a:t>
            </a:r>
            <a:r>
              <a:rPr sz="1400" spc="114" dirty="0"/>
              <a:t>VI:</a:t>
            </a:r>
            <a:r>
              <a:rPr sz="1400" spc="120" dirty="0"/>
              <a:t> </a:t>
            </a:r>
            <a:r>
              <a:rPr sz="1400" spc="65" dirty="0"/>
              <a:t>I</a:t>
            </a:r>
            <a:r>
              <a:rPr spc="65" dirty="0"/>
              <a:t>S</a:t>
            </a:r>
            <a:r>
              <a:rPr spc="175" dirty="0"/>
              <a:t> </a:t>
            </a:r>
            <a:r>
              <a:rPr sz="1400" spc="165" dirty="0"/>
              <a:t>G</a:t>
            </a:r>
            <a:r>
              <a:rPr spc="165" dirty="0"/>
              <a:t>RADIENT</a:t>
            </a:r>
            <a:r>
              <a:rPr spc="170" dirty="0"/>
              <a:t> </a:t>
            </a:r>
            <a:r>
              <a:rPr sz="1400" spc="150" dirty="0"/>
              <a:t>D</a:t>
            </a:r>
            <a:r>
              <a:rPr spc="150" dirty="0"/>
              <a:t>ESCENT</a:t>
            </a:r>
            <a:r>
              <a:rPr spc="175" dirty="0"/>
              <a:t> A </a:t>
            </a:r>
            <a:r>
              <a:rPr sz="1400" spc="215" dirty="0"/>
              <a:t>G</a:t>
            </a:r>
            <a:r>
              <a:rPr spc="215" dirty="0"/>
              <a:t>OOD</a:t>
            </a:r>
            <a:r>
              <a:rPr spc="170" dirty="0"/>
              <a:t> </a:t>
            </a:r>
            <a:r>
              <a:rPr sz="1400" spc="170" dirty="0"/>
              <a:t>A</a:t>
            </a:r>
            <a:r>
              <a:rPr spc="170" dirty="0"/>
              <a:t>LGORITHM</a:t>
            </a:r>
            <a:r>
              <a:rPr sz="1400" spc="170" dirty="0"/>
              <a:t>?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27304" y="1881071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1	</a:t>
            </a:r>
            <a:r>
              <a:rPr sz="1100" b="1" spc="-10" dirty="0">
                <a:latin typeface="Palatino Linotype"/>
                <a:cs typeface="Palatino Linotype"/>
                <a:hlinkClick r:id="rId2" action="ppaction://hlinksldjump"/>
              </a:rPr>
              <a:t>Advantages</a:t>
            </a:r>
            <a:r>
              <a:rPr sz="1100" b="1" spc="16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.</a:t>
            </a:r>
            <a:r>
              <a:rPr sz="1100" b="1" spc="16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2" action="ppaction://hlinksldjump"/>
              </a:rPr>
              <a:t>37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04" y="2656394"/>
            <a:ext cx="614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sz="1100" b="1" spc="-5" dirty="0">
                <a:latin typeface="Palatino Linotype"/>
                <a:cs typeface="Palatino Linotype"/>
              </a:rPr>
              <a:t>2	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Disadvantages</a:t>
            </a:r>
            <a:r>
              <a:rPr sz="1100" b="1" spc="31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2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3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.</a:t>
            </a:r>
            <a:r>
              <a:rPr sz="1100" b="1" spc="30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100" b="1" spc="-5" dirty="0">
                <a:latin typeface="Palatino Linotype"/>
                <a:cs typeface="Palatino Linotype"/>
                <a:hlinkClick r:id="rId3" action="ppaction://hlinksldjump"/>
              </a:rPr>
              <a:t>38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7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57844" y="1678464"/>
            <a:ext cx="3084830" cy="79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latin typeface="Cambria"/>
                <a:cs typeface="Cambria"/>
              </a:rPr>
              <a:t>Part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W</a:t>
            </a:r>
            <a:r>
              <a:rPr sz="1350" spc="19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HAT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350" spc="8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IS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G</a:t>
            </a:r>
            <a:r>
              <a:rPr sz="1350" spc="210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RADIENT</a:t>
            </a:r>
            <a:r>
              <a:rPr sz="1350" spc="21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700" spc="18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D</a:t>
            </a:r>
            <a:r>
              <a:rPr sz="1350" spc="18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ESCENT</a:t>
            </a:r>
            <a:r>
              <a:rPr sz="1700" spc="185" dirty="0">
                <a:solidFill>
                  <a:srgbClr val="07457E"/>
                </a:solidFill>
                <a:latin typeface="Cambria"/>
                <a:cs typeface="Cambria"/>
                <a:hlinkClick r:id="rId2" action="ppaction://hlinksldjump"/>
              </a:rPr>
              <a:t>?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52818" y="4370300"/>
            <a:ext cx="298450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35" dirty="0">
                <a:solidFill>
                  <a:srgbClr val="7F7F7F"/>
                </a:solidFill>
                <a:latin typeface="Cambria"/>
                <a:cs typeface="Cambria"/>
              </a:rPr>
              <a:t>8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65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1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" y="392846"/>
            <a:ext cx="1312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5" dirty="0">
                <a:hlinkClick r:id="rId2" action="ppaction://hlinksldjump"/>
              </a:rPr>
              <a:t>I</a:t>
            </a:r>
            <a:r>
              <a:rPr spc="240" dirty="0">
                <a:hlinkClick r:id="rId2" action="ppaction://hlinksldjump"/>
              </a:rPr>
              <a:t>N</a:t>
            </a:r>
            <a:r>
              <a:rPr spc="90" dirty="0">
                <a:hlinkClick r:id="rId2" action="ppaction://hlinksldjump"/>
              </a:rPr>
              <a:t>T</a:t>
            </a:r>
            <a:r>
              <a:rPr spc="120" dirty="0">
                <a:hlinkClick r:id="rId2" action="ppaction://hlinksldjump"/>
              </a:rPr>
              <a:t>R</a:t>
            </a:r>
            <a:r>
              <a:rPr spc="220" dirty="0">
                <a:hlinkClick r:id="rId2" action="ppaction://hlinksldjump"/>
              </a:rPr>
              <a:t>O</a:t>
            </a:r>
            <a:r>
              <a:rPr spc="195" dirty="0">
                <a:hlinkClick r:id="rId2" action="ppaction://hlinksldjump"/>
              </a:rPr>
              <a:t>D</a:t>
            </a:r>
            <a:r>
              <a:rPr spc="215" dirty="0">
                <a:hlinkClick r:id="rId2" action="ppaction://hlinksldjump"/>
              </a:rPr>
              <a:t>U</a:t>
            </a:r>
            <a:r>
              <a:rPr spc="235" dirty="0">
                <a:hlinkClick r:id="rId2" action="ppaction://hlinksldjump"/>
              </a:rPr>
              <a:t>C</a:t>
            </a:r>
            <a:r>
              <a:rPr spc="90" dirty="0">
                <a:hlinkClick r:id="rId2" action="ppaction://hlinksldjump"/>
              </a:rPr>
              <a:t>T</a:t>
            </a:r>
            <a:r>
              <a:rPr spc="80" dirty="0">
                <a:hlinkClick r:id="rId2" action="ppaction://hlinksldjump"/>
              </a:rPr>
              <a:t>I</a:t>
            </a:r>
            <a:r>
              <a:rPr spc="220" dirty="0">
                <a:hlinkClick r:id="rId2" action="ppaction://hlinksldjump"/>
              </a:rPr>
              <a:t>O</a:t>
            </a:r>
            <a:r>
              <a:rPr spc="170" dirty="0">
                <a:hlinkClick r:id="rId2" action="ppaction://hlinksldjump"/>
              </a:rPr>
              <a:t>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01904" y="1366542"/>
            <a:ext cx="6078220" cy="20878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Descent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90" dirty="0">
                <a:latin typeface="Cambria"/>
                <a:cs typeface="Cambria"/>
              </a:rPr>
              <a:t>An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optimisation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technique/algorithm.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30" dirty="0">
                <a:latin typeface="Cambria"/>
                <a:cs typeface="Cambria"/>
              </a:rPr>
              <a:t>Mostly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supervised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machine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learning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models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and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deep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learning.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45" dirty="0">
                <a:latin typeface="Cambria"/>
                <a:cs typeface="Cambria"/>
              </a:rPr>
              <a:t>Also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called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first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order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optimisation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algorithm.</a:t>
            </a:r>
            <a:endParaRPr sz="1100">
              <a:latin typeface="Cambria"/>
              <a:cs typeface="Cambria"/>
            </a:endParaRPr>
          </a:p>
          <a:p>
            <a:pPr marL="38100" marR="925194" indent="99695">
              <a:lnSpc>
                <a:spcPct val="125299"/>
              </a:lnSpc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45" dirty="0">
                <a:latin typeface="Cambria"/>
                <a:cs typeface="Cambria"/>
              </a:rPr>
              <a:t>One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most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used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algorithms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optimisation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parameters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ML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models.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meaning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Descent: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meaning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Gradient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-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first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order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derivative/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slope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curve.</a:t>
            </a:r>
            <a:endParaRPr sz="1100">
              <a:latin typeface="Cambria"/>
              <a:cs typeface="Cambri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meaning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descent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-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movement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lower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point.</a:t>
            </a:r>
            <a:endParaRPr sz="1100">
              <a:latin typeface="Cambria"/>
              <a:cs typeface="Cambria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07457E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10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algorithm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thus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makes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use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gradient/slope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reach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minimum/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lowest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point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of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a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Mean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Squared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Error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(MSE)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function.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4287</Words>
  <Application>Microsoft Macintosh PowerPoint</Application>
  <PresentationFormat>Custom</PresentationFormat>
  <Paragraphs>350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Cambria</vt:lpstr>
      <vt:lpstr>Courier New</vt:lpstr>
      <vt:lpstr>Georgia</vt:lpstr>
      <vt:lpstr>Lucida Sans Unicode</vt:lpstr>
      <vt:lpstr>Palatino Linotype</vt:lpstr>
      <vt:lpstr>Verdana</vt:lpstr>
      <vt:lpstr>Office Theme</vt:lpstr>
      <vt:lpstr>GRADIENT DESCENT</vt:lpstr>
      <vt:lpstr>PART I: WHAT IS GRADIENT DESCENT?</vt:lpstr>
      <vt:lpstr>PART II: GRADIENT DESCENT - DETAILED WORKING</vt:lpstr>
      <vt:lpstr>PART III: VARIOUS TYPES OF GRADIENT DESCENT</vt:lpstr>
      <vt:lpstr>PART IV: PSEUDO-CODE FOR GRADIENT DESCENT</vt:lpstr>
      <vt:lpstr>PART V: APPLICATION OF GRADIENT DESCENT</vt:lpstr>
      <vt:lpstr>PART VI: IS GRADIENT DESCENT A GOOD ALGORITHM?</vt:lpstr>
      <vt:lpstr>PowerPoint Presentation</vt:lpstr>
      <vt:lpstr>INTRODUCTION</vt:lpstr>
      <vt:lpstr>THE FORMULA</vt:lpstr>
      <vt:lpstr>PowerPoint Presentation</vt:lpstr>
      <vt:lpstr>ALGORITHM</vt:lpstr>
      <vt:lpstr>GRADIENT DESCENT OF SIMPLE LINEAR REGRESSION MODEL (EXAMPLE)</vt:lpstr>
      <vt:lpstr>GRADIENT DESCENT OF SIMPLE LINEAR REGRESSION MODEL (EXAMPLE)</vt:lpstr>
      <vt:lpstr>GRADIENT DESCENT OF SIMPLE LINEAR REGRESSION MODEL (EXAMPLE)</vt:lpstr>
      <vt:lpstr>LEARNING PARAMETER</vt:lpstr>
      <vt:lpstr>FUNCTION REQUIREMENTS</vt:lpstr>
      <vt:lpstr>FUNCTION REQUIREMENTS DIFFERENTIABILITY</vt:lpstr>
      <vt:lpstr>FUNCTION REQUIREMENTS DIFFERENTIABILITY</vt:lpstr>
      <vt:lpstr>FUNCTION REQUIREMENTS CONVEX FUNCTION</vt:lpstr>
      <vt:lpstr>FUNCTION REQUIREMENTS CONVEX FUNCTION</vt:lpstr>
      <vt:lpstr>ALL THE REQUIREMENTS OF GRADIENT DESCENT: LISTED</vt:lpstr>
      <vt:lpstr>PowerPoint Presentation</vt:lpstr>
      <vt:lpstr>TYPES OF GRADIENT DESCENT</vt:lpstr>
      <vt:lpstr>STOCHASTIC GRADIENT DESCENT (SGD)</vt:lpstr>
      <vt:lpstr>BATCH GRADIENT DESCENT (BGD)</vt:lpstr>
      <vt:lpstr>MINI-BATCH GRADIENT DESCENT (MBGD)</vt:lpstr>
      <vt:lpstr>PowerPoint Presentation</vt:lpstr>
      <vt:lpstr>PSEUDO-CODE FOR GRADIENT DESCENT</vt:lpstr>
      <vt:lpstr>PSEUDO-CODE FOR STOCHASTIC GRADIENT DESCENT</vt:lpstr>
      <vt:lpstr>PSEUDO-CODE FOR BATCH GRADIENT DESCENT</vt:lpstr>
      <vt:lpstr>PSEUDO-CODE FOR MINI-BATCH GRADIENT DESCENT</vt:lpstr>
      <vt:lpstr>PYTHON CODE FOR GRADIENT DESCENT</vt:lpstr>
      <vt:lpstr>PowerPoint Presentation</vt:lpstr>
      <vt:lpstr>GRADIENT DESCENT EXAMPLE 1</vt:lpstr>
      <vt:lpstr>GRADIENT DESCENT EXAMPLE 2</vt:lpstr>
      <vt:lpstr>PowerPoint Presentation</vt:lpstr>
      <vt:lpstr>ADVANTAGES</vt:lpstr>
      <vt:lpstr>DISADVANTAGES</vt:lpstr>
      <vt:lpstr>REFERENCES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 Arshia Anjum and Sibabrata Biswal </dc:creator>
  <cp:lastModifiedBy>nvlnarayen96@gmail.com</cp:lastModifiedBy>
  <cp:revision>1</cp:revision>
  <dcterms:created xsi:type="dcterms:W3CDTF">2023-07-29T09:24:07Z</dcterms:created>
  <dcterms:modified xsi:type="dcterms:W3CDTF">2023-07-29T09:25:27Z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2023-07-29T00:00:00Z</vt:filetime>
  </property>
</Properties>
</file>