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C576-2383-BF4D-91E6-ACBF4B1CEB1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C2A41B7-AC6F-3348-A2E3-9B9F9E86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8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C576-2383-BF4D-91E6-ACBF4B1CEB1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A41B7-AC6F-3348-A2E3-9B9F9E86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2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C576-2383-BF4D-91E6-ACBF4B1CEB1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A41B7-AC6F-3348-A2E3-9B9F9E86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7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C576-2383-BF4D-91E6-ACBF4B1CEB1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A41B7-AC6F-3348-A2E3-9B9F9E86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6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67AC576-2383-BF4D-91E6-ACBF4B1CEB1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C2A41B7-AC6F-3348-A2E3-9B9F9E86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0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C576-2383-BF4D-91E6-ACBF4B1CEB1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A41B7-AC6F-3348-A2E3-9B9F9E86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9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C576-2383-BF4D-91E6-ACBF4B1CEB1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A41B7-AC6F-3348-A2E3-9B9F9E86BB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74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C576-2383-BF4D-91E6-ACBF4B1CEB1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A41B7-AC6F-3348-A2E3-9B9F9E86BBA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2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C576-2383-BF4D-91E6-ACBF4B1CEB1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A41B7-AC6F-3348-A2E3-9B9F9E86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1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C576-2383-BF4D-91E6-ACBF4B1CEB1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A41B7-AC6F-3348-A2E3-9B9F9E86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6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C576-2383-BF4D-91E6-ACBF4B1CEB19}" type="datetimeFigureOut">
              <a:rPr lang="en-US" smtClean="0"/>
              <a:t>4/30/20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A41B7-AC6F-3348-A2E3-9B9F9E86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3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67AC576-2383-BF4D-91E6-ACBF4B1CEB1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C2A41B7-AC6F-3348-A2E3-9B9F9E86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7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hyperlink" Target="https://cdn.analyticsvidhya.com/wp-content/uploads/2020/02/BoWBag-of-Words-model-2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F8F90-06C9-7E4C-B421-58BC2F724718}"/>
              </a:ext>
            </a:extLst>
          </p:cNvPr>
          <p:cNvSpPr txBox="1"/>
          <p:nvPr/>
        </p:nvSpPr>
        <p:spPr>
          <a:xfrm>
            <a:off x="1374418" y="2275115"/>
            <a:ext cx="9443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BAG OF WORDS  AND TF-IDF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71EC03-4304-804F-81C6-48DFA252C967}"/>
              </a:ext>
            </a:extLst>
          </p:cNvPr>
          <p:cNvSpPr txBox="1"/>
          <p:nvPr/>
        </p:nvSpPr>
        <p:spPr>
          <a:xfrm>
            <a:off x="6762847" y="4430487"/>
            <a:ext cx="2925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</a:t>
            </a:r>
            <a:r>
              <a:rPr lang="en-US" sz="2400" dirty="0" err="1"/>
              <a:t>Laxminarayen</a:t>
            </a:r>
            <a:r>
              <a:rPr lang="en-US" sz="2400" dirty="0"/>
              <a:t> N V</a:t>
            </a:r>
          </a:p>
        </p:txBody>
      </p:sp>
    </p:spTree>
    <p:extLst>
      <p:ext uri="{BB962C8B-B14F-4D97-AF65-F5344CB8AC3E}">
        <p14:creationId xmlns:p14="http://schemas.microsoft.com/office/powerpoint/2010/main" val="892257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B0999-7026-4E40-9005-CE8A1686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Inverse Document Frequency (IDF)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F77C4-01E5-204C-92D7-89A5D4FB0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63608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IDF is a measure of how important a term is. We need the IDF value because computing just the TF alone is not sufficient to understand the importance of words: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EF70A-5757-E047-9E3A-D1507F8AC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377" y="3923791"/>
            <a:ext cx="6247245" cy="9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02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76C75-24A5-CD4B-8146-45E5AFCD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6C181-BCFD-8742-9A50-282BCF22C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907095"/>
            <a:ext cx="10058400" cy="4050792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 can calculate the IDF values for the all the words in Review 2:</a:t>
            </a:r>
          </a:p>
          <a:p>
            <a:r>
              <a:rPr lang="en-IN" dirty="0"/>
              <a:t>IDF(‘this’) =  log(number of documents/number of documents containing the word ‘this’) = log(3/3) = log(1) = 0</a:t>
            </a:r>
          </a:p>
          <a:p>
            <a:r>
              <a:rPr lang="en-IN" dirty="0"/>
              <a:t>Similarly,</a:t>
            </a:r>
          </a:p>
          <a:p>
            <a:endParaRPr lang="en-IN" dirty="0"/>
          </a:p>
          <a:p>
            <a:r>
              <a:rPr lang="en-IN" dirty="0"/>
              <a:t>IDF(‘movie’, ) = log(3/3) = 0</a:t>
            </a:r>
          </a:p>
          <a:p>
            <a:r>
              <a:rPr lang="en-IN" dirty="0"/>
              <a:t>IDF(‘is’) = log(3/3) = 0</a:t>
            </a:r>
          </a:p>
          <a:p>
            <a:r>
              <a:rPr lang="en-IN" dirty="0"/>
              <a:t>IDF(‘not’) = log(3/1) = log(3) = 0.48</a:t>
            </a:r>
          </a:p>
          <a:p>
            <a:r>
              <a:rPr lang="en-IN" dirty="0"/>
              <a:t>IDF(‘scary’) = log(3/2) = 0.18</a:t>
            </a:r>
          </a:p>
          <a:p>
            <a:r>
              <a:rPr lang="en-IN" dirty="0"/>
              <a:t>IDF(‘and’) = log(3/3) = 0</a:t>
            </a:r>
          </a:p>
          <a:p>
            <a:r>
              <a:rPr lang="en-IN" dirty="0"/>
              <a:t>IDF(‘slow’) = log(3/1) = 0.48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71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8787-98CE-5E47-8A08-E0C19365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IDF </a:t>
            </a:r>
            <a:r>
              <a:rPr lang="en-US" dirty="0" err="1"/>
              <a:t>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D0F4-60C8-094B-B738-1F069C218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63608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can calculate the IDF values for each word like this. Thus, the IDF values for the entire vocabulary would be: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F4E617-7ABA-C146-A9A6-E4D821F09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890" y="2757488"/>
            <a:ext cx="4424447" cy="354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83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B586-60B7-4145-9C95-A3098F4A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Tf</a:t>
            </a:r>
            <a:r>
              <a:rPr lang="en-US" dirty="0"/>
              <a:t>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2BD98-176A-A246-B373-9A8212906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609344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Hence, we see that words like “is”, “this”, “and”, etc., are reduced to 0 and have little importance; while words like “scary”, “long”, “good”, etc. are words with more importance and thus have a higher value.</a:t>
            </a:r>
            <a:endParaRPr lang="en-IN" dirty="0"/>
          </a:p>
          <a:p>
            <a:r>
              <a:rPr lang="en-IN" dirty="0"/>
              <a:t>We can now compute the TF-IDF score for each word in the corpus. Words with a higher score are more important, and those with a lower score are less important: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8867F-F0DF-DF44-9C8B-4157D328E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641" y="4316540"/>
            <a:ext cx="4157322" cy="74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1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EC45-4CC8-554E-A0BA-75DE1071F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4E2CF-882F-554D-9F24-AB26EE2A7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now calculate the TF-IDF score for every word in Review 2:</a:t>
            </a:r>
          </a:p>
          <a:p>
            <a:r>
              <a:rPr lang="en-IN" dirty="0"/>
              <a:t>TF-IDF(‘this’, Review 2) = TF(‘this’, Review 2) * IDF(‘this’) = 1/8 * 0 = 0</a:t>
            </a:r>
          </a:p>
          <a:p>
            <a:r>
              <a:rPr lang="en-IN" dirty="0"/>
              <a:t>Similarly,</a:t>
            </a:r>
          </a:p>
          <a:p>
            <a:r>
              <a:rPr lang="en-IN" dirty="0"/>
              <a:t>TF-IDF(‘movie’, Review 2) = 1/8 * 0 = 0</a:t>
            </a:r>
          </a:p>
          <a:p>
            <a:r>
              <a:rPr lang="en-IN" dirty="0"/>
              <a:t>TF-IDF(‘is’, Review 2) = 1/4 * 0 = 0</a:t>
            </a:r>
          </a:p>
          <a:p>
            <a:r>
              <a:rPr lang="en-IN" dirty="0"/>
              <a:t>TF-IDF(‘not’, Review 2) = 1/8 * 0.48 = 0.06</a:t>
            </a:r>
          </a:p>
          <a:p>
            <a:r>
              <a:rPr lang="en-IN" dirty="0"/>
              <a:t>TF-IDF(‘scary’, Review 2) = 1/8 * 0.18 = 0.023</a:t>
            </a:r>
          </a:p>
          <a:p>
            <a:r>
              <a:rPr lang="en-IN" dirty="0"/>
              <a:t>TF-IDF(‘and’, Review 2) = 1/8 * 0 = 0</a:t>
            </a:r>
          </a:p>
          <a:p>
            <a:r>
              <a:rPr lang="en-IN" dirty="0"/>
              <a:t>TF-IDF(‘slow’, Review 2) = 1/8 * 0.48 = 0.06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17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900F-8A3C-0C4A-8E45-786E5A61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DA0E32-83D4-8A42-A1C3-0AD704E68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15" y="2093976"/>
            <a:ext cx="8440369" cy="383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90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8A38-738E-4A49-9209-DCF23FE9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End Notes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842FF-19C7-EE4E-88B4-E07B4E008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Bag of Words just creates a set of vectors containing the count of word occurrences in the document (reviews), while the TF-IDF model contains information on the more important words and the less important ones as well.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Bag of Words vectors are easy to interpret. However, TF-IDF usually performs better in machine learning models.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67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6AF8C-58DF-B847-AC39-C86C93387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30775-31F7-3042-B889-FBB981BE9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While both Bag-of-Words and TF-IDF have been popular in their own regard, there still remained a void where understanding the context of words was concerned. Detecting the similarity between the words ‘spooky’ and ‘scary’, or translating our given documents into another language, requires a lot more information on the documents.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This is where Word Embedding techniques such as Word2Vec, Continuous Bag of Words (CBOW), </a:t>
            </a:r>
            <a:r>
              <a:rPr lang="en-IN" dirty="0" err="1"/>
              <a:t>Skipgram</a:t>
            </a:r>
            <a:r>
              <a:rPr lang="en-IN" dirty="0"/>
              <a:t>, etc. come in.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67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74F0-DDBB-5946-BC2A-5813CA10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56DD2-ABF6-F049-8946-509F065C2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Bag of Words (</a:t>
            </a:r>
            <a:r>
              <a:rPr lang="en-IN" dirty="0" err="1"/>
              <a:t>BoW</a:t>
            </a:r>
            <a:r>
              <a:rPr lang="en-IN" dirty="0"/>
              <a:t>) model is the simplest form of text representation in numbers. Like the term itself, we can represent a sentence as a bag of words vector (a string of numbers).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three types of movie reviews </a:t>
            </a:r>
          </a:p>
          <a:p>
            <a:r>
              <a:rPr lang="en-IN" dirty="0"/>
              <a:t>Review 1: This movie is very scary and long</a:t>
            </a:r>
          </a:p>
          <a:p>
            <a:r>
              <a:rPr lang="en-IN" dirty="0"/>
              <a:t>Review 2: This movie is not scary and is slow</a:t>
            </a:r>
          </a:p>
          <a:p>
            <a:r>
              <a:rPr lang="en-IN" dirty="0"/>
              <a:t>Review 3: This movie is spooky and good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1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2EC4-A4CF-154E-A0DD-47241F7E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55AFC-4B6D-2746-AB9D-068229DD1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will first build a vocabulary from all the unique words in the above three reviews. The vocabulary consists of these 11 words: ‘This’, ‘movie’, ‘is’, ‘very’, ‘scary’, ‘and’, ‘long’, ‘not’,  ‘slow’, ‘spooky’,  ‘good’.</a:t>
            </a:r>
          </a:p>
          <a:p>
            <a:r>
              <a:rPr lang="en-IN" dirty="0"/>
              <a:t>We can now take each of these words and mark their occurrence in the three movie reviews above with 1s and 0s. This will give us 3 vectors for 3 reviews:</a:t>
            </a:r>
          </a:p>
          <a:p>
            <a:pPr marL="0" indent="0">
              <a:buNone/>
            </a:pPr>
            <a:br>
              <a:rPr lang="en-IN" u="sng" dirty="0">
                <a:hlinkClick r:id="rId2"/>
              </a:rPr>
            </a:br>
            <a:endParaRPr lang="en-IN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CEEA79-83C7-304D-9993-9A5E8AC61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578" y="4125032"/>
            <a:ext cx="9394828" cy="224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04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A0CE-7E2D-B842-A0A7-E077FBE5D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85800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Drawbacks of using a Bag-of-Words (</a:t>
            </a:r>
            <a:r>
              <a:rPr lang="en-IN" b="1" dirty="0" err="1"/>
              <a:t>BoW</a:t>
            </a:r>
            <a:r>
              <a:rPr lang="en-IN" b="1" dirty="0"/>
              <a:t>) Model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B901B-A486-0644-8258-17B67FD3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the new sentences contain new words, then our vocabulary size would increase and thereby, the length of the vectors would increase too.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Additionally, the vectors would also contain many 0s, thereby resulting in a sparse matrix (which is what we would like to avoid)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 are retaining no information on the grammar of the sentences nor on the ordering of the words in the text.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55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6ABE-8664-234D-B612-954727DC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85800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Term Frequency-Inverse Document Frequency (TF-IDF)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61C18-9E4B-804C-9FF0-66EA5C48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IN" dirty="0"/>
              <a:t>Let’s first put a formal definition around TF-IDF. Here’s how Wikipedia puts it:</a:t>
            </a:r>
          </a:p>
          <a:p>
            <a:endParaRPr lang="en-IN" dirty="0"/>
          </a:p>
          <a:p>
            <a:r>
              <a:rPr lang="en-IN" i="1" dirty="0"/>
              <a:t>“Term frequency–inverse document frequency, is a numerical statistic that is intended to reflect how important a word is to a document in a collection or corpus.”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4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72B7-FDCB-D548-9ED3-8320E111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Term Frequency (TF)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87B13-1445-6247-BBF8-F44ED171C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836105"/>
          </a:xfrm>
        </p:spPr>
        <p:txBody>
          <a:bodyPr/>
          <a:lstStyle/>
          <a:p>
            <a:r>
              <a:rPr lang="en-IN" dirty="0"/>
              <a:t>Let’s first understand Term Frequent (TF). It is a measure of how frequently a term, t, appears in a document, d: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CB780E-4DE9-9043-886C-D62CCCB1B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893" y="3429000"/>
            <a:ext cx="7382213" cy="10022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5E46EA-4153-2B49-AE5F-733B3E4A0359}"/>
              </a:ext>
            </a:extLst>
          </p:cNvPr>
          <p:cNvSpPr txBox="1"/>
          <p:nvPr/>
        </p:nvSpPr>
        <p:spPr>
          <a:xfrm>
            <a:off x="2157413" y="4800600"/>
            <a:ext cx="874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Here, in the numerator, n is the number of times the term “t” appears in the document “d”. Thus, each document and term would have its own TF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9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671C-9B88-DC49-BF48-6B3933F7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0EEBF-B4F5-E940-A574-37941695A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778650"/>
          </a:xfrm>
        </p:spPr>
        <p:txBody>
          <a:bodyPr>
            <a:normAutofit fontScale="92500"/>
          </a:bodyPr>
          <a:lstStyle/>
          <a:p>
            <a:r>
              <a:rPr lang="en-IN" dirty="0"/>
              <a:t>We will again use the same vocabulary we had built in the Bag-of-Words model to show how to calculate the TF for Review #2:</a:t>
            </a:r>
          </a:p>
          <a:p>
            <a:endParaRPr lang="en-IN" dirty="0"/>
          </a:p>
          <a:p>
            <a:pPr marL="0" indent="0" algn="ctr">
              <a:buNone/>
            </a:pPr>
            <a:r>
              <a:rPr lang="en-IN" i="1" dirty="0"/>
              <a:t>Review 2: This movie is not scary and is slow</a:t>
            </a:r>
          </a:p>
          <a:p>
            <a:pPr marL="0" indent="0" algn="ctr">
              <a:buNone/>
            </a:pPr>
            <a:endParaRPr lang="en-IN" i="1" dirty="0"/>
          </a:p>
          <a:p>
            <a:r>
              <a:rPr lang="en-IN" dirty="0"/>
              <a:t>Here,</a:t>
            </a:r>
          </a:p>
          <a:p>
            <a:pPr marL="0" indent="0">
              <a:buNone/>
            </a:pPr>
            <a:r>
              <a:rPr lang="en-IN" dirty="0"/>
              <a:t>Vocabulary</a:t>
            </a:r>
            <a:r>
              <a:rPr lang="en-IN" b="1" dirty="0"/>
              <a:t>:</a:t>
            </a:r>
            <a:r>
              <a:rPr lang="en-IN" dirty="0"/>
              <a:t> ‘This’, ‘movie’, ‘is’, ‘very’, ‘scary’, ‘and’, ‘long’, ‘not’,  ‘slow’, ‘spooky’,  ‘good’</a:t>
            </a:r>
          </a:p>
          <a:p>
            <a:pPr marL="0" indent="0">
              <a:buNone/>
            </a:pPr>
            <a:r>
              <a:rPr lang="en-IN" dirty="0"/>
              <a:t>Number of words in Review 2 = 8</a:t>
            </a:r>
          </a:p>
          <a:p>
            <a:pPr marL="0" indent="0">
              <a:buNone/>
            </a:pPr>
            <a:r>
              <a:rPr lang="en-IN" dirty="0"/>
              <a:t>TF for the word ‘this’ = (number of times ‘this’ appears in review 2)/(number of terms in review 2) = 1</a:t>
            </a:r>
          </a:p>
          <a:p>
            <a:endParaRPr lang="en-IN" i="1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693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EB30-F08C-3A40-8FE3-9025CCE1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C0ACC-EA61-5E4A-B136-2F7E4DC61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Similarly,</a:t>
            </a:r>
          </a:p>
          <a:p>
            <a:r>
              <a:rPr lang="en-IN" dirty="0"/>
              <a:t>TF(‘movie’) = 1/8</a:t>
            </a:r>
          </a:p>
          <a:p>
            <a:r>
              <a:rPr lang="en-IN" dirty="0"/>
              <a:t>TF(‘is’) = 2/8 = 1/4</a:t>
            </a:r>
          </a:p>
          <a:p>
            <a:r>
              <a:rPr lang="en-IN" dirty="0"/>
              <a:t>TF(‘very’) = 0/8 = 0</a:t>
            </a:r>
          </a:p>
          <a:p>
            <a:r>
              <a:rPr lang="en-IN" dirty="0"/>
              <a:t>TF(‘scary’) = 1/8</a:t>
            </a:r>
          </a:p>
          <a:p>
            <a:r>
              <a:rPr lang="en-IN" dirty="0"/>
              <a:t>TF(‘and’) = 1/8</a:t>
            </a:r>
          </a:p>
          <a:p>
            <a:r>
              <a:rPr lang="en-IN" dirty="0"/>
              <a:t>TF(‘long’) = 0/8 = 0</a:t>
            </a:r>
          </a:p>
          <a:p>
            <a:r>
              <a:rPr lang="en-IN" dirty="0"/>
              <a:t>TF(‘not’) = 1/8</a:t>
            </a:r>
          </a:p>
          <a:p>
            <a:r>
              <a:rPr lang="en-IN" dirty="0"/>
              <a:t>TF(‘slow’) = 1/8</a:t>
            </a:r>
          </a:p>
          <a:p>
            <a:r>
              <a:rPr lang="en-IN" dirty="0"/>
              <a:t>TF( ‘spooky’) = 0/8 = 0</a:t>
            </a:r>
          </a:p>
          <a:p>
            <a:r>
              <a:rPr lang="en-IN" dirty="0"/>
              <a:t>TF(‘good’) = 0/8 = 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66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44837-A6AB-664F-A325-EAB6FA5C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6E2297-2371-3545-82B3-3FB70D681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941" y="1763715"/>
            <a:ext cx="7460117" cy="41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7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{241A130A-7BA0-8A4D-A001-1AAC970C92B6}tf10001070</Template>
  <TotalTime>43</TotalTime>
  <Words>1121</Words>
  <Application>Microsoft Macintosh PowerPoint</Application>
  <PresentationFormat>Widescreen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PowerPoint Presentation</vt:lpstr>
      <vt:lpstr>Bag of words</vt:lpstr>
      <vt:lpstr>Bag of words</vt:lpstr>
      <vt:lpstr>Drawbacks of using a Bag-of-Words (BoW) Model </vt:lpstr>
      <vt:lpstr>Term Frequency-Inverse Document Frequency (TF-IDF) </vt:lpstr>
      <vt:lpstr>Term Frequency (TF)</vt:lpstr>
      <vt:lpstr>example</vt:lpstr>
      <vt:lpstr>Example</vt:lpstr>
      <vt:lpstr>TF table</vt:lpstr>
      <vt:lpstr>Inverse Document Frequency (IDF)</vt:lpstr>
      <vt:lpstr>Example</vt:lpstr>
      <vt:lpstr>IDF TABle</vt:lpstr>
      <vt:lpstr>Tf-IDF</vt:lpstr>
      <vt:lpstr>Example</vt:lpstr>
      <vt:lpstr>TF-IDF Table</vt:lpstr>
      <vt:lpstr>End Notes </vt:lpstr>
      <vt:lpstr>Further Read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Laxminarayen N V</dc:creator>
  <cp:lastModifiedBy>Laxminarayen N V</cp:lastModifiedBy>
  <cp:revision>4</cp:revision>
  <dcterms:created xsi:type="dcterms:W3CDTF">2020-04-30T04:35:55Z</dcterms:created>
  <dcterms:modified xsi:type="dcterms:W3CDTF">2020-04-30T05:19:36Z</dcterms:modified>
</cp:coreProperties>
</file>