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3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2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596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4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4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36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4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1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4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2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ECD6BD-5BC7-4E8A-8835-9613B60881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0819-D03D-4973-99D3-A363204D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69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236EC-5AA4-B738-7B3E-1E793B1F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700" y="0"/>
            <a:ext cx="2362239" cy="114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2ADB4-EC3B-3EEE-06B3-B72C9D813E36}"/>
              </a:ext>
            </a:extLst>
          </p:cNvPr>
          <p:cNvSpPr txBox="1"/>
          <p:nvPr/>
        </p:nvSpPr>
        <p:spPr>
          <a:xfrm>
            <a:off x="471948" y="462116"/>
            <a:ext cx="939963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 Case: 1.2 </a:t>
            </a:r>
          </a:p>
          <a:p>
            <a:endParaRPr lang="en-US" b="1" dirty="0"/>
          </a:p>
          <a:p>
            <a:r>
              <a:rPr lang="en-US" sz="2000" b="1" dirty="0"/>
              <a:t>Solution Approach and Model Selection</a:t>
            </a:r>
          </a:p>
          <a:p>
            <a:endParaRPr lang="en-US" b="1" dirty="0"/>
          </a:p>
          <a:p>
            <a:r>
              <a:rPr lang="en-US" b="1" dirty="0"/>
              <a:t>                  </a:t>
            </a:r>
            <a:r>
              <a:rPr lang="en-US" dirty="0"/>
              <a:t>Predicting Customer Churn for a Telecommunication Company</a:t>
            </a:r>
          </a:p>
          <a:p>
            <a:endParaRPr lang="en-US" dirty="0"/>
          </a:p>
          <a:p>
            <a:r>
              <a:rPr lang="en-US" sz="1600" dirty="0"/>
              <a:t>Objective: Estimate the likelihood of customer churn using predictive modeling</a:t>
            </a:r>
          </a:p>
          <a:p>
            <a:endParaRPr lang="en-US" sz="1600" dirty="0"/>
          </a:p>
          <a:p>
            <a:r>
              <a:rPr lang="en-US" sz="1600" b="1" dirty="0"/>
              <a:t>Data Understanding:</a:t>
            </a:r>
          </a:p>
          <a:p>
            <a:r>
              <a:rPr lang="en-US" sz="1600" b="1" dirty="0"/>
              <a:t>- </a:t>
            </a:r>
            <a:r>
              <a:rPr lang="en-US" sz="1600" dirty="0"/>
              <a:t>Key Features: </a:t>
            </a:r>
          </a:p>
          <a:p>
            <a:r>
              <a:rPr lang="en-US" sz="1600" dirty="0"/>
              <a:t>  - Gender, SeniorCitizen, Partner, Dependents, tenure, PhoneService, MultipleLines, InternetService, OnlineSecurity, OnlineBackup, DeviceProtection, TechSupport, StreamingTV, StreamingMovies, Contract, PaperlessBilling, PaymentMethod, MonthlyCharges, TotalCharges.</a:t>
            </a:r>
          </a:p>
          <a:p>
            <a:endParaRPr lang="en-US" sz="1600" dirty="0"/>
          </a:p>
          <a:p>
            <a:r>
              <a:rPr lang="en-US" sz="1600" b="1" dirty="0"/>
              <a:t>Exploratory Data Analysis (EDA):</a:t>
            </a:r>
          </a:p>
          <a:p>
            <a:r>
              <a:rPr lang="en-US" sz="1600" dirty="0"/>
              <a:t>- Findings:</a:t>
            </a:r>
          </a:p>
          <a:p>
            <a:r>
              <a:rPr lang="en-US" sz="1600" dirty="0"/>
              <a:t>  - Senior citizens have a higher churn rate.</a:t>
            </a:r>
          </a:p>
          <a:p>
            <a:r>
              <a:rPr lang="en-US" sz="1600" dirty="0"/>
              <a:t>  - Longer tenure correlates with lower churn.</a:t>
            </a:r>
          </a:p>
          <a:p>
            <a:r>
              <a:rPr lang="en-US" sz="1600" dirty="0"/>
              <a:t>  - Monthly charges impact churn likelihood.</a:t>
            </a:r>
          </a:p>
          <a:p>
            <a:r>
              <a:rPr lang="en-US" b="1" dirty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786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236EC-5AA4-B738-7B3E-1E793B1F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700" y="0"/>
            <a:ext cx="2362239" cy="114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2ADB4-EC3B-3EEE-06B3-B72C9D813E36}"/>
              </a:ext>
            </a:extLst>
          </p:cNvPr>
          <p:cNvSpPr txBox="1"/>
          <p:nvPr/>
        </p:nvSpPr>
        <p:spPr>
          <a:xfrm>
            <a:off x="471948" y="462116"/>
            <a:ext cx="900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Visualization:</a:t>
            </a:r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1EFE5-BFC4-AE65-6A6B-E04D0751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9" y="972865"/>
            <a:ext cx="5401429" cy="3181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805062-EF04-EA74-1180-4BFADCDE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9761"/>
            <a:ext cx="5401429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975152-CBB0-7C72-260A-DE3B30F98ECE}"/>
              </a:ext>
            </a:extLst>
          </p:cNvPr>
          <p:cNvSpPr txBox="1"/>
          <p:nvPr/>
        </p:nvSpPr>
        <p:spPr>
          <a:xfrm>
            <a:off x="596249" y="4719484"/>
            <a:ext cx="665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is imbalanced only 27% of the customers has churned</a:t>
            </a:r>
          </a:p>
        </p:txBody>
      </p:sp>
    </p:spTree>
    <p:extLst>
      <p:ext uri="{BB962C8B-B14F-4D97-AF65-F5344CB8AC3E}">
        <p14:creationId xmlns:p14="http://schemas.microsoft.com/office/powerpoint/2010/main" val="200117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236EC-5AA4-B738-7B3E-1E793B1F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700" y="0"/>
            <a:ext cx="2362239" cy="114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2ADB4-EC3B-3EEE-06B3-B72C9D813E36}"/>
              </a:ext>
            </a:extLst>
          </p:cNvPr>
          <p:cNvSpPr txBox="1"/>
          <p:nvPr/>
        </p:nvSpPr>
        <p:spPr>
          <a:xfrm>
            <a:off x="471948" y="462116"/>
            <a:ext cx="9006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1 : Logistic regression on imbalanced dataset</a:t>
            </a:r>
          </a:p>
          <a:p>
            <a:endParaRPr lang="en-US" b="1" dirty="0"/>
          </a:p>
          <a:p>
            <a:r>
              <a:rPr lang="en-US" b="1" dirty="0"/>
              <a:t>                 </a:t>
            </a:r>
          </a:p>
          <a:p>
            <a:r>
              <a:rPr lang="en-US" b="1" dirty="0"/>
              <a:t> </a:t>
            </a:r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7B832-4A64-D154-43A6-41DA01EB1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38" y="906560"/>
            <a:ext cx="5420481" cy="2219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0140D3-E1E3-24DC-FFAB-F8E4BF9F8161}"/>
              </a:ext>
            </a:extLst>
          </p:cNvPr>
          <p:cNvSpPr txBox="1"/>
          <p:nvPr/>
        </p:nvSpPr>
        <p:spPr>
          <a:xfrm>
            <a:off x="560439" y="3293806"/>
            <a:ext cx="8072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Fitted logistic regression on imbalanced data and received an accuracy of 0.81 </a:t>
            </a:r>
          </a:p>
          <a:p>
            <a:endParaRPr lang="en-US" dirty="0"/>
          </a:p>
          <a:p>
            <a:r>
              <a:rPr lang="en-US" b="1" dirty="0"/>
              <a:t>MODEL 2: Random Forest on imbalanced dataset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BB479F-5EE3-EE1A-4848-60A7D5606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211" y="4480557"/>
            <a:ext cx="5077534" cy="1600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83559E-E9FF-2AF0-44BA-A1B14E1864F6}"/>
              </a:ext>
            </a:extLst>
          </p:cNvPr>
          <p:cNvSpPr txBox="1"/>
          <p:nvPr/>
        </p:nvSpPr>
        <p:spPr>
          <a:xfrm>
            <a:off x="707923" y="6080980"/>
            <a:ext cx="81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Fitted Random forest on imbalanced data and got an accuracy of 0.79</a:t>
            </a:r>
          </a:p>
        </p:txBody>
      </p:sp>
    </p:spTree>
    <p:extLst>
      <p:ext uri="{BB962C8B-B14F-4D97-AF65-F5344CB8AC3E}">
        <p14:creationId xmlns:p14="http://schemas.microsoft.com/office/powerpoint/2010/main" val="297486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236EC-5AA4-B738-7B3E-1E793B1F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700" y="0"/>
            <a:ext cx="2362239" cy="114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2ADB4-EC3B-3EEE-06B3-B72C9D813E36}"/>
              </a:ext>
            </a:extLst>
          </p:cNvPr>
          <p:cNvSpPr txBox="1"/>
          <p:nvPr/>
        </p:nvSpPr>
        <p:spPr>
          <a:xfrm>
            <a:off x="471948" y="462116"/>
            <a:ext cx="9006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 : Random forest on balanced dataset</a:t>
            </a:r>
          </a:p>
          <a:p>
            <a:endParaRPr lang="en-US" b="1" dirty="0"/>
          </a:p>
          <a:p>
            <a:r>
              <a:rPr lang="en-US" b="1" dirty="0"/>
              <a:t>                 </a:t>
            </a:r>
          </a:p>
          <a:p>
            <a:r>
              <a:rPr lang="en-US" b="1" dirty="0"/>
              <a:t> 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7ACC5-002A-2FCD-C0E9-F0C37E647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370" y="1004017"/>
            <a:ext cx="5887272" cy="952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7A60E-AD8E-F628-8677-8C292A5A171C}"/>
              </a:ext>
            </a:extLst>
          </p:cNvPr>
          <p:cNvSpPr txBox="1"/>
          <p:nvPr/>
        </p:nvSpPr>
        <p:spPr>
          <a:xfrm>
            <a:off x="678426" y="2202426"/>
            <a:ext cx="879987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</a:t>
            </a:r>
          </a:p>
          <a:p>
            <a:r>
              <a:rPr lang="en-US" dirty="0"/>
              <a:t>- Both models provide valuable insights into customer churn.</a:t>
            </a:r>
          </a:p>
          <a:p>
            <a:endParaRPr lang="en-US" dirty="0"/>
          </a:p>
          <a:p>
            <a:r>
              <a:rPr lang="en-US" b="1" dirty="0"/>
              <a:t>Key Takeaways:</a:t>
            </a:r>
          </a:p>
          <a:p>
            <a:r>
              <a:rPr lang="en-US" dirty="0"/>
              <a:t>- Model Performance: Both models show good performance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Feature Importance: Understanding key drivers of churn can help in developing targeted retention strategies.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						</a:t>
            </a:r>
            <a:r>
              <a:rPr lang="en-US" sz="2800" b="1" dirty="0"/>
              <a:t>Thank You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51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227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Laxmi Panchal</dc:creator>
  <cp:lastModifiedBy>Laxmi Panchal</cp:lastModifiedBy>
  <cp:revision>1</cp:revision>
  <dcterms:created xsi:type="dcterms:W3CDTF">2024-06-08T10:51:24Z</dcterms:created>
  <dcterms:modified xsi:type="dcterms:W3CDTF">2024-06-08T11:50:17Z</dcterms:modified>
</cp:coreProperties>
</file>