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4"/>
  </p:notesMasterIdLst>
  <p:handoutMasterIdLst>
    <p:handoutMasterId r:id="rId15"/>
  </p:handoutMasterIdLst>
  <p:sldIdLst>
    <p:sldId id="531" r:id="rId2"/>
    <p:sldId id="289" r:id="rId3"/>
    <p:sldId id="292" r:id="rId4"/>
    <p:sldId id="294" r:id="rId5"/>
    <p:sldId id="533" r:id="rId6"/>
    <p:sldId id="298" r:id="rId7"/>
    <p:sldId id="532" r:id="rId8"/>
    <p:sldId id="302" r:id="rId9"/>
    <p:sldId id="303" r:id="rId10"/>
    <p:sldId id="305" r:id="rId11"/>
    <p:sldId id="307" r:id="rId12"/>
    <p:sldId id="301" r:id="rId13"/>
  </p:sldIdLst>
  <p:sldSz cx="12192000" cy="6858000"/>
  <p:notesSz cx="6858000" cy="9144000"/>
  <p:embeddedFontLst>
    <p:embeddedFont>
      <p:font typeface="Aharoni" panose="02010803020104030203" pitchFamily="2" charset="-79"/>
      <p:bold r:id="rId16"/>
    </p:embeddedFont>
    <p:embeddedFont>
      <p:font typeface="Montserrat" panose="00000500000000000000" pitchFamily="2" charset="0"/>
      <p:regular r:id="rId17"/>
      <p:bold r:id="rId18"/>
      <p:italic r:id="rId19"/>
      <p:boldItalic r:id="rId20"/>
    </p:embeddedFont>
    <p:embeddedFont>
      <p:font typeface="Montserrat Medium" panose="00000600000000000000" pitchFamily="2" charset="0"/>
      <p:regular r:id="rId21"/>
      <p:italic r:id="rId22"/>
    </p:embeddedFont>
    <p:embeddedFont>
      <p:font typeface="Open Sans" panose="020B0606030504020204" pitchFamily="34" charset="0"/>
      <p:regular r:id="rId23"/>
      <p:bold r:id="rId24"/>
      <p:italic r:id="rId25"/>
      <p:boldItalic r:id="rId26"/>
    </p:embeddedFont>
    <p:embeddedFont>
      <p:font typeface="Plus Jakarta Sans" panose="020B0604020202020204" charset="0"/>
      <p:regular r:id="rId27"/>
      <p:bold r:id="rId28"/>
      <p:italic r:id="rId29"/>
      <p:boldItalic r:id="rId30"/>
    </p:embeddedFont>
    <p:embeddedFont>
      <p:font typeface="Poppins SemiBold" panose="00000700000000000000" pitchFamily="2" charset="0"/>
      <p:regular r:id="rId31"/>
      <p:bold r:id="rId32"/>
      <p:italic r:id="rId33"/>
      <p:boldItalic r:id="rId34"/>
    </p:embeddedFont>
    <p:embeddedFont>
      <p:font typeface="Verdana" panose="020B0604030504040204" pitchFamily="34" charset="0"/>
      <p:regular r:id="rId35"/>
      <p:bold r:id="rId36"/>
      <p:italic r:id="rId37"/>
      <p:boldItalic r:id="rId38"/>
    </p:embeddedFont>
  </p:embeddedFontLst>
  <p:custDataLst>
    <p:tags r:id="rId39"/>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7" roundtripDataSignature="AMtx7miIyBGqFJiBIVMPSSJVJ08VgmQ4i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d_eceblr gitam" initial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E7AD339-51BE-4A38-A1C7-CCF28897F289}">
  <a:tblStyle styleId="{DE7AD339-51BE-4A38-A1C7-CCF28897F289}"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DA924C56-2605-4F23-9EB3-E9BB6EE8B9F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51EE4F-AFDD-4CAF-9A68-E5F7998E488A}"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AE93928-965C-4434-93D3-DF2355B07969}" styleName="Table_3">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EF631A4-29D2-40AD-BCCE-37D0C2C57A83}" styleName="Table_4">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F5E7"/>
          </a:solidFill>
        </a:fill>
      </a:tcStyle>
    </a:wholeTbl>
    <a:band1H>
      <a:tcTxStyle/>
      <a:tcStyle>
        <a:tcBdr/>
        <a:fill>
          <a:solidFill>
            <a:srgbClr val="FFEACC"/>
          </a:solidFill>
        </a:fill>
      </a:tcStyle>
    </a:band1H>
    <a:band2H>
      <a:tcTxStyle/>
      <a:tcStyle>
        <a:tcBdr/>
      </a:tcStyle>
    </a:band2H>
    <a:band1V>
      <a:tcTxStyle/>
      <a:tcStyle>
        <a:tcBdr/>
        <a:fill>
          <a:solidFill>
            <a:srgbClr val="FFEACC"/>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D26335F9-F63F-485A-8836-33AD16E12051}" styleName="Table_5">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FA376B42-5B4D-4A95-80B0-B5B1E67FD56F}" styleName="Table_6">
    <a:wholeTbl>
      <a:tcTxStyle b="off" i="off">
        <a:font>
          <a:latin typeface="Arial"/>
          <a:ea typeface="Arial"/>
          <a:cs typeface="Arial"/>
        </a:font>
        <a:srgbClr val="282828"/>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FF5E7"/>
          </a:solidFill>
        </a:fill>
      </a:tcStyle>
    </a:wholeTbl>
    <a:band1H>
      <a:tcTxStyle/>
      <a:tcStyle>
        <a:tcBdr/>
        <a:fill>
          <a:solidFill>
            <a:srgbClr val="FFEACC"/>
          </a:solidFill>
        </a:fill>
      </a:tcStyle>
    </a:band1H>
    <a:band2H>
      <a:tcTxStyle/>
      <a:tcStyle>
        <a:tcBdr/>
      </a:tcStyle>
    </a:band2H>
    <a:band1V>
      <a:tcTxStyle/>
      <a:tcStyle>
        <a:tcBdr/>
        <a:fill>
          <a:solidFill>
            <a:srgbClr val="FFEACC"/>
          </a:solidFill>
        </a:fill>
      </a:tcStyle>
    </a:band1V>
    <a:band2V>
      <a:tcTxStyle/>
      <a:tcStyle>
        <a:tcBdr/>
      </a:tcStyle>
    </a:band2V>
    <a:lastCol>
      <a:tcTxStyle b="on" i="off">
        <a:font>
          <a:latin typeface="Arial"/>
          <a:ea typeface="Arial"/>
          <a:cs typeface="Arial"/>
        </a:font>
        <a:srgbClr val="FFFFFF"/>
      </a:tcTxStyle>
      <a:tcStyle>
        <a:tcBdr/>
        <a:fill>
          <a:solidFill>
            <a:srgbClr val="FFC639"/>
          </a:solidFill>
        </a:fill>
      </a:tcStyle>
    </a:lastCol>
    <a:firstCol>
      <a:tcTxStyle b="on" i="off">
        <a:font>
          <a:latin typeface="Arial"/>
          <a:ea typeface="Arial"/>
          <a:cs typeface="Arial"/>
        </a:font>
        <a:srgbClr val="FFFFFF"/>
      </a:tcTxStyle>
      <a:tcStyle>
        <a:tcBdr/>
        <a:fill>
          <a:solidFill>
            <a:srgbClr val="FFC639"/>
          </a:solidFill>
        </a:fill>
      </a:tcStyle>
    </a:firstCol>
    <a:lastRow>
      <a:tcTxStyle b="on" i="off">
        <a:font>
          <a:latin typeface="Arial"/>
          <a:ea typeface="Arial"/>
          <a:cs typeface="Arial"/>
        </a:font>
        <a:srgbClr val="FFFFFF"/>
      </a:tcTxStyle>
      <a:tcStyle>
        <a:tcBdr>
          <a:top>
            <a:ln w="38100" cap="flat" cmpd="sng">
              <a:solidFill>
                <a:srgbClr val="FFFFFF"/>
              </a:solidFill>
              <a:prstDash val="solid"/>
              <a:round/>
              <a:headEnd type="none" w="sm" len="sm"/>
              <a:tailEnd type="none" w="sm" len="sm"/>
            </a:ln>
          </a:top>
        </a:tcBdr>
        <a:fill>
          <a:solidFill>
            <a:srgbClr val="FFC639"/>
          </a:solidFill>
        </a:fill>
      </a:tcStyle>
    </a:lastRow>
    <a:seCell>
      <a:tcTxStyle/>
      <a:tcStyle>
        <a:tcBdr/>
      </a:tcStyle>
    </a:seCell>
    <a:swCell>
      <a:tcTxStyle/>
      <a:tcStyle>
        <a:tcBdr/>
      </a:tcStyle>
    </a:swCell>
    <a:firstRow>
      <a:tcTxStyle b="on" i="off">
        <a:font>
          <a:latin typeface="Arial"/>
          <a:ea typeface="Arial"/>
          <a:cs typeface="Arial"/>
        </a:font>
        <a:srgbClr val="FFFFFF"/>
      </a:tcTxStyle>
      <a:tcStyle>
        <a:tcBdr>
          <a:bottom>
            <a:ln w="38100" cap="flat" cmpd="sng">
              <a:solidFill>
                <a:srgbClr val="FFFFFF"/>
              </a:solidFill>
              <a:prstDash val="solid"/>
              <a:round/>
              <a:headEnd type="none" w="sm" len="sm"/>
              <a:tailEnd type="none" w="sm" len="sm"/>
            </a:ln>
          </a:bottom>
        </a:tcBdr>
        <a:fill>
          <a:solidFill>
            <a:srgbClr val="FFC639"/>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1" autoAdjust="0"/>
    <p:restoredTop sz="94660"/>
  </p:normalViewPr>
  <p:slideViewPr>
    <p:cSldViewPr snapToGrid="0">
      <p:cViewPr varScale="1">
        <p:scale>
          <a:sx n="96" d="100"/>
          <a:sy n="96" d="100"/>
        </p:scale>
        <p:origin x="178" y="77"/>
      </p:cViewPr>
      <p:guideLst/>
    </p:cSldViewPr>
  </p:slideViewPr>
  <p:notesTextViewPr>
    <p:cViewPr>
      <p:scale>
        <a:sx n="1" d="1"/>
        <a:sy n="1" d="1"/>
      </p:scale>
      <p:origin x="0" y="0"/>
    </p:cViewPr>
  </p:notesTextViewPr>
  <p:notesViewPr>
    <p:cSldViewPr snapToGrid="0">
      <p:cViewPr varScale="1">
        <p:scale>
          <a:sx n="66" d="100"/>
          <a:sy n="66" d="100"/>
        </p:scale>
        <p:origin x="3330"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9" Type="http://schemas.openxmlformats.org/officeDocument/2006/relationships/tags" Target="tags/tag1.xml"/><Relationship Id="rId21" Type="http://schemas.openxmlformats.org/officeDocument/2006/relationships/font" Target="fonts/font6.fntdata"/><Relationship Id="rId34" Type="http://schemas.openxmlformats.org/officeDocument/2006/relationships/font" Target="fonts/font19.fntdata"/><Relationship Id="rId89" Type="http://schemas.openxmlformats.org/officeDocument/2006/relationships/presProps" Target="presProps.xml"/><Relationship Id="rId7" Type="http://schemas.openxmlformats.org/officeDocument/2006/relationships/slide" Target="slides/slide6.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font" Target="fonts/font22.fntdata"/><Relationship Id="rId87" Type="http://customschemas.google.com/relationships/presentationmetadata" Target="metadata"/><Relationship Id="rId5" Type="http://schemas.openxmlformats.org/officeDocument/2006/relationships/slide" Target="slides/slide4.xml"/><Relationship Id="rId15" Type="http://schemas.openxmlformats.org/officeDocument/2006/relationships/handoutMaster" Target="handoutMasters/handout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font" Target="fonts/font21.fntdata"/><Relationship Id="rId90"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font" Target="fonts/font20.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font" Target="fonts/font23.fntdata"/><Relationship Id="rId20" Type="http://schemas.openxmlformats.org/officeDocument/2006/relationships/font" Target="fonts/font5.fntdata"/><Relationship Id="rId88" Type="http://schemas.openxmlformats.org/officeDocument/2006/relationships/commentAuthors" Target="commentAuthors.xml"/><Relationship Id="rId9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755F02E-3C08-AE1E-8586-E8E7CD0990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87E25FAD-57C3-48A0-8DDC-E6630F16213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7014F2F-8EAD-49A7-A8EF-9A8E9DCC375B}" type="datetimeFigureOut">
              <a:rPr lang="en-IN" smtClean="0"/>
              <a:t>26-09-2025</a:t>
            </a:fld>
            <a:endParaRPr lang="en-IN"/>
          </a:p>
        </p:txBody>
      </p:sp>
      <p:sp>
        <p:nvSpPr>
          <p:cNvPr id="4" name="Footer Placeholder 3">
            <a:extLst>
              <a:ext uri="{FF2B5EF4-FFF2-40B4-BE49-F238E27FC236}">
                <a16:creationId xmlns:a16="http://schemas.microsoft.com/office/drawing/2014/main" id="{2965DB5B-4D1B-4F17-4428-BC3F4594214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8B6874CE-76D5-C303-BA82-2A7E796E0B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454583-99CA-4BB1-8621-21CE87B92BEE}" type="slidenum">
              <a:rPr lang="en-IN" smtClean="0"/>
              <a:t>‹#›</a:t>
            </a:fld>
            <a:endParaRPr lang="en-IN"/>
          </a:p>
        </p:txBody>
      </p:sp>
    </p:spTree>
    <p:extLst>
      <p:ext uri="{BB962C8B-B14F-4D97-AF65-F5344CB8AC3E}">
        <p14:creationId xmlns:p14="http://schemas.microsoft.com/office/powerpoint/2010/main" val="13272335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txBody>
          <a:bodyPr/>
          <a:lstStyle/>
          <a:p>
            <a:endParaRPr lang="en-US"/>
          </a:p>
        </p:txBody>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Plus Jakarta Sans"/>
                <a:ea typeface="Plus Jakarta Sans"/>
                <a:cs typeface="Plus Jakarta Sans"/>
                <a:sym typeface="Plus Jakarta Sans"/>
              </a:rPr>
              <a:t>‹#›</a:t>
            </a:fld>
            <a:endParaRPr sz="1200" b="0" i="0" u="none" strike="noStrike" cap="none">
              <a:solidFill>
                <a:schemeClr val="dk1"/>
              </a:solidFill>
              <a:latin typeface="Plus Jakarta Sans"/>
              <a:ea typeface="Plus Jakarta Sans"/>
              <a:cs typeface="Plus Jakarta Sans"/>
              <a:sym typeface="Plus Jakarta Sans"/>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4F5DA2E6-7F22-4241-BC20-FFB750256F3F}"/>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D982CAA8-A962-C840-8D2B-A34EF391996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9C1CB7E4-6815-AC32-2B8D-06EDAD164CF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txBody>
          <a:bodyPr/>
          <a:lstStyle/>
          <a:p>
            <a:endParaRPr lang="en-US"/>
          </a:p>
        </p:txBody>
      </p:sp>
    </p:spTree>
    <p:extLst>
      <p:ext uri="{BB962C8B-B14F-4D97-AF65-F5344CB8AC3E}">
        <p14:creationId xmlns:p14="http://schemas.microsoft.com/office/powerpoint/2010/main" val="4266954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9E058B08-58E6-9F0F-DF87-5DED49A0DB0E}"/>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53096C82-8867-D00C-A568-BCD7CB58DAA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BAA3ED4A-F4DD-BC77-8BF5-0B54F9756B5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txBody>
          <a:bodyPr/>
          <a:lstStyle/>
          <a:p>
            <a:endParaRPr lang="en-US"/>
          </a:p>
        </p:txBody>
      </p:sp>
    </p:spTree>
    <p:extLst>
      <p:ext uri="{BB962C8B-B14F-4D97-AF65-F5344CB8AC3E}">
        <p14:creationId xmlns:p14="http://schemas.microsoft.com/office/powerpoint/2010/main" val="3740679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2fee63df26b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41" name="Google Shape;741;g2fee63df26b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23"/>
        <p:cNvGrpSpPr/>
        <p:nvPr/>
      </p:nvGrpSpPr>
      <p:grpSpPr>
        <a:xfrm>
          <a:off x="0" y="0"/>
          <a:ext cx="0" cy="0"/>
          <a:chOff x="0" y="0"/>
          <a:chExt cx="0" cy="0"/>
        </a:xfrm>
      </p:grpSpPr>
      <p:sp>
        <p:nvSpPr>
          <p:cNvPr id="24" name="Google Shape;24;p48"/>
          <p:cNvSpPr>
            <a:spLocks noGrp="1"/>
          </p:cNvSpPr>
          <p:nvPr>
            <p:ph type="pic" idx="2"/>
          </p:nvPr>
        </p:nvSpPr>
        <p:spPr>
          <a:xfrm>
            <a:off x="0" y="0"/>
            <a:ext cx="12192000" cy="6858000"/>
          </a:xfrm>
          <a:prstGeom prst="rect">
            <a:avLst/>
          </a:prstGeom>
          <a:solidFill>
            <a:srgbClr val="F2F2F2"/>
          </a:solidFill>
          <a:ln>
            <a:noFill/>
          </a:ln>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9_Title Slide">
  <p:cSld name="29_Title Slide">
    <p:spTree>
      <p:nvGrpSpPr>
        <p:cNvPr id="1" name="Shape 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General Content">
  <p:cSld name="General Content">
    <p:spTree>
      <p:nvGrpSpPr>
        <p:cNvPr id="1" name="Shape 26"/>
        <p:cNvGrpSpPr/>
        <p:nvPr/>
      </p:nvGrpSpPr>
      <p:grpSpPr>
        <a:xfrm>
          <a:off x="0" y="0"/>
          <a:ext cx="0" cy="0"/>
          <a:chOff x="0" y="0"/>
          <a:chExt cx="0" cy="0"/>
        </a:xfrm>
      </p:grpSpPr>
      <p:sp>
        <p:nvSpPr>
          <p:cNvPr id="27" name="Google Shape;27;g2f68141a545_0_445"/>
          <p:cNvSpPr/>
          <p:nvPr/>
        </p:nvSpPr>
        <p:spPr>
          <a:xfrm>
            <a:off x="0" y="2689"/>
            <a:ext cx="688500" cy="6858000"/>
          </a:xfrm>
          <a:prstGeom prst="rect">
            <a:avLst/>
          </a:prstGeom>
          <a:solidFill>
            <a:srgbClr val="059A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 name="Google Shape;28;g2f68141a545_0_445"/>
          <p:cNvSpPr txBox="1">
            <a:spLocks noGrp="1"/>
          </p:cNvSpPr>
          <p:nvPr>
            <p:ph type="title"/>
          </p:nvPr>
        </p:nvSpPr>
        <p:spPr>
          <a:xfrm>
            <a:off x="850492" y="245369"/>
            <a:ext cx="7572600" cy="5310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037692"/>
              </a:buClr>
              <a:buSzPts val="2400"/>
              <a:buFont typeface="Poppins SemiBold"/>
              <a:buNone/>
              <a:defRPr sz="2400" b="0" i="0" u="none" strike="noStrike" cap="none">
                <a:solidFill>
                  <a:srgbClr val="037692"/>
                </a:solidFill>
                <a:latin typeface="Poppins SemiBold"/>
                <a:ea typeface="Poppins SemiBold"/>
                <a:cs typeface="Poppins SemiBold"/>
                <a:sym typeface="Poppins Semi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29" name="Google Shape;29;g2f68141a545_0_445"/>
          <p:cNvPicPr preferRelativeResize="0"/>
          <p:nvPr/>
        </p:nvPicPr>
        <p:blipFill rotWithShape="1">
          <a:blip r:embed="rId2">
            <a:alphaModFix/>
          </a:blip>
          <a:srcRect/>
          <a:stretch/>
        </p:blipFill>
        <p:spPr>
          <a:xfrm flipH="1">
            <a:off x="850490" y="902171"/>
            <a:ext cx="790813" cy="48294"/>
          </a:xfrm>
          <a:prstGeom prst="rect">
            <a:avLst/>
          </a:prstGeom>
          <a:noFill/>
          <a:ln>
            <a:noFill/>
          </a:ln>
        </p:spPr>
      </p:pic>
      <p:pic>
        <p:nvPicPr>
          <p:cNvPr id="30" name="Google Shape;30;g2f68141a545_0_445"/>
          <p:cNvPicPr preferRelativeResize="0"/>
          <p:nvPr/>
        </p:nvPicPr>
        <p:blipFill rotWithShape="1">
          <a:blip r:embed="rId3">
            <a:alphaModFix/>
          </a:blip>
          <a:srcRect/>
          <a:stretch/>
        </p:blipFill>
        <p:spPr>
          <a:xfrm>
            <a:off x="1010470" y="5707756"/>
            <a:ext cx="805981" cy="9048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5_Title Slide">
  <p:cSld name="25_Title Slide">
    <p:spTree>
      <p:nvGrpSpPr>
        <p:cNvPr id="1" name="Shape 3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sp>
        <p:nvSpPr>
          <p:cNvPr id="33" name="Google Shape;33;g27884b107a2_2_166"/>
          <p:cNvSpPr txBox="1">
            <a:spLocks noGrp="1"/>
          </p:cNvSpPr>
          <p:nvPr>
            <p:ph type="title"/>
          </p:nvPr>
        </p:nvSpPr>
        <p:spPr>
          <a:xfrm>
            <a:off x="415600" y="593367"/>
            <a:ext cx="11360700" cy="763500"/>
          </a:xfrm>
          <a:prstGeom prst="rect">
            <a:avLst/>
          </a:prstGeom>
          <a:noFill/>
          <a:ln>
            <a:noFill/>
          </a:ln>
        </p:spPr>
        <p:txBody>
          <a:bodyPr spcFirstLastPara="1" wrap="square" lIns="91425" tIns="91425" rIns="91425" bIns="91425" anchor="t" anchorCtr="0">
            <a:normAutofit/>
          </a:bodyPr>
          <a:lstStyle>
            <a:lvl1pPr marR="0" lvl="0" algn="l" rtl="0">
              <a:lnSpc>
                <a:spcPct val="90000"/>
              </a:lnSpc>
              <a:spcBef>
                <a:spcPts val="0"/>
              </a:spcBef>
              <a:spcAft>
                <a:spcPts val="0"/>
              </a:spcAft>
              <a:buClr>
                <a:schemeClr val="dk1"/>
              </a:buClr>
              <a:buSzPts val="28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 name="Google Shape;34;g27884b107a2_2_166"/>
          <p:cNvSpPr txBox="1">
            <a:spLocks noGrp="1"/>
          </p:cNvSpPr>
          <p:nvPr>
            <p:ph type="body" idx="1"/>
          </p:nvPr>
        </p:nvSpPr>
        <p:spPr>
          <a:xfrm>
            <a:off x="415600" y="1536633"/>
            <a:ext cx="11360700" cy="45552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20000"/>
              </a:lnSpc>
              <a:spcBef>
                <a:spcPts val="0"/>
              </a:spcBef>
              <a:spcAft>
                <a:spcPts val="0"/>
              </a:spcAft>
              <a:buClr>
                <a:schemeClr val="dk1"/>
              </a:buClr>
              <a:buSzPts val="1800"/>
              <a:buFont typeface="Arial"/>
              <a:buChar char="●"/>
              <a:defRPr sz="1400" b="0" i="0" u="none" strike="noStrike" cap="none">
                <a:solidFill>
                  <a:srgbClr val="000000"/>
                </a:solidFill>
                <a:latin typeface="Aharoni"/>
                <a:ea typeface="Aharoni"/>
                <a:cs typeface="Aharoni"/>
                <a:sym typeface="Aharoni"/>
              </a:defRPr>
            </a:lvl1pPr>
            <a:lvl2pPr marL="914400" marR="0" lvl="1"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5" name="Google Shape;35;g27884b107a2_2_166"/>
          <p:cNvSpPr txBox="1">
            <a:spLocks noGrp="1"/>
          </p:cNvSpPr>
          <p:nvPr>
            <p:ph type="sldNum" idx="12"/>
          </p:nvPr>
        </p:nvSpPr>
        <p:spPr>
          <a:xfrm>
            <a:off x="11296611" y="6217623"/>
            <a:ext cx="7317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1pPr>
            <a:lvl2pPr marL="0" marR="0" lvl="1"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2pPr>
            <a:lvl3pPr marL="0" marR="0" lvl="2"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3pPr>
            <a:lvl4pPr marL="0" marR="0" lvl="3"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4pPr>
            <a:lvl5pPr marL="0" marR="0" lvl="4"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5pPr>
            <a:lvl6pPr marL="0" marR="0" lvl="5"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6pPr>
            <a:lvl7pPr marL="0" marR="0" lvl="6"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7pPr>
            <a:lvl8pPr marL="0" marR="0" lvl="7"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8pPr>
            <a:lvl9pPr marL="0" marR="0" lvl="8"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6"/>
        <p:cNvGrpSpPr/>
        <p:nvPr/>
      </p:nvGrpSpPr>
      <p:grpSpPr>
        <a:xfrm>
          <a:off x="0" y="0"/>
          <a:ext cx="0" cy="0"/>
          <a:chOff x="0" y="0"/>
          <a:chExt cx="0" cy="0"/>
        </a:xfrm>
      </p:grpSpPr>
      <p:sp>
        <p:nvSpPr>
          <p:cNvPr id="37" name="Google Shape;37;g27884b107a2_0_178"/>
          <p:cNvSpPr>
            <a:spLocks noGrp="1"/>
          </p:cNvSpPr>
          <p:nvPr>
            <p:ph type="pic" idx="2"/>
          </p:nvPr>
        </p:nvSpPr>
        <p:spPr>
          <a:xfrm>
            <a:off x="1055687" y="1268413"/>
            <a:ext cx="4319700" cy="5040300"/>
          </a:xfrm>
          <a:prstGeom prst="rect">
            <a:avLst/>
          </a:prstGeom>
          <a:solidFill>
            <a:srgbClr val="F2F2F2"/>
          </a:solidFill>
          <a:ln>
            <a:noFill/>
          </a:ln>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2_Title Slide">
  <p:cSld name="32_Title Slide">
    <p:spTree>
      <p:nvGrpSpPr>
        <p:cNvPr id="1" name="Shape 38"/>
        <p:cNvGrpSpPr/>
        <p:nvPr/>
      </p:nvGrpSpPr>
      <p:grpSpPr>
        <a:xfrm>
          <a:off x="0" y="0"/>
          <a:ext cx="0" cy="0"/>
          <a:chOff x="0" y="0"/>
          <a:chExt cx="0" cy="0"/>
        </a:xfrm>
      </p:grpSpPr>
      <p:sp>
        <p:nvSpPr>
          <p:cNvPr id="39" name="Google Shape;39;p85"/>
          <p:cNvSpPr/>
          <p:nvPr/>
        </p:nvSpPr>
        <p:spPr>
          <a:xfrm>
            <a:off x="6096000" y="3753134"/>
            <a:ext cx="6096000" cy="2555591"/>
          </a:xfrm>
          <a:prstGeom prst="rect">
            <a:avLst/>
          </a:prstGeom>
          <a:gradFill>
            <a:gsLst>
              <a:gs pos="0">
                <a:schemeClr val="accent2"/>
              </a:gs>
              <a:gs pos="96000">
                <a:srgbClr val="EA641A"/>
              </a:gs>
              <a:gs pos="100000">
                <a:srgbClr val="EA641A"/>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us Jakarta Sans"/>
              <a:ea typeface="Plus Jakarta Sans"/>
              <a:cs typeface="Plus Jakarta Sans"/>
              <a:sym typeface="Plus Jakarta Sans"/>
            </a:endParaRPr>
          </a:p>
        </p:txBody>
      </p:sp>
      <p:sp>
        <p:nvSpPr>
          <p:cNvPr id="40" name="Google Shape;40;p85"/>
          <p:cNvSpPr>
            <a:spLocks noGrp="1"/>
          </p:cNvSpPr>
          <p:nvPr>
            <p:ph type="pic" idx="2"/>
          </p:nvPr>
        </p:nvSpPr>
        <p:spPr>
          <a:xfrm>
            <a:off x="6816725" y="1268413"/>
            <a:ext cx="2381023" cy="2976935"/>
          </a:xfrm>
          <a:prstGeom prst="rect">
            <a:avLst/>
          </a:prstGeom>
          <a:solidFill>
            <a:srgbClr val="F2F2F2"/>
          </a:solidFill>
          <a:ln>
            <a:noFill/>
          </a:ln>
        </p:spPr>
        <p:txBody>
          <a:bodyPr/>
          <a:lstStyle/>
          <a:p>
            <a:endParaRPr lang="en-US"/>
          </a:p>
        </p:txBody>
      </p:sp>
      <p:sp>
        <p:nvSpPr>
          <p:cNvPr id="41" name="Google Shape;41;p85"/>
          <p:cNvSpPr>
            <a:spLocks noGrp="1"/>
          </p:cNvSpPr>
          <p:nvPr>
            <p:ph type="pic" idx="3"/>
          </p:nvPr>
        </p:nvSpPr>
        <p:spPr>
          <a:xfrm>
            <a:off x="9476015" y="1268413"/>
            <a:ext cx="2381023" cy="2976935"/>
          </a:xfrm>
          <a:prstGeom prst="rect">
            <a:avLst/>
          </a:prstGeom>
          <a:solidFill>
            <a:srgbClr val="F2F2F2"/>
          </a:solidFill>
          <a:ln>
            <a:noFill/>
          </a:ln>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2"/>
        <p:cNvGrpSpPr/>
        <p:nvPr/>
      </p:nvGrpSpPr>
      <p:grpSpPr>
        <a:xfrm>
          <a:off x="0" y="0"/>
          <a:ext cx="0" cy="0"/>
          <a:chOff x="0" y="0"/>
          <a:chExt cx="0" cy="0"/>
        </a:xfrm>
      </p:grpSpPr>
      <p:sp>
        <p:nvSpPr>
          <p:cNvPr id="43" name="Google Shape;43;g27884b107a2_0_115"/>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rmAutofit/>
          </a:bodyPr>
          <a:lstStyle>
            <a:lvl1pPr marR="0" lvl="0" algn="ctr" rtl="0">
              <a:lnSpc>
                <a:spcPct val="90000"/>
              </a:lnSpc>
              <a:spcBef>
                <a:spcPts val="0"/>
              </a:spcBef>
              <a:spcAft>
                <a:spcPts val="0"/>
              </a:spcAft>
              <a:buClr>
                <a:schemeClr val="dk1"/>
              </a:buClr>
              <a:buSzPts val="6000"/>
              <a:buFont typeface="Calibri"/>
              <a:buChar char="●"/>
              <a:defRPr sz="60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 name="Google Shape;44;g27884b107a2_0_115"/>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rgbClr val="000000"/>
                </a:solidFill>
                <a:latin typeface="Aharoni"/>
                <a:ea typeface="Aharoni"/>
                <a:cs typeface="Aharoni"/>
                <a:sym typeface="Aharon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45" name="Google Shape;45;g27884b107a2_0_11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 name="Google Shape;46;g27884b107a2_0_11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 name="Google Shape;47;g27884b107a2_0_11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8"/>
        <p:cNvGrpSpPr/>
        <p:nvPr/>
      </p:nvGrpSpPr>
      <p:grpSpPr>
        <a:xfrm>
          <a:off x="0" y="0"/>
          <a:ext cx="0" cy="0"/>
          <a:chOff x="0" y="0"/>
          <a:chExt cx="0" cy="0"/>
        </a:xfrm>
      </p:grpSpPr>
      <p:sp>
        <p:nvSpPr>
          <p:cNvPr id="19" name="Google Shape;19;p41"/>
          <p:cNvSpPr>
            <a:spLocks noGrp="1"/>
          </p:cNvSpPr>
          <p:nvPr>
            <p:ph type="pic" idx="2"/>
          </p:nvPr>
        </p:nvSpPr>
        <p:spPr>
          <a:xfrm>
            <a:off x="1" y="0"/>
            <a:ext cx="12192000" cy="6858000"/>
          </a:xfrm>
          <a:prstGeom prst="rect">
            <a:avLst/>
          </a:prstGeom>
          <a:noFill/>
          <a:ln>
            <a:noFill/>
          </a:ln>
        </p:spPr>
        <p:txBody>
          <a:bodyPr/>
          <a:lstStyle/>
          <a:p>
            <a:endParaRPr lang="en-US"/>
          </a:p>
        </p:txBody>
      </p:sp>
      <p:sp>
        <p:nvSpPr>
          <p:cNvPr id="2" name="Google Shape;14;p38">
            <a:extLst>
              <a:ext uri="{FF2B5EF4-FFF2-40B4-BE49-F238E27FC236}">
                <a16:creationId xmlns:a16="http://schemas.microsoft.com/office/drawing/2014/main" id="{F1297DBC-90BB-B4E6-5D35-1E9745CE120C}"/>
              </a:ext>
            </a:extLst>
          </p:cNvPr>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extLst>
      <p:ext uri="{BB962C8B-B14F-4D97-AF65-F5344CB8AC3E}">
        <p14:creationId xmlns:p14="http://schemas.microsoft.com/office/powerpoint/2010/main" val="2933733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E0C1"/>
        </a:solidFill>
        <a:effectLst/>
      </p:bgPr>
    </p:bg>
    <p:spTree>
      <p:nvGrpSpPr>
        <p:cNvPr id="1" name="Shape 9"/>
        <p:cNvGrpSpPr/>
        <p:nvPr/>
      </p:nvGrpSpPr>
      <p:grpSpPr>
        <a:xfrm>
          <a:off x="0" y="0"/>
          <a:ext cx="0" cy="0"/>
          <a:chOff x="0" y="0"/>
          <a:chExt cx="0" cy="0"/>
        </a:xfrm>
      </p:grpSpPr>
      <p:sp>
        <p:nvSpPr>
          <p:cNvPr id="10" name="Google Shape;10;p64"/>
          <p:cNvSpPr txBox="1"/>
          <p:nvPr/>
        </p:nvSpPr>
        <p:spPr>
          <a:xfrm>
            <a:off x="434411" y="6230138"/>
            <a:ext cx="47898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a:solidFill>
                  <a:srgbClr val="7F7F7F"/>
                </a:solidFill>
                <a:latin typeface="Open Sans"/>
                <a:ea typeface="Open Sans"/>
                <a:cs typeface="Open Sans"/>
                <a:sym typeface="Open Sans"/>
              </a:rPr>
              <a:t>Dept EECE, GST Bengaluru</a:t>
            </a:r>
            <a:endParaRPr sz="1800" b="0" i="0" u="none" strike="noStrike" cap="none">
              <a:solidFill>
                <a:srgbClr val="7F7F7F"/>
              </a:solidFill>
              <a:latin typeface="Open Sans"/>
              <a:ea typeface="Open Sans"/>
              <a:cs typeface="Open Sans"/>
              <a:sym typeface="Open Sans"/>
            </a:endParaRPr>
          </a:p>
        </p:txBody>
      </p:sp>
      <p:pic>
        <p:nvPicPr>
          <p:cNvPr id="11" name="Google Shape;11;p64"/>
          <p:cNvPicPr preferRelativeResize="0"/>
          <p:nvPr userDrawn="1"/>
        </p:nvPicPr>
        <p:blipFill rotWithShape="1">
          <a:blip r:embed="rId11">
            <a:alphaModFix/>
          </a:blip>
          <a:srcRect/>
          <a:stretch/>
        </p:blipFill>
        <p:spPr>
          <a:xfrm>
            <a:off x="10545066" y="6107763"/>
            <a:ext cx="1432859" cy="61408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75"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orient="horz" pos="799">
          <p15:clr>
            <a:srgbClr val="A4A3A4"/>
          </p15:clr>
        </p15:guide>
        <p15:guide id="4" orient="horz" pos="346">
          <p15:clr>
            <a:srgbClr val="A4A3A4"/>
          </p15:clr>
        </p15:guide>
        <p15:guide id="5" orient="horz" pos="1253">
          <p15:clr>
            <a:srgbClr val="A4A3A4"/>
          </p15:clr>
        </p15:guide>
        <p15:guide id="6" orient="horz" pos="1706">
          <p15:clr>
            <a:srgbClr val="A4A3A4"/>
          </p15:clr>
        </p15:guide>
        <p15:guide id="7" orient="horz" pos="2614">
          <p15:clr>
            <a:srgbClr val="A4A3A4"/>
          </p15:clr>
        </p15:guide>
        <p15:guide id="8" orient="horz" pos="3067">
          <p15:clr>
            <a:srgbClr val="A4A3A4"/>
          </p15:clr>
        </p15:guide>
        <p15:guide id="9" orient="horz" pos="3521">
          <p15:clr>
            <a:srgbClr val="A4A3A4"/>
          </p15:clr>
        </p15:guide>
        <p15:guide id="10" orient="horz" pos="3974">
          <p15:clr>
            <a:srgbClr val="A4A3A4"/>
          </p15:clr>
        </p15:guide>
        <p15:guide id="11" pos="4294">
          <p15:clr>
            <a:srgbClr val="A4A3A4"/>
          </p15:clr>
        </p15:guide>
        <p15:guide id="12" pos="4747">
          <p15:clr>
            <a:srgbClr val="A4A3A4"/>
          </p15:clr>
        </p15:guide>
        <p15:guide id="13" pos="211">
          <p15:clr>
            <a:srgbClr val="A4A3A4"/>
          </p15:clr>
        </p15:guide>
        <p15:guide id="14" pos="665">
          <p15:clr>
            <a:srgbClr val="A4A3A4"/>
          </p15:clr>
        </p15:guide>
        <p15:guide id="15" pos="1118">
          <p15:clr>
            <a:srgbClr val="A4A3A4"/>
          </p15:clr>
        </p15:guide>
        <p15:guide id="16" pos="1572">
          <p15:clr>
            <a:srgbClr val="A4A3A4"/>
          </p15:clr>
        </p15:guide>
        <p15:guide id="17" pos="2026">
          <p15:clr>
            <a:srgbClr val="A4A3A4"/>
          </p15:clr>
        </p15:guide>
        <p15:guide id="18" pos="2479">
          <p15:clr>
            <a:srgbClr val="A4A3A4"/>
          </p15:clr>
        </p15:guide>
        <p15:guide id="19" pos="2933">
          <p15:clr>
            <a:srgbClr val="A4A3A4"/>
          </p15:clr>
        </p15:guide>
        <p15:guide id="20" pos="3386">
          <p15:clr>
            <a:srgbClr val="A4A3A4"/>
          </p15:clr>
        </p15:guide>
        <p15:guide id="21" pos="5201">
          <p15:clr>
            <a:srgbClr val="A4A3A4"/>
          </p15:clr>
        </p15:guide>
        <p15:guide id="22" pos="5654">
          <p15:clr>
            <a:srgbClr val="A4A3A4"/>
          </p15:clr>
        </p15:guide>
        <p15:guide id="23" pos="6108">
          <p15:clr>
            <a:srgbClr val="A4A3A4"/>
          </p15:clr>
        </p15:guide>
        <p15:guide id="24" pos="6562">
          <p15:clr>
            <a:srgbClr val="A4A3A4"/>
          </p15:clr>
        </p15:guide>
        <p15:guide id="25" pos="7015">
          <p15:clr>
            <a:srgbClr val="A4A3A4"/>
          </p15:clr>
        </p15:guide>
        <p15:guide id="26" pos="7469">
          <p15:clr>
            <a:srgbClr val="A4A3A4"/>
          </p15:clr>
        </p15:guide>
        <p15:guide id="27" pos="347">
          <p15:clr>
            <a:srgbClr val="F26B43"/>
          </p15:clr>
        </p15:guide>
        <p15:guide id="28" pos="733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2AE9A7-FBD8-C9FF-7958-4AF112522506}"/>
              </a:ext>
            </a:extLst>
          </p:cNvPr>
          <p:cNvSpPr>
            <a:spLocks noGrp="1"/>
          </p:cNvSpPr>
          <p:nvPr>
            <p:ph type="sldNum" idx="4294967295"/>
          </p:nvPr>
        </p:nvSpPr>
        <p:spPr>
          <a:xfrm>
            <a:off x="11460163" y="6218238"/>
            <a:ext cx="731837" cy="523875"/>
          </a:xfrm>
          <a:prstGeom prst="rect">
            <a:avLst/>
          </a:prstGeom>
        </p:spPr>
        <p:txBody>
          <a:bodyPr/>
          <a:lstStyle/>
          <a:p>
            <a:pPr marL="0" lvl="0" indent="0" algn="r" rtl="0">
              <a:spcBef>
                <a:spcPts val="0"/>
              </a:spcBef>
              <a:spcAft>
                <a:spcPts val="0"/>
              </a:spcAft>
              <a:buNone/>
            </a:pPr>
            <a:fld id="{00000000-1234-1234-1234-123412341234}" type="slidenum">
              <a:rPr lang="en-US" smtClean="0"/>
              <a:t>1</a:t>
            </a:fld>
            <a:endParaRPr lang="en-US"/>
          </a:p>
        </p:txBody>
      </p:sp>
      <p:pic>
        <p:nvPicPr>
          <p:cNvPr id="5" name="Google Shape;87;p1">
            <a:extLst>
              <a:ext uri="{FF2B5EF4-FFF2-40B4-BE49-F238E27FC236}">
                <a16:creationId xmlns:a16="http://schemas.microsoft.com/office/drawing/2014/main" id="{AD01CF2C-8332-E700-171E-F6425D2B2D23}"/>
              </a:ext>
            </a:extLst>
          </p:cNvPr>
          <p:cNvPicPr preferRelativeResize="0"/>
          <p:nvPr/>
        </p:nvPicPr>
        <p:blipFill rotWithShape="1">
          <a:blip r:embed="rId2">
            <a:alphaModFix amt="20000"/>
          </a:blip>
          <a:srcRect l="1514" r="2310" b="19493"/>
          <a:stretch/>
        </p:blipFill>
        <p:spPr>
          <a:xfrm>
            <a:off x="-1235" y="7409"/>
            <a:ext cx="12193235" cy="6734914"/>
          </a:xfrm>
          <a:prstGeom prst="rect">
            <a:avLst/>
          </a:prstGeom>
          <a:noFill/>
          <a:ln>
            <a:noFill/>
          </a:ln>
        </p:spPr>
      </p:pic>
      <p:sp>
        <p:nvSpPr>
          <p:cNvPr id="6" name="Google Shape;88;p1">
            <a:extLst>
              <a:ext uri="{FF2B5EF4-FFF2-40B4-BE49-F238E27FC236}">
                <a16:creationId xmlns:a16="http://schemas.microsoft.com/office/drawing/2014/main" id="{74F321D0-F3BA-5572-DBB4-C5E77739C8E5}"/>
              </a:ext>
            </a:extLst>
          </p:cNvPr>
          <p:cNvSpPr txBox="1"/>
          <p:nvPr/>
        </p:nvSpPr>
        <p:spPr>
          <a:xfrm>
            <a:off x="2904067" y="3157752"/>
            <a:ext cx="6383867"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u="none" strike="noStrike" cap="none" dirty="0">
                <a:solidFill>
                  <a:srgbClr val="007069"/>
                </a:solidFill>
                <a:latin typeface="Open Sans"/>
                <a:ea typeface="Open Sans"/>
                <a:cs typeface="Open Sans"/>
                <a:sym typeface="Open Sans"/>
              </a:rPr>
              <a:t>GITAM (Deemed-to-be) University</a:t>
            </a:r>
            <a:endParaRPr lang="en-US" sz="2800" dirty="0"/>
          </a:p>
        </p:txBody>
      </p:sp>
      <p:sp>
        <p:nvSpPr>
          <p:cNvPr id="11" name="Google Shape;93;p1">
            <a:extLst>
              <a:ext uri="{FF2B5EF4-FFF2-40B4-BE49-F238E27FC236}">
                <a16:creationId xmlns:a16="http://schemas.microsoft.com/office/drawing/2014/main" id="{5F318AA7-C96A-3AAD-7C94-E53133C5AD6C}"/>
              </a:ext>
            </a:extLst>
          </p:cNvPr>
          <p:cNvSpPr/>
          <p:nvPr/>
        </p:nvSpPr>
        <p:spPr>
          <a:xfrm>
            <a:off x="3060700" y="6148918"/>
            <a:ext cx="6096000"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dirty="0">
                <a:solidFill>
                  <a:srgbClr val="7F7F7F"/>
                </a:solidFill>
                <a:latin typeface="Montserrat Medium"/>
                <a:ea typeface="Montserrat Medium"/>
                <a:cs typeface="Montserrat Medium"/>
                <a:sym typeface="Montserrat Medium"/>
              </a:rPr>
              <a:t>www.gitam.edu</a:t>
            </a:r>
            <a:endParaRPr sz="1200" b="0" i="0" u="none" strike="noStrike" cap="none" dirty="0">
              <a:solidFill>
                <a:srgbClr val="7F7F7F"/>
              </a:solidFill>
              <a:latin typeface="Montserrat Medium"/>
              <a:ea typeface="Montserrat Medium"/>
              <a:cs typeface="Montserrat Medium"/>
              <a:sym typeface="Montserrat Medium"/>
            </a:endParaRPr>
          </a:p>
        </p:txBody>
      </p:sp>
      <p:grpSp>
        <p:nvGrpSpPr>
          <p:cNvPr id="12" name="Google Shape;94;p1">
            <a:extLst>
              <a:ext uri="{FF2B5EF4-FFF2-40B4-BE49-F238E27FC236}">
                <a16:creationId xmlns:a16="http://schemas.microsoft.com/office/drawing/2014/main" id="{27E17DC4-EBA4-36D1-CC55-FFAF1FD93FF1}"/>
              </a:ext>
            </a:extLst>
          </p:cNvPr>
          <p:cNvGrpSpPr/>
          <p:nvPr/>
        </p:nvGrpSpPr>
        <p:grpSpPr>
          <a:xfrm rot="2700000">
            <a:off x="5984712" y="5183993"/>
            <a:ext cx="231043" cy="225933"/>
            <a:chOff x="11087593" y="13905"/>
            <a:chExt cx="1085533" cy="1061509"/>
          </a:xfrm>
        </p:grpSpPr>
        <p:sp>
          <p:nvSpPr>
            <p:cNvPr id="13" name="Google Shape;95;p1">
              <a:extLst>
                <a:ext uri="{FF2B5EF4-FFF2-40B4-BE49-F238E27FC236}">
                  <a16:creationId xmlns:a16="http://schemas.microsoft.com/office/drawing/2014/main" id="{AE7092A2-B102-1273-6C25-E1736799EF72}"/>
                </a:ext>
              </a:extLst>
            </p:cNvPr>
            <p:cNvSpPr/>
            <p:nvPr/>
          </p:nvSpPr>
          <p:spPr>
            <a:xfrm>
              <a:off x="11087593" y="548342"/>
              <a:ext cx="537028" cy="527072"/>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4" name="Google Shape;96;p1">
              <a:extLst>
                <a:ext uri="{FF2B5EF4-FFF2-40B4-BE49-F238E27FC236}">
                  <a16:creationId xmlns:a16="http://schemas.microsoft.com/office/drawing/2014/main" id="{CD50D2DC-2455-5951-3C5D-BB02F217709E}"/>
                </a:ext>
              </a:extLst>
            </p:cNvPr>
            <p:cNvSpPr/>
            <p:nvPr/>
          </p:nvSpPr>
          <p:spPr>
            <a:xfrm>
              <a:off x="11636098" y="13905"/>
              <a:ext cx="537028" cy="527079"/>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sp>
        <p:nvSpPr>
          <p:cNvPr id="16" name="Google Shape;104;p1">
            <a:extLst>
              <a:ext uri="{FF2B5EF4-FFF2-40B4-BE49-F238E27FC236}">
                <a16:creationId xmlns:a16="http://schemas.microsoft.com/office/drawing/2014/main" id="{C323D64D-BE3D-E115-33E9-192C329B4C2B}"/>
              </a:ext>
            </a:extLst>
          </p:cNvPr>
          <p:cNvSpPr/>
          <p:nvPr/>
        </p:nvSpPr>
        <p:spPr>
          <a:xfrm>
            <a:off x="2904067" y="3856219"/>
            <a:ext cx="60960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Montserrat Medium"/>
                <a:ea typeface="Montserrat Medium"/>
                <a:cs typeface="Montserrat Medium"/>
                <a:sym typeface="Montserrat Medium"/>
              </a:rPr>
              <a:t>Department of Electrical Electronics and Communication Engineering</a:t>
            </a:r>
            <a:endParaRPr sz="1800" b="1" i="0" u="none" strike="noStrike" cap="none" dirty="0">
              <a:solidFill>
                <a:schemeClr val="dk1"/>
              </a:solidFill>
              <a:latin typeface="Arial"/>
              <a:ea typeface="Arial"/>
              <a:cs typeface="Arial"/>
              <a:sym typeface="Arial"/>
            </a:endParaRPr>
          </a:p>
        </p:txBody>
      </p:sp>
      <p:sp>
        <p:nvSpPr>
          <p:cNvPr id="17" name="Google Shape;105;p1">
            <a:extLst>
              <a:ext uri="{FF2B5EF4-FFF2-40B4-BE49-F238E27FC236}">
                <a16:creationId xmlns:a16="http://schemas.microsoft.com/office/drawing/2014/main" id="{C9CF77E4-28A7-270F-8F1A-AFD4E8DCECCF}"/>
              </a:ext>
            </a:extLst>
          </p:cNvPr>
          <p:cNvSpPr/>
          <p:nvPr/>
        </p:nvSpPr>
        <p:spPr>
          <a:xfrm>
            <a:off x="9156700" y="5791918"/>
            <a:ext cx="2926946"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dk1"/>
              </a:solidFill>
              <a:latin typeface="Arial"/>
              <a:ea typeface="Arial"/>
              <a:cs typeface="Arial"/>
              <a:sym typeface="Arial"/>
            </a:endParaRPr>
          </a:p>
        </p:txBody>
      </p:sp>
      <p:sp>
        <p:nvSpPr>
          <p:cNvPr id="19" name="Google Shape;111;p1">
            <a:extLst>
              <a:ext uri="{FF2B5EF4-FFF2-40B4-BE49-F238E27FC236}">
                <a16:creationId xmlns:a16="http://schemas.microsoft.com/office/drawing/2014/main" id="{037B6323-B919-404C-9A53-E2D1EEBBC29E}"/>
              </a:ext>
            </a:extLst>
          </p:cNvPr>
          <p:cNvSpPr/>
          <p:nvPr/>
        </p:nvSpPr>
        <p:spPr>
          <a:xfrm>
            <a:off x="133754" y="4504626"/>
            <a:ext cx="2926946" cy="1169511"/>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Team: </a:t>
            </a:r>
          </a:p>
          <a:p>
            <a:pPr marL="285750" marR="0" lvl="0" indent="-285750" rtl="0">
              <a:lnSpc>
                <a:spcPct val="100000"/>
              </a:lnSpc>
              <a:spcBef>
                <a:spcPts val="0"/>
              </a:spcBef>
              <a:spcAft>
                <a:spcPts val="0"/>
              </a:spcAft>
              <a:buClr>
                <a:srgbClr val="000000"/>
              </a:buClr>
              <a:buSzPts val="1400"/>
              <a:buFont typeface="Arial" panose="020B0604020202020204" pitchFamily="34" charset="0"/>
              <a:buChar char="•"/>
            </a:pPr>
            <a:r>
              <a:rPr lang="en-US" sz="1400" b="1" i="0" u="none" strike="noStrike" cap="none" dirty="0">
                <a:solidFill>
                  <a:schemeClr val="dk1"/>
                </a:solidFill>
                <a:latin typeface="Montserrat Medium"/>
                <a:ea typeface="Arial"/>
                <a:cs typeface="Arial"/>
                <a:sym typeface="Montserrat Medium"/>
              </a:rPr>
              <a:t>Hari Pawar</a:t>
            </a:r>
          </a:p>
          <a:p>
            <a:pPr marL="285750" indent="-285750">
              <a:buSzPts val="1400"/>
              <a:buFont typeface="Arial" panose="020B0604020202020204" pitchFamily="34" charset="0"/>
              <a:buChar char="•"/>
            </a:pPr>
            <a:r>
              <a:rPr lang="en-US" b="1" dirty="0">
                <a:solidFill>
                  <a:schemeClr val="dk1"/>
                </a:solidFill>
                <a:latin typeface="Montserrat Medium"/>
                <a:sym typeface="Montserrat Medium"/>
              </a:rPr>
              <a:t>Saiprajwalreddy</a:t>
            </a:r>
            <a:endParaRPr lang="en-US" sz="1400" b="1" i="0" u="none" strike="noStrike" cap="none" dirty="0">
              <a:solidFill>
                <a:schemeClr val="dk1"/>
              </a:solidFill>
              <a:latin typeface="Arial"/>
              <a:ea typeface="Arial"/>
              <a:cs typeface="Arial"/>
              <a:sym typeface="Arial"/>
            </a:endParaRPr>
          </a:p>
          <a:p>
            <a:pPr marL="285750" indent="-285750">
              <a:buSzPts val="1400"/>
              <a:buFont typeface="Arial" panose="020B0604020202020204" pitchFamily="34" charset="0"/>
              <a:buChar char="•"/>
            </a:pPr>
            <a:r>
              <a:rPr lang="en-US" b="1" dirty="0">
                <a:solidFill>
                  <a:schemeClr val="dk1"/>
                </a:solidFill>
                <a:latin typeface="Montserrat Medium"/>
                <a:sym typeface="Montserrat Medium"/>
              </a:rPr>
              <a:t>Laxmiprasad Sindageri</a:t>
            </a:r>
          </a:p>
          <a:p>
            <a:pPr marL="285750" marR="0" lvl="0" indent="-285750" algn="ctr" rtl="0">
              <a:lnSpc>
                <a:spcPct val="100000"/>
              </a:lnSpc>
              <a:spcBef>
                <a:spcPts val="0"/>
              </a:spcBef>
              <a:spcAft>
                <a:spcPts val="0"/>
              </a:spcAft>
              <a:buClr>
                <a:srgbClr val="000000"/>
              </a:buClr>
              <a:buSzPts val="1400"/>
              <a:buFont typeface="Arial" panose="020B0604020202020204" pitchFamily="34" charset="0"/>
              <a:buChar char="•"/>
            </a:pPr>
            <a:endParaRPr sz="1400" b="1" i="0" u="none" strike="noStrike" cap="none" dirty="0">
              <a:solidFill>
                <a:schemeClr val="dk1"/>
              </a:solidFill>
              <a:latin typeface="Arial"/>
              <a:ea typeface="Arial"/>
              <a:cs typeface="Arial"/>
              <a:sym typeface="Arial"/>
            </a:endParaRPr>
          </a:p>
        </p:txBody>
      </p:sp>
      <p:sp>
        <p:nvSpPr>
          <p:cNvPr id="20" name="Google Shape;111;p1">
            <a:extLst>
              <a:ext uri="{FF2B5EF4-FFF2-40B4-BE49-F238E27FC236}">
                <a16:creationId xmlns:a16="http://schemas.microsoft.com/office/drawing/2014/main" id="{663FF154-6303-06EF-099B-905F19C206B2}"/>
              </a:ext>
            </a:extLst>
          </p:cNvPr>
          <p:cNvSpPr/>
          <p:nvPr/>
        </p:nvSpPr>
        <p:spPr>
          <a:xfrm>
            <a:off x="9322056" y="5040405"/>
            <a:ext cx="2926946" cy="954067"/>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Mentor: </a:t>
            </a:r>
          </a:p>
          <a:p>
            <a:pPr marL="285750" marR="0" lvl="0" indent="-285750" algn="ctr" rtl="0">
              <a:lnSpc>
                <a:spcPct val="100000"/>
              </a:lnSpc>
              <a:spcBef>
                <a:spcPts val="0"/>
              </a:spcBef>
              <a:spcAft>
                <a:spcPts val="0"/>
              </a:spcAft>
              <a:buClr>
                <a:srgbClr val="000000"/>
              </a:buClr>
              <a:buSzPts val="1400"/>
              <a:buFont typeface="Arial" panose="020B0604020202020204" pitchFamily="34" charset="0"/>
              <a:buChar char="•"/>
            </a:pPr>
            <a:r>
              <a:rPr lang="en-US" b="1" dirty="0">
                <a:solidFill>
                  <a:schemeClr val="dk1"/>
                </a:solidFill>
                <a:latin typeface="Montserrat Medium"/>
                <a:sym typeface="Montserrat Medium"/>
              </a:rPr>
              <a:t>Rohan Prasad</a:t>
            </a:r>
            <a:r>
              <a:rPr lang="en-US" sz="1400" b="1" i="0" u="none" strike="noStrike" cap="none" dirty="0">
                <a:solidFill>
                  <a:schemeClr val="dk1"/>
                </a:solidFill>
                <a:latin typeface="Montserrat Medium"/>
                <a:ea typeface="Arial"/>
                <a:cs typeface="Arial"/>
                <a:sym typeface="Montserrat Medium"/>
              </a:rPr>
              <a:t> </a:t>
            </a:r>
          </a:p>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In-charge: </a:t>
            </a:r>
          </a:p>
          <a:p>
            <a:pPr marL="285750" marR="0" lvl="0" indent="-285750" algn="ctr" rtl="0">
              <a:lnSpc>
                <a:spcPct val="100000"/>
              </a:lnSpc>
              <a:spcBef>
                <a:spcPts val="0"/>
              </a:spcBef>
              <a:spcAft>
                <a:spcPts val="0"/>
              </a:spcAft>
              <a:buClr>
                <a:srgbClr val="000000"/>
              </a:buClr>
              <a:buSzPts val="1400"/>
              <a:buFont typeface="Arial" panose="020B0604020202020204" pitchFamily="34" charset="0"/>
              <a:buChar char="•"/>
            </a:pPr>
            <a:r>
              <a:rPr lang="en-US" sz="1400" b="1" i="0" u="none" strike="noStrike" cap="none" dirty="0">
                <a:solidFill>
                  <a:schemeClr val="dk1"/>
                </a:solidFill>
                <a:latin typeface="Montserrat Medium"/>
                <a:ea typeface="Arial"/>
                <a:cs typeface="Arial"/>
                <a:sym typeface="Montserrat Medium"/>
              </a:rPr>
              <a:t>Dr.Subhashish Tiwari </a:t>
            </a:r>
            <a:endParaRPr lang="en-US" sz="1400" b="1" i="0" u="none" strike="noStrike" cap="none" dirty="0">
              <a:solidFill>
                <a:schemeClr val="dk1"/>
              </a:solidFill>
              <a:latin typeface="Arial"/>
              <a:ea typeface="Arial"/>
              <a:cs typeface="Arial"/>
              <a:sym typeface="Arial"/>
            </a:endParaRPr>
          </a:p>
        </p:txBody>
      </p:sp>
      <p:pic>
        <p:nvPicPr>
          <p:cNvPr id="21" name="Google Shape;67;p1">
            <a:extLst>
              <a:ext uri="{FF2B5EF4-FFF2-40B4-BE49-F238E27FC236}">
                <a16:creationId xmlns:a16="http://schemas.microsoft.com/office/drawing/2014/main" id="{14559E83-6276-698C-A2DC-9D1D6C0E44CD}"/>
              </a:ext>
            </a:extLst>
          </p:cNvPr>
          <p:cNvPicPr preferRelativeResize="0"/>
          <p:nvPr/>
        </p:nvPicPr>
        <p:blipFill rotWithShape="1">
          <a:blip r:embed="rId3">
            <a:alphaModFix/>
          </a:blip>
          <a:srcRect/>
          <a:stretch/>
        </p:blipFill>
        <p:spPr>
          <a:xfrm>
            <a:off x="4601352" y="1778687"/>
            <a:ext cx="2674631" cy="1245671"/>
          </a:xfrm>
          <a:prstGeom prst="rect">
            <a:avLst/>
          </a:prstGeom>
          <a:noFill/>
          <a:ln>
            <a:noFill/>
          </a:ln>
        </p:spPr>
      </p:pic>
      <p:sp>
        <p:nvSpPr>
          <p:cNvPr id="22" name="Google Shape;88;p1">
            <a:extLst>
              <a:ext uri="{FF2B5EF4-FFF2-40B4-BE49-F238E27FC236}">
                <a16:creationId xmlns:a16="http://schemas.microsoft.com/office/drawing/2014/main" id="{8CF9D16E-FF17-2A50-8767-3A06BCEC2AD9}"/>
              </a:ext>
            </a:extLst>
          </p:cNvPr>
          <p:cNvSpPr txBox="1"/>
          <p:nvPr/>
        </p:nvSpPr>
        <p:spPr>
          <a:xfrm>
            <a:off x="222637" y="264014"/>
            <a:ext cx="10384403" cy="95406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007069"/>
                </a:solidFill>
                <a:latin typeface="Open Sans"/>
                <a:ea typeface="Open Sans"/>
                <a:cs typeface="Open Sans"/>
                <a:sym typeface="Open Sans"/>
              </a:rPr>
              <a:t>An Adaptive Modulation For Free Space Optical (FSO) Systems</a:t>
            </a:r>
            <a:endParaRPr lang="en-US" sz="2800" dirty="0"/>
          </a:p>
        </p:txBody>
      </p:sp>
      <p:sp>
        <p:nvSpPr>
          <p:cNvPr id="23" name="Google Shape;88;p1">
            <a:extLst>
              <a:ext uri="{FF2B5EF4-FFF2-40B4-BE49-F238E27FC236}">
                <a16:creationId xmlns:a16="http://schemas.microsoft.com/office/drawing/2014/main" id="{D8F66EB9-9CBE-8ACD-E616-93A5AE55CF5C}"/>
              </a:ext>
            </a:extLst>
          </p:cNvPr>
          <p:cNvSpPr txBox="1"/>
          <p:nvPr/>
        </p:nvSpPr>
        <p:spPr>
          <a:xfrm>
            <a:off x="9812887" y="141274"/>
            <a:ext cx="2245360" cy="40006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i="0" u="none" strike="noStrike" cap="none" dirty="0">
                <a:solidFill>
                  <a:srgbClr val="007069"/>
                </a:solidFill>
                <a:latin typeface="Open Sans"/>
                <a:ea typeface="Open Sans"/>
                <a:cs typeface="Open Sans"/>
                <a:sym typeface="Open Sans"/>
              </a:rPr>
              <a:t>Review-I</a:t>
            </a:r>
            <a:endParaRPr lang="en-US" sz="2000" i="1" dirty="0"/>
          </a:p>
        </p:txBody>
      </p:sp>
      <p:sp>
        <p:nvSpPr>
          <p:cNvPr id="25" name="Google Shape;120;p76">
            <a:extLst>
              <a:ext uri="{FF2B5EF4-FFF2-40B4-BE49-F238E27FC236}">
                <a16:creationId xmlns:a16="http://schemas.microsoft.com/office/drawing/2014/main" id="{38A183C7-510B-0906-FECD-64BA2B628A0E}"/>
              </a:ext>
            </a:extLst>
          </p:cNvPr>
          <p:cNvSpPr/>
          <p:nvPr/>
        </p:nvSpPr>
        <p:spPr>
          <a:xfrm>
            <a:off x="133753" y="2965411"/>
            <a:ext cx="2432050" cy="818907"/>
          </a:xfrm>
          <a:prstGeom prst="roundRect">
            <a:avLst>
              <a:gd name="adj" fmla="val 16667"/>
            </a:avLst>
          </a:prstGeom>
          <a:solidFill>
            <a:srgbClr val="FFC000"/>
          </a:solidFill>
          <a:ln w="25400" cap="flat" cmpd="sng">
            <a:solidFill>
              <a:schemeClr val="accent2">
                <a:lumMod val="5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1" i="0" u="none" strike="noStrike" cap="none" dirty="0">
                <a:solidFill>
                  <a:schemeClr val="lt1"/>
                </a:solidFill>
                <a:latin typeface="Verdana"/>
                <a:ea typeface="Verdana"/>
                <a:cs typeface="Verdana"/>
                <a:sym typeface="Verdana"/>
              </a:rPr>
              <a:t>AY 2025-26 </a:t>
            </a:r>
            <a:endParaRPr sz="900" b="1" i="0" u="none" strike="noStrike" cap="none" dirty="0">
              <a:solidFill>
                <a:srgbClr val="000000"/>
              </a:solidFill>
              <a:latin typeface="Arial"/>
              <a:ea typeface="Arial"/>
              <a:cs typeface="Arial"/>
              <a:sym typeface="Arial"/>
            </a:endParaRPr>
          </a:p>
        </p:txBody>
      </p:sp>
      <p:sp>
        <p:nvSpPr>
          <p:cNvPr id="26" name="Google Shape;120;p76">
            <a:extLst>
              <a:ext uri="{FF2B5EF4-FFF2-40B4-BE49-F238E27FC236}">
                <a16:creationId xmlns:a16="http://schemas.microsoft.com/office/drawing/2014/main" id="{B3C9655A-2680-CBD4-341A-460C55A63157}"/>
              </a:ext>
            </a:extLst>
          </p:cNvPr>
          <p:cNvSpPr/>
          <p:nvPr/>
        </p:nvSpPr>
        <p:spPr>
          <a:xfrm>
            <a:off x="9287933" y="2965412"/>
            <a:ext cx="2770314" cy="818907"/>
          </a:xfrm>
          <a:prstGeom prst="roundRect">
            <a:avLst>
              <a:gd name="adj" fmla="val 16667"/>
            </a:avLst>
          </a:prstGeom>
          <a:solidFill>
            <a:schemeClr val="accent1">
              <a:lumMod val="75000"/>
            </a:schemeClr>
          </a:solidFill>
          <a:ln w="25400" cap="flat" cmpd="sng">
            <a:solidFill>
              <a:schemeClr val="accent2">
                <a:lumMod val="50000"/>
              </a:schemeClr>
            </a:solidFill>
            <a:prstDash val="solid"/>
            <a:round/>
            <a:headEnd type="none" w="sm" len="sm"/>
            <a:tailEnd type="none" w="sm" len="sm"/>
          </a:ln>
        </p:spPr>
        <p:txBody>
          <a:bodyPr spcFirstLastPara="1" wrap="square" lIns="91425" tIns="45700" rIns="91425" bIns="45700" anchor="ctr" anchorCtr="0">
            <a:noAutofit/>
          </a:bodyPr>
          <a:lstStyle/>
          <a:p>
            <a:pPr lvl="0" algn="ctr">
              <a:buSzPts val="3600"/>
            </a:pPr>
            <a:r>
              <a:rPr lang="en-US" sz="1800" b="1" i="0" u="none" strike="noStrike" cap="none" dirty="0">
                <a:solidFill>
                  <a:schemeClr val="lt1"/>
                </a:solidFill>
                <a:latin typeface="Verdana"/>
                <a:ea typeface="Verdana"/>
                <a:cs typeface="Verdana"/>
                <a:sym typeface="Verdana"/>
              </a:rPr>
              <a:t>Capstone Project – </a:t>
            </a:r>
            <a:r>
              <a:rPr lang="en-US" sz="1800" b="1" dirty="0">
                <a:solidFill>
                  <a:schemeClr val="lt1"/>
                </a:solidFill>
                <a:latin typeface="Verdana"/>
                <a:ea typeface="Verdana"/>
                <a:cs typeface="Verdana"/>
                <a:sym typeface="Verdana"/>
              </a:rPr>
              <a:t>Introduction (PROJ2999)</a:t>
            </a:r>
            <a:endParaRPr lang="en-US" sz="1800" b="1" i="0" u="none" strike="noStrike" cap="none" dirty="0">
              <a:solidFill>
                <a:schemeClr val="lt1"/>
              </a:solidFill>
              <a:latin typeface="Verdana"/>
              <a:ea typeface="Verdana"/>
              <a:cs typeface="Verdana"/>
              <a:sym typeface="Verdana"/>
            </a:endParaRPr>
          </a:p>
        </p:txBody>
      </p:sp>
    </p:spTree>
    <p:extLst>
      <p:ext uri="{BB962C8B-B14F-4D97-AF65-F5344CB8AC3E}">
        <p14:creationId xmlns:p14="http://schemas.microsoft.com/office/powerpoint/2010/main" val="2901330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A65F51-F37A-0F0B-AFF4-2134BDC03074}"/>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60440EB-4A8A-D93C-606D-594A9C00C62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dirty="0"/>
          </a:p>
        </p:txBody>
      </p:sp>
      <p:sp>
        <p:nvSpPr>
          <p:cNvPr id="4" name="Google Shape;125;p3">
            <a:extLst>
              <a:ext uri="{FF2B5EF4-FFF2-40B4-BE49-F238E27FC236}">
                <a16:creationId xmlns:a16="http://schemas.microsoft.com/office/drawing/2014/main" id="{6E899E6C-558C-950D-AACE-666F4910120B}"/>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Implementation and Results – Iteration </a:t>
            </a:r>
            <a:r>
              <a:rPr lang="en-US" sz="2400" b="1" dirty="0">
                <a:latin typeface="Montserrat"/>
                <a:ea typeface="Montserrat"/>
                <a:cs typeface="Montserrat"/>
                <a:sym typeface="Montserrat"/>
              </a:rPr>
              <a:t>3 (Optional)</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935777F9-D82A-2939-0C57-126FBC7D4C26}"/>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Iteration : Results + Validation against the use cases and test cases </a:t>
            </a:r>
          </a:p>
          <a:p>
            <a:pPr marL="0" marR="0" lvl="0" indent="0" rtl="0">
              <a:lnSpc>
                <a:spcPct val="100000"/>
              </a:lnSpc>
              <a:spcBef>
                <a:spcPts val="0"/>
              </a:spcBef>
              <a:spcAft>
                <a:spcPts val="0"/>
              </a:spcAft>
              <a:buNone/>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38600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EA98FA-4F35-C93F-73A2-485950D05BBB}"/>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4132046-4ACE-A1E3-4010-52881C9836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dirty="0"/>
          </a:p>
        </p:txBody>
      </p:sp>
      <p:sp>
        <p:nvSpPr>
          <p:cNvPr id="4" name="Google Shape;125;p3">
            <a:extLst>
              <a:ext uri="{FF2B5EF4-FFF2-40B4-BE49-F238E27FC236}">
                <a16:creationId xmlns:a16="http://schemas.microsoft.com/office/drawing/2014/main" id="{9BB43107-1A1B-029D-C73C-2126600571B2}"/>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Conclusion &amp; Future Work</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8EB3901A-2C1A-A66B-C9AE-81E8FAFAB4FF}"/>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Summary and Conclusion </a:t>
            </a: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r>
              <a:rPr lang="en-US" dirty="0"/>
              <a:t>In this project, we explored the use of adaptive modulation in Free-Space Optical (FSO) communication to address the challenges posed by atmospheric turbulence, signal fading, and varying channel conditions. The system was designed to dynamically adjust the modulation scheme—such as Pulse Position Modulation (PPM)—based on real-time channel quality, ensuring that the bit error rate (BER) remained within acceptable limits. Simulations demonstrated that adaptive modulation significantly improves link reliability and spectral efficiency compared to traditional fixed-modulation systems. The project highlights that by adapting the modulation in response to changing environmental conditions, FSO communication systems can achieve higher throughput, better quality of service, and more robust performance. Overall, the study confirms that adaptive modulation is a practical and effective approach for enhancing FSO link performance, making optical wireless communication more resilient and efficient for real-world applications.</a:t>
            </a:r>
          </a:p>
          <a:p>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r>
              <a:rPr lang="en-IN" b="1" dirty="0">
                <a:latin typeface="Verdana" panose="020B0604030504040204" pitchFamily="34" charset="0"/>
                <a:ea typeface="Verdana" panose="020B0604030504040204" pitchFamily="34" charset="0"/>
              </a:rPr>
              <a:t>Future Work</a:t>
            </a:r>
          </a:p>
          <a:p>
            <a:endParaRPr lang="en-IN" b="1" dirty="0">
              <a:latin typeface="Verdana" panose="020B0604030504040204" pitchFamily="34" charset="0"/>
              <a:ea typeface="Verdana" panose="020B0604030504040204" pitchFamily="34" charset="0"/>
            </a:endParaRPr>
          </a:p>
          <a:p>
            <a:pPr marL="285750" lvl="0" indent="-285750">
              <a:buFont typeface="Arial" panose="020B0604020202020204" pitchFamily="34" charset="0"/>
              <a:buChar char="•"/>
            </a:pPr>
            <a:r>
              <a:rPr lang="en-US" dirty="0"/>
              <a:t>Integrate adaptive modulation with advanced error correction to reduce bit error rates under severe turbulence.</a:t>
            </a:r>
          </a:p>
          <a:p>
            <a:pPr marL="285750" lvl="0" indent="-285750">
              <a:buFont typeface="Arial" panose="020B0604020202020204" pitchFamily="34" charset="0"/>
              <a:buChar char="•"/>
            </a:pPr>
            <a:r>
              <a:rPr lang="en-US" dirty="0"/>
              <a:t>Compare adaptive vs non adaptive systems.</a:t>
            </a:r>
          </a:p>
          <a:p>
            <a:pPr marL="285750" lvl="0" indent="-285750">
              <a:buFont typeface="Arial" panose="020B0604020202020204" pitchFamily="34" charset="0"/>
              <a:buChar char="•"/>
            </a:pPr>
            <a:r>
              <a:rPr lang="en-US" dirty="0"/>
              <a:t>Optimize for energy efficiency to reduce power consumption while maintaining high data rates.</a:t>
            </a:r>
          </a:p>
          <a:p>
            <a:pPr marL="285750" lvl="0" indent="-285750">
              <a:buFont typeface="Arial" panose="020B0604020202020204" pitchFamily="34" charset="0"/>
              <a:buChar char="•"/>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567826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g2fee63df26b_0_0"/>
          <p:cNvSpPr txBox="1"/>
          <p:nvPr/>
        </p:nvSpPr>
        <p:spPr>
          <a:xfrm>
            <a:off x="1233714" y="2607717"/>
            <a:ext cx="9724500" cy="18624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1500"/>
              <a:buFont typeface="Arial"/>
              <a:buNone/>
            </a:pPr>
            <a:r>
              <a:rPr lang="en-US" sz="11500" b="1" i="0" u="none" strike="noStrike" cap="none">
                <a:solidFill>
                  <a:srgbClr val="007069"/>
                </a:solidFill>
                <a:latin typeface="Open Sans"/>
                <a:ea typeface="Open Sans"/>
                <a:cs typeface="Open Sans"/>
                <a:sym typeface="Open Sans"/>
              </a:rPr>
              <a:t>THANK </a:t>
            </a:r>
            <a:r>
              <a:rPr lang="en-US" sz="11500" b="1" i="0" u="none" strike="noStrike" cap="none">
                <a:solidFill>
                  <a:srgbClr val="A5A5A5"/>
                </a:solidFill>
                <a:latin typeface="Open Sans"/>
                <a:ea typeface="Open Sans"/>
                <a:cs typeface="Open Sans"/>
                <a:sym typeface="Open Sans"/>
              </a:rPr>
              <a:t>YOU</a:t>
            </a:r>
            <a:endParaRPr sz="1400" b="0" i="0" u="none" strike="noStrike" cap="none">
              <a:solidFill>
                <a:srgbClr val="000000"/>
              </a:solidFill>
              <a:latin typeface="Aharoni"/>
              <a:ea typeface="Aharoni"/>
              <a:cs typeface="Aharoni"/>
              <a:sym typeface="Aharoni"/>
            </a:endParaRPr>
          </a:p>
        </p:txBody>
      </p:sp>
      <p:sp>
        <p:nvSpPr>
          <p:cNvPr id="744" name="Google Shape;744;g2fee63df26b_0_0"/>
          <p:cNvSpPr txBox="1"/>
          <p:nvPr/>
        </p:nvSpPr>
        <p:spPr>
          <a:xfrm>
            <a:off x="1596571" y="4466045"/>
            <a:ext cx="8998800" cy="40006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dirty="0">
                <a:solidFill>
                  <a:srgbClr val="7F7F7F"/>
                </a:solidFill>
                <a:latin typeface="Open Sans"/>
                <a:ea typeface="Open Sans"/>
                <a:cs typeface="Open Sans"/>
                <a:sym typeface="Open Sans"/>
              </a:rPr>
              <a:t>Have a Great Day ! </a:t>
            </a:r>
            <a:endParaRPr sz="1400" b="0" i="0" u="none" strike="noStrike" cap="none" dirty="0">
              <a:solidFill>
                <a:srgbClr val="000000"/>
              </a:solidFill>
              <a:latin typeface="Aharoni"/>
              <a:ea typeface="Aharoni"/>
              <a:cs typeface="Aharoni"/>
              <a:sym typeface="Aharon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016D5E0D-E878-63B4-A1A9-208E58ED601E}"/>
            </a:ext>
          </a:extLst>
        </p:cNvPr>
        <p:cNvGrpSpPr/>
        <p:nvPr/>
      </p:nvGrpSpPr>
      <p:grpSpPr>
        <a:xfrm>
          <a:off x="0" y="0"/>
          <a:ext cx="0" cy="0"/>
          <a:chOff x="0" y="0"/>
          <a:chExt cx="0" cy="0"/>
        </a:xfrm>
      </p:grpSpPr>
      <p:sp>
        <p:nvSpPr>
          <p:cNvPr id="8" name="Google Shape;125;p3">
            <a:extLst>
              <a:ext uri="{FF2B5EF4-FFF2-40B4-BE49-F238E27FC236}">
                <a16:creationId xmlns:a16="http://schemas.microsoft.com/office/drawing/2014/main" id="{1EF97A4B-E82E-712F-CA13-78D59E17A26B}"/>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Montserrat"/>
                <a:ea typeface="Montserrat"/>
                <a:cs typeface="Montserrat"/>
                <a:sym typeface="Montserrat"/>
              </a:rPr>
              <a:t>Objective and Goals</a:t>
            </a:r>
            <a:endParaRPr dirty="0"/>
          </a:p>
        </p:txBody>
      </p:sp>
      <p:sp>
        <p:nvSpPr>
          <p:cNvPr id="3" name="Google Shape;120;p76">
            <a:extLst>
              <a:ext uri="{FF2B5EF4-FFF2-40B4-BE49-F238E27FC236}">
                <a16:creationId xmlns:a16="http://schemas.microsoft.com/office/drawing/2014/main" id="{CA08A1E2-29B3-F3D5-48A9-5D1EA6629717}"/>
              </a:ext>
            </a:extLst>
          </p:cNvPr>
          <p:cNvSpPr/>
          <p:nvPr/>
        </p:nvSpPr>
        <p:spPr>
          <a:xfrm>
            <a:off x="550606" y="765905"/>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Objective </a:t>
            </a:r>
            <a:endParaRPr sz="1000" b="1" i="0" u="none" strike="noStrike" cap="none" dirty="0">
              <a:solidFill>
                <a:srgbClr val="000000"/>
              </a:solidFill>
              <a:latin typeface="Arial"/>
              <a:ea typeface="Arial"/>
              <a:cs typeface="Arial"/>
              <a:sym typeface="Arial"/>
            </a:endParaRPr>
          </a:p>
        </p:txBody>
      </p:sp>
      <p:sp>
        <p:nvSpPr>
          <p:cNvPr id="5" name="Google Shape;120;p76">
            <a:extLst>
              <a:ext uri="{FF2B5EF4-FFF2-40B4-BE49-F238E27FC236}">
                <a16:creationId xmlns:a16="http://schemas.microsoft.com/office/drawing/2014/main" id="{17BF0AA4-CB04-F194-9E07-5F430F49129E}"/>
              </a:ext>
            </a:extLst>
          </p:cNvPr>
          <p:cNvSpPr/>
          <p:nvPr/>
        </p:nvSpPr>
        <p:spPr>
          <a:xfrm>
            <a:off x="550606" y="3429000"/>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Goals</a:t>
            </a:r>
            <a:endParaRPr sz="1000" b="1" i="0" u="none" strike="noStrike" cap="none" dirty="0">
              <a:solidFill>
                <a:srgbClr val="000000"/>
              </a:solidFill>
              <a:latin typeface="Arial"/>
              <a:ea typeface="Arial"/>
              <a:cs typeface="Arial"/>
              <a:sym typeface="Arial"/>
            </a:endParaRPr>
          </a:p>
        </p:txBody>
      </p:sp>
      <p:sp>
        <p:nvSpPr>
          <p:cNvPr id="33" name="TextBox 32">
            <a:extLst>
              <a:ext uri="{FF2B5EF4-FFF2-40B4-BE49-F238E27FC236}">
                <a16:creationId xmlns:a16="http://schemas.microsoft.com/office/drawing/2014/main" id="{A1111477-E886-23E8-64BD-4CADAD76379A}"/>
              </a:ext>
            </a:extLst>
          </p:cNvPr>
          <p:cNvSpPr txBox="1"/>
          <p:nvPr/>
        </p:nvSpPr>
        <p:spPr>
          <a:xfrm>
            <a:off x="1000124" y="1268361"/>
            <a:ext cx="10457706" cy="1815882"/>
          </a:xfrm>
          <a:prstGeom prst="rect">
            <a:avLst/>
          </a:prstGeom>
          <a:noFill/>
        </p:spPr>
        <p:txBody>
          <a:bodyPr wrap="square" rtlCol="0">
            <a:spAutoFit/>
          </a:bodyPr>
          <a:lstStyle/>
          <a:p>
            <a:pPr marL="285750" indent="-285750">
              <a:buFont typeface="Arial" panose="020B0604020202020204" pitchFamily="34" charset="0"/>
              <a:buChar char="•"/>
            </a:pPr>
            <a:r>
              <a:rPr lang="en-US" dirty="0"/>
              <a:t>Develop an adaptive modulation for Free Space Optical Systems.</a:t>
            </a:r>
          </a:p>
          <a:p>
            <a:pPr marL="285750" indent="-285750">
              <a:buFont typeface="Arial" panose="020B0604020202020204" pitchFamily="34" charset="0"/>
              <a:buChar char="•"/>
            </a:pPr>
            <a:r>
              <a:rPr lang="en-US" dirty="0"/>
              <a:t>To implement M Pulse Position Modulation (M-PPM) for FSO systems to improve power efficiency.</a:t>
            </a:r>
          </a:p>
          <a:p>
            <a:pPr marL="285750" indent="-285750">
              <a:buFont typeface="Arial" panose="020B0604020202020204" pitchFamily="34" charset="0"/>
              <a:buChar char="•"/>
            </a:pPr>
            <a:r>
              <a:rPr lang="en-US" dirty="0"/>
              <a:t>To integrate turbo coding for error correction and reliable data transmission.</a:t>
            </a:r>
          </a:p>
          <a:p>
            <a:pPr marL="285750" indent="-285750">
              <a:buFont typeface="Arial" panose="020B0604020202020204" pitchFamily="34" charset="0"/>
              <a:buChar char="•"/>
            </a:pPr>
            <a:r>
              <a:rPr lang="en-US" dirty="0"/>
              <a:t>To develop an adaptive modulation scheme that dynamically adjusts modulation size based on Channel State Information (CSI).</a:t>
            </a:r>
          </a:p>
          <a:p>
            <a:pPr marL="285750" indent="-285750">
              <a:buFont typeface="Arial" panose="020B0604020202020204" pitchFamily="34" charset="0"/>
              <a:buChar char="•"/>
            </a:pPr>
            <a:r>
              <a:rPr lang="en-US" dirty="0"/>
              <a:t>To compare adaptive vs non-adaptive FSO systems in terms of Bit Error Rate (BER), outage probability, and bandwidth efficiency.</a:t>
            </a:r>
          </a:p>
          <a:p>
            <a:pPr marL="285750" indent="-285750">
              <a:buFont typeface="Arial" panose="020B0604020202020204" pitchFamily="34" charset="0"/>
              <a:buChar char="•"/>
            </a:pPr>
            <a:endParaRPr lang="en-IN" dirty="0">
              <a:latin typeface="Verdana" panose="020B0604030504040204" pitchFamily="34" charset="0"/>
              <a:ea typeface="Verdana" panose="020B0604030504040204" pitchFamily="34" charset="0"/>
            </a:endParaRPr>
          </a:p>
        </p:txBody>
      </p:sp>
      <p:sp>
        <p:nvSpPr>
          <p:cNvPr id="34" name="TextBox 33">
            <a:extLst>
              <a:ext uri="{FF2B5EF4-FFF2-40B4-BE49-F238E27FC236}">
                <a16:creationId xmlns:a16="http://schemas.microsoft.com/office/drawing/2014/main" id="{4A9AEFFB-1A20-899A-F8E0-29DEDB267EF4}"/>
              </a:ext>
            </a:extLst>
          </p:cNvPr>
          <p:cNvSpPr txBox="1"/>
          <p:nvPr/>
        </p:nvSpPr>
        <p:spPr>
          <a:xfrm>
            <a:off x="1014942" y="3860497"/>
            <a:ext cx="9943179" cy="2246769"/>
          </a:xfrm>
          <a:prstGeom prst="rect">
            <a:avLst/>
          </a:prstGeom>
          <a:noFill/>
        </p:spPr>
        <p:txBody>
          <a:bodyPr wrap="square" rtlCol="0">
            <a:spAutoFit/>
          </a:bodyPr>
          <a:lstStyle/>
          <a:p>
            <a:r>
              <a:rPr lang="en-IN" b="1" dirty="0">
                <a:latin typeface="Verdana" panose="020B0604030504040204" pitchFamily="34" charset="0"/>
                <a:ea typeface="Verdana" panose="020B0604030504040204" pitchFamily="34" charset="0"/>
              </a:rPr>
              <a:t>Main Goals </a:t>
            </a:r>
          </a:p>
          <a:p>
            <a:pPr marL="285750" indent="-285750">
              <a:buFont typeface="Arial" panose="020B0604020202020204" pitchFamily="34" charset="0"/>
              <a:buChar char="•"/>
            </a:pPr>
            <a:r>
              <a:rPr lang="en-US" dirty="0"/>
              <a:t>To model and simulate a Free-Space Optical (FSO) communication channel in MATLAB</a:t>
            </a:r>
          </a:p>
          <a:p>
            <a:pPr marL="285750" indent="-285750">
              <a:buFont typeface="Arial" panose="020B0604020202020204" pitchFamily="34" charset="0"/>
              <a:buChar char="•"/>
            </a:pPr>
            <a:r>
              <a:rPr lang="en-US" dirty="0"/>
              <a:t>Develop an adaptive modulation algorithm that selects optimal modulation size based on real-time Channel State Information (CSI). </a:t>
            </a:r>
          </a:p>
          <a:p>
            <a:pPr marL="285750" indent="-285750">
              <a:buFont typeface="Arial" panose="020B0604020202020204" pitchFamily="34" charset="0"/>
              <a:buChar char="•"/>
            </a:pPr>
            <a:r>
              <a:rPr lang="en-US" dirty="0"/>
              <a:t>Evaluate performance metrics like Bit Error Rate (BER), bandwidth efficiency, and outage probability for adaptive vs non-adaptive systems.</a:t>
            </a:r>
            <a:endParaRPr lang="en-IN"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r>
              <a:rPr lang="en-IN" b="1" dirty="0">
                <a:latin typeface="Verdana" panose="020B0604030504040204" pitchFamily="34" charset="0"/>
                <a:ea typeface="Verdana" panose="020B0604030504040204" pitchFamily="34" charset="0"/>
              </a:rPr>
              <a:t>Additional Goals </a:t>
            </a:r>
          </a:p>
          <a:p>
            <a:pPr marL="285750" indent="-285750">
              <a:buFont typeface="Arial" panose="020B0604020202020204" pitchFamily="34" charset="0"/>
              <a:buChar char="•"/>
            </a:pPr>
            <a:r>
              <a:rPr lang="en-US" dirty="0"/>
              <a:t>To evaluate outage probability under different weather conditions</a:t>
            </a:r>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p:txBody>
      </p:sp>
      <p:sp>
        <p:nvSpPr>
          <p:cNvPr id="35" name="Slide Number Placeholder 34">
            <a:extLst>
              <a:ext uri="{FF2B5EF4-FFF2-40B4-BE49-F238E27FC236}">
                <a16:creationId xmlns:a16="http://schemas.microsoft.com/office/drawing/2014/main" id="{FB294828-0F9E-F06A-05D5-7A5C37AB34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dirty="0"/>
          </a:p>
        </p:txBody>
      </p:sp>
    </p:spTree>
    <p:extLst>
      <p:ext uri="{BB962C8B-B14F-4D97-AF65-F5344CB8AC3E}">
        <p14:creationId xmlns:p14="http://schemas.microsoft.com/office/powerpoint/2010/main" val="1429641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5D277163-DDF4-8A7D-727E-9DC95265C51D}"/>
            </a:ext>
          </a:extLst>
        </p:cNvPr>
        <p:cNvGrpSpPr/>
        <p:nvPr/>
      </p:nvGrpSpPr>
      <p:grpSpPr>
        <a:xfrm>
          <a:off x="0" y="0"/>
          <a:ext cx="0" cy="0"/>
          <a:chOff x="0" y="0"/>
          <a:chExt cx="0" cy="0"/>
        </a:xfrm>
      </p:grpSpPr>
      <p:sp>
        <p:nvSpPr>
          <p:cNvPr id="8" name="Google Shape;125;p3">
            <a:extLst>
              <a:ext uri="{FF2B5EF4-FFF2-40B4-BE49-F238E27FC236}">
                <a16:creationId xmlns:a16="http://schemas.microsoft.com/office/drawing/2014/main" id="{C6ECFB60-4922-9557-3C5E-7FA842E8B16A}"/>
              </a:ext>
            </a:extLst>
          </p:cNvPr>
          <p:cNvSpPr txBox="1"/>
          <p:nvPr/>
        </p:nvSpPr>
        <p:spPr>
          <a:xfrm>
            <a:off x="452283" y="1558456"/>
            <a:ext cx="11326761" cy="50488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lang="en-IN" dirty="0">
              <a:latin typeface="Verdana" panose="020B0604030504040204" pitchFamily="34" charset="0"/>
              <a:ea typeface="Verdana" panose="020B0604030504040204" pitchFamily="34" charset="0"/>
            </a:endParaRPr>
          </a:p>
        </p:txBody>
      </p:sp>
      <p:sp>
        <p:nvSpPr>
          <p:cNvPr id="3" name="Slide Number Placeholder 2">
            <a:extLst>
              <a:ext uri="{FF2B5EF4-FFF2-40B4-BE49-F238E27FC236}">
                <a16:creationId xmlns:a16="http://schemas.microsoft.com/office/drawing/2014/main" id="{83241AC6-CE23-A38B-BD86-17E34844F7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dirty="0"/>
          </a:p>
        </p:txBody>
      </p:sp>
      <p:sp>
        <p:nvSpPr>
          <p:cNvPr id="5" name="Google Shape;125;p3">
            <a:extLst>
              <a:ext uri="{FF2B5EF4-FFF2-40B4-BE49-F238E27FC236}">
                <a16:creationId xmlns:a16="http://schemas.microsoft.com/office/drawing/2014/main" id="{12977A3E-566F-814B-0D9C-37C0E1141171}"/>
              </a:ext>
            </a:extLst>
          </p:cNvPr>
          <p:cNvSpPr txBox="1"/>
          <p:nvPr/>
        </p:nvSpPr>
        <p:spPr>
          <a:xfrm>
            <a:off x="753634" y="250707"/>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Montserrat"/>
                <a:ea typeface="Montserrat"/>
                <a:cs typeface="Montserrat"/>
                <a:sym typeface="Montserrat"/>
              </a:rPr>
              <a:t>Project Plan </a:t>
            </a:r>
            <a:endParaRPr dirty="0"/>
          </a:p>
        </p:txBody>
      </p:sp>
      <p:pic>
        <p:nvPicPr>
          <p:cNvPr id="4" name="Picture 3">
            <a:extLst>
              <a:ext uri="{FF2B5EF4-FFF2-40B4-BE49-F238E27FC236}">
                <a16:creationId xmlns:a16="http://schemas.microsoft.com/office/drawing/2014/main" id="{E77B24D4-E9C3-BCCC-023B-E378A12BCDC8}"/>
              </a:ext>
            </a:extLst>
          </p:cNvPr>
          <p:cNvPicPr/>
          <p:nvPr/>
        </p:nvPicPr>
        <p:blipFill rotWithShape="1">
          <a:blip r:embed="rId3"/>
          <a:srcRect t="17538" b="12157"/>
          <a:stretch>
            <a:fillRect/>
          </a:stretch>
        </p:blipFill>
        <p:spPr bwMode="auto">
          <a:xfrm>
            <a:off x="636950" y="1156417"/>
            <a:ext cx="11102767" cy="420984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16315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EAB61C2-B595-6D36-CB78-3791DED722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dirty="0"/>
          </a:p>
        </p:txBody>
      </p:sp>
      <p:sp>
        <p:nvSpPr>
          <p:cNvPr id="4" name="Google Shape;125;p3">
            <a:extLst>
              <a:ext uri="{FF2B5EF4-FFF2-40B4-BE49-F238E27FC236}">
                <a16:creationId xmlns:a16="http://schemas.microsoft.com/office/drawing/2014/main" id="{050F573B-21F3-B526-5212-5E481ED19CDC}"/>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Literature Survey</a:t>
            </a:r>
            <a:endParaRPr dirty="0"/>
          </a:p>
        </p:txBody>
      </p:sp>
      <p:sp>
        <p:nvSpPr>
          <p:cNvPr id="5" name="Google Shape;125;p3">
            <a:extLst>
              <a:ext uri="{FF2B5EF4-FFF2-40B4-BE49-F238E27FC236}">
                <a16:creationId xmlns:a16="http://schemas.microsoft.com/office/drawing/2014/main" id="{189FAE14-3F2D-9B3A-FA7E-862D36BC1477}"/>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Key Publications </a:t>
            </a:r>
          </a:p>
          <a:p>
            <a:pPr lvl="0"/>
            <a:r>
              <a:rPr lang="en-US" b="1" dirty="0"/>
              <a:t>1)Adaptive Coded Modulation for IM/DD Free-Space Optical Backhauling.</a:t>
            </a:r>
          </a:p>
          <a:p>
            <a:pPr lvl="0"/>
            <a:r>
              <a:rPr lang="en-IN" b="1" dirty="0">
                <a:latin typeface="+mn-lt"/>
                <a:ea typeface="Verdana" panose="020B0604030504040204" pitchFamily="34" charset="0"/>
              </a:rPr>
              <a:t>Author:</a:t>
            </a:r>
            <a:r>
              <a:rPr lang="en-US" dirty="0">
                <a:latin typeface="+mn-lt"/>
              </a:rPr>
              <a:t> </a:t>
            </a:r>
            <a:r>
              <a:rPr lang="en-US" dirty="0"/>
              <a:t>Ahmed Elzanaty and Mohamed-Slim Alouini.</a:t>
            </a:r>
          </a:p>
          <a:p>
            <a:pPr lvl="0"/>
            <a:r>
              <a:rPr lang="en-IN" b="1" dirty="0">
                <a:latin typeface="+mn-lt"/>
                <a:ea typeface="Verdana" panose="020B0604030504040204" pitchFamily="34" charset="0"/>
              </a:rPr>
              <a:t>Journal:</a:t>
            </a:r>
            <a:r>
              <a:rPr lang="en-IN" dirty="0">
                <a:latin typeface="Verdana" panose="020B0604030504040204" pitchFamily="34" charset="0"/>
                <a:ea typeface="Verdana" panose="020B0604030504040204" pitchFamily="34" charset="0"/>
              </a:rPr>
              <a:t>Google Scholar</a:t>
            </a:r>
          </a:p>
          <a:p>
            <a:pPr lvl="0"/>
            <a:r>
              <a:rPr lang="en-IN" b="1" dirty="0">
                <a:latin typeface="+mn-lt"/>
                <a:ea typeface="Verdana" panose="020B0604030504040204" pitchFamily="34" charset="0"/>
              </a:rPr>
              <a:t>Key Takeaways:</a:t>
            </a:r>
            <a:r>
              <a:rPr lang="en-US" dirty="0">
                <a:latin typeface="+mn-lt"/>
              </a:rPr>
              <a:t> </a:t>
            </a:r>
            <a:r>
              <a:rPr lang="en-US" dirty="0"/>
              <a:t>The paper proposes SpaDCoM, which uses probabilistic shaping (CCDM) + binary FEC to transmit a mix of shaped (sparse) and uniform (dense) symbols over FSO links. This design adapts to turbulence, works close to channel capacity (within 0.2 dB), saves power, and remains practical with standard FEC codes.</a:t>
            </a:r>
          </a:p>
          <a:p>
            <a:pPr lvl="0"/>
            <a:endParaRPr lang="en-US" b="1" dirty="0">
              <a:latin typeface="Verdana" panose="020B0604030504040204" pitchFamily="34" charset="0"/>
              <a:ea typeface="Verdana" panose="020B0604030504040204" pitchFamily="34" charset="0"/>
            </a:endParaRPr>
          </a:p>
          <a:p>
            <a:pPr lvl="0"/>
            <a:r>
              <a:rPr lang="en-US" b="1" dirty="0">
                <a:latin typeface="Verdana" panose="020B0604030504040204" pitchFamily="34" charset="0"/>
                <a:ea typeface="Verdana" panose="020B0604030504040204" pitchFamily="34" charset="0"/>
              </a:rPr>
              <a:t>2)</a:t>
            </a:r>
            <a:r>
              <a:rPr lang="en-US" dirty="0"/>
              <a:t> </a:t>
            </a:r>
            <a:r>
              <a:rPr lang="en-US" b="1" dirty="0"/>
              <a:t>Adaptive Subcarrier PSK Intensity Modulation in Free-Space Optical Systems</a:t>
            </a:r>
          </a:p>
          <a:p>
            <a:pPr lvl="0"/>
            <a:r>
              <a:rPr lang="en-IN" b="1" dirty="0">
                <a:ea typeface="Verdana" panose="020B0604030504040204" pitchFamily="34" charset="0"/>
              </a:rPr>
              <a:t>Author:</a:t>
            </a:r>
            <a:r>
              <a:rPr lang="en-US" dirty="0"/>
              <a:t> Nestor D. Chatzidiamantis, Athanasios S. Lioumpas, George K. Karagiannidis, Shlomi Arnon.</a:t>
            </a:r>
          </a:p>
          <a:p>
            <a:pPr lvl="0"/>
            <a:r>
              <a:rPr lang="en-IN" b="1" dirty="0">
                <a:ea typeface="Verdana" panose="020B0604030504040204" pitchFamily="34" charset="0"/>
              </a:rPr>
              <a:t>Journal:</a:t>
            </a:r>
            <a:r>
              <a:rPr lang="en-IN" dirty="0">
                <a:latin typeface="Verdana" panose="020B0604030504040204" pitchFamily="34" charset="0"/>
                <a:ea typeface="Verdana" panose="020B0604030504040204" pitchFamily="34" charset="0"/>
              </a:rPr>
              <a:t>Google Scholar</a:t>
            </a:r>
          </a:p>
          <a:p>
            <a:r>
              <a:rPr lang="en-IN" b="1" dirty="0">
                <a:ea typeface="Verdana" panose="020B0604030504040204" pitchFamily="34" charset="0"/>
              </a:rPr>
              <a:t>Key Takeaways:</a:t>
            </a:r>
            <a:r>
              <a:rPr lang="en-US" dirty="0"/>
              <a:t> This paper shows that Adaptive S-PSK Intensity Modulation allows FSO links to change modulation order depending on turbulence, improving spectral efficiency and reliability while keeping BER under control. It works best in moderate-to-strong turbulence and can be further enhanced with MIMO apertures.</a:t>
            </a:r>
          </a:p>
          <a:p>
            <a:pPr lvl="0"/>
            <a:endParaRPr lang="en-US" b="1" dirty="0">
              <a:latin typeface="Verdana" panose="020B0604030504040204" pitchFamily="34" charset="0"/>
              <a:ea typeface="Verdana" panose="020B0604030504040204" pitchFamily="34" charset="0"/>
            </a:endParaRPr>
          </a:p>
          <a:p>
            <a:pPr lvl="0"/>
            <a:endParaRPr lang="en-US" b="1" dirty="0">
              <a:latin typeface="Verdana" panose="020B0604030504040204" pitchFamily="34" charset="0"/>
              <a:ea typeface="Verdana" panose="020B0604030504040204" pitchFamily="34" charset="0"/>
            </a:endParaRPr>
          </a:p>
          <a:p>
            <a:pPr lvl="0"/>
            <a:r>
              <a:rPr lang="en-US" b="1" dirty="0">
                <a:latin typeface="Verdana" panose="020B0604030504040204" pitchFamily="34" charset="0"/>
                <a:ea typeface="Verdana" panose="020B0604030504040204" pitchFamily="34" charset="0"/>
              </a:rPr>
              <a:t>3)</a:t>
            </a:r>
            <a:r>
              <a:rPr lang="en-US" b="1" dirty="0"/>
              <a:t>Power Control and Adaptive Digital Pulse Interval Modulation for Free Space Optical Links.</a:t>
            </a:r>
          </a:p>
          <a:p>
            <a:pPr lvl="0"/>
            <a:r>
              <a:rPr lang="en-IN" b="1" dirty="0">
                <a:ea typeface="Verdana" panose="020B0604030504040204" pitchFamily="34" charset="0"/>
              </a:rPr>
              <a:t>Author:</a:t>
            </a:r>
            <a:r>
              <a:rPr lang="en-US" dirty="0"/>
              <a:t> Mohammad Taghi Dabiri, Mohammad Javad Saber, and Seyed Mohammad Sajad Sadough</a:t>
            </a:r>
          </a:p>
          <a:p>
            <a:pPr lvl="0"/>
            <a:r>
              <a:rPr lang="en-IN" b="1" dirty="0">
                <a:ea typeface="Verdana" panose="020B0604030504040204" pitchFamily="34" charset="0"/>
              </a:rPr>
              <a:t>Journal:</a:t>
            </a:r>
            <a:r>
              <a:rPr lang="en-IN" dirty="0">
                <a:latin typeface="Verdana" panose="020B0604030504040204" pitchFamily="34" charset="0"/>
                <a:ea typeface="Verdana" panose="020B0604030504040204" pitchFamily="34" charset="0"/>
              </a:rPr>
              <a:t>Google Scholar</a:t>
            </a:r>
          </a:p>
          <a:p>
            <a:pPr lvl="0"/>
            <a:r>
              <a:rPr lang="en-IN" b="1" dirty="0">
                <a:ea typeface="Verdana" panose="020B0604030504040204" pitchFamily="34" charset="0"/>
              </a:rPr>
              <a:t>Key Takeaways:</a:t>
            </a:r>
            <a:r>
              <a:rPr lang="en-US" dirty="0"/>
              <a:t>The proposed technique uses Power Control combined with an Adaptive Digital Pulse Interval Modulation (DPIM) scheme to significantly mitigate the performance degradation caused by atmospheric turbulence (like scintillation and fading) in Free Space Optical (FSO) links, thereby achieving more reliable and efficient communication.</a:t>
            </a: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r>
              <a:rPr lang="en-IN" dirty="0">
                <a:latin typeface="Verdana" panose="020B0604030504040204" pitchFamily="34" charset="0"/>
                <a:ea typeface="Verdana" panose="020B0604030504040204" pitchFamily="34" charset="0"/>
              </a:rPr>
              <a:t> </a:t>
            </a:r>
          </a:p>
        </p:txBody>
      </p:sp>
    </p:spTree>
    <p:extLst>
      <p:ext uri="{BB962C8B-B14F-4D97-AF65-F5344CB8AC3E}">
        <p14:creationId xmlns:p14="http://schemas.microsoft.com/office/powerpoint/2010/main" val="2538241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C4699F-2F32-6373-90A1-7654CD0CD991}"/>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EAD7A1D-5249-D763-88FC-F8C51F249F4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dirty="0"/>
          </a:p>
        </p:txBody>
      </p:sp>
      <p:sp>
        <p:nvSpPr>
          <p:cNvPr id="4" name="Google Shape;125;p3">
            <a:extLst>
              <a:ext uri="{FF2B5EF4-FFF2-40B4-BE49-F238E27FC236}">
                <a16:creationId xmlns:a16="http://schemas.microsoft.com/office/drawing/2014/main" id="{C440BFE1-19BF-132D-F92A-C7FA9BDE0E70}"/>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Literature Survey</a:t>
            </a:r>
            <a:endParaRPr dirty="0"/>
          </a:p>
        </p:txBody>
      </p:sp>
      <p:sp>
        <p:nvSpPr>
          <p:cNvPr id="5" name="Google Shape;125;p3">
            <a:extLst>
              <a:ext uri="{FF2B5EF4-FFF2-40B4-BE49-F238E27FC236}">
                <a16:creationId xmlns:a16="http://schemas.microsoft.com/office/drawing/2014/main" id="{890043C5-15F6-81A6-997D-3671342A9EB4}"/>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 </a:t>
            </a:r>
          </a:p>
          <a:p>
            <a:pPr lvl="0"/>
            <a:r>
              <a:rPr lang="en-US" b="1" dirty="0"/>
              <a:t>4)Performance analysis of an adaptive optics system for free-space optics communication through atmospheric turbulence.</a:t>
            </a:r>
          </a:p>
          <a:p>
            <a:pPr lvl="0" eaLnBrk="0" fontAlgn="base" hangingPunct="0">
              <a:spcBef>
                <a:spcPct val="0"/>
              </a:spcBef>
              <a:spcAft>
                <a:spcPct val="0"/>
              </a:spcAft>
              <a:buClrTx/>
            </a:pPr>
            <a:r>
              <a:rPr lang="en-IN" b="1" dirty="0">
                <a:latin typeface="+mn-lt"/>
                <a:ea typeface="Verdana" panose="020B0604030504040204" pitchFamily="34" charset="0"/>
              </a:rPr>
              <a:t>Author:</a:t>
            </a:r>
            <a:r>
              <a:rPr lang="en-US" dirty="0">
                <a:latin typeface="+mn-lt"/>
              </a:rPr>
              <a:t> </a:t>
            </a:r>
            <a:r>
              <a:rPr lang="en-US" altLang="en-US" dirty="0">
                <a:solidFill>
                  <a:schemeClr val="tx1"/>
                </a:solidFill>
                <a:latin typeface="Arial" panose="020B0604020202020204" pitchFamily="34" charset="0"/>
              </a:rPr>
              <a:t>Yukun Wang, Huanyu Xu, Dayu Li, Rui Wang, Chengbin Jin, Xianghui Yin, Shijie Gao, Quanquan Mu, Li Xuan &amp; Zhaoliang Cao </a:t>
            </a:r>
          </a:p>
          <a:p>
            <a:pPr lvl="0"/>
            <a:r>
              <a:rPr lang="en-IN" b="1" dirty="0">
                <a:latin typeface="+mn-lt"/>
                <a:ea typeface="Verdana" panose="020B0604030504040204" pitchFamily="34" charset="0"/>
              </a:rPr>
              <a:t>Journal:</a:t>
            </a:r>
            <a:r>
              <a:rPr lang="en-IN">
                <a:latin typeface="Verdana" panose="020B0604030504040204" pitchFamily="34" charset="0"/>
                <a:ea typeface="Verdana" panose="020B0604030504040204" pitchFamily="34" charset="0"/>
              </a:rPr>
              <a:t>Google Scholar</a:t>
            </a:r>
            <a:endParaRPr lang="en-IN" dirty="0">
              <a:latin typeface="Verdana" panose="020B0604030504040204" pitchFamily="34" charset="0"/>
              <a:ea typeface="Verdana" panose="020B0604030504040204" pitchFamily="34" charset="0"/>
            </a:endParaRPr>
          </a:p>
          <a:p>
            <a:pPr lvl="0"/>
            <a:r>
              <a:rPr lang="en-IN" b="1" dirty="0">
                <a:latin typeface="+mn-lt"/>
                <a:ea typeface="Verdana" panose="020B0604030504040204" pitchFamily="34" charset="0"/>
              </a:rPr>
              <a:t>Key Takeaways:</a:t>
            </a:r>
            <a:r>
              <a:rPr lang="en-US" dirty="0">
                <a:latin typeface="+mn-lt"/>
              </a:rPr>
              <a:t> </a:t>
            </a:r>
            <a:r>
              <a:rPr lang="en-US" dirty="0"/>
              <a:t>This paper demonstrates that adaptive optics, if properly designed can dramatically improve the reliability and performance of free-space optical links under turbulence.</a:t>
            </a:r>
          </a:p>
          <a:p>
            <a:pPr lvl="0"/>
            <a:endParaRPr lang="en-US" b="1" dirty="0">
              <a:latin typeface="Verdana" panose="020B0604030504040204" pitchFamily="34" charset="0"/>
              <a:ea typeface="Verdana" panose="020B0604030504040204" pitchFamily="34" charset="0"/>
            </a:endParaRPr>
          </a:p>
          <a:p>
            <a:pPr lvl="0"/>
            <a:r>
              <a:rPr lang="en-US" b="1" dirty="0">
                <a:latin typeface="Verdana" panose="020B0604030504040204" pitchFamily="34" charset="0"/>
                <a:ea typeface="Verdana" panose="020B0604030504040204" pitchFamily="34" charset="0"/>
              </a:rPr>
              <a:t>5)</a:t>
            </a:r>
            <a:r>
              <a:rPr lang="en-US" b="1" dirty="0"/>
              <a:t>Adaptive Modulation for FSO IM/DD Systems With Multiple Transmitters and Receivers</a:t>
            </a:r>
          </a:p>
          <a:p>
            <a:r>
              <a:rPr lang="en-IN" b="1" dirty="0">
                <a:ea typeface="Verdana" panose="020B0604030504040204" pitchFamily="34" charset="0"/>
              </a:rPr>
              <a:t>Author:</a:t>
            </a:r>
            <a:r>
              <a:rPr lang="en-US" dirty="0"/>
              <a:t> </a:t>
            </a:r>
            <a:r>
              <a:rPr lang="en-US" altLang="en-US" dirty="0">
                <a:solidFill>
                  <a:schemeClr val="tx1"/>
                </a:solidFill>
                <a:latin typeface="Arial" panose="020B0604020202020204" pitchFamily="34" charset="0"/>
              </a:rPr>
              <a:t>Hatef Nouri, Sadiq M. Sait, and Murat Uysal </a:t>
            </a:r>
            <a:r>
              <a:rPr lang="en-US" dirty="0"/>
              <a:t>.</a:t>
            </a:r>
          </a:p>
          <a:p>
            <a:pPr lvl="0"/>
            <a:r>
              <a:rPr lang="en-IN" b="1" dirty="0">
                <a:ea typeface="Verdana" panose="020B0604030504040204" pitchFamily="34" charset="0"/>
              </a:rPr>
              <a:t>Journal:</a:t>
            </a:r>
            <a:r>
              <a:rPr lang="en-IN" dirty="0">
                <a:latin typeface="Verdana" panose="020B0604030504040204" pitchFamily="34" charset="0"/>
                <a:ea typeface="Verdana" panose="020B0604030504040204" pitchFamily="34" charset="0"/>
              </a:rPr>
              <a:t>Google Scholar</a:t>
            </a:r>
          </a:p>
          <a:p>
            <a:r>
              <a:rPr lang="en-IN" b="1" dirty="0">
                <a:ea typeface="Verdana" panose="020B0604030504040204" pitchFamily="34" charset="0"/>
              </a:rPr>
              <a:t>Key Takeaways:</a:t>
            </a:r>
            <a:r>
              <a:rPr lang="en-US" dirty="0"/>
              <a:t> This 2023 paper proposes adaptive modulation for multi-aperture IM/DD FSO systems, achieving much higher spectral efficiency and reliability compared to non-adaptive or single-aperture systems, particularly in turbulent channels.</a:t>
            </a:r>
            <a:endParaRPr lang="en-US" dirty="0">
              <a:latin typeface="Verdana" panose="020B0604030504040204" pitchFamily="34" charset="0"/>
              <a:ea typeface="Verdana" panose="020B0604030504040204" pitchFamily="34" charset="0"/>
            </a:endParaRPr>
          </a:p>
          <a:p>
            <a:pPr lvl="0"/>
            <a:endParaRPr lang="en-US" b="1" dirty="0">
              <a:latin typeface="Verdana" panose="020B0604030504040204" pitchFamily="34" charset="0"/>
              <a:ea typeface="Verdana" panose="020B0604030504040204" pitchFamily="34" charset="0"/>
            </a:endParaRPr>
          </a:p>
          <a:p>
            <a:pPr lvl="0"/>
            <a:r>
              <a:rPr lang="en-US" b="1" dirty="0">
                <a:latin typeface="Verdana" panose="020B0604030504040204" pitchFamily="34" charset="0"/>
                <a:ea typeface="Verdana" panose="020B0604030504040204" pitchFamily="34" charset="0"/>
              </a:rPr>
              <a:t>6)</a:t>
            </a:r>
            <a:r>
              <a:rPr lang="en-US" dirty="0"/>
              <a:t> </a:t>
            </a:r>
            <a:r>
              <a:rPr lang="en-US" b="1" dirty="0"/>
              <a:t>Adaptive Coded Modulation for FSO Links</a:t>
            </a:r>
          </a:p>
          <a:p>
            <a:pPr lvl="0"/>
            <a:r>
              <a:rPr lang="en-IN" b="1" dirty="0">
                <a:ea typeface="Verdana" panose="020B0604030504040204" pitchFamily="34" charset="0"/>
              </a:rPr>
              <a:t>Author:</a:t>
            </a:r>
            <a:r>
              <a:rPr lang="en-US" dirty="0"/>
              <a:t> K. Fatima, S. Sheikh Muhammad and Erich Leitgeb</a:t>
            </a:r>
          </a:p>
          <a:p>
            <a:pPr lvl="0"/>
            <a:r>
              <a:rPr lang="en-IN" b="1" dirty="0">
                <a:ea typeface="Verdana" panose="020B0604030504040204" pitchFamily="34" charset="0"/>
              </a:rPr>
              <a:t>Journal:</a:t>
            </a:r>
            <a:r>
              <a:rPr lang="en-IN" dirty="0">
                <a:latin typeface="Verdana" panose="020B0604030504040204" pitchFamily="34" charset="0"/>
                <a:ea typeface="Verdana" panose="020B0604030504040204" pitchFamily="34" charset="0"/>
              </a:rPr>
              <a:t>Google Scholar</a:t>
            </a:r>
          </a:p>
          <a:p>
            <a:r>
              <a:rPr lang="en-IN" b="1" dirty="0">
                <a:ea typeface="Verdana" panose="020B0604030504040204" pitchFamily="34" charset="0"/>
              </a:rPr>
              <a:t>Key Takeaways:</a:t>
            </a:r>
            <a:r>
              <a:rPr lang="en-US" dirty="0"/>
              <a:t> This 2012 paper shows that adaptive coded modulation (ACM) using PAM/PPM + LDPC improves FSO links by dynamically adjusting to weather/turbulence, achieving both high throughput in good channels and strong reliability in adverse ones.</a:t>
            </a:r>
          </a:p>
          <a:p>
            <a:pPr lvl="0"/>
            <a:endParaRPr lang="en-IN" b="1"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r>
              <a:rPr lang="en-IN" dirty="0">
                <a:latin typeface="Verdana" panose="020B0604030504040204" pitchFamily="34" charset="0"/>
                <a:ea typeface="Verdana" panose="020B0604030504040204" pitchFamily="34" charset="0"/>
              </a:rPr>
              <a:t> </a:t>
            </a:r>
          </a:p>
        </p:txBody>
      </p:sp>
    </p:spTree>
    <p:extLst>
      <p:ext uri="{BB962C8B-B14F-4D97-AF65-F5344CB8AC3E}">
        <p14:creationId xmlns:p14="http://schemas.microsoft.com/office/powerpoint/2010/main" val="167539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0F53F8-9556-4270-5B9D-9550237E944E}"/>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CCA8DE1-C914-AC92-41A9-F53CE64505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dirty="0"/>
          </a:p>
        </p:txBody>
      </p:sp>
      <p:sp>
        <p:nvSpPr>
          <p:cNvPr id="4" name="Google Shape;125;p3">
            <a:extLst>
              <a:ext uri="{FF2B5EF4-FFF2-40B4-BE49-F238E27FC236}">
                <a16:creationId xmlns:a16="http://schemas.microsoft.com/office/drawing/2014/main" id="{DB20A693-DAF6-90F8-E452-0AF12BA5AC45}"/>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Architecture  </a:t>
            </a:r>
            <a:endParaRPr dirty="0"/>
          </a:p>
        </p:txBody>
      </p:sp>
      <p:sp>
        <p:nvSpPr>
          <p:cNvPr id="5" name="Google Shape;125;p3">
            <a:extLst>
              <a:ext uri="{FF2B5EF4-FFF2-40B4-BE49-F238E27FC236}">
                <a16:creationId xmlns:a16="http://schemas.microsoft.com/office/drawing/2014/main" id="{11DCD2FE-F6D8-3416-49EA-CE0660F5B1E7}"/>
              </a:ext>
            </a:extLst>
          </p:cNvPr>
          <p:cNvSpPr txBox="1"/>
          <p:nvPr/>
        </p:nvSpPr>
        <p:spPr>
          <a:xfrm>
            <a:off x="452284" y="788096"/>
            <a:ext cx="5761704"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Structural Diagram</a:t>
            </a:r>
          </a:p>
          <a:p>
            <a:pPr marL="0" marR="0" lvl="0" indent="0" rtl="0">
              <a:lnSpc>
                <a:spcPct val="100000"/>
              </a:lnSpc>
              <a:spcBef>
                <a:spcPts val="0"/>
              </a:spcBef>
              <a:spcAft>
                <a:spcPts val="0"/>
              </a:spcAft>
              <a:buNone/>
            </a:pPr>
            <a:r>
              <a:rPr lang="en-IN" sz="1200" dirty="0">
                <a:latin typeface="Verdana" panose="020B0604030504040204" pitchFamily="34" charset="0"/>
                <a:ea typeface="Verdana" panose="020B0604030504040204" pitchFamily="34" charset="0"/>
              </a:rPr>
              <a:t>Block Diagram :</a:t>
            </a:r>
            <a:endParaRPr lang="en-IN" dirty="0">
              <a:latin typeface="Verdana" panose="020B0604030504040204" pitchFamily="34" charset="0"/>
              <a:ea typeface="Verdana" panose="020B0604030504040204" pitchFamily="34" charset="0"/>
            </a:endParaRPr>
          </a:p>
        </p:txBody>
      </p:sp>
      <p:sp>
        <p:nvSpPr>
          <p:cNvPr id="2" name="Google Shape;125;p3">
            <a:extLst>
              <a:ext uri="{FF2B5EF4-FFF2-40B4-BE49-F238E27FC236}">
                <a16:creationId xmlns:a16="http://schemas.microsoft.com/office/drawing/2014/main" id="{7B3FE64C-ED43-A052-11E8-812792B8FDDF}"/>
              </a:ext>
            </a:extLst>
          </p:cNvPr>
          <p:cNvSpPr txBox="1"/>
          <p:nvPr/>
        </p:nvSpPr>
        <p:spPr>
          <a:xfrm>
            <a:off x="6213988" y="757114"/>
            <a:ext cx="5761704"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sz="1200" b="1" dirty="0">
                <a:latin typeface="Verdana" panose="020B0604030504040204" pitchFamily="34" charset="0"/>
                <a:ea typeface="Verdana" panose="020B0604030504040204" pitchFamily="34" charset="0"/>
              </a:rPr>
              <a:t>FLOW CHART:</a:t>
            </a: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sp>
        <p:nvSpPr>
          <p:cNvPr id="6" name="Google Shape;125;p3">
            <a:extLst>
              <a:ext uri="{FF2B5EF4-FFF2-40B4-BE49-F238E27FC236}">
                <a16:creationId xmlns:a16="http://schemas.microsoft.com/office/drawing/2014/main" id="{7B3FE64C-ED43-A052-11E8-812792B8FDDF}"/>
              </a:ext>
            </a:extLst>
          </p:cNvPr>
          <p:cNvSpPr txBox="1"/>
          <p:nvPr/>
        </p:nvSpPr>
        <p:spPr>
          <a:xfrm>
            <a:off x="6213988" y="757114"/>
            <a:ext cx="4918324" cy="5193773"/>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sz="1200" dirty="0">
                <a:latin typeface="Verdana" panose="020B0604030504040204" pitchFamily="34" charset="0"/>
                <a:ea typeface="Verdana" panose="020B0604030504040204" pitchFamily="34" charset="0"/>
              </a:rPr>
              <a:t> </a:t>
            </a: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pic>
        <p:nvPicPr>
          <p:cNvPr id="8" name="Picture 2" descr="Generated image">
            <a:extLst>
              <a:ext uri="{FF2B5EF4-FFF2-40B4-BE49-F238E27FC236}">
                <a16:creationId xmlns:a16="http://schemas.microsoft.com/office/drawing/2014/main" id="{0097287B-CBB9-07E1-1415-3BE7C60A6A1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96" t="6378" b="2345"/>
          <a:stretch>
            <a:fillRect/>
          </a:stretch>
        </p:blipFill>
        <p:spPr bwMode="auto">
          <a:xfrm>
            <a:off x="6975835" y="1270261"/>
            <a:ext cx="3122440" cy="431747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F47D07C9-DE5D-3AED-C677-7AC174A6278C}"/>
              </a:ext>
            </a:extLst>
          </p:cNvPr>
          <p:cNvPicPr>
            <a:picLocks noChangeAspect="1"/>
          </p:cNvPicPr>
          <p:nvPr/>
        </p:nvPicPr>
        <p:blipFill>
          <a:blip r:embed="rId3"/>
          <a:stretch>
            <a:fillRect/>
          </a:stretch>
        </p:blipFill>
        <p:spPr>
          <a:xfrm>
            <a:off x="773391" y="1668544"/>
            <a:ext cx="4157220" cy="2771480"/>
          </a:xfrm>
          <a:prstGeom prst="rect">
            <a:avLst/>
          </a:prstGeom>
        </p:spPr>
      </p:pic>
    </p:spTree>
    <p:extLst>
      <p:ext uri="{BB962C8B-B14F-4D97-AF65-F5344CB8AC3E}">
        <p14:creationId xmlns:p14="http://schemas.microsoft.com/office/powerpoint/2010/main" val="1869460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115D3A-9A48-EF9A-EB65-EB10498FEC7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C7AF62C-2799-3920-609C-4BB1158D8DD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dirty="0"/>
          </a:p>
        </p:txBody>
      </p:sp>
      <p:sp>
        <p:nvSpPr>
          <p:cNvPr id="4" name="Google Shape;125;p3">
            <a:extLst>
              <a:ext uri="{FF2B5EF4-FFF2-40B4-BE49-F238E27FC236}">
                <a16:creationId xmlns:a16="http://schemas.microsoft.com/office/drawing/2014/main" id="{4B16CBD0-DE63-9577-B3D8-89D754C838DF}"/>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Use Cases &amp; Testing</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260EAF32-7213-2CCB-4658-501C4BEA8CF4}"/>
              </a:ext>
            </a:extLst>
          </p:cNvPr>
          <p:cNvSpPr txBox="1"/>
          <p:nvPr/>
        </p:nvSpPr>
        <p:spPr>
          <a:xfrm>
            <a:off x="452284" y="788096"/>
            <a:ext cx="5761704"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Use Cases</a:t>
            </a:r>
          </a:p>
          <a:p>
            <a:pPr marL="0" marR="0" lvl="0" indent="0" rtl="0">
              <a:lnSpc>
                <a:spcPct val="100000"/>
              </a:lnSpc>
              <a:spcBef>
                <a:spcPts val="0"/>
              </a:spcBef>
              <a:spcAft>
                <a:spcPts val="0"/>
              </a:spcAft>
              <a:buNone/>
            </a:pPr>
            <a:endParaRPr lang="en-IN" b="1"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endParaRPr lang="en-IN" b="1" dirty="0">
              <a:latin typeface="Verdana" panose="020B0604030504040204" pitchFamily="34" charset="0"/>
              <a:ea typeface="Verdana" panose="020B0604030504040204" pitchFamily="34" charset="0"/>
            </a:endParaRPr>
          </a:p>
          <a:p>
            <a:pPr marL="285750" lvl="0" indent="-285750">
              <a:buFont typeface="Arial" panose="020B0604020202020204" pitchFamily="34" charset="0"/>
              <a:buChar char="•"/>
            </a:pPr>
            <a:r>
              <a:rPr lang="en-US" b="1" dirty="0"/>
              <a:t>LAN-to-LAN Connectivity :</a:t>
            </a:r>
            <a:r>
              <a:rPr lang="en-US" dirty="0"/>
              <a:t> Adaptive modulation ensures stable throughput even under turbulence.</a:t>
            </a:r>
          </a:p>
          <a:p>
            <a:pPr marL="285750" lvl="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b="1" dirty="0"/>
              <a:t>Optical Fiber Backup Links :</a:t>
            </a:r>
            <a:r>
              <a:rPr lang="en-US" dirty="0"/>
              <a:t> Adaptive coding &amp; modulation maintains service continuity during fiber cuts or degradation</a:t>
            </a:r>
          </a:p>
          <a:p>
            <a:pPr marL="285750" lvl="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Wireless Cellular Backhaul:</a:t>
            </a:r>
            <a:r>
              <a:rPr lang="en-US" altLang="en-US" dirty="0">
                <a:solidFill>
                  <a:schemeClr val="tx1"/>
                </a:solidFill>
                <a:latin typeface="Arial" panose="020B0604020202020204" pitchFamily="34" charset="0"/>
              </a:rPr>
              <a:t>Adaptive modulation helps maintain required bandwidth efficiency with lower transmit power.</a:t>
            </a:r>
          </a:p>
          <a:p>
            <a:pPr marL="285750" indent="-285750">
              <a:buFont typeface="Arial" panose="020B0604020202020204" pitchFamily="34" charset="0"/>
              <a:buChar char="•"/>
            </a:pPr>
            <a:endParaRPr lang="en-US" altLang="en-US" dirty="0">
              <a:solidFill>
                <a:schemeClr val="tx1"/>
              </a:solidFill>
              <a:latin typeface="Arial" panose="020B0604020202020204" pitchFamily="34" charset="0"/>
            </a:endParaRPr>
          </a:p>
          <a:p>
            <a:pPr marL="285750" indent="-285750">
              <a:buFont typeface="Arial" panose="020B0604020202020204" pitchFamily="34" charset="0"/>
              <a:buChar char="•"/>
            </a:pPr>
            <a:r>
              <a:rPr lang="en-US" b="1" dirty="0"/>
              <a:t>Temporary Deployments:</a:t>
            </a:r>
            <a:r>
              <a:rPr lang="en-US" dirty="0"/>
              <a:t>FSO with adaptive schemes ensures higher link robustness when rapid deployment is needed.</a:t>
            </a:r>
          </a:p>
          <a:p>
            <a:pPr marL="285750" indent="-285750">
              <a:buFont typeface="Arial" panose="020B0604020202020204" pitchFamily="34" charset="0"/>
              <a:buChar char="•"/>
            </a:pPr>
            <a:endParaRPr lang="en-US" b="1" dirty="0"/>
          </a:p>
          <a:p>
            <a:pPr marL="285750" lvl="0" indent="-285750">
              <a:buFont typeface="Arial" panose="020B0604020202020204" pitchFamily="34" charset="0"/>
              <a:buChar char="•"/>
            </a:pPr>
            <a:endParaRPr lang="en-IN" b="1"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p:txBody>
      </p:sp>
      <p:sp>
        <p:nvSpPr>
          <p:cNvPr id="2" name="Google Shape;125;p3">
            <a:extLst>
              <a:ext uri="{FF2B5EF4-FFF2-40B4-BE49-F238E27FC236}">
                <a16:creationId xmlns:a16="http://schemas.microsoft.com/office/drawing/2014/main" id="{1DFC5A03-8723-D0D0-00E3-3B2AA3C32CD5}"/>
              </a:ext>
            </a:extLst>
          </p:cNvPr>
          <p:cNvSpPr txBox="1"/>
          <p:nvPr/>
        </p:nvSpPr>
        <p:spPr>
          <a:xfrm>
            <a:off x="6213988" y="757114"/>
            <a:ext cx="5761704"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Test Cases</a:t>
            </a:r>
          </a:p>
          <a:p>
            <a:pPr marL="0" marR="0" lvl="0" indent="0" rtl="0">
              <a:lnSpc>
                <a:spcPct val="100000"/>
              </a:lnSpc>
              <a:spcBef>
                <a:spcPts val="0"/>
              </a:spcBef>
              <a:spcAft>
                <a:spcPts val="0"/>
              </a:spcAft>
              <a:buNone/>
            </a:pPr>
            <a:endParaRPr lang="en-IN" b="1"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endParaRPr lang="en-IN" b="1" dirty="0">
              <a:latin typeface="Verdana" panose="020B0604030504040204" pitchFamily="34" charset="0"/>
              <a:ea typeface="Verdana" panose="020B0604030504040204" pitchFamily="34" charset="0"/>
            </a:endParaRPr>
          </a:p>
          <a:p>
            <a:pPr marL="285750" lvl="0" indent="-285750">
              <a:buFont typeface="Arial" panose="020B0604020202020204" pitchFamily="34" charset="0"/>
              <a:buChar char="•"/>
            </a:pPr>
            <a:r>
              <a:rPr lang="en-US" b="1" dirty="0"/>
              <a:t>Atmospheric Turbulence Simulation</a:t>
            </a:r>
            <a:r>
              <a:rPr lang="en-IN" b="1" dirty="0">
                <a:latin typeface="Verdana" panose="020B0604030504040204" pitchFamily="34" charset="0"/>
                <a:ea typeface="Verdana" panose="020B0604030504040204" pitchFamily="34" charset="0"/>
              </a:rPr>
              <a:t> : </a:t>
            </a:r>
            <a:r>
              <a:rPr lang="en-IN" dirty="0">
                <a:latin typeface="Verdana" panose="020B0604030504040204" pitchFamily="34" charset="0"/>
                <a:ea typeface="Verdana" panose="020B0604030504040204" pitchFamily="34" charset="0"/>
              </a:rPr>
              <a:t>v</a:t>
            </a:r>
            <a:r>
              <a:rPr lang="en-US" dirty="0" err="1"/>
              <a:t>erify</a:t>
            </a:r>
            <a:r>
              <a:rPr lang="en-US" dirty="0"/>
              <a:t> the adaptive algorithm selects M (M-PPM) under log-normal fading.</a:t>
            </a:r>
          </a:p>
          <a:p>
            <a:pPr lvl="0"/>
            <a:endParaRPr lang="en-US" b="1" dirty="0">
              <a:latin typeface="Verdana" panose="020B0604030504040204" pitchFamily="34" charset="0"/>
              <a:ea typeface="Verdana" panose="020B0604030504040204" pitchFamily="34" charset="0"/>
            </a:endParaRPr>
          </a:p>
          <a:p>
            <a:pPr marL="285750" lvl="0" indent="-285750">
              <a:buFont typeface="Arial" panose="020B0604020202020204" pitchFamily="34" charset="0"/>
              <a:buChar char="•"/>
            </a:pPr>
            <a:r>
              <a:rPr lang="en-US" b="1" dirty="0"/>
              <a:t>Peak Power Constraint: </a:t>
            </a:r>
            <a:r>
              <a:rPr lang="en-US" dirty="0"/>
              <a:t>If more power is needed, system declares an outage instead of transmitting dangerously.</a:t>
            </a:r>
          </a:p>
          <a:p>
            <a:pPr marL="285750" lvl="0" indent="-285750">
              <a:buFont typeface="Arial" panose="020B0604020202020204" pitchFamily="34" charset="0"/>
              <a:buChar char="•"/>
            </a:pPr>
            <a:endParaRPr lang="en-US" b="1" dirty="0">
              <a:latin typeface="Verdana" panose="020B0604030504040204" pitchFamily="34" charset="0"/>
              <a:ea typeface="Verdana" panose="020B0604030504040204" pitchFamily="34" charset="0"/>
            </a:endParaRPr>
          </a:p>
          <a:p>
            <a:pPr marL="285750" lvl="0" indent="-285750">
              <a:buFont typeface="Arial" panose="020B0604020202020204" pitchFamily="34" charset="0"/>
              <a:buChar char="•"/>
            </a:pPr>
            <a:r>
              <a:rPr lang="en-US" b="1" dirty="0"/>
              <a:t>Bandwidth Efficiency Validation: </a:t>
            </a:r>
            <a:r>
              <a:rPr lang="en-US" dirty="0"/>
              <a:t>Compare adaptive vs non-adaptive transmission. Adaptive scheme achieves the same efficiency using less power.</a:t>
            </a:r>
          </a:p>
          <a:p>
            <a:pPr marL="285750" lvl="0" indent="-285750">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285750" lvl="0" indent="-285750">
              <a:buFont typeface="Arial" panose="020B0604020202020204" pitchFamily="34" charset="0"/>
              <a:buChar char="•"/>
            </a:pPr>
            <a:r>
              <a:rPr lang="en-US" b="1" dirty="0"/>
              <a:t>BER Threshold Performance:</a:t>
            </a:r>
            <a:r>
              <a:rPr lang="en-US" dirty="0"/>
              <a:t>Adaptive scheme always meets the target with less power.</a:t>
            </a:r>
            <a:endParaRPr lang="en-IN" b="1"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995428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012333-A005-FEA0-4811-C852E2C24B39}"/>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FAD13B1-3AD5-5F48-5EA6-8283F4D7320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dirty="0"/>
          </a:p>
        </p:txBody>
      </p:sp>
      <p:sp>
        <p:nvSpPr>
          <p:cNvPr id="4" name="Google Shape;125;p3">
            <a:extLst>
              <a:ext uri="{FF2B5EF4-FFF2-40B4-BE49-F238E27FC236}">
                <a16:creationId xmlns:a16="http://schemas.microsoft.com/office/drawing/2014/main" id="{3B14D212-DF1F-F61D-ECD3-9D20601BCEB3}"/>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Implementation and Results – Iteration 1 </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ECA415C5-05E9-EE8C-B516-CAA160872052}"/>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Iteration 1 : Results </a:t>
            </a:r>
          </a:p>
          <a:p>
            <a:pPr marL="0" marR="0" lvl="0" indent="0" rtl="0">
              <a:lnSpc>
                <a:spcPct val="100000"/>
              </a:lnSpc>
              <a:spcBef>
                <a:spcPts val="0"/>
              </a:spcBef>
              <a:spcAft>
                <a:spcPts val="0"/>
              </a:spcAft>
              <a:buNone/>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29190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84FB4E-AB25-B986-6544-C0296069542F}"/>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62EDE2B-D87B-D03F-3482-F7F114A4F0D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dirty="0"/>
          </a:p>
        </p:txBody>
      </p:sp>
      <p:sp>
        <p:nvSpPr>
          <p:cNvPr id="4" name="Google Shape;125;p3">
            <a:extLst>
              <a:ext uri="{FF2B5EF4-FFF2-40B4-BE49-F238E27FC236}">
                <a16:creationId xmlns:a16="http://schemas.microsoft.com/office/drawing/2014/main" id="{C625E54E-A86D-9B94-B470-0435C69F95E5}"/>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Implementation and Results – Iteration 2 </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67B823CE-7BA9-D714-A424-29AA44BD6144}"/>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Iteration : Results + Validation against the use cases and test cases </a:t>
            </a:r>
          </a:p>
          <a:p>
            <a:pPr marL="0" marR="0" lvl="0" indent="0" rtl="0">
              <a:lnSpc>
                <a:spcPct val="100000"/>
              </a:lnSpc>
              <a:spcBef>
                <a:spcPts val="0"/>
              </a:spcBef>
              <a:spcAft>
                <a:spcPts val="0"/>
              </a:spcAft>
              <a:buNone/>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7614680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GUID" val="2b12e713-2dca-40f0-9e5e-b71e83d0a0b8"/>
</p:tagLst>
</file>

<file path=ppt/theme/theme1.xml><?xml version="1.0" encoding="utf-8"?>
<a:theme xmlns:a="http://schemas.openxmlformats.org/drawingml/2006/main" name="Office Theme">
  <a:themeElements>
    <a:clrScheme name="Custom 77">
      <a:dk1>
        <a:srgbClr val="282828"/>
      </a:dk1>
      <a:lt1>
        <a:srgbClr val="FFFFFF"/>
      </a:lt1>
      <a:dk2>
        <a:srgbClr val="282828"/>
      </a:dk2>
      <a:lt2>
        <a:srgbClr val="FAFAFA"/>
      </a:lt2>
      <a:accent1>
        <a:srgbClr val="FFC639"/>
      </a:accent1>
      <a:accent2>
        <a:srgbClr val="F29B6B"/>
      </a:accent2>
      <a:accent3>
        <a:srgbClr val="CCD4FB"/>
      </a:accent3>
      <a:accent4>
        <a:srgbClr val="2B7158"/>
      </a:accent4>
      <a:accent5>
        <a:srgbClr val="456AB8"/>
      </a:accent5>
      <a:accent6>
        <a:srgbClr val="363836"/>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3468</TotalTime>
  <Words>1122</Words>
  <Application>Microsoft Office PowerPoint</Application>
  <PresentationFormat>Widescreen</PresentationFormat>
  <Paragraphs>137</Paragraphs>
  <Slides>12</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Plus Jakarta Sans</vt:lpstr>
      <vt:lpstr>Montserrat</vt:lpstr>
      <vt:lpstr>Open Sans</vt:lpstr>
      <vt:lpstr>Verdana</vt:lpstr>
      <vt:lpstr>Poppins SemiBold</vt:lpstr>
      <vt:lpstr>Aharoni</vt:lpstr>
      <vt:lpstr>Montserrat Medium</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GITAM</dc:creator>
  <cp:lastModifiedBy>LAXMIPRASAD SINDAGERI</cp:lastModifiedBy>
  <cp:revision>39</cp:revision>
  <dcterms:created xsi:type="dcterms:W3CDTF">2022-05-23T07:15:42Z</dcterms:created>
  <dcterms:modified xsi:type="dcterms:W3CDTF">2025-09-26T05:54:25Z</dcterms:modified>
</cp:coreProperties>
</file>