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7" r:id="rId2"/>
    <p:sldId id="257" r:id="rId3"/>
    <p:sldId id="258" r:id="rId4"/>
    <p:sldId id="271" r:id="rId5"/>
    <p:sldId id="273" r:id="rId6"/>
    <p:sldId id="274" r:id="rId7"/>
    <p:sldId id="275" r:id="rId8"/>
    <p:sldId id="276" r:id="rId9"/>
    <p:sldId id="277" r:id="rId10"/>
    <p:sldId id="278" r:id="rId11"/>
    <p:sldId id="266"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241623-A064-4BED-B073-BA4D61433402}" type="datetime1">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544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6ED0C-1DA7-41F0-94CF-6218B1FEDFF1}" type="datetime1">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78957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F02AB-6034-4B88-BC5A-7C17CB0EF809}" type="datetime1">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05995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3E5F3-28EE-488F-BD53-B744C06C3DEC}" type="datetime1">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92679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EB70D-CD01-44DA-83B3-8FEB3383D307}" type="datetime1">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177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58CFD-9357-46BE-A189-D637A67C8730}" type="datetime1">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1739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742EE-B331-4632-BD10-A82FED6B6FC0}" type="datetime1">
              <a:rPr lang="en-US" smtClean="0"/>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2033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26852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DBD1799-ACB5-4CB2-86A2-5C574F1C8706}" type="datetime1">
              <a:rPr lang="en-US" smtClean="0"/>
              <a:t>5/5/2023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8736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D5DD0D6-7A82-473E-879B-C6ECD6CCCFEC}" type="datetime1">
              <a:rPr lang="en-US" smtClean="0"/>
              <a:t>5/5/2023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94119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05E03-BC17-41A7-854C-DFAB672737DC}" type="datetime1">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9250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408324-A84C-4A45-93B6-78D079CCE772}" type="datetime1">
              <a:rPr lang="en-US" smtClean="0"/>
              <a:t>5/5/2023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lgn="l"/>
            <a:fld id="{FAEF9944-A4F6-4C59-AEBD-678D6480B8EA}" type="slidenum">
              <a:rPr lang="en-US" smtClean="0"/>
              <a:pPr algn="l"/>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71426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Market &#10;">
            <a:extLst>
              <a:ext uri="{FF2B5EF4-FFF2-40B4-BE49-F238E27FC236}">
                <a16:creationId xmlns:a16="http://schemas.microsoft.com/office/drawing/2014/main" id="{CA79ED3B-4A3E-444C-A602-C93381B819F7}"/>
              </a:ext>
            </a:extLst>
          </p:cNvPr>
          <p:cNvPicPr>
            <a:picLocks noChangeAspect="1"/>
          </p:cNvPicPr>
          <p:nvPr/>
        </p:nvPicPr>
        <p:blipFill rotWithShape="1">
          <a:blip r:embed="rId2">
            <a:extLst>
              <a:ext uri="{28A0092B-C50C-407E-A947-70E740481C1C}">
                <a14:useLocalDpi xmlns:a14="http://schemas.microsoft.com/office/drawing/2010/main" val="0"/>
              </a:ext>
            </a:extLst>
          </a:blip>
          <a:srcRect b="25000"/>
          <a:stretch/>
        </p:blipFill>
        <p:spPr>
          <a:xfrm>
            <a:off x="0" y="-214481"/>
            <a:ext cx="12191980" cy="6464400"/>
          </a:xfrm>
          <a:prstGeom prst="rect">
            <a:avLst/>
          </a:prstGeom>
        </p:spPr>
      </p:pic>
      <p:sp>
        <p:nvSpPr>
          <p:cNvPr id="5" name="TextBox 4">
            <a:extLst>
              <a:ext uri="{FF2B5EF4-FFF2-40B4-BE49-F238E27FC236}">
                <a16:creationId xmlns:a16="http://schemas.microsoft.com/office/drawing/2014/main" id="{E1792487-1736-C2B6-B45E-69F9C39357A8}"/>
              </a:ext>
            </a:extLst>
          </p:cNvPr>
          <p:cNvSpPr txBox="1"/>
          <p:nvPr/>
        </p:nvSpPr>
        <p:spPr>
          <a:xfrm>
            <a:off x="6895751" y="3045203"/>
            <a:ext cx="4924338" cy="1754326"/>
          </a:xfrm>
          <a:prstGeom prst="rect">
            <a:avLst/>
          </a:prstGeom>
          <a:noFill/>
        </p:spPr>
        <p:txBody>
          <a:bodyPr wrap="square" rtlCol="0">
            <a:spAutoFit/>
          </a:bodyPr>
          <a:lstStyle/>
          <a:p>
            <a:r>
              <a:rPr lang="en-US" sz="5400" dirty="0">
                <a:latin typeface="Times New Roman" panose="02020603050405020304" pitchFamily="18" charset="0"/>
                <a:cs typeface="Times New Roman" panose="02020603050405020304" pitchFamily="18" charset="0"/>
              </a:rPr>
              <a:t>Market Basket Analysis</a:t>
            </a:r>
          </a:p>
        </p:txBody>
      </p:sp>
      <p:sp>
        <p:nvSpPr>
          <p:cNvPr id="6" name="TextBox 5">
            <a:extLst>
              <a:ext uri="{FF2B5EF4-FFF2-40B4-BE49-F238E27FC236}">
                <a16:creationId xmlns:a16="http://schemas.microsoft.com/office/drawing/2014/main" id="{FEF50E71-6C57-CDD2-9569-6F230AD706C0}"/>
              </a:ext>
            </a:extLst>
          </p:cNvPr>
          <p:cNvSpPr txBox="1"/>
          <p:nvPr/>
        </p:nvSpPr>
        <p:spPr>
          <a:xfrm>
            <a:off x="8482587" y="4799529"/>
            <a:ext cx="3337502" cy="156966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Team – Significant </a:t>
            </a:r>
          </a:p>
          <a:p>
            <a:r>
              <a:rPr lang="en-US" sz="1600" dirty="0">
                <a:latin typeface="Times New Roman" panose="02020603050405020304" pitchFamily="18" charset="0"/>
                <a:cs typeface="Times New Roman" panose="02020603050405020304" pitchFamily="18" charset="0"/>
              </a:rPr>
              <a:t>by</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Taraka Guntupalli</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Laxmi Priyanka </a:t>
            </a:r>
            <a:r>
              <a:rPr lang="en-US" sz="1600" dirty="0" err="1">
                <a:latin typeface="Times New Roman" panose="02020603050405020304" pitchFamily="18" charset="0"/>
                <a:cs typeface="Times New Roman" panose="02020603050405020304" pitchFamily="18" charset="0"/>
              </a:rPr>
              <a:t>Ponduri</a:t>
            </a: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r>
              <a:rPr lang="en-US" sz="1600" dirty="0" err="1">
                <a:latin typeface="Times New Roman" panose="02020603050405020304" pitchFamily="18" charset="0"/>
                <a:cs typeface="Times New Roman" panose="02020603050405020304" pitchFamily="18" charset="0"/>
              </a:rPr>
              <a:t>Yasaswini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Allaparthi</a:t>
            </a: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r>
              <a:rPr lang="en-US" sz="1600" dirty="0" err="1">
                <a:latin typeface="Times New Roman" panose="02020603050405020304" pitchFamily="18" charset="0"/>
                <a:cs typeface="Times New Roman" panose="02020603050405020304" pitchFamily="18" charset="0"/>
              </a:rPr>
              <a:t>Mohitha</a:t>
            </a:r>
            <a:r>
              <a:rPr lang="en-US" sz="1600" dirty="0">
                <a:latin typeface="Times New Roman" panose="02020603050405020304" pitchFamily="18" charset="0"/>
                <a:cs typeface="Times New Roman" panose="02020603050405020304" pitchFamily="18" charset="0"/>
              </a:rPr>
              <a:t> Lakshmi Dayana  </a:t>
            </a:r>
          </a:p>
        </p:txBody>
      </p:sp>
    </p:spTree>
    <p:extLst>
      <p:ext uri="{BB962C8B-B14F-4D97-AF65-F5344CB8AC3E}">
        <p14:creationId xmlns:p14="http://schemas.microsoft.com/office/powerpoint/2010/main" val="599189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A046-CECF-7C52-43D0-E17F58277D1B}"/>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Other Visualizations</a:t>
            </a:r>
          </a:p>
        </p:txBody>
      </p:sp>
      <p:sp>
        <p:nvSpPr>
          <p:cNvPr id="3" name="Content Placeholder 2">
            <a:extLst>
              <a:ext uri="{FF2B5EF4-FFF2-40B4-BE49-F238E27FC236}">
                <a16:creationId xmlns:a16="http://schemas.microsoft.com/office/drawing/2014/main" id="{B2C9F8FE-DEEB-3466-BCD8-5958B7237E13}"/>
              </a:ext>
            </a:extLst>
          </p:cNvPr>
          <p:cNvSpPr>
            <a:spLocks noGrp="1"/>
          </p:cNvSpPr>
          <p:nvPr>
            <p:ph idx="1"/>
          </p:nvPr>
        </p:nvSpPr>
        <p:spPr/>
        <p:txBody>
          <a:bodyPr/>
          <a:lstStyle/>
          <a:p>
            <a:pPr marL="457200" indent="-457200">
              <a:buClr>
                <a:schemeClr val="tx1"/>
              </a:buClr>
              <a:buFont typeface="+mj-lt"/>
              <a:buAutoNum type="arabicParenR"/>
            </a:pPr>
            <a:r>
              <a:rPr lang="en-US" dirty="0">
                <a:solidFill>
                  <a:schemeClr val="tx1"/>
                </a:solidFill>
                <a:latin typeface="Times New Roman" panose="02020603050405020304" pitchFamily="18" charset="0"/>
                <a:cs typeface="Times New Roman" panose="02020603050405020304" pitchFamily="18" charset="0"/>
              </a:rPr>
              <a:t>Bar chart for revenue by age category.</a:t>
            </a:r>
          </a:p>
          <a:p>
            <a:pPr marL="457200" indent="-457200">
              <a:buClr>
                <a:schemeClr val="tx1"/>
              </a:buClr>
              <a:buFont typeface="+mj-lt"/>
              <a:buAutoNum type="arabicParenR"/>
            </a:pPr>
            <a:r>
              <a:rPr lang="en-US" dirty="0">
                <a:solidFill>
                  <a:schemeClr val="tx1"/>
                </a:solidFill>
                <a:latin typeface="Times New Roman" panose="02020603050405020304" pitchFamily="18" charset="0"/>
                <a:cs typeface="Times New Roman" panose="02020603050405020304" pitchFamily="18" charset="0"/>
              </a:rPr>
              <a:t>Bar chart for total revenue by payment method</a:t>
            </a:r>
          </a:p>
          <a:p>
            <a:pPr marL="457200" indent="-457200">
              <a:buClr>
                <a:schemeClr val="tx1"/>
              </a:buClr>
              <a:buFont typeface="+mj-lt"/>
              <a:buAutoNum type="arabicParenR"/>
            </a:pPr>
            <a:r>
              <a:rPr lang="en-US" dirty="0">
                <a:solidFill>
                  <a:schemeClr val="tx1"/>
                </a:solidFill>
                <a:latin typeface="Times New Roman" panose="02020603050405020304" pitchFamily="18" charset="0"/>
                <a:cs typeface="Times New Roman" panose="02020603050405020304" pitchFamily="18" charset="0"/>
              </a:rPr>
              <a:t>Bar chart for average price per item by category.</a:t>
            </a:r>
          </a:p>
          <a:p>
            <a:pPr marL="457200" indent="-457200">
              <a:buClr>
                <a:schemeClr val="tx1"/>
              </a:buClr>
              <a:buFont typeface="+mj-lt"/>
              <a:buAutoNum type="arabicParenR"/>
            </a:pPr>
            <a:r>
              <a:rPr lang="en-US" dirty="0">
                <a:solidFill>
                  <a:schemeClr val="tx1"/>
                </a:solidFill>
                <a:latin typeface="Times New Roman" panose="02020603050405020304" pitchFamily="18" charset="0"/>
                <a:cs typeface="Times New Roman" panose="02020603050405020304" pitchFamily="18" charset="0"/>
              </a:rPr>
              <a:t>Box Plot for total price by category.</a:t>
            </a:r>
          </a:p>
          <a:p>
            <a:pPr marL="457200" indent="-457200">
              <a:buClr>
                <a:schemeClr val="tx1"/>
              </a:buClr>
              <a:buFont typeface="+mj-lt"/>
              <a:buAutoNum type="arabicParenR"/>
            </a:pPr>
            <a:r>
              <a:rPr lang="en-US" dirty="0">
                <a:solidFill>
                  <a:schemeClr val="tx1"/>
                </a:solidFill>
                <a:latin typeface="Times New Roman" panose="02020603050405020304" pitchFamily="18" charset="0"/>
                <a:cs typeface="Times New Roman" panose="02020603050405020304" pitchFamily="18" charset="0"/>
              </a:rPr>
              <a:t>Insights: Understanding customer preferences, payment habits and price points.</a:t>
            </a:r>
          </a:p>
        </p:txBody>
      </p:sp>
    </p:spTree>
    <p:extLst>
      <p:ext uri="{BB962C8B-B14F-4D97-AF65-F5344CB8AC3E}">
        <p14:creationId xmlns:p14="http://schemas.microsoft.com/office/powerpoint/2010/main" val="871100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13E9-F89F-41AD-E8EB-D0387A1503C5}"/>
              </a:ext>
            </a:extLst>
          </p:cNvPr>
          <p:cNvSpPr>
            <a:spLocks noGrp="1"/>
          </p:cNvSpPr>
          <p:nvPr>
            <p:ph type="title"/>
          </p:nvPr>
        </p:nvSpPr>
        <p:spPr>
          <a:xfrm>
            <a:off x="1097280" y="286604"/>
            <a:ext cx="10058400" cy="1129242"/>
          </a:xfrm>
        </p:spPr>
        <p:txBody>
          <a:bodyPr/>
          <a:lstStyle/>
          <a:p>
            <a:r>
              <a:rPr lang="en-US" dirty="0">
                <a:solidFill>
                  <a:schemeClr val="tx1"/>
                </a:solidFill>
                <a:latin typeface="Times New Roman" panose="02020603050405020304" pitchFamily="18" charset="0"/>
                <a:cs typeface="Times New Roman" panose="02020603050405020304" pitchFamily="18" charset="0"/>
              </a:rPr>
              <a:t>Reproducible Workflow</a:t>
            </a:r>
          </a:p>
        </p:txBody>
      </p:sp>
      <p:sp>
        <p:nvSpPr>
          <p:cNvPr id="3" name="Content Placeholder 2">
            <a:extLst>
              <a:ext uri="{FF2B5EF4-FFF2-40B4-BE49-F238E27FC236}">
                <a16:creationId xmlns:a16="http://schemas.microsoft.com/office/drawing/2014/main" id="{2BECF3E2-5FD0-D93B-A12A-20100162F52E}"/>
              </a:ext>
            </a:extLst>
          </p:cNvPr>
          <p:cNvSpPr>
            <a:spLocks noGrp="1"/>
          </p:cNvSpPr>
          <p:nvPr>
            <p:ph idx="1"/>
          </p:nvPr>
        </p:nvSpPr>
        <p:spPr>
          <a:xfrm>
            <a:off x="1097280" y="1716753"/>
            <a:ext cx="10058400" cy="4138617"/>
          </a:xfrm>
        </p:spPr>
        <p:txBody>
          <a:bodyPr/>
          <a:lstStyle/>
          <a:p>
            <a:r>
              <a:rPr lang="en-US" dirty="0">
                <a:solidFill>
                  <a:schemeClr val="tx1"/>
                </a:solidFill>
                <a:latin typeface="Times New Roman" panose="02020603050405020304" pitchFamily="18" charset="0"/>
                <a:cs typeface="Times New Roman" panose="02020603050405020304" pitchFamily="18" charset="0"/>
              </a:rPr>
              <a:t>Stage 1: Data Collection</a:t>
            </a:r>
          </a:p>
          <a:p>
            <a:endParaRPr lang="en-US" dirty="0"/>
          </a:p>
          <a:p>
            <a:endParaRPr lang="en-US" dirty="0"/>
          </a:p>
          <a:p>
            <a:pPr marL="0" indent="0">
              <a:buNone/>
            </a:pPr>
            <a:r>
              <a:rPr lang="en-US" dirty="0">
                <a:solidFill>
                  <a:schemeClr val="tx1"/>
                </a:solidFill>
                <a:latin typeface="Times New Roman" panose="02020603050405020304" pitchFamily="18" charset="0"/>
                <a:cs typeface="Times New Roman" panose="02020603050405020304" pitchFamily="18" charset="0"/>
              </a:rPr>
              <a:t> Stage 2: Data Processing</a:t>
            </a:r>
          </a:p>
          <a:p>
            <a:endParaRPr lang="en-US" dirty="0"/>
          </a:p>
          <a:p>
            <a:endParaRPr lang="en-US" dirty="0"/>
          </a:p>
          <a:p>
            <a:pPr marL="0" indent="0">
              <a:buNone/>
            </a:pPr>
            <a:r>
              <a:rPr lang="en-US" dirty="0"/>
              <a:t> </a:t>
            </a:r>
            <a:r>
              <a:rPr lang="en-US" dirty="0">
                <a:solidFill>
                  <a:schemeClr val="tx1"/>
                </a:solidFill>
                <a:latin typeface="Times New Roman" panose="02020603050405020304" pitchFamily="18" charset="0"/>
                <a:cs typeface="Times New Roman" panose="02020603050405020304" pitchFamily="18" charset="0"/>
              </a:rPr>
              <a:t>Stage 3: Data Analysis</a:t>
            </a:r>
          </a:p>
          <a:p>
            <a:pPr marL="0" indent="0">
              <a:buNone/>
            </a:pPr>
            <a:endParaRPr lang="en-US" dirty="0"/>
          </a:p>
          <a:p>
            <a:endParaRPr lang="en-US" dirty="0"/>
          </a:p>
        </p:txBody>
      </p:sp>
      <p:pic>
        <p:nvPicPr>
          <p:cNvPr id="7" name="Picture 6" descr="Graphical user interface, application&#10;&#10;Description automatically generated">
            <a:extLst>
              <a:ext uri="{FF2B5EF4-FFF2-40B4-BE49-F238E27FC236}">
                <a16:creationId xmlns:a16="http://schemas.microsoft.com/office/drawing/2014/main" id="{54FB2A85-3330-BE3F-99F3-59E1F4B9F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4880590"/>
            <a:ext cx="8184589" cy="1303133"/>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4F630F96-457E-991E-4614-F325413BEF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482309"/>
            <a:ext cx="7239627" cy="961364"/>
          </a:xfrm>
          <a:prstGeom prst="rect">
            <a:avLst/>
          </a:prstGeom>
        </p:spPr>
      </p:pic>
      <p:pic>
        <p:nvPicPr>
          <p:cNvPr id="12" name="Picture 11" descr="Graphical user interface, text&#10;&#10;Description automatically generated with medium confidence">
            <a:extLst>
              <a:ext uri="{FF2B5EF4-FFF2-40B4-BE49-F238E27FC236}">
                <a16:creationId xmlns:a16="http://schemas.microsoft.com/office/drawing/2014/main" id="{4A7142D3-8968-CC70-4B0E-39A0B89940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106301"/>
            <a:ext cx="7353937" cy="961364"/>
          </a:xfrm>
          <a:prstGeom prst="rect">
            <a:avLst/>
          </a:prstGeom>
        </p:spPr>
      </p:pic>
    </p:spTree>
    <p:extLst>
      <p:ext uri="{BB962C8B-B14F-4D97-AF65-F5344CB8AC3E}">
        <p14:creationId xmlns:p14="http://schemas.microsoft.com/office/powerpoint/2010/main" val="728852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9FA1-198F-C18A-0A4A-32A85178274A}"/>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E2181C4-F62B-4413-144E-196341174201}"/>
              </a:ext>
            </a:extLst>
          </p:cNvPr>
          <p:cNvSpPr>
            <a:spLocks noGrp="1"/>
          </p:cNvSpPr>
          <p:nvPr>
            <p:ph idx="1"/>
          </p:nvPr>
        </p:nvSpPr>
        <p:spPr>
          <a:xfrm>
            <a:off x="1097280" y="1820849"/>
            <a:ext cx="9986838" cy="4436828"/>
          </a:xfrm>
        </p:spPr>
        <p:txBody>
          <a:bodyPr>
            <a:normAutofit/>
          </a:bodyPr>
          <a:lstStyle/>
          <a:p>
            <a:pPr marL="0" indent="0" algn="just">
              <a:lnSpc>
                <a:spcPct val="150000"/>
              </a:lnSpc>
              <a:buClr>
                <a:schemeClr val="tx1"/>
              </a:buClr>
              <a:buNone/>
            </a:pPr>
            <a:r>
              <a:rPr lang="en-US" b="0" i="0" dirty="0">
                <a:solidFill>
                  <a:srgbClr val="374151"/>
                </a:solidFill>
                <a:effectLst/>
                <a:latin typeface="Times New Roman" panose="02020603050405020304" pitchFamily="18" charset="0"/>
                <a:cs typeface="Times New Roman" panose="02020603050405020304" pitchFamily="18" charset="0"/>
              </a:rPr>
              <a:t>Market Basket Analysis using the Apriori Algorithm is a powerful technique that can help businesses analyze customer shopping data and discover patterns and relationships between products. It can provide insights into customer behavior, popular and profitable product categories, age demographics, revenue trends, and seasonality, which can be used for inventory management, targeted marketing, pricing strategies, forecasting future revenue, planning promotions, and inventory management.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9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text, sign, flag&#10;&#10;Description automatically generated">
            <a:extLst>
              <a:ext uri="{FF2B5EF4-FFF2-40B4-BE49-F238E27FC236}">
                <a16:creationId xmlns:a16="http://schemas.microsoft.com/office/drawing/2014/main" id="{8130FD3D-69A4-CBC2-B3D7-AEE9791B5571}"/>
              </a:ext>
            </a:extLst>
          </p:cNvPr>
          <p:cNvPicPr>
            <a:picLocks noChangeAspect="1"/>
          </p:cNvPicPr>
          <p:nvPr/>
        </p:nvPicPr>
        <p:blipFill rotWithShape="1">
          <a:blip r:embed="rId2">
            <a:extLst>
              <a:ext uri="{28A0092B-C50C-407E-A947-70E740481C1C}">
                <a14:useLocalDpi xmlns:a14="http://schemas.microsoft.com/office/drawing/2010/main" val="0"/>
              </a:ext>
            </a:extLst>
          </a:blip>
          <a:srcRect t="7091" r="-2" b="17907"/>
          <a:stretch/>
        </p:blipFill>
        <p:spPr>
          <a:xfrm>
            <a:off x="20" y="10"/>
            <a:ext cx="12191980" cy="6857990"/>
          </a:xfrm>
          <a:prstGeom prst="rect">
            <a:avLst/>
          </a:prstGeom>
        </p:spPr>
      </p:pic>
    </p:spTree>
    <p:extLst>
      <p:ext uri="{BB962C8B-B14F-4D97-AF65-F5344CB8AC3E}">
        <p14:creationId xmlns:p14="http://schemas.microsoft.com/office/powerpoint/2010/main" val="3234628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19F3AA-D89B-EAC7-F695-40A47711F80D}"/>
              </a:ext>
            </a:extLst>
          </p:cNvPr>
          <p:cNvSpPr>
            <a:spLocks noGrp="1"/>
          </p:cNvSpPr>
          <p:nvPr>
            <p:ph type="title"/>
          </p:nvPr>
        </p:nvSpPr>
        <p:spPr>
          <a:xfrm>
            <a:off x="5181601" y="634946"/>
            <a:ext cx="6368142" cy="1450757"/>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Introduction</a:t>
            </a:r>
          </a:p>
        </p:txBody>
      </p:sp>
      <p:pic>
        <p:nvPicPr>
          <p:cNvPr id="5" name="Picture 4" descr="Shopping cart with boxes">
            <a:extLst>
              <a:ext uri="{FF2B5EF4-FFF2-40B4-BE49-F238E27FC236}">
                <a16:creationId xmlns:a16="http://schemas.microsoft.com/office/drawing/2014/main" id="{36F5B5BA-CD7F-F5E8-4523-47CD096180C5}"/>
              </a:ext>
            </a:extLst>
          </p:cNvPr>
          <p:cNvPicPr>
            <a:picLocks noChangeAspect="1"/>
          </p:cNvPicPr>
          <p:nvPr/>
        </p:nvPicPr>
        <p:blipFill rotWithShape="1">
          <a:blip r:embed="rId2"/>
          <a:srcRect l="38571" r="16208" b="1"/>
          <a:stretch/>
        </p:blipFill>
        <p:spPr>
          <a:xfrm>
            <a:off x="-7951" y="-67787"/>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70A4776-4C08-8A65-2590-FE37B35C6200}"/>
              </a:ext>
            </a:extLst>
          </p:cNvPr>
          <p:cNvSpPr>
            <a:spLocks noGrp="1"/>
          </p:cNvSpPr>
          <p:nvPr>
            <p:ph idx="1"/>
          </p:nvPr>
        </p:nvSpPr>
        <p:spPr>
          <a:xfrm>
            <a:off x="5197504" y="2318182"/>
            <a:ext cx="6368142" cy="4178025"/>
          </a:xfrm>
        </p:spPr>
        <p:txBody>
          <a:bodyPr>
            <a:normAutofit/>
          </a:bodyPr>
          <a:lstStyle/>
          <a:p>
            <a:pPr algn="just">
              <a:lnSpc>
                <a:spcPct val="150000"/>
              </a:lnSpc>
            </a:pPr>
            <a:r>
              <a:rPr lang="en-US" sz="1400" b="0" i="0" dirty="0">
                <a:solidFill>
                  <a:schemeClr val="tx1"/>
                </a:solidFill>
                <a:effectLst/>
                <a:latin typeface="Times New Roman" panose="02020603050405020304" pitchFamily="18" charset="0"/>
                <a:cs typeface="Times New Roman" panose="02020603050405020304" pitchFamily="18" charset="0"/>
              </a:rPr>
              <a:t>Market Basket Analysis is a technique used by businesses to understand the relationships between different products that customers purchase together. It involves analyzing transactional data to identify which items are frequently purchased together and to identify patterns in customer purchasing behavior.</a:t>
            </a:r>
          </a:p>
          <a:p>
            <a:pPr algn="just">
              <a:lnSpc>
                <a:spcPct val="150000"/>
              </a:lnSpc>
              <a:buClr>
                <a:schemeClr val="tx1"/>
              </a:buClr>
              <a:buFont typeface="Arial" panose="020B0604020202020204" pitchFamily="34" charset="0"/>
              <a:buChar char="•"/>
            </a:pPr>
            <a:r>
              <a:rPr lang="en-US" sz="1400" b="1" i="0" dirty="0">
                <a:solidFill>
                  <a:schemeClr val="tx1"/>
                </a:solidFill>
                <a:effectLst/>
                <a:latin typeface="Times New Roman" panose="02020603050405020304" pitchFamily="18" charset="0"/>
                <a:cs typeface="Times New Roman" panose="02020603050405020304" pitchFamily="18" charset="0"/>
              </a:rPr>
              <a:t>Objective:</a:t>
            </a:r>
            <a:r>
              <a:rPr lang="en-US" sz="1400" b="0" i="0" dirty="0">
                <a:solidFill>
                  <a:schemeClr val="tx1"/>
                </a:solidFill>
                <a:effectLst/>
                <a:latin typeface="Times New Roman" panose="02020603050405020304" pitchFamily="18" charset="0"/>
                <a:cs typeface="Times New Roman" panose="02020603050405020304" pitchFamily="18" charset="0"/>
              </a:rPr>
              <a:t> To analyze customer shopping data and discover patterns and relationships between products.</a:t>
            </a:r>
          </a:p>
          <a:p>
            <a:pPr algn="just">
              <a:lnSpc>
                <a:spcPct val="150000"/>
              </a:lnSpc>
              <a:buClr>
                <a:schemeClr val="tx1"/>
              </a:buClr>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Data set: </a:t>
            </a:r>
            <a:r>
              <a:rPr lang="en-US" sz="1400" dirty="0">
                <a:solidFill>
                  <a:schemeClr val="tx1"/>
                </a:solidFill>
                <a:latin typeface="Times New Roman" panose="02020603050405020304" pitchFamily="18" charset="0"/>
                <a:cs typeface="Times New Roman" panose="02020603050405020304" pitchFamily="18" charset="0"/>
              </a:rPr>
              <a:t>‘customer_shopping_data.csv’</a:t>
            </a:r>
          </a:p>
          <a:p>
            <a:pPr algn="just">
              <a:lnSpc>
                <a:spcPct val="150000"/>
              </a:lnSpc>
              <a:buClr>
                <a:schemeClr val="tx1"/>
              </a:buClr>
              <a:buFont typeface="Arial" panose="020B0604020202020204" pitchFamily="34" charset="0"/>
              <a:buChar char="•"/>
            </a:pPr>
            <a:r>
              <a:rPr lang="en-US" sz="1400" b="1" i="0" dirty="0">
                <a:solidFill>
                  <a:schemeClr val="tx1"/>
                </a:solidFill>
                <a:effectLst/>
                <a:latin typeface="Times New Roman" panose="02020603050405020304" pitchFamily="18" charset="0"/>
                <a:cs typeface="Times New Roman" panose="02020603050405020304" pitchFamily="18" charset="0"/>
              </a:rPr>
              <a:t>Method:</a:t>
            </a:r>
            <a:r>
              <a:rPr lang="en-US" sz="1400" b="0" i="0" dirty="0">
                <a:solidFill>
                  <a:schemeClr val="tx1"/>
                </a:solidFill>
                <a:effectLst/>
                <a:latin typeface="Times New Roman" panose="02020603050405020304" pitchFamily="18" charset="0"/>
                <a:cs typeface="Times New Roman" panose="02020603050405020304" pitchFamily="18" charset="0"/>
              </a:rPr>
              <a:t> Market Basket Analysis using Apriori Algorithm.</a:t>
            </a:r>
          </a:p>
          <a:p>
            <a:pPr algn="just">
              <a:lnSpc>
                <a:spcPct val="150000"/>
              </a:lnSpc>
              <a:buClr>
                <a:schemeClr val="tx1"/>
              </a:buClr>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Applications:</a:t>
            </a:r>
            <a:r>
              <a:rPr lang="en-US" sz="1400" dirty="0">
                <a:solidFill>
                  <a:schemeClr val="tx1"/>
                </a:solidFill>
                <a:latin typeface="Times New Roman" panose="02020603050405020304" pitchFamily="18" charset="0"/>
                <a:cs typeface="Times New Roman" panose="02020603050405020304" pitchFamily="18" charset="0"/>
              </a:rPr>
              <a:t> Product Analysis, inventory management, sales promotions, etc. </a:t>
            </a:r>
            <a:endParaRPr lang="en-US" sz="1400" b="0" i="0" dirty="0">
              <a:solidFill>
                <a:schemeClr val="tx1"/>
              </a:solidFill>
              <a:effectLst/>
              <a:latin typeface="Times New Roman" panose="02020603050405020304" pitchFamily="18" charset="0"/>
              <a:cs typeface="Times New Roman" panose="02020603050405020304" pitchFamily="18" charset="0"/>
            </a:endParaRPr>
          </a:p>
        </p:txBody>
      </p:sp>
      <p:pic>
        <p:nvPicPr>
          <p:cNvPr id="8" name="Picture 7" descr="A shopping cart full of groceries">
            <a:extLst>
              <a:ext uri="{FF2B5EF4-FFF2-40B4-BE49-F238E27FC236}">
                <a16:creationId xmlns:a16="http://schemas.microsoft.com/office/drawing/2014/main" id="{D63CC9CD-40A5-8B34-9B2E-6BD56BEBAF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17" y="-187058"/>
            <a:ext cx="4762832" cy="7045058"/>
          </a:xfrm>
          <a:prstGeom prst="rect">
            <a:avLst/>
          </a:prstGeom>
        </p:spPr>
      </p:pic>
    </p:spTree>
    <p:extLst>
      <p:ext uri="{BB962C8B-B14F-4D97-AF65-F5344CB8AC3E}">
        <p14:creationId xmlns:p14="http://schemas.microsoft.com/office/powerpoint/2010/main" val="1285059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6BBEC-B668-A5DC-8C25-1E0A7517E60F}"/>
              </a:ext>
            </a:extLst>
          </p:cNvPr>
          <p:cNvSpPr>
            <a:spLocks noGrp="1"/>
          </p:cNvSpPr>
          <p:nvPr>
            <p:ph type="title"/>
          </p:nvPr>
        </p:nvSpPr>
        <p:spPr>
          <a:xfrm>
            <a:off x="1097280" y="286603"/>
            <a:ext cx="10058400" cy="1450757"/>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19ADD134-AB4A-A145-ED01-0D82C1BEF153}"/>
              </a:ext>
            </a:extLst>
          </p:cNvPr>
          <p:cNvSpPr>
            <a:spLocks noGrp="1"/>
          </p:cNvSpPr>
          <p:nvPr>
            <p:ph idx="1"/>
          </p:nvPr>
        </p:nvSpPr>
        <p:spPr>
          <a:xfrm>
            <a:off x="1097280" y="3805084"/>
            <a:ext cx="9747701" cy="2510405"/>
          </a:xfrm>
        </p:spPr>
        <p:txBody>
          <a:bodyPr>
            <a:normAutofit fontScale="85000" lnSpcReduction="20000"/>
          </a:bodyPr>
          <a:lstStyle/>
          <a:p>
            <a:endParaRPr lang="en-US" dirty="0">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T</a:t>
            </a:r>
            <a:r>
              <a:rPr lang="en-US" sz="1900" b="0" i="0" dirty="0">
                <a:solidFill>
                  <a:schemeClr val="tx1"/>
                </a:solidFill>
                <a:effectLst/>
                <a:latin typeface="Times New Roman" panose="02020603050405020304" pitchFamily="18" charset="0"/>
                <a:cs typeface="Times New Roman" panose="02020603050405020304" pitchFamily="18" charset="0"/>
              </a:rPr>
              <a:t>he dataset Consist of 99457 rows and 10 columns. </a:t>
            </a:r>
          </a:p>
          <a:p>
            <a:pPr>
              <a:buClr>
                <a:schemeClr val="tx1"/>
              </a:buClr>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T</a:t>
            </a:r>
            <a:r>
              <a:rPr lang="en-US" sz="1900" b="0" i="0" dirty="0">
                <a:solidFill>
                  <a:schemeClr val="tx1"/>
                </a:solidFill>
                <a:effectLst/>
                <a:latin typeface="Times New Roman" panose="02020603050405020304" pitchFamily="18" charset="0"/>
                <a:cs typeface="Times New Roman" panose="02020603050405020304" pitchFamily="18" charset="0"/>
              </a:rPr>
              <a:t>he basic libraries used for the analysis :</a:t>
            </a:r>
          </a:p>
          <a:p>
            <a:pPr marL="0" indent="0">
              <a:buClr>
                <a:schemeClr val="tx1"/>
              </a:buClr>
              <a:buNone/>
            </a:pPr>
            <a:r>
              <a:rPr lang="en-US" sz="1900" dirty="0">
                <a:solidFill>
                  <a:schemeClr val="tx1"/>
                </a:solidFill>
                <a:latin typeface="Times New Roman" panose="02020603050405020304" pitchFamily="18" charset="0"/>
                <a:cs typeface="Times New Roman" panose="02020603050405020304" pitchFamily="18" charset="0"/>
              </a:rPr>
              <a:t>	</a:t>
            </a:r>
            <a:r>
              <a:rPr lang="en-US" sz="1900" b="1" dirty="0">
                <a:solidFill>
                  <a:schemeClr val="tx1"/>
                </a:solidFill>
                <a:latin typeface="Times New Roman" panose="02020603050405020304" pitchFamily="18" charset="0"/>
                <a:cs typeface="Times New Roman" panose="02020603050405020304" pitchFamily="18" charset="0"/>
              </a:rPr>
              <a:t>Pandas:</a:t>
            </a:r>
            <a:r>
              <a:rPr lang="en-US" sz="1900" dirty="0">
                <a:solidFill>
                  <a:schemeClr val="tx1"/>
                </a:solidFill>
                <a:latin typeface="Times New Roman" panose="02020603050405020304" pitchFamily="18" charset="0"/>
                <a:cs typeface="Times New Roman" panose="02020603050405020304" pitchFamily="18" charset="0"/>
              </a:rPr>
              <a:t> For data manipulation and analysis</a:t>
            </a:r>
          </a:p>
          <a:p>
            <a:pPr marL="0" indent="0">
              <a:buClr>
                <a:schemeClr val="tx1"/>
              </a:buClr>
              <a:buNone/>
            </a:pPr>
            <a:r>
              <a:rPr lang="en-US" sz="1900" b="0" i="0" dirty="0">
                <a:solidFill>
                  <a:schemeClr val="tx1"/>
                </a:solidFill>
                <a:effectLst/>
                <a:latin typeface="Times New Roman" panose="02020603050405020304" pitchFamily="18" charset="0"/>
                <a:cs typeface="Times New Roman" panose="02020603050405020304" pitchFamily="18" charset="0"/>
              </a:rPr>
              <a:t>	</a:t>
            </a:r>
            <a:r>
              <a:rPr lang="en-US" sz="1900" b="1" i="0" dirty="0">
                <a:solidFill>
                  <a:schemeClr val="tx1"/>
                </a:solidFill>
                <a:effectLst/>
                <a:latin typeface="Times New Roman" panose="02020603050405020304" pitchFamily="18" charset="0"/>
                <a:cs typeface="Times New Roman" panose="02020603050405020304" pitchFamily="18" charset="0"/>
              </a:rPr>
              <a:t>Numpy:</a:t>
            </a:r>
            <a:r>
              <a:rPr lang="en-US" sz="1900" b="0" i="0" dirty="0">
                <a:solidFill>
                  <a:schemeClr val="tx1"/>
                </a:solidFill>
                <a:effectLst/>
                <a:latin typeface="Times New Roman" panose="02020603050405020304" pitchFamily="18" charset="0"/>
                <a:cs typeface="Times New Roman" panose="02020603050405020304" pitchFamily="18" charset="0"/>
              </a:rPr>
              <a:t> For Numerical operat</a:t>
            </a:r>
            <a:r>
              <a:rPr lang="en-US" sz="1900" dirty="0">
                <a:solidFill>
                  <a:schemeClr val="tx1"/>
                </a:solidFill>
                <a:latin typeface="Times New Roman" panose="02020603050405020304" pitchFamily="18" charset="0"/>
                <a:cs typeface="Times New Roman" panose="02020603050405020304" pitchFamily="18" charset="0"/>
              </a:rPr>
              <a:t>ions</a:t>
            </a:r>
          </a:p>
          <a:p>
            <a:pPr marL="0" indent="0">
              <a:buClr>
                <a:schemeClr val="tx1"/>
              </a:buClr>
              <a:buNone/>
            </a:pPr>
            <a:r>
              <a:rPr lang="en-US" sz="1900" dirty="0">
                <a:solidFill>
                  <a:schemeClr val="tx1"/>
                </a:solidFill>
                <a:latin typeface="Times New Roman" panose="02020603050405020304" pitchFamily="18" charset="0"/>
                <a:cs typeface="Times New Roman" panose="02020603050405020304" pitchFamily="18" charset="0"/>
              </a:rPr>
              <a:t>	</a:t>
            </a:r>
            <a:r>
              <a:rPr lang="en-US" sz="1900" b="1" dirty="0">
                <a:solidFill>
                  <a:schemeClr val="tx1"/>
                </a:solidFill>
                <a:latin typeface="Times New Roman" panose="02020603050405020304" pitchFamily="18" charset="0"/>
                <a:cs typeface="Times New Roman" panose="02020603050405020304" pitchFamily="18" charset="0"/>
              </a:rPr>
              <a:t>Seaborn: </a:t>
            </a:r>
            <a:r>
              <a:rPr lang="en-US" sz="1900" dirty="0">
                <a:solidFill>
                  <a:schemeClr val="tx1"/>
                </a:solidFill>
                <a:latin typeface="Times New Roman" panose="02020603050405020304" pitchFamily="18" charset="0"/>
                <a:cs typeface="Times New Roman" panose="02020603050405020304" pitchFamily="18" charset="0"/>
              </a:rPr>
              <a:t>S</a:t>
            </a:r>
            <a:r>
              <a:rPr lang="en-US" sz="1900" b="0" i="0" dirty="0">
                <a:solidFill>
                  <a:schemeClr val="tx1"/>
                </a:solidFill>
                <a:effectLst/>
                <a:latin typeface="Times New Roman" panose="02020603050405020304" pitchFamily="18" charset="0"/>
                <a:cs typeface="Times New Roman" panose="02020603050405020304" pitchFamily="18" charset="0"/>
              </a:rPr>
              <a:t>tatistical graphics</a:t>
            </a:r>
            <a:endParaRPr lang="en-US" sz="1900" dirty="0">
              <a:solidFill>
                <a:schemeClr val="tx1"/>
              </a:solidFill>
              <a:latin typeface="Times New Roman" panose="02020603050405020304" pitchFamily="18" charset="0"/>
              <a:cs typeface="Times New Roman" panose="02020603050405020304" pitchFamily="18" charset="0"/>
            </a:endParaRPr>
          </a:p>
          <a:p>
            <a:pPr marL="0" indent="0">
              <a:buClr>
                <a:schemeClr val="tx1"/>
              </a:buClr>
              <a:buNone/>
            </a:pPr>
            <a:r>
              <a:rPr lang="en-US" sz="1900" b="0" i="0" dirty="0">
                <a:solidFill>
                  <a:schemeClr val="tx1"/>
                </a:solidFill>
                <a:effectLst/>
                <a:latin typeface="Times New Roman" panose="02020603050405020304" pitchFamily="18" charset="0"/>
                <a:cs typeface="Times New Roman" panose="02020603050405020304" pitchFamily="18" charset="0"/>
              </a:rPr>
              <a:t>	</a:t>
            </a:r>
            <a:r>
              <a:rPr lang="en-US" sz="1900" b="1" i="0" dirty="0" err="1">
                <a:solidFill>
                  <a:schemeClr val="tx1"/>
                </a:solidFill>
                <a:effectLst/>
                <a:latin typeface="Times New Roman" panose="02020603050405020304" pitchFamily="18" charset="0"/>
                <a:cs typeface="Times New Roman" panose="02020603050405020304" pitchFamily="18" charset="0"/>
              </a:rPr>
              <a:t>mlxtend</a:t>
            </a:r>
            <a:r>
              <a:rPr lang="en-US" sz="1900" b="1" i="0" dirty="0">
                <a:solidFill>
                  <a:schemeClr val="tx1"/>
                </a:solidFill>
                <a:effectLst/>
                <a:latin typeface="Times New Roman" panose="02020603050405020304" pitchFamily="18" charset="0"/>
                <a:cs typeface="Times New Roman" panose="02020603050405020304" pitchFamily="18" charset="0"/>
              </a:rPr>
              <a:t>:</a:t>
            </a:r>
            <a:r>
              <a:rPr lang="en-US" sz="1900" b="0" i="0" dirty="0">
                <a:solidFill>
                  <a:schemeClr val="tx1"/>
                </a:solidFill>
                <a:effectLst/>
                <a:latin typeface="Times New Roman" panose="02020603050405020304" pitchFamily="18" charset="0"/>
                <a:cs typeface="Times New Roman" panose="02020603050405020304" pitchFamily="18" charset="0"/>
              </a:rPr>
              <a:t> For market basket analysis usin</a:t>
            </a:r>
            <a:r>
              <a:rPr lang="en-US" sz="1900" dirty="0">
                <a:solidFill>
                  <a:schemeClr val="tx1"/>
                </a:solidFill>
                <a:latin typeface="Times New Roman" panose="02020603050405020304" pitchFamily="18" charset="0"/>
                <a:cs typeface="Times New Roman" panose="02020603050405020304" pitchFamily="18" charset="0"/>
              </a:rPr>
              <a:t>g the Apriori Algorithm.</a:t>
            </a:r>
            <a:endParaRPr lang="en-US" sz="1900" b="0" i="0" dirty="0">
              <a:solidFill>
                <a:schemeClr val="tx1"/>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descr="Table&#10;&#10;Description automatically generated with medium confidence">
            <a:extLst>
              <a:ext uri="{FF2B5EF4-FFF2-40B4-BE49-F238E27FC236}">
                <a16:creationId xmlns:a16="http://schemas.microsoft.com/office/drawing/2014/main" id="{3627104A-00E6-822F-E06D-4B4F4715E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848465"/>
            <a:ext cx="10058400" cy="2172929"/>
          </a:xfrm>
          <a:prstGeom prst="rect">
            <a:avLst/>
          </a:prstGeom>
        </p:spPr>
      </p:pic>
    </p:spTree>
    <p:extLst>
      <p:ext uri="{BB962C8B-B14F-4D97-AF65-F5344CB8AC3E}">
        <p14:creationId xmlns:p14="http://schemas.microsoft.com/office/powerpoint/2010/main" val="1877185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1EEDC-2301-8103-7BC2-843ED867813A}"/>
              </a:ext>
            </a:extLst>
          </p:cNvPr>
          <p:cNvSpPr>
            <a:spLocks noGrp="1"/>
          </p:cNvSpPr>
          <p:nvPr>
            <p:ph type="title"/>
          </p:nvPr>
        </p:nvSpPr>
        <p:spPr>
          <a:xfrm>
            <a:off x="7859485" y="634946"/>
            <a:ext cx="3690257" cy="1450757"/>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Data Preparation</a:t>
            </a:r>
          </a:p>
        </p:txBody>
      </p:sp>
      <p:pic>
        <p:nvPicPr>
          <p:cNvPr id="5" name="Picture 4" descr="Table&#10;&#10;Description automatically generated">
            <a:extLst>
              <a:ext uri="{FF2B5EF4-FFF2-40B4-BE49-F238E27FC236}">
                <a16:creationId xmlns:a16="http://schemas.microsoft.com/office/drawing/2014/main" id="{64EECE5E-9A94-489C-4F1A-5F66901A8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58" y="854773"/>
            <a:ext cx="6909801" cy="4885022"/>
          </a:xfrm>
          <a:prstGeom prst="rect">
            <a:avLst/>
          </a:prstGeom>
        </p:spPr>
      </p:pic>
      <p:cxnSp>
        <p:nvCxnSpPr>
          <p:cNvPr id="12" name="Straight Connector 1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01350C-F523-F881-FB1B-935D2DE8D1B1}"/>
              </a:ext>
            </a:extLst>
          </p:cNvPr>
          <p:cNvSpPr>
            <a:spLocks noGrp="1"/>
          </p:cNvSpPr>
          <p:nvPr>
            <p:ph idx="1"/>
          </p:nvPr>
        </p:nvSpPr>
        <p:spPr>
          <a:xfrm>
            <a:off x="7859485" y="2198914"/>
            <a:ext cx="3690257" cy="3670180"/>
          </a:xfrm>
        </p:spPr>
        <p:txBody>
          <a:bodyPr>
            <a:normAutofit/>
          </a:bodyPr>
          <a:lstStyle/>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Import necessary Libraries</a:t>
            </a: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Load the dataset: customer_shopping_data.csv</a:t>
            </a: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Clean the dataset: Drop unnecessary columns</a:t>
            </a: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Feature engineering: Invoice date, age categories,  and total price</a:t>
            </a:r>
          </a:p>
          <a:p>
            <a:pPr marL="0" indent="0">
              <a:buClr>
                <a:schemeClr val="tx1"/>
              </a:buClr>
              <a:buNone/>
            </a:pPr>
            <a:endParaRPr lang="en-US"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447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C2F2-E93E-070A-CF17-DA771499CF51}"/>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Data Visualization – Gender Distribution</a:t>
            </a:r>
          </a:p>
        </p:txBody>
      </p:sp>
      <p:sp>
        <p:nvSpPr>
          <p:cNvPr id="3" name="Content Placeholder 2">
            <a:extLst>
              <a:ext uri="{FF2B5EF4-FFF2-40B4-BE49-F238E27FC236}">
                <a16:creationId xmlns:a16="http://schemas.microsoft.com/office/drawing/2014/main" id="{FEA3E7A8-8616-274F-B326-CCB9C50C379D}"/>
              </a:ext>
            </a:extLst>
          </p:cNvPr>
          <p:cNvSpPr>
            <a:spLocks noGrp="1"/>
          </p:cNvSpPr>
          <p:nvPr>
            <p:ph sz="half" idx="1"/>
          </p:nvPr>
        </p:nvSpPr>
        <p:spPr/>
        <p:txBody>
          <a:bodyPr/>
          <a:lstStyle/>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Bar chart for average revenue by categories relative to gender.</a:t>
            </a:r>
          </a:p>
          <a:p>
            <a:endParaRPr lang="en-US" dirty="0"/>
          </a:p>
          <a:p>
            <a:endParaRPr lang="en-US" dirty="0"/>
          </a:p>
        </p:txBody>
      </p:sp>
      <p:sp>
        <p:nvSpPr>
          <p:cNvPr id="4" name="Content Placeholder 3">
            <a:extLst>
              <a:ext uri="{FF2B5EF4-FFF2-40B4-BE49-F238E27FC236}">
                <a16:creationId xmlns:a16="http://schemas.microsoft.com/office/drawing/2014/main" id="{60D21A53-63B3-0499-220B-8B6B5455DD46}"/>
              </a:ext>
            </a:extLst>
          </p:cNvPr>
          <p:cNvSpPr>
            <a:spLocks noGrp="1"/>
          </p:cNvSpPr>
          <p:nvPr>
            <p:ph sz="half" idx="2"/>
          </p:nvPr>
        </p:nvSpPr>
        <p:spPr/>
        <p:txBody>
          <a:bodyPr/>
          <a:lstStyle/>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Pie chart for gender distribution by revenue.</a:t>
            </a:r>
          </a:p>
          <a:p>
            <a:endParaRPr lang="en-US" dirty="0"/>
          </a:p>
        </p:txBody>
      </p:sp>
      <p:pic>
        <p:nvPicPr>
          <p:cNvPr id="5" name="Picture 4" descr="Chart, bar chart&#10;&#10;Description automatically generated">
            <a:extLst>
              <a:ext uri="{FF2B5EF4-FFF2-40B4-BE49-F238E27FC236}">
                <a16:creationId xmlns:a16="http://schemas.microsoft.com/office/drawing/2014/main" id="{BA0219F1-2CD3-60F2-DF7F-CE3D27931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437" y="2519167"/>
            <a:ext cx="4591443" cy="3349927"/>
          </a:xfrm>
          <a:prstGeom prst="rect">
            <a:avLst/>
          </a:prstGeom>
        </p:spPr>
      </p:pic>
      <p:pic>
        <p:nvPicPr>
          <p:cNvPr id="7" name="Picture 6" descr="Chart, pie chart&#10;&#10;Description automatically generated">
            <a:extLst>
              <a:ext uri="{FF2B5EF4-FFF2-40B4-BE49-F238E27FC236}">
                <a16:creationId xmlns:a16="http://schemas.microsoft.com/office/drawing/2014/main" id="{7B61036F-D668-738E-4AC6-662305F238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0714" y="2586157"/>
            <a:ext cx="5852172" cy="3464786"/>
          </a:xfrm>
          <a:prstGeom prst="rect">
            <a:avLst/>
          </a:prstGeom>
        </p:spPr>
      </p:pic>
    </p:spTree>
    <p:extLst>
      <p:ext uri="{BB962C8B-B14F-4D97-AF65-F5344CB8AC3E}">
        <p14:creationId xmlns:p14="http://schemas.microsoft.com/office/powerpoint/2010/main" val="1981925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3B90B8B-F76B-4130-8370-38033EEAC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19400D-0521-B37F-551D-E4FC6A9659BE}"/>
              </a:ext>
            </a:extLst>
          </p:cNvPr>
          <p:cNvSpPr>
            <a:spLocks noGrp="1"/>
          </p:cNvSpPr>
          <p:nvPr>
            <p:ph type="title"/>
          </p:nvPr>
        </p:nvSpPr>
        <p:spPr>
          <a:xfrm>
            <a:off x="5144679" y="634946"/>
            <a:ext cx="6405063" cy="1450757"/>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Market Basket Analysis – Apriori Algorithm</a:t>
            </a:r>
          </a:p>
        </p:txBody>
      </p:sp>
      <p:pic>
        <p:nvPicPr>
          <p:cNvPr id="7" name="Picture 6" descr="Text&#10;&#10;Description automatically generated">
            <a:extLst>
              <a:ext uri="{FF2B5EF4-FFF2-40B4-BE49-F238E27FC236}">
                <a16:creationId xmlns:a16="http://schemas.microsoft.com/office/drawing/2014/main" id="{01F4248D-ACEC-1D75-DBD5-9865F1B8BB2B}"/>
              </a:ext>
            </a:extLst>
          </p:cNvPr>
          <p:cNvPicPr>
            <a:picLocks noChangeAspect="1"/>
          </p:cNvPicPr>
          <p:nvPr/>
        </p:nvPicPr>
        <p:blipFill rotWithShape="1">
          <a:blip r:embed="rId2">
            <a:extLst>
              <a:ext uri="{28A0092B-C50C-407E-A947-70E740481C1C}">
                <a14:useLocalDpi xmlns:a14="http://schemas.microsoft.com/office/drawing/2010/main" val="0"/>
              </a:ext>
            </a:extLst>
          </a:blip>
          <a:srcRect r="8671"/>
          <a:stretch/>
        </p:blipFill>
        <p:spPr>
          <a:xfrm>
            <a:off x="633999" y="581098"/>
            <a:ext cx="4020297" cy="2476136"/>
          </a:xfrm>
          <a:prstGeom prst="rect">
            <a:avLst/>
          </a:prstGeom>
        </p:spPr>
      </p:pic>
      <p:cxnSp>
        <p:nvCxnSpPr>
          <p:cNvPr id="23" name="Straight Connector 22">
            <a:extLst>
              <a:ext uri="{FF2B5EF4-FFF2-40B4-BE49-F238E27FC236}">
                <a16:creationId xmlns:a16="http://schemas.microsoft.com/office/drawing/2014/main" id="{C2D93264-3FF9-4175-A7FA-F927F0F77A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Chart, scatter chart&#10;&#10;Description automatically generated">
            <a:extLst>
              <a:ext uri="{FF2B5EF4-FFF2-40B4-BE49-F238E27FC236}">
                <a16:creationId xmlns:a16="http://schemas.microsoft.com/office/drawing/2014/main" id="{2C416A2F-394D-CE52-D9B2-2CAFC943F274}"/>
              </a:ext>
            </a:extLst>
          </p:cNvPr>
          <p:cNvPicPr>
            <a:picLocks noChangeAspect="1"/>
          </p:cNvPicPr>
          <p:nvPr/>
        </p:nvPicPr>
        <p:blipFill rotWithShape="1">
          <a:blip r:embed="rId3">
            <a:extLst>
              <a:ext uri="{28A0092B-C50C-407E-A947-70E740481C1C}">
                <a14:useLocalDpi xmlns:a14="http://schemas.microsoft.com/office/drawing/2010/main" val="0"/>
              </a:ext>
            </a:extLst>
          </a:blip>
          <a:srcRect l="9179" r="9642" b="3"/>
          <a:stretch/>
        </p:blipFill>
        <p:spPr>
          <a:xfrm>
            <a:off x="633999" y="3218101"/>
            <a:ext cx="4020296" cy="2476136"/>
          </a:xfrm>
          <a:prstGeom prst="rect">
            <a:avLst/>
          </a:prstGeom>
        </p:spPr>
      </p:pic>
      <p:sp>
        <p:nvSpPr>
          <p:cNvPr id="3" name="Content Placeholder 2">
            <a:extLst>
              <a:ext uri="{FF2B5EF4-FFF2-40B4-BE49-F238E27FC236}">
                <a16:creationId xmlns:a16="http://schemas.microsoft.com/office/drawing/2014/main" id="{2AE56232-85B1-75DF-FADE-1325BCD2ACD9}"/>
              </a:ext>
            </a:extLst>
          </p:cNvPr>
          <p:cNvSpPr>
            <a:spLocks noGrp="1"/>
          </p:cNvSpPr>
          <p:nvPr>
            <p:ph idx="1"/>
          </p:nvPr>
        </p:nvSpPr>
        <p:spPr>
          <a:xfrm>
            <a:off x="5144679" y="2198914"/>
            <a:ext cx="6405063" cy="3670180"/>
          </a:xfrm>
        </p:spPr>
        <p:txBody>
          <a:bodyPr>
            <a:normAutofit/>
          </a:bodyPr>
          <a:lstStyle/>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Prepare data for the algorithm: Convert transaction data to binary format.</a:t>
            </a: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Apply the </a:t>
            </a:r>
            <a:r>
              <a:rPr lang="en-US" dirty="0" err="1">
                <a:solidFill>
                  <a:schemeClr val="tx1"/>
                </a:solidFill>
                <a:latin typeface="Times New Roman" panose="02020603050405020304" pitchFamily="18" charset="0"/>
                <a:cs typeface="Times New Roman" panose="02020603050405020304" pitchFamily="18" charset="0"/>
              </a:rPr>
              <a:t>apriori</a:t>
            </a:r>
            <a:r>
              <a:rPr lang="en-US" dirty="0">
                <a:solidFill>
                  <a:schemeClr val="tx1"/>
                </a:solidFill>
                <a:latin typeface="Times New Roman" panose="02020603050405020304" pitchFamily="18" charset="0"/>
                <a:cs typeface="Times New Roman" panose="02020603050405020304" pitchFamily="18" charset="0"/>
              </a:rPr>
              <a:t> algorithm: Frequent itemsets with </a:t>
            </a:r>
            <a:r>
              <a:rPr lang="en-US" dirty="0" err="1">
                <a:solidFill>
                  <a:schemeClr val="tx1"/>
                </a:solidFill>
                <a:latin typeface="Times New Roman" panose="02020603050405020304" pitchFamily="18" charset="0"/>
                <a:cs typeface="Times New Roman" panose="02020603050405020304" pitchFamily="18" charset="0"/>
              </a:rPr>
              <a:t>min_support</a:t>
            </a:r>
            <a:r>
              <a:rPr lang="en-US" dirty="0">
                <a:solidFill>
                  <a:schemeClr val="tx1"/>
                </a:solidFill>
                <a:latin typeface="Times New Roman" panose="02020603050405020304" pitchFamily="18" charset="0"/>
                <a:cs typeface="Times New Roman" panose="02020603050405020304" pitchFamily="18" charset="0"/>
              </a:rPr>
              <a:t> = 0.05</a:t>
            </a: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Calculate association rules: Using lift as the metric, with </a:t>
            </a:r>
            <a:r>
              <a:rPr lang="en-US" dirty="0" err="1">
                <a:solidFill>
                  <a:schemeClr val="tx1"/>
                </a:solidFill>
                <a:latin typeface="Times New Roman" panose="02020603050405020304" pitchFamily="18" charset="0"/>
                <a:cs typeface="Times New Roman" panose="02020603050405020304" pitchFamily="18" charset="0"/>
              </a:rPr>
              <a:t>min_threshold</a:t>
            </a:r>
            <a:r>
              <a:rPr lang="en-US" dirty="0">
                <a:solidFill>
                  <a:schemeClr val="tx1"/>
                </a:solidFill>
                <a:latin typeface="Times New Roman" panose="02020603050405020304" pitchFamily="18" charset="0"/>
                <a:cs typeface="Times New Roman" panose="02020603050405020304" pitchFamily="18" charset="0"/>
              </a:rPr>
              <a:t> = 1</a:t>
            </a: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Insights: Identifying product combinations with high support, confidence and Lift.</a:t>
            </a: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Visualize the association rules using a scatter plot.</a:t>
            </a:r>
          </a:p>
          <a:p>
            <a:pPr marL="0" indent="0">
              <a:buClr>
                <a:schemeClr val="tx1"/>
              </a:buClr>
              <a:buNone/>
            </a:pPr>
            <a:endParaRPr lang="en-US"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91C67939-3FD0-4B45-8AA4-9FE55C7EE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0981A96A-A87C-4F87-845A-3B0A6529F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06083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4B77B3-AB1E-2629-86F0-CEB9F7932BAC}"/>
              </a:ext>
            </a:extLst>
          </p:cNvPr>
          <p:cNvSpPr>
            <a:spLocks noGrp="1"/>
          </p:cNvSpPr>
          <p:nvPr>
            <p:ph type="title"/>
          </p:nvPr>
        </p:nvSpPr>
        <p:spPr>
          <a:xfrm>
            <a:off x="6411685" y="634946"/>
            <a:ext cx="5127171" cy="1450757"/>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Top Categories Analysis</a:t>
            </a:r>
          </a:p>
        </p:txBody>
      </p:sp>
      <p:pic>
        <p:nvPicPr>
          <p:cNvPr id="5" name="Picture 4" descr="Chart, bar chart&#10;&#10;Description automatically generated">
            <a:extLst>
              <a:ext uri="{FF2B5EF4-FFF2-40B4-BE49-F238E27FC236}">
                <a16:creationId xmlns:a16="http://schemas.microsoft.com/office/drawing/2014/main" id="{26B79AE1-1231-4A5C-C1DC-33D51657D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92" y="1906072"/>
            <a:ext cx="5451627" cy="2725814"/>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EE70885-CCB4-878D-6BC8-FF57B03814FA}"/>
              </a:ext>
            </a:extLst>
          </p:cNvPr>
          <p:cNvSpPr>
            <a:spLocks noGrp="1"/>
          </p:cNvSpPr>
          <p:nvPr>
            <p:ph idx="1"/>
          </p:nvPr>
        </p:nvSpPr>
        <p:spPr>
          <a:xfrm>
            <a:off x="6411684" y="2198914"/>
            <a:ext cx="5127172" cy="3670180"/>
          </a:xfrm>
        </p:spPr>
        <p:txBody>
          <a:bodyPr>
            <a:normAutofit/>
          </a:bodyPr>
          <a:lstStyle/>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Bar charts for top categories by quantity and revenue.</a:t>
            </a: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Insights: Identifying the most popular and profitable product categories.</a:t>
            </a: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Applications: Inventory management targeted marketing and pricing strategies.</a:t>
            </a:r>
          </a:p>
          <a:p>
            <a:pPr marL="0" indent="0">
              <a:buClr>
                <a:schemeClr val="tx1"/>
              </a:buClr>
              <a:buNone/>
            </a:pPr>
            <a:endParaRPr lang="en-US" dirty="0"/>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1654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6D1CD-66C0-5C8A-9223-E765B54621B4}"/>
              </a:ext>
            </a:extLst>
          </p:cNvPr>
          <p:cNvSpPr>
            <a:spLocks noGrp="1"/>
          </p:cNvSpPr>
          <p:nvPr>
            <p:ph type="title"/>
          </p:nvPr>
        </p:nvSpPr>
        <p:spPr>
          <a:xfrm>
            <a:off x="6411685" y="634946"/>
            <a:ext cx="5127171" cy="1450757"/>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Customer Age Distribution</a:t>
            </a:r>
          </a:p>
        </p:txBody>
      </p:sp>
      <p:pic>
        <p:nvPicPr>
          <p:cNvPr id="5" name="Picture 4" descr="Chart, histogram&#10;&#10;Description automatically generated">
            <a:extLst>
              <a:ext uri="{FF2B5EF4-FFF2-40B4-BE49-F238E27FC236}">
                <a16:creationId xmlns:a16="http://schemas.microsoft.com/office/drawing/2014/main" id="{134E2426-5539-989C-722A-81E680E57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92" y="1906072"/>
            <a:ext cx="5451627" cy="2725814"/>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D5A84C1-CE3C-318D-8F25-9A32FF78E89D}"/>
              </a:ext>
            </a:extLst>
          </p:cNvPr>
          <p:cNvSpPr>
            <a:spLocks noGrp="1"/>
          </p:cNvSpPr>
          <p:nvPr>
            <p:ph idx="1"/>
          </p:nvPr>
        </p:nvSpPr>
        <p:spPr>
          <a:xfrm>
            <a:off x="6411684" y="2198914"/>
            <a:ext cx="5127172" cy="3670180"/>
          </a:xfrm>
        </p:spPr>
        <p:txBody>
          <a:bodyPr>
            <a:normAutofit/>
          </a:bodyPr>
          <a:lstStyle/>
          <a:p>
            <a:pPr>
              <a:buClr>
                <a:schemeClr val="tx1"/>
              </a:buClr>
              <a:buFont typeface="Arial" panose="020B0604020202020204" pitchFamily="34" charset="0"/>
              <a:buChar char="•"/>
            </a:pPr>
            <a:r>
              <a:rPr lang="en-US" dirty="0">
                <a:solidFill>
                  <a:schemeClr val="tx1"/>
                </a:solidFill>
              </a:rPr>
              <a:t>Histogram for the distribution of customer age.</a:t>
            </a:r>
          </a:p>
          <a:p>
            <a:pPr>
              <a:buClr>
                <a:schemeClr val="tx1"/>
              </a:buClr>
              <a:buFont typeface="Arial" panose="020B0604020202020204" pitchFamily="34" charset="0"/>
              <a:buChar char="•"/>
            </a:pPr>
            <a:r>
              <a:rPr lang="en-US" dirty="0">
                <a:solidFill>
                  <a:schemeClr val="tx1"/>
                </a:solidFill>
              </a:rPr>
              <a:t>Insights: Understanding the age demographics of Customers.</a:t>
            </a:r>
          </a:p>
          <a:p>
            <a:pPr marL="0" indent="0">
              <a:buClr>
                <a:schemeClr val="tx1"/>
              </a:buClr>
              <a:buNone/>
            </a:pPr>
            <a:endParaRPr lang="en-US" dirty="0"/>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6110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FC8A2D-10E3-026D-857A-C57A8754BD45}"/>
              </a:ext>
            </a:extLst>
          </p:cNvPr>
          <p:cNvSpPr>
            <a:spLocks noGrp="1"/>
          </p:cNvSpPr>
          <p:nvPr>
            <p:ph type="title"/>
          </p:nvPr>
        </p:nvSpPr>
        <p:spPr>
          <a:xfrm>
            <a:off x="7859485" y="634946"/>
            <a:ext cx="3690257" cy="1450757"/>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Time Series Analysis</a:t>
            </a:r>
          </a:p>
        </p:txBody>
      </p:sp>
      <p:pic>
        <p:nvPicPr>
          <p:cNvPr id="5" name="Picture 4" descr="Chart, line chart&#10;&#10;Description automatically generated">
            <a:extLst>
              <a:ext uri="{FF2B5EF4-FFF2-40B4-BE49-F238E27FC236}">
                <a16:creationId xmlns:a16="http://schemas.microsoft.com/office/drawing/2014/main" id="{D23F24A4-FAE2-68D4-077C-93949D9E2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2148530"/>
            <a:ext cx="6909801" cy="2297508"/>
          </a:xfrm>
          <a:prstGeom prst="rect">
            <a:avLst/>
          </a:prstGeom>
        </p:spPr>
      </p:pic>
      <p:cxnSp>
        <p:nvCxnSpPr>
          <p:cNvPr id="19" name="Straight Connector 1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149D02E-787B-2A8A-2C7B-3E286FA7D9D4}"/>
              </a:ext>
            </a:extLst>
          </p:cNvPr>
          <p:cNvSpPr>
            <a:spLocks noGrp="1"/>
          </p:cNvSpPr>
          <p:nvPr>
            <p:ph idx="1"/>
          </p:nvPr>
        </p:nvSpPr>
        <p:spPr>
          <a:xfrm>
            <a:off x="7859485" y="2198914"/>
            <a:ext cx="3690257" cy="3670180"/>
          </a:xfrm>
        </p:spPr>
        <p:txBody>
          <a:bodyPr>
            <a:normAutofit/>
          </a:bodyPr>
          <a:lstStyle/>
          <a:p>
            <a:pPr>
              <a:buClr>
                <a:schemeClr val="tx1"/>
              </a:buClr>
              <a:buFont typeface="Arial" panose="020B0604020202020204" pitchFamily="34" charset="0"/>
              <a:buChar char="•"/>
            </a:pPr>
            <a:r>
              <a:rPr lang="en-US" dirty="0">
                <a:solidFill>
                  <a:schemeClr val="tx1"/>
                </a:solidFill>
              </a:rPr>
              <a:t>Line plot for monthly revenue over time.</a:t>
            </a:r>
          </a:p>
          <a:p>
            <a:pPr>
              <a:buClr>
                <a:schemeClr val="tx1"/>
              </a:buClr>
              <a:buFont typeface="Arial" panose="020B0604020202020204" pitchFamily="34" charset="0"/>
              <a:buChar char="•"/>
            </a:pPr>
            <a:r>
              <a:rPr lang="en-US" dirty="0">
                <a:solidFill>
                  <a:schemeClr val="tx1"/>
                </a:solidFill>
              </a:rPr>
              <a:t>Insights: Analyzing revenue trends and seasonality.</a:t>
            </a:r>
          </a:p>
          <a:p>
            <a:pPr>
              <a:buClr>
                <a:schemeClr val="tx1"/>
              </a:buClr>
              <a:buFont typeface="Arial" panose="020B0604020202020204" pitchFamily="34" charset="0"/>
              <a:buChar char="•"/>
            </a:pPr>
            <a:r>
              <a:rPr lang="en-US" dirty="0">
                <a:solidFill>
                  <a:schemeClr val="tx1"/>
                </a:solidFill>
              </a:rPr>
              <a:t>Applications: Forecasting future revenue, planning promotions and inventory management.</a:t>
            </a:r>
          </a:p>
          <a:p>
            <a:pPr marL="0" indent="0">
              <a:buClr>
                <a:schemeClr val="tx1"/>
              </a:buClr>
              <a:buNone/>
            </a:pPr>
            <a:endParaRPr lang="en-US" dirty="0"/>
          </a:p>
          <a:p>
            <a:pPr marL="0" indent="0">
              <a:buClr>
                <a:schemeClr val="tx1"/>
              </a:buClr>
              <a:buNone/>
            </a:pPr>
            <a:endParaRPr lang="en-US" dirty="0"/>
          </a:p>
        </p:txBody>
      </p:sp>
      <p:sp>
        <p:nvSpPr>
          <p:cNvPr id="20" name="Rectangle 1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770093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749</TotalTime>
  <Words>521</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Retrospect</vt:lpstr>
      <vt:lpstr>PowerPoint Presentation</vt:lpstr>
      <vt:lpstr>Introduction</vt:lpstr>
      <vt:lpstr>Dataset</vt:lpstr>
      <vt:lpstr>Data Preparation</vt:lpstr>
      <vt:lpstr>Data Visualization – Gender Distribution</vt:lpstr>
      <vt:lpstr>Market Basket Analysis – Apriori Algorithm</vt:lpstr>
      <vt:lpstr>Top Categories Analysis</vt:lpstr>
      <vt:lpstr>Customer Age Distribution</vt:lpstr>
      <vt:lpstr>Time Series Analysis</vt:lpstr>
      <vt:lpstr>Other Visualizations</vt:lpstr>
      <vt:lpstr>Reproducible Workflow</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dc:title>
  <dc:creator>Guntupalli, Taraka</dc:creator>
  <cp:lastModifiedBy>Guntupalli, Taraka</cp:lastModifiedBy>
  <cp:revision>26</cp:revision>
  <dcterms:created xsi:type="dcterms:W3CDTF">2023-04-24T16:45:53Z</dcterms:created>
  <dcterms:modified xsi:type="dcterms:W3CDTF">2023-05-05T15:29:56Z</dcterms:modified>
</cp:coreProperties>
</file>