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1" r:id="rId4"/>
    <p:sldId id="258" r:id="rId5"/>
    <p:sldId id="262" r:id="rId6"/>
    <p:sldId id="274" r:id="rId7"/>
    <p:sldId id="264" r:id="rId8"/>
    <p:sldId id="266" r:id="rId9"/>
    <p:sldId id="272" r:id="rId10"/>
    <p:sldId id="269" r:id="rId11"/>
    <p:sldId id="270" r:id="rId12"/>
    <p:sldId id="271" r:id="rId13"/>
    <p:sldId id="265" r:id="rId14"/>
    <p:sldId id="267" r:id="rId15"/>
    <p:sldId id="268"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5" d="100"/>
          <a:sy n="85"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20178-2912-4EFF-B8DA-855DEBEB06DB}" type="datetimeFigureOut">
              <a:rPr lang="en-IN" smtClean="0"/>
              <a:t>12-11-2022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2D87D-3228-4429-A4EA-86F45B5A9C13}" type="slidenum">
              <a:rPr lang="en-IN" smtClean="0"/>
              <a:t>‹#›</a:t>
            </a:fld>
            <a:endParaRPr lang="en-IN"/>
          </a:p>
        </p:txBody>
      </p:sp>
    </p:spTree>
    <p:extLst>
      <p:ext uri="{BB962C8B-B14F-4D97-AF65-F5344CB8AC3E}">
        <p14:creationId xmlns:p14="http://schemas.microsoft.com/office/powerpoint/2010/main" val="1396181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04A200-AC3C-4FB4-A971-1213DA5A17FE}"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202ED1-B38C-4957-884F-99DBCFAB36EE}" type="slidenum">
              <a:rPr lang="en-IN" smtClean="0"/>
              <a:t>‹#›</a:t>
            </a:fld>
            <a:endParaRPr lang="en-IN"/>
          </a:p>
        </p:txBody>
      </p:sp>
    </p:spTree>
    <p:extLst>
      <p:ext uri="{BB962C8B-B14F-4D97-AF65-F5344CB8AC3E}">
        <p14:creationId xmlns:p14="http://schemas.microsoft.com/office/powerpoint/2010/main" val="48369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4A200-AC3C-4FB4-A971-1213DA5A17FE}"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202ED1-B38C-4957-884F-99DBCFAB36EE}" type="slidenum">
              <a:rPr lang="en-IN" smtClean="0"/>
              <a:t>‹#›</a:t>
            </a:fld>
            <a:endParaRPr lang="en-IN"/>
          </a:p>
        </p:txBody>
      </p:sp>
    </p:spTree>
    <p:extLst>
      <p:ext uri="{BB962C8B-B14F-4D97-AF65-F5344CB8AC3E}">
        <p14:creationId xmlns:p14="http://schemas.microsoft.com/office/powerpoint/2010/main" val="3689657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4A200-AC3C-4FB4-A971-1213DA5A17FE}"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202ED1-B38C-4957-884F-99DBCFAB36E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1589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04A200-AC3C-4FB4-A971-1213DA5A17FE}"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202ED1-B38C-4957-884F-99DBCFAB36EE}" type="slidenum">
              <a:rPr lang="en-IN" smtClean="0"/>
              <a:t>‹#›</a:t>
            </a:fld>
            <a:endParaRPr lang="en-IN"/>
          </a:p>
        </p:txBody>
      </p:sp>
    </p:spTree>
    <p:extLst>
      <p:ext uri="{BB962C8B-B14F-4D97-AF65-F5344CB8AC3E}">
        <p14:creationId xmlns:p14="http://schemas.microsoft.com/office/powerpoint/2010/main" val="567054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04A200-AC3C-4FB4-A971-1213DA5A17FE}"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202ED1-B38C-4957-884F-99DBCFAB36E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8324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04A200-AC3C-4FB4-A971-1213DA5A17FE}"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202ED1-B38C-4957-884F-99DBCFAB36EE}" type="slidenum">
              <a:rPr lang="en-IN" smtClean="0"/>
              <a:t>‹#›</a:t>
            </a:fld>
            <a:endParaRPr lang="en-IN"/>
          </a:p>
        </p:txBody>
      </p:sp>
    </p:spTree>
    <p:extLst>
      <p:ext uri="{BB962C8B-B14F-4D97-AF65-F5344CB8AC3E}">
        <p14:creationId xmlns:p14="http://schemas.microsoft.com/office/powerpoint/2010/main" val="1264539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4A200-AC3C-4FB4-A971-1213DA5A17FE}"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202ED1-B38C-4957-884F-99DBCFAB36EE}" type="slidenum">
              <a:rPr lang="en-IN" smtClean="0"/>
              <a:t>‹#›</a:t>
            </a:fld>
            <a:endParaRPr lang="en-IN"/>
          </a:p>
        </p:txBody>
      </p:sp>
    </p:spTree>
    <p:extLst>
      <p:ext uri="{BB962C8B-B14F-4D97-AF65-F5344CB8AC3E}">
        <p14:creationId xmlns:p14="http://schemas.microsoft.com/office/powerpoint/2010/main" val="3015565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4A200-AC3C-4FB4-A971-1213DA5A17FE}"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202ED1-B38C-4957-884F-99DBCFAB36EE}" type="slidenum">
              <a:rPr lang="en-IN" smtClean="0"/>
              <a:t>‹#›</a:t>
            </a:fld>
            <a:endParaRPr lang="en-IN"/>
          </a:p>
        </p:txBody>
      </p:sp>
    </p:spTree>
    <p:extLst>
      <p:ext uri="{BB962C8B-B14F-4D97-AF65-F5344CB8AC3E}">
        <p14:creationId xmlns:p14="http://schemas.microsoft.com/office/powerpoint/2010/main" val="209421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4A200-AC3C-4FB4-A971-1213DA5A17FE}"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202ED1-B38C-4957-884F-99DBCFAB36EE}" type="slidenum">
              <a:rPr lang="en-IN" smtClean="0"/>
              <a:t>‹#›</a:t>
            </a:fld>
            <a:endParaRPr lang="en-IN"/>
          </a:p>
        </p:txBody>
      </p:sp>
    </p:spTree>
    <p:extLst>
      <p:ext uri="{BB962C8B-B14F-4D97-AF65-F5344CB8AC3E}">
        <p14:creationId xmlns:p14="http://schemas.microsoft.com/office/powerpoint/2010/main" val="152310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4A200-AC3C-4FB4-A971-1213DA5A17FE}"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202ED1-B38C-4957-884F-99DBCFAB36EE}" type="slidenum">
              <a:rPr lang="en-IN" smtClean="0"/>
              <a:t>‹#›</a:t>
            </a:fld>
            <a:endParaRPr lang="en-IN"/>
          </a:p>
        </p:txBody>
      </p:sp>
    </p:spTree>
    <p:extLst>
      <p:ext uri="{BB962C8B-B14F-4D97-AF65-F5344CB8AC3E}">
        <p14:creationId xmlns:p14="http://schemas.microsoft.com/office/powerpoint/2010/main" val="1926778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04A200-AC3C-4FB4-A971-1213DA5A17FE}"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202ED1-B38C-4957-884F-99DBCFAB36EE}" type="slidenum">
              <a:rPr lang="en-IN" smtClean="0"/>
              <a:t>‹#›</a:t>
            </a:fld>
            <a:endParaRPr lang="en-IN"/>
          </a:p>
        </p:txBody>
      </p:sp>
    </p:spTree>
    <p:extLst>
      <p:ext uri="{BB962C8B-B14F-4D97-AF65-F5344CB8AC3E}">
        <p14:creationId xmlns:p14="http://schemas.microsoft.com/office/powerpoint/2010/main" val="3182956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4A200-AC3C-4FB4-A971-1213DA5A17FE}" type="datetimeFigureOut">
              <a:rPr lang="en-IN" smtClean="0"/>
              <a:t>12-11-2022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202ED1-B38C-4957-884F-99DBCFAB36EE}" type="slidenum">
              <a:rPr lang="en-IN" smtClean="0"/>
              <a:t>‹#›</a:t>
            </a:fld>
            <a:endParaRPr lang="en-IN"/>
          </a:p>
        </p:txBody>
      </p:sp>
    </p:spTree>
    <p:extLst>
      <p:ext uri="{BB962C8B-B14F-4D97-AF65-F5344CB8AC3E}">
        <p14:creationId xmlns:p14="http://schemas.microsoft.com/office/powerpoint/2010/main" val="319684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04A200-AC3C-4FB4-A971-1213DA5A17FE}" type="datetimeFigureOut">
              <a:rPr lang="en-IN" smtClean="0"/>
              <a:t>12-11-2022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202ED1-B38C-4957-884F-99DBCFAB36EE}" type="slidenum">
              <a:rPr lang="en-IN" smtClean="0"/>
              <a:t>‹#›</a:t>
            </a:fld>
            <a:endParaRPr lang="en-IN"/>
          </a:p>
        </p:txBody>
      </p:sp>
    </p:spTree>
    <p:extLst>
      <p:ext uri="{BB962C8B-B14F-4D97-AF65-F5344CB8AC3E}">
        <p14:creationId xmlns:p14="http://schemas.microsoft.com/office/powerpoint/2010/main" val="351370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4A200-AC3C-4FB4-A971-1213DA5A17FE}" type="datetimeFigureOut">
              <a:rPr lang="en-IN" smtClean="0"/>
              <a:t>12-11-2022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202ED1-B38C-4957-884F-99DBCFAB36EE}" type="slidenum">
              <a:rPr lang="en-IN" smtClean="0"/>
              <a:t>‹#›</a:t>
            </a:fld>
            <a:endParaRPr lang="en-IN"/>
          </a:p>
        </p:txBody>
      </p:sp>
    </p:spTree>
    <p:extLst>
      <p:ext uri="{BB962C8B-B14F-4D97-AF65-F5344CB8AC3E}">
        <p14:creationId xmlns:p14="http://schemas.microsoft.com/office/powerpoint/2010/main" val="177628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4A200-AC3C-4FB4-A971-1213DA5A17FE}"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202ED1-B38C-4957-884F-99DBCFAB36EE}" type="slidenum">
              <a:rPr lang="en-IN" smtClean="0"/>
              <a:t>‹#›</a:t>
            </a:fld>
            <a:endParaRPr lang="en-IN"/>
          </a:p>
        </p:txBody>
      </p:sp>
    </p:spTree>
    <p:extLst>
      <p:ext uri="{BB962C8B-B14F-4D97-AF65-F5344CB8AC3E}">
        <p14:creationId xmlns:p14="http://schemas.microsoft.com/office/powerpoint/2010/main" val="24979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4A200-AC3C-4FB4-A971-1213DA5A17FE}"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202ED1-B38C-4957-884F-99DBCFAB36EE}" type="slidenum">
              <a:rPr lang="en-IN" smtClean="0"/>
              <a:t>‹#›</a:t>
            </a:fld>
            <a:endParaRPr lang="en-IN"/>
          </a:p>
        </p:txBody>
      </p:sp>
    </p:spTree>
    <p:extLst>
      <p:ext uri="{BB962C8B-B14F-4D97-AF65-F5344CB8AC3E}">
        <p14:creationId xmlns:p14="http://schemas.microsoft.com/office/powerpoint/2010/main" val="2415314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104A200-AC3C-4FB4-A971-1213DA5A17FE}" type="datetimeFigureOut">
              <a:rPr lang="en-IN" smtClean="0"/>
              <a:t>12-11-2022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202ED1-B38C-4957-884F-99DBCFAB36EE}" type="slidenum">
              <a:rPr lang="en-IN" smtClean="0"/>
              <a:t>‹#›</a:t>
            </a:fld>
            <a:endParaRPr lang="en-IN"/>
          </a:p>
        </p:txBody>
      </p:sp>
    </p:spTree>
    <p:extLst>
      <p:ext uri="{BB962C8B-B14F-4D97-AF65-F5344CB8AC3E}">
        <p14:creationId xmlns:p14="http://schemas.microsoft.com/office/powerpoint/2010/main" val="20430159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how-to-use-images-as-backgrounds-in-tkinter/amp/" TargetMode="External"/><Relationship Id="rId2" Type="http://schemas.openxmlformats.org/officeDocument/2006/relationships/hyperlink" Target="https://www.geeksforgeeks.org/open-a-new-window-with-a-button-in-python-tkinter/amp/" TargetMode="External"/><Relationship Id="rId1" Type="http://schemas.openxmlformats.org/officeDocument/2006/relationships/slideLayout" Target="../slideLayouts/slideLayout7.xml"/><Relationship Id="rId5" Type="http://schemas.openxmlformats.org/officeDocument/2006/relationships/hyperlink" Target="https://www.geeksforgeeks.org/how-to-use-images-as-backgrounds-in-tkinter/" TargetMode="External"/><Relationship Id="rId4" Type="http://schemas.openxmlformats.org/officeDocument/2006/relationships/hyperlink" Target="https://stackoverflow.com/questions/7966119/display-fullscreen-mode-on-tkint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7EF4-894F-6541-1BCE-1F9B449C5009}"/>
              </a:ext>
            </a:extLst>
          </p:cNvPr>
          <p:cNvSpPr>
            <a:spLocks noGrp="1"/>
          </p:cNvSpPr>
          <p:nvPr>
            <p:ph type="ctrTitle"/>
          </p:nvPr>
        </p:nvSpPr>
        <p:spPr>
          <a:xfrm>
            <a:off x="3029897" y="-847723"/>
            <a:ext cx="7552285" cy="2286494"/>
          </a:xfrm>
        </p:spPr>
        <p:txBody>
          <a:bodyPr>
            <a:normAutofit/>
          </a:bodyPr>
          <a:lstStyle/>
          <a:p>
            <a:r>
              <a:rPr lang="en-IN" sz="1800" dirty="0"/>
              <a:t>	</a:t>
            </a:r>
            <a:r>
              <a:rPr lang="en-IN" sz="1800"/>
              <a:t>	  </a:t>
            </a:r>
            <a:r>
              <a:rPr lang="en-IN" sz="1800" dirty="0">
                <a:latin typeface="Yu Gothic" panose="020B0400000000000000" pitchFamily="34" charset="-128"/>
                <a:ea typeface="Yu Gothic" panose="020B0400000000000000" pitchFamily="34" charset="-128"/>
              </a:rPr>
              <a:t>Mahatma Education Society’s</a:t>
            </a:r>
            <a:br>
              <a:rPr lang="en-IN" sz="1800" dirty="0">
                <a:latin typeface="Yu Gothic" panose="020B0400000000000000" pitchFamily="34" charset="-128"/>
                <a:ea typeface="Yu Gothic" panose="020B0400000000000000" pitchFamily="34" charset="-128"/>
              </a:rPr>
            </a:br>
            <a:r>
              <a:rPr lang="en-IN" sz="1800" dirty="0">
                <a:latin typeface="Yu Gothic" panose="020B0400000000000000" pitchFamily="34" charset="-128"/>
                <a:ea typeface="Yu Gothic" panose="020B0400000000000000" pitchFamily="34" charset="-128"/>
              </a:rPr>
              <a:t>            Pillai College of Engineering, </a:t>
            </a:r>
            <a:r>
              <a:rPr lang="en-IN" sz="1800" dirty="0" err="1">
                <a:latin typeface="Yu Gothic" panose="020B0400000000000000" pitchFamily="34" charset="-128"/>
                <a:ea typeface="Yu Gothic" panose="020B0400000000000000" pitchFamily="34" charset="-128"/>
              </a:rPr>
              <a:t>Panvel</a:t>
            </a:r>
            <a:br>
              <a:rPr lang="en-IN" sz="1800" dirty="0">
                <a:latin typeface="Yu Gothic" panose="020B0400000000000000" pitchFamily="34" charset="-128"/>
                <a:ea typeface="Yu Gothic" panose="020B0400000000000000" pitchFamily="34" charset="-128"/>
              </a:rPr>
            </a:br>
            <a:r>
              <a:rPr lang="en-IN" sz="1800" dirty="0">
                <a:latin typeface="Yu Gothic" panose="020B0400000000000000" pitchFamily="34" charset="-128"/>
                <a:ea typeface="Yu Gothic" panose="020B0400000000000000" pitchFamily="34" charset="-128"/>
              </a:rPr>
              <a:t>          Department of Computer Engineering’s      </a:t>
            </a:r>
            <a:br>
              <a:rPr lang="en-IN" sz="1800" dirty="0">
                <a:latin typeface="Yu Gothic" panose="020B0400000000000000" pitchFamily="34" charset="-128"/>
                <a:ea typeface="Yu Gothic" panose="020B0400000000000000" pitchFamily="34" charset="-128"/>
              </a:rPr>
            </a:br>
            <a:endParaRPr lang="en-IN" sz="1800" dirty="0">
              <a:latin typeface="Yu Gothic" panose="020B0400000000000000" pitchFamily="34" charset="-128"/>
              <a:ea typeface="Yu Gothic" panose="020B0400000000000000" pitchFamily="34" charset="-128"/>
            </a:endParaRPr>
          </a:p>
        </p:txBody>
      </p:sp>
      <p:sp>
        <p:nvSpPr>
          <p:cNvPr id="3" name="Subtitle 2">
            <a:extLst>
              <a:ext uri="{FF2B5EF4-FFF2-40B4-BE49-F238E27FC236}">
                <a16:creationId xmlns:a16="http://schemas.microsoft.com/office/drawing/2014/main" id="{826D4A42-361E-1D97-DEDE-8111B88A85BB}"/>
              </a:ext>
            </a:extLst>
          </p:cNvPr>
          <p:cNvSpPr>
            <a:spLocks noGrp="1"/>
          </p:cNvSpPr>
          <p:nvPr>
            <p:ph type="subTitle" idx="1"/>
          </p:nvPr>
        </p:nvSpPr>
        <p:spPr>
          <a:xfrm>
            <a:off x="4580441" y="3567907"/>
            <a:ext cx="2492189" cy="1126283"/>
          </a:xfrm>
        </p:spPr>
        <p:txBody>
          <a:bodyPr>
            <a:normAutofit/>
          </a:bodyPr>
          <a:lstStyle/>
          <a:p>
            <a:r>
              <a:rPr lang="en-IN" sz="1400" dirty="0"/>
              <a:t>Under the Guidance of</a:t>
            </a:r>
          </a:p>
          <a:p>
            <a:r>
              <a:rPr lang="en-IN" sz="1400" dirty="0"/>
              <a:t>Prof. Sangeetha Selvan.</a:t>
            </a:r>
          </a:p>
        </p:txBody>
      </p:sp>
      <p:sp>
        <p:nvSpPr>
          <p:cNvPr id="4" name="TextBox 3">
            <a:extLst>
              <a:ext uri="{FF2B5EF4-FFF2-40B4-BE49-F238E27FC236}">
                <a16:creationId xmlns:a16="http://schemas.microsoft.com/office/drawing/2014/main" id="{577B5CA9-FAFB-5EAC-AA42-D5EB63984321}"/>
              </a:ext>
            </a:extLst>
          </p:cNvPr>
          <p:cNvSpPr txBox="1"/>
          <p:nvPr/>
        </p:nvSpPr>
        <p:spPr>
          <a:xfrm>
            <a:off x="4163582" y="2643762"/>
            <a:ext cx="3325905" cy="646331"/>
          </a:xfrm>
          <a:prstGeom prst="rect">
            <a:avLst/>
          </a:prstGeom>
          <a:noFill/>
        </p:spPr>
        <p:txBody>
          <a:bodyPr wrap="square" rtlCol="0">
            <a:spAutoFit/>
          </a:bodyPr>
          <a:lstStyle/>
          <a:p>
            <a:r>
              <a:rPr lang="en-IN" dirty="0"/>
              <a:t>Mini Project Presentation on</a:t>
            </a:r>
          </a:p>
          <a:p>
            <a:r>
              <a:rPr lang="en-IN" dirty="0"/>
              <a:t>           Grocery Store  GUI</a:t>
            </a:r>
          </a:p>
        </p:txBody>
      </p:sp>
      <p:sp>
        <p:nvSpPr>
          <p:cNvPr id="5" name="TextBox 4">
            <a:extLst>
              <a:ext uri="{FF2B5EF4-FFF2-40B4-BE49-F238E27FC236}">
                <a16:creationId xmlns:a16="http://schemas.microsoft.com/office/drawing/2014/main" id="{7DED8AE8-B148-B0DC-9D76-F9239E7DBAB0}"/>
              </a:ext>
            </a:extLst>
          </p:cNvPr>
          <p:cNvSpPr txBox="1"/>
          <p:nvPr/>
        </p:nvSpPr>
        <p:spPr>
          <a:xfrm>
            <a:off x="4056528" y="4495084"/>
            <a:ext cx="4078943" cy="1138773"/>
          </a:xfrm>
          <a:prstGeom prst="rect">
            <a:avLst/>
          </a:prstGeom>
          <a:noFill/>
        </p:spPr>
        <p:txBody>
          <a:bodyPr wrap="square" rtlCol="0">
            <a:spAutoFit/>
          </a:bodyPr>
          <a:lstStyle/>
          <a:p>
            <a:r>
              <a:rPr lang="en-US" b="1" dirty="0"/>
              <a:t>Group Members:-</a:t>
            </a:r>
          </a:p>
          <a:p>
            <a:r>
              <a:rPr lang="en-US" sz="1600" dirty="0"/>
              <a:t>Laxmisneha Chilukuri (CEA310)-Leader</a:t>
            </a:r>
          </a:p>
          <a:p>
            <a:r>
              <a:rPr lang="en-US" sz="1600" dirty="0"/>
              <a:t>Omkar Desai (CEA317)</a:t>
            </a:r>
          </a:p>
          <a:p>
            <a:r>
              <a:rPr lang="en-US" sz="1600" dirty="0"/>
              <a:t>Saloni Dongare (CEA319)</a:t>
            </a:r>
            <a:endParaRPr lang="en-IN" dirty="0"/>
          </a:p>
        </p:txBody>
      </p:sp>
      <p:pic>
        <p:nvPicPr>
          <p:cNvPr id="6" name="Picture 5">
            <a:extLst>
              <a:ext uri="{FF2B5EF4-FFF2-40B4-BE49-F238E27FC236}">
                <a16:creationId xmlns:a16="http://schemas.microsoft.com/office/drawing/2014/main" id="{9802BEA3-712F-58C3-E0B3-37EF1C4EDA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55974" y="1163735"/>
            <a:ext cx="1341120" cy="1341120"/>
          </a:xfrm>
          <a:prstGeom prst="rect">
            <a:avLst/>
          </a:prstGeom>
          <a:noFill/>
          <a:ln>
            <a:noFill/>
          </a:ln>
        </p:spPr>
      </p:pic>
    </p:spTree>
    <p:extLst>
      <p:ext uri="{BB962C8B-B14F-4D97-AF65-F5344CB8AC3E}">
        <p14:creationId xmlns:p14="http://schemas.microsoft.com/office/powerpoint/2010/main" val="3022300162"/>
      </p:ext>
    </p:extLst>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4B3652-C4F0-04A9-A8BF-9CDC861B2C2F}"/>
              </a:ext>
            </a:extLst>
          </p:cNvPr>
          <p:cNvSpPr txBox="1"/>
          <p:nvPr/>
        </p:nvSpPr>
        <p:spPr>
          <a:xfrm>
            <a:off x="2634095" y="913862"/>
            <a:ext cx="2906093" cy="369332"/>
          </a:xfrm>
          <a:prstGeom prst="rect">
            <a:avLst/>
          </a:prstGeom>
          <a:noFill/>
        </p:spPr>
        <p:txBody>
          <a:bodyPr wrap="square" rtlCol="0">
            <a:spAutoFit/>
          </a:bodyPr>
          <a:lstStyle/>
          <a:p>
            <a:r>
              <a:rPr lang="en-US" b="1" dirty="0">
                <a:solidFill>
                  <a:schemeClr val="accent1">
                    <a:lumMod val="75000"/>
                  </a:schemeClr>
                </a:solidFill>
              </a:rPr>
              <a:t>CUSTOMER TABLE</a:t>
            </a:r>
            <a:endParaRPr lang="en-IN" b="1" dirty="0">
              <a:solidFill>
                <a:schemeClr val="accent1">
                  <a:lumMod val="75000"/>
                </a:schemeClr>
              </a:solidFill>
            </a:endParaRPr>
          </a:p>
        </p:txBody>
      </p:sp>
      <p:pic>
        <p:nvPicPr>
          <p:cNvPr id="4098" name="Picture 2">
            <a:extLst>
              <a:ext uri="{FF2B5EF4-FFF2-40B4-BE49-F238E27FC236}">
                <a16:creationId xmlns:a16="http://schemas.microsoft.com/office/drawing/2014/main" id="{4BDCC09A-D58D-2FAA-B6BA-08DF2AA887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470" y="1494724"/>
            <a:ext cx="8984652" cy="485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24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71BE39-9EC5-4375-AC8D-6B39929F84AB}"/>
              </a:ext>
            </a:extLst>
          </p:cNvPr>
          <p:cNvSpPr txBox="1"/>
          <p:nvPr/>
        </p:nvSpPr>
        <p:spPr>
          <a:xfrm>
            <a:off x="2779058" y="627529"/>
            <a:ext cx="2196353" cy="400110"/>
          </a:xfrm>
          <a:prstGeom prst="rect">
            <a:avLst/>
          </a:prstGeom>
          <a:noFill/>
        </p:spPr>
        <p:txBody>
          <a:bodyPr wrap="square" rtlCol="0">
            <a:spAutoFit/>
          </a:bodyPr>
          <a:lstStyle/>
          <a:p>
            <a:r>
              <a:rPr lang="en-US" sz="2000" b="1" dirty="0">
                <a:solidFill>
                  <a:schemeClr val="accent1">
                    <a:lumMod val="75000"/>
                  </a:schemeClr>
                </a:solidFill>
              </a:rPr>
              <a:t>ORDERS TABLES</a:t>
            </a:r>
            <a:endParaRPr lang="en-IN" sz="2000" b="1" dirty="0">
              <a:solidFill>
                <a:schemeClr val="accent1">
                  <a:lumMod val="75000"/>
                </a:schemeClr>
              </a:solidFill>
            </a:endParaRPr>
          </a:p>
        </p:txBody>
      </p:sp>
      <p:pic>
        <p:nvPicPr>
          <p:cNvPr id="5122" name="Picture 2">
            <a:extLst>
              <a:ext uri="{FF2B5EF4-FFF2-40B4-BE49-F238E27FC236}">
                <a16:creationId xmlns:a16="http://schemas.microsoft.com/office/drawing/2014/main" id="{1498B8DD-829E-8E72-2A54-CB4CB69C3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081" y="1496265"/>
            <a:ext cx="9529499" cy="4734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46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115319-7193-941B-AB29-691AFF402129}"/>
              </a:ext>
            </a:extLst>
          </p:cNvPr>
          <p:cNvSpPr txBox="1"/>
          <p:nvPr/>
        </p:nvSpPr>
        <p:spPr>
          <a:xfrm>
            <a:off x="3074894" y="465627"/>
            <a:ext cx="2465294" cy="400110"/>
          </a:xfrm>
          <a:prstGeom prst="rect">
            <a:avLst/>
          </a:prstGeom>
          <a:noFill/>
        </p:spPr>
        <p:txBody>
          <a:bodyPr wrap="square" rtlCol="0">
            <a:spAutoFit/>
          </a:bodyPr>
          <a:lstStyle/>
          <a:p>
            <a:r>
              <a:rPr lang="en-US" sz="2000" b="1" dirty="0">
                <a:solidFill>
                  <a:schemeClr val="accent1">
                    <a:lumMod val="75000"/>
                  </a:schemeClr>
                </a:solidFill>
              </a:rPr>
              <a:t>PRODUCTS TABLE</a:t>
            </a:r>
            <a:endParaRPr lang="en-IN" sz="2000" b="1" dirty="0">
              <a:solidFill>
                <a:schemeClr val="accent1">
                  <a:lumMod val="75000"/>
                </a:schemeClr>
              </a:solidFill>
            </a:endParaRPr>
          </a:p>
        </p:txBody>
      </p:sp>
      <p:pic>
        <p:nvPicPr>
          <p:cNvPr id="4" name="Picture 3">
            <a:extLst>
              <a:ext uri="{FF2B5EF4-FFF2-40B4-BE49-F238E27FC236}">
                <a16:creationId xmlns:a16="http://schemas.microsoft.com/office/drawing/2014/main" id="{456DAD34-D368-8B35-D916-4DAB01256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573" y="1104268"/>
            <a:ext cx="5522767" cy="5021928"/>
          </a:xfrm>
          <a:prstGeom prst="rect">
            <a:avLst/>
          </a:prstGeom>
        </p:spPr>
      </p:pic>
    </p:spTree>
    <p:extLst>
      <p:ext uri="{BB962C8B-B14F-4D97-AF65-F5344CB8AC3E}">
        <p14:creationId xmlns:p14="http://schemas.microsoft.com/office/powerpoint/2010/main" val="3871570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2CAC91-BC27-84CE-8FC5-6E48A5804316}"/>
              </a:ext>
            </a:extLst>
          </p:cNvPr>
          <p:cNvSpPr txBox="1"/>
          <p:nvPr/>
        </p:nvSpPr>
        <p:spPr>
          <a:xfrm>
            <a:off x="4383741" y="412550"/>
            <a:ext cx="2608730" cy="523220"/>
          </a:xfrm>
          <a:prstGeom prst="rect">
            <a:avLst/>
          </a:prstGeom>
          <a:noFill/>
        </p:spPr>
        <p:txBody>
          <a:bodyPr wrap="square" rtlCol="0">
            <a:spAutoFit/>
          </a:bodyPr>
          <a:lstStyle/>
          <a:p>
            <a:r>
              <a:rPr lang="en-US" sz="2800" b="1" dirty="0">
                <a:solidFill>
                  <a:srgbClr val="92D050"/>
                </a:solidFill>
              </a:rPr>
              <a:t>FUTURE WORK</a:t>
            </a:r>
            <a:endParaRPr lang="en-IN" sz="2800" b="1" dirty="0">
              <a:solidFill>
                <a:srgbClr val="92D050"/>
              </a:solidFill>
            </a:endParaRPr>
          </a:p>
        </p:txBody>
      </p:sp>
      <p:sp>
        <p:nvSpPr>
          <p:cNvPr id="3" name="TextBox 2">
            <a:extLst>
              <a:ext uri="{FF2B5EF4-FFF2-40B4-BE49-F238E27FC236}">
                <a16:creationId xmlns:a16="http://schemas.microsoft.com/office/drawing/2014/main" id="{C18ABECE-4590-BC88-9FF8-721827120E77}"/>
              </a:ext>
            </a:extLst>
          </p:cNvPr>
          <p:cNvSpPr txBox="1"/>
          <p:nvPr/>
        </p:nvSpPr>
        <p:spPr>
          <a:xfrm>
            <a:off x="1914792" y="1368119"/>
            <a:ext cx="6649375" cy="4757841"/>
          </a:xfrm>
          <a:prstGeom prst="rect">
            <a:avLst/>
          </a:prstGeom>
          <a:noFill/>
        </p:spPr>
        <p:txBody>
          <a:bodyPr wrap="square" rtlCol="0">
            <a:spAutoFit/>
          </a:bodyPr>
          <a:lstStyle/>
          <a:p>
            <a:pPr algn="just">
              <a:lnSpc>
                <a:spcPct val="107000"/>
              </a:lnSpc>
              <a:spcAft>
                <a:spcPts val="800"/>
              </a:spcAft>
            </a:pPr>
            <a:r>
              <a:rPr lang="en-IN" sz="1800" dirty="0">
                <a:effectLst/>
                <a:latin typeface="roboto" panose="02000000000000000000" pitchFamily="2" charset="0"/>
                <a:ea typeface="roboto" panose="02000000000000000000" pitchFamily="2" charset="0"/>
                <a:cs typeface="Mangal" panose="02040503050203030202" pitchFamily="18" charset="0"/>
              </a:rPr>
              <a:t>1.The GUI of this would be updated.</a:t>
            </a:r>
          </a:p>
          <a:p>
            <a:pPr algn="just">
              <a:lnSpc>
                <a:spcPct val="107000"/>
              </a:lnSpc>
              <a:spcAft>
                <a:spcPts val="800"/>
              </a:spcAft>
            </a:pPr>
            <a:endParaRPr lang="en-US" sz="1800" dirty="0">
              <a:effectLst/>
              <a:latin typeface="roboto" panose="02000000000000000000" pitchFamily="2" charset="0"/>
              <a:ea typeface="roboto" panose="02000000000000000000" pitchFamily="2" charset="0"/>
              <a:cs typeface="Mangal" panose="02040503050203030202" pitchFamily="18" charset="0"/>
            </a:endParaRPr>
          </a:p>
          <a:p>
            <a:pPr algn="just">
              <a:lnSpc>
                <a:spcPct val="107000"/>
              </a:lnSpc>
              <a:spcAft>
                <a:spcPts val="800"/>
              </a:spcAft>
            </a:pPr>
            <a:r>
              <a:rPr lang="en-IN" sz="1800" dirty="0">
                <a:effectLst/>
                <a:latin typeface="roboto" panose="02000000000000000000" pitchFamily="2" charset="0"/>
                <a:ea typeface="roboto" panose="02000000000000000000" pitchFamily="2" charset="0"/>
                <a:cs typeface="Mangal" panose="02040503050203030202" pitchFamily="18" charset="0"/>
              </a:rPr>
              <a:t>2.Place order section would be modified.</a:t>
            </a:r>
          </a:p>
          <a:p>
            <a:pPr algn="just">
              <a:lnSpc>
                <a:spcPct val="107000"/>
              </a:lnSpc>
              <a:spcAft>
                <a:spcPts val="800"/>
              </a:spcAft>
            </a:pPr>
            <a:endParaRPr lang="en-US" sz="1800" dirty="0">
              <a:effectLst/>
              <a:latin typeface="roboto" panose="02000000000000000000" pitchFamily="2" charset="0"/>
              <a:ea typeface="roboto" panose="02000000000000000000" pitchFamily="2" charset="0"/>
              <a:cs typeface="Mangal" panose="02040503050203030202" pitchFamily="18" charset="0"/>
            </a:endParaRPr>
          </a:p>
          <a:p>
            <a:pPr algn="just">
              <a:lnSpc>
                <a:spcPct val="107000"/>
              </a:lnSpc>
              <a:spcAft>
                <a:spcPts val="800"/>
              </a:spcAft>
            </a:pPr>
            <a:r>
              <a:rPr lang="en-IN" sz="1800" dirty="0">
                <a:effectLst/>
                <a:latin typeface="roboto" panose="02000000000000000000" pitchFamily="2" charset="0"/>
                <a:ea typeface="roboto" panose="02000000000000000000" pitchFamily="2" charset="0"/>
                <a:cs typeface="Mangal" panose="02040503050203030202" pitchFamily="18" charset="0"/>
              </a:rPr>
              <a:t>3.The non place object would not be shown in place order as 0.</a:t>
            </a:r>
          </a:p>
          <a:p>
            <a:pPr algn="just">
              <a:lnSpc>
                <a:spcPct val="107000"/>
              </a:lnSpc>
              <a:spcAft>
                <a:spcPts val="800"/>
              </a:spcAft>
            </a:pPr>
            <a:endParaRPr lang="en-US" sz="1800" dirty="0">
              <a:effectLst/>
              <a:latin typeface="roboto" panose="02000000000000000000" pitchFamily="2" charset="0"/>
              <a:ea typeface="roboto" panose="02000000000000000000" pitchFamily="2" charset="0"/>
              <a:cs typeface="Mangal" panose="02040503050203030202" pitchFamily="18" charset="0"/>
            </a:endParaRPr>
          </a:p>
          <a:p>
            <a:pPr algn="just">
              <a:lnSpc>
                <a:spcPct val="107000"/>
              </a:lnSpc>
              <a:spcAft>
                <a:spcPts val="800"/>
              </a:spcAft>
            </a:pPr>
            <a:r>
              <a:rPr lang="en-IN" sz="1800" dirty="0">
                <a:effectLst/>
                <a:latin typeface="roboto" panose="02000000000000000000" pitchFamily="2" charset="0"/>
                <a:ea typeface="roboto" panose="02000000000000000000" pitchFamily="2" charset="0"/>
                <a:cs typeface="Mangal" panose="02040503050203030202" pitchFamily="18" charset="0"/>
              </a:rPr>
              <a:t>4.Search bar for searching the object would be added.</a:t>
            </a:r>
          </a:p>
          <a:p>
            <a:pPr algn="just">
              <a:lnSpc>
                <a:spcPct val="107000"/>
              </a:lnSpc>
              <a:spcAft>
                <a:spcPts val="800"/>
              </a:spcAft>
            </a:pPr>
            <a:endParaRPr lang="en-US" sz="1800" dirty="0">
              <a:effectLst/>
              <a:latin typeface="roboto" panose="02000000000000000000" pitchFamily="2" charset="0"/>
              <a:ea typeface="roboto" panose="02000000000000000000" pitchFamily="2" charset="0"/>
              <a:cs typeface="Mangal" panose="02040503050203030202" pitchFamily="18" charset="0"/>
            </a:endParaRPr>
          </a:p>
          <a:p>
            <a:pPr algn="just">
              <a:lnSpc>
                <a:spcPct val="107000"/>
              </a:lnSpc>
              <a:spcAft>
                <a:spcPts val="800"/>
              </a:spcAft>
            </a:pPr>
            <a:r>
              <a:rPr lang="en-IN" sz="1800" dirty="0">
                <a:effectLst/>
                <a:latin typeface="roboto" panose="02000000000000000000" pitchFamily="2" charset="0"/>
                <a:ea typeface="roboto" panose="02000000000000000000" pitchFamily="2" charset="0"/>
                <a:cs typeface="Mangal" panose="02040503050203030202" pitchFamily="18" charset="0"/>
              </a:rPr>
              <a:t>5.Image will also be shown with the object.</a:t>
            </a:r>
          </a:p>
          <a:p>
            <a:pPr algn="just">
              <a:lnSpc>
                <a:spcPct val="107000"/>
              </a:lnSpc>
              <a:spcAft>
                <a:spcPts val="800"/>
              </a:spcAft>
            </a:pPr>
            <a:endParaRPr lang="en-IN" sz="1800" dirty="0">
              <a:effectLst/>
              <a:latin typeface="roboto" panose="02000000000000000000" pitchFamily="2" charset="0"/>
              <a:ea typeface="roboto" panose="02000000000000000000" pitchFamily="2" charset="0"/>
              <a:cs typeface="Mangal" panose="02040503050203030202" pitchFamily="18" charset="0"/>
            </a:endParaRPr>
          </a:p>
          <a:p>
            <a:pPr algn="just">
              <a:lnSpc>
                <a:spcPct val="107000"/>
              </a:lnSpc>
              <a:spcAft>
                <a:spcPts val="800"/>
              </a:spcAft>
            </a:pPr>
            <a:r>
              <a:rPr lang="en-IN" dirty="0">
                <a:latin typeface="roboto" panose="02000000000000000000" pitchFamily="2" charset="0"/>
                <a:ea typeface="roboto" panose="02000000000000000000" pitchFamily="2" charset="0"/>
                <a:cs typeface="Mangal" panose="02040503050203030202" pitchFamily="18" charset="0"/>
              </a:rPr>
              <a:t>6. Floating numbers for quantity will also taken as input.</a:t>
            </a:r>
            <a:endParaRPr lang="en-US" sz="1800" dirty="0">
              <a:effectLst/>
              <a:latin typeface="roboto" panose="02000000000000000000" pitchFamily="2" charset="0"/>
              <a:ea typeface="roboto" panose="02000000000000000000" pitchFamily="2" charset="0"/>
              <a:cs typeface="Mangal" panose="02040503050203030202" pitchFamily="18" charset="0"/>
            </a:endParaRPr>
          </a:p>
          <a:p>
            <a:endParaRPr lang="mr-IN" dirty="0"/>
          </a:p>
        </p:txBody>
      </p:sp>
    </p:spTree>
    <p:extLst>
      <p:ext uri="{BB962C8B-B14F-4D97-AF65-F5344CB8AC3E}">
        <p14:creationId xmlns:p14="http://schemas.microsoft.com/office/powerpoint/2010/main" val="83919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9B1168-684F-25DC-C082-59566D479D1A}"/>
              </a:ext>
            </a:extLst>
          </p:cNvPr>
          <p:cNvSpPr txBox="1"/>
          <p:nvPr/>
        </p:nvSpPr>
        <p:spPr>
          <a:xfrm>
            <a:off x="3971364" y="564777"/>
            <a:ext cx="2689412" cy="523220"/>
          </a:xfrm>
          <a:prstGeom prst="rect">
            <a:avLst/>
          </a:prstGeom>
          <a:noFill/>
        </p:spPr>
        <p:txBody>
          <a:bodyPr wrap="square" rtlCol="0">
            <a:spAutoFit/>
          </a:bodyPr>
          <a:lstStyle/>
          <a:p>
            <a:r>
              <a:rPr lang="en-US" sz="2800" b="1" dirty="0">
                <a:solidFill>
                  <a:srgbClr val="92D050"/>
                </a:solidFill>
              </a:rPr>
              <a:t>BIBLIOGRAPHY</a:t>
            </a:r>
            <a:endParaRPr lang="en-IN" sz="2400" b="1" dirty="0">
              <a:solidFill>
                <a:srgbClr val="92D050"/>
              </a:solidFill>
            </a:endParaRPr>
          </a:p>
        </p:txBody>
      </p:sp>
      <p:sp>
        <p:nvSpPr>
          <p:cNvPr id="4" name="TextBox 3">
            <a:extLst>
              <a:ext uri="{FF2B5EF4-FFF2-40B4-BE49-F238E27FC236}">
                <a16:creationId xmlns:a16="http://schemas.microsoft.com/office/drawing/2014/main" id="{4A2E4026-5D96-6A6B-382A-44C4D6B63722}"/>
              </a:ext>
            </a:extLst>
          </p:cNvPr>
          <p:cNvSpPr txBox="1"/>
          <p:nvPr/>
        </p:nvSpPr>
        <p:spPr>
          <a:xfrm>
            <a:off x="1219200" y="1545786"/>
            <a:ext cx="7924800" cy="3498394"/>
          </a:xfrm>
          <a:prstGeom prst="rect">
            <a:avLst/>
          </a:prstGeom>
          <a:noFill/>
        </p:spPr>
        <p:txBody>
          <a:bodyPr wrap="square">
            <a:spAutoFit/>
          </a:bodyPr>
          <a:lstStyle/>
          <a:p>
            <a:pPr marL="139700" marR="150495" algn="ctr">
              <a:spcBef>
                <a:spcPts val="445"/>
              </a:spcBef>
            </a:pPr>
            <a:r>
              <a:rPr lang="en-US" sz="1800" b="0" u="none" strike="noStrike" kern="0" dirty="0">
                <a:solidFill>
                  <a:srgbClr val="0000FF"/>
                </a:solidFill>
                <a:effectLst/>
                <a:uFill>
                  <a:solidFill>
                    <a:srgbClr val="000000"/>
                  </a:solidFill>
                </a:uFill>
                <a:latin typeface="Times New Roman" panose="02020603050405020304" pitchFamily="18" charset="0"/>
                <a:ea typeface="Times New Roman" panose="02020603050405020304" pitchFamily="18" charset="0"/>
                <a:hlinkClick r:id="rId2"/>
              </a:rPr>
              <a:t>1. https://www.geeksforgeeks.org/open-a-new-window-with-a-button-in-python-tkinter/amp/</a:t>
            </a:r>
            <a:endParaRPr lang="en-IN" sz="1800" b="1" u="sng" kern="0" dirty="0">
              <a:effectLst/>
              <a:uFill>
                <a:solidFill>
                  <a:srgbClr val="000000"/>
                </a:solidFill>
              </a:uFill>
              <a:latin typeface="Times New Roman" panose="02020603050405020304" pitchFamily="18" charset="0"/>
              <a:ea typeface="Times New Roman" panose="02020603050405020304" pitchFamily="18" charset="0"/>
            </a:endParaRPr>
          </a:p>
          <a:p>
            <a:pPr marL="139700" marR="150495" algn="ctr">
              <a:spcBef>
                <a:spcPts val="445"/>
              </a:spcBef>
            </a:pPr>
            <a:r>
              <a:rPr lang="en-US" sz="1800" b="0" u="none" strike="noStrike" kern="0" dirty="0">
                <a:effectLst/>
                <a:uFill>
                  <a:solidFill>
                    <a:srgbClr val="000000"/>
                  </a:solidFill>
                </a:uFill>
                <a:latin typeface="Times New Roman" panose="02020603050405020304" pitchFamily="18" charset="0"/>
                <a:ea typeface="Times New Roman" panose="02020603050405020304" pitchFamily="18" charset="0"/>
              </a:rPr>
              <a:t> </a:t>
            </a:r>
            <a:endParaRPr lang="en-IN" sz="1800" b="1" u="sng" kern="0" dirty="0">
              <a:effectLst/>
              <a:uFill>
                <a:solidFill>
                  <a:srgbClr val="000000"/>
                </a:solidFill>
              </a:uFill>
              <a:latin typeface="Times New Roman" panose="02020603050405020304" pitchFamily="18" charset="0"/>
              <a:ea typeface="Times New Roman" panose="02020603050405020304" pitchFamily="18" charset="0"/>
            </a:endParaRPr>
          </a:p>
          <a:p>
            <a:pPr marL="139700" marR="150495" algn="ctr">
              <a:spcBef>
                <a:spcPts val="445"/>
              </a:spcBef>
            </a:pPr>
            <a:r>
              <a:rPr lang="en-US" sz="1800" b="0" u="none" strike="noStrike" kern="0" dirty="0">
                <a:effectLst/>
                <a:uFill>
                  <a:solidFill>
                    <a:srgbClr val="000000"/>
                  </a:solidFill>
                </a:uFill>
                <a:latin typeface="Times New Roman" panose="02020603050405020304" pitchFamily="18" charset="0"/>
                <a:ea typeface="Times New Roman" panose="02020603050405020304" pitchFamily="18" charset="0"/>
              </a:rPr>
              <a:t>2. </a:t>
            </a:r>
            <a:r>
              <a:rPr lang="en-US" sz="1800" b="0" u="none" strike="noStrike" kern="0" dirty="0">
                <a:solidFill>
                  <a:srgbClr val="0000FF"/>
                </a:solidFill>
                <a:effectLst/>
                <a:uFill>
                  <a:solidFill>
                    <a:srgbClr val="000000"/>
                  </a:solidFill>
                </a:uFill>
                <a:latin typeface="Times New Roman" panose="02020603050405020304" pitchFamily="18" charset="0"/>
                <a:ea typeface="Times New Roman" panose="02020603050405020304" pitchFamily="18" charset="0"/>
                <a:hlinkClick r:id="rId3"/>
              </a:rPr>
              <a:t>https://www.geeksforgeeks.org/how-to-use-images-as-backgrounds-in-tkinter/amp/</a:t>
            </a:r>
            <a:endParaRPr lang="en-IN" sz="1800" b="1" u="sng" kern="0" dirty="0">
              <a:effectLst/>
              <a:uFill>
                <a:solidFill>
                  <a:srgbClr val="000000"/>
                </a:solidFill>
              </a:uFill>
              <a:latin typeface="Times New Roman" panose="02020603050405020304" pitchFamily="18" charset="0"/>
              <a:ea typeface="Times New Roman" panose="02020603050405020304" pitchFamily="18" charset="0"/>
            </a:endParaRPr>
          </a:p>
          <a:p>
            <a:pPr marL="139700" marR="150495" algn="ctr">
              <a:spcBef>
                <a:spcPts val="445"/>
              </a:spcBef>
            </a:pPr>
            <a:r>
              <a:rPr lang="en-US" sz="1800" b="0" u="none" strike="noStrike" kern="0" dirty="0">
                <a:effectLst/>
                <a:uFill>
                  <a:solidFill>
                    <a:srgbClr val="000000"/>
                  </a:solidFill>
                </a:uFill>
                <a:latin typeface="Times New Roman" panose="02020603050405020304" pitchFamily="18" charset="0"/>
                <a:ea typeface="Times New Roman" panose="02020603050405020304" pitchFamily="18" charset="0"/>
              </a:rPr>
              <a:t> </a:t>
            </a:r>
            <a:endParaRPr lang="en-IN" sz="1800" b="1" u="sng" kern="0" dirty="0">
              <a:effectLst/>
              <a:uFill>
                <a:solidFill>
                  <a:srgbClr val="000000"/>
                </a:solidFill>
              </a:uFill>
              <a:latin typeface="Times New Roman" panose="02020603050405020304" pitchFamily="18" charset="0"/>
              <a:ea typeface="Times New Roman" panose="02020603050405020304" pitchFamily="18" charset="0"/>
            </a:endParaRPr>
          </a:p>
          <a:p>
            <a:pPr marL="139700" marR="150495" algn="ctr">
              <a:spcBef>
                <a:spcPts val="445"/>
              </a:spcBef>
            </a:pPr>
            <a:r>
              <a:rPr lang="en-US" sz="1800" b="0" u="none" strike="noStrike" kern="0" dirty="0">
                <a:effectLst/>
                <a:uFill>
                  <a:solidFill>
                    <a:srgbClr val="000000"/>
                  </a:solidFill>
                </a:uFill>
                <a:latin typeface="Times New Roman" panose="02020603050405020304" pitchFamily="18" charset="0"/>
                <a:ea typeface="Times New Roman" panose="02020603050405020304" pitchFamily="18" charset="0"/>
              </a:rPr>
              <a:t>3. </a:t>
            </a:r>
            <a:r>
              <a:rPr lang="en-US" sz="1800" b="0" u="none" strike="noStrike" kern="0" dirty="0">
                <a:solidFill>
                  <a:srgbClr val="0000FF"/>
                </a:solidFill>
                <a:effectLst/>
                <a:uFill>
                  <a:solidFill>
                    <a:srgbClr val="000000"/>
                  </a:solidFill>
                </a:uFill>
                <a:latin typeface="Times New Roman" panose="02020603050405020304" pitchFamily="18" charset="0"/>
                <a:ea typeface="Times New Roman" panose="02020603050405020304" pitchFamily="18" charset="0"/>
                <a:hlinkClick r:id="rId4"/>
              </a:rPr>
              <a:t>https://stackoverflow.com/questions/7966119/display-fullscreen-mode-on-tkinter</a:t>
            </a:r>
            <a:endParaRPr lang="en-IN" sz="1800" b="1" u="sng" kern="0" dirty="0">
              <a:effectLst/>
              <a:uFill>
                <a:solidFill>
                  <a:srgbClr val="000000"/>
                </a:solidFill>
              </a:uFill>
              <a:latin typeface="Times New Roman" panose="02020603050405020304" pitchFamily="18" charset="0"/>
              <a:ea typeface="Times New Roman" panose="02020603050405020304" pitchFamily="18" charset="0"/>
            </a:endParaRPr>
          </a:p>
          <a:p>
            <a:pPr marL="139700" marR="150495" algn="ctr">
              <a:spcBef>
                <a:spcPts val="445"/>
              </a:spcBef>
            </a:pPr>
            <a:r>
              <a:rPr lang="en-US" sz="1800" b="0" u="none" strike="noStrike" kern="0" dirty="0">
                <a:effectLst/>
                <a:uFill>
                  <a:solidFill>
                    <a:srgbClr val="000000"/>
                  </a:solidFill>
                </a:uFill>
                <a:latin typeface="Times New Roman" panose="02020603050405020304" pitchFamily="18" charset="0"/>
                <a:ea typeface="Times New Roman" panose="02020603050405020304" pitchFamily="18" charset="0"/>
              </a:rPr>
              <a:t> </a:t>
            </a:r>
            <a:endParaRPr lang="en-IN" sz="1800" b="1" u="sng" kern="0" dirty="0">
              <a:effectLst/>
              <a:uFill>
                <a:solidFill>
                  <a:srgbClr val="000000"/>
                </a:solidFill>
              </a:uFill>
              <a:latin typeface="Times New Roman" panose="02020603050405020304" pitchFamily="18" charset="0"/>
              <a:ea typeface="Times New Roman" panose="02020603050405020304" pitchFamily="18" charset="0"/>
            </a:endParaRPr>
          </a:p>
          <a:p>
            <a:pPr marL="139700" marR="150495" algn="ctr">
              <a:spcBef>
                <a:spcPts val="445"/>
              </a:spcBef>
            </a:pPr>
            <a:r>
              <a:rPr lang="en-US" sz="1800" b="0" u="none" strike="noStrike" kern="0" dirty="0">
                <a:effectLst/>
                <a:uFill>
                  <a:solidFill>
                    <a:srgbClr val="000000"/>
                  </a:solidFill>
                </a:uFill>
                <a:latin typeface="Times New Roman" panose="02020603050405020304" pitchFamily="18" charset="0"/>
                <a:ea typeface="Times New Roman" panose="02020603050405020304" pitchFamily="18" charset="0"/>
              </a:rPr>
              <a:t>4. </a:t>
            </a:r>
            <a:r>
              <a:rPr lang="en-US" sz="1800" b="0" u="none" strike="noStrike" kern="0" dirty="0">
                <a:solidFill>
                  <a:srgbClr val="0000FF"/>
                </a:solidFill>
                <a:effectLst/>
                <a:uFill>
                  <a:solidFill>
                    <a:srgbClr val="000000"/>
                  </a:solidFill>
                </a:uFill>
                <a:latin typeface="Times New Roman" panose="02020603050405020304" pitchFamily="18" charset="0"/>
                <a:ea typeface="Times New Roman" panose="02020603050405020304" pitchFamily="18" charset="0"/>
                <a:hlinkClick r:id="rId5"/>
              </a:rPr>
              <a:t>https://www.geeksforgeeks.org/how-to-use-images-as-backgrounds-in-tkinter/</a:t>
            </a:r>
            <a:endParaRPr lang="en-IN" sz="1800" b="1" u="sng" kern="0" dirty="0">
              <a:effectLst/>
              <a:uFill>
                <a:solidFill>
                  <a:srgbClr val="000000"/>
                </a:solidFill>
              </a:uFill>
              <a:latin typeface="Times New Roman" panose="02020603050405020304" pitchFamily="18" charset="0"/>
              <a:ea typeface="Times New Roman" panose="02020603050405020304" pitchFamily="18" charset="0"/>
            </a:endParaRPr>
          </a:p>
          <a:p>
            <a:pPr marL="139700" marR="150495" algn="ctr">
              <a:spcBef>
                <a:spcPts val="445"/>
              </a:spcBef>
            </a:pPr>
            <a:r>
              <a:rPr lang="en-US" sz="1800" b="0" u="none" strike="noStrike" kern="0" dirty="0">
                <a:effectLst/>
                <a:uFill>
                  <a:solidFill>
                    <a:srgbClr val="000000"/>
                  </a:solidFill>
                </a:uFill>
                <a:latin typeface="Times New Roman" panose="02020603050405020304" pitchFamily="18" charset="0"/>
                <a:ea typeface="Times New Roman" panose="02020603050405020304" pitchFamily="18" charset="0"/>
              </a:rPr>
              <a:t> </a:t>
            </a:r>
            <a:endParaRPr lang="en-IN" sz="1800" b="1" u="sng" kern="0" dirty="0">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8443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060E41-66C5-BF31-16B9-0BF9A97AC43B}"/>
              </a:ext>
            </a:extLst>
          </p:cNvPr>
          <p:cNvSpPr txBox="1"/>
          <p:nvPr/>
        </p:nvSpPr>
        <p:spPr>
          <a:xfrm>
            <a:off x="4069977" y="627529"/>
            <a:ext cx="2832846" cy="523220"/>
          </a:xfrm>
          <a:prstGeom prst="rect">
            <a:avLst/>
          </a:prstGeom>
          <a:noFill/>
        </p:spPr>
        <p:txBody>
          <a:bodyPr wrap="square" rtlCol="0">
            <a:spAutoFit/>
          </a:bodyPr>
          <a:lstStyle/>
          <a:p>
            <a:r>
              <a:rPr lang="en-US" sz="2800" b="1" dirty="0">
                <a:solidFill>
                  <a:srgbClr val="92D050"/>
                </a:solidFill>
              </a:rPr>
              <a:t>CONCLUSION</a:t>
            </a:r>
            <a:endParaRPr lang="en-IN" sz="2800" b="1" dirty="0">
              <a:solidFill>
                <a:srgbClr val="92D050"/>
              </a:solidFill>
            </a:endParaRPr>
          </a:p>
        </p:txBody>
      </p:sp>
      <p:sp>
        <p:nvSpPr>
          <p:cNvPr id="3" name="TextBox 2">
            <a:extLst>
              <a:ext uri="{FF2B5EF4-FFF2-40B4-BE49-F238E27FC236}">
                <a16:creationId xmlns:a16="http://schemas.microsoft.com/office/drawing/2014/main" id="{9621893B-E98E-99BF-CE7C-358AA87734FF}"/>
              </a:ext>
            </a:extLst>
          </p:cNvPr>
          <p:cNvSpPr txBox="1"/>
          <p:nvPr/>
        </p:nvSpPr>
        <p:spPr>
          <a:xfrm>
            <a:off x="2593759" y="1894412"/>
            <a:ext cx="7004482" cy="4336059"/>
          </a:xfrm>
          <a:prstGeom prst="rect">
            <a:avLst/>
          </a:prstGeom>
          <a:noFill/>
        </p:spPr>
        <p:txBody>
          <a:bodyPr wrap="square" rtlCol="0">
            <a:spAutoFit/>
          </a:bodyPr>
          <a:lstStyle/>
          <a:p>
            <a:pPr algn="just">
              <a:lnSpc>
                <a:spcPct val="107000"/>
              </a:lnSpc>
              <a:spcAft>
                <a:spcPts val="800"/>
              </a:spcAft>
            </a:pPr>
            <a:r>
              <a:rPr lang="en-IN" sz="1800" dirty="0">
                <a:effectLst/>
                <a:latin typeface="roboto" panose="02000000000000000000" pitchFamily="2" charset="0"/>
                <a:ea typeface="roboto" panose="02000000000000000000" pitchFamily="2" charset="0"/>
                <a:cs typeface="Mangal" panose="02040503050203030202" pitchFamily="18" charset="0"/>
              </a:rPr>
              <a:t>The project entitled GROCERY STORE was completed successfully. The system has been developed with much care and free of errors and at the same time it is efficient and less time consuming. The purpose of this project was to develop a platform for purchasing grocery items.</a:t>
            </a:r>
            <a:endParaRPr lang="en-US" sz="1800" dirty="0">
              <a:effectLst/>
              <a:latin typeface="roboto" panose="02000000000000000000" pitchFamily="2" charset="0"/>
              <a:ea typeface="roboto" panose="02000000000000000000" pitchFamily="2" charset="0"/>
              <a:cs typeface="Mangal" panose="02040503050203030202" pitchFamily="18" charset="0"/>
            </a:endParaRPr>
          </a:p>
          <a:p>
            <a:pPr algn="just">
              <a:lnSpc>
                <a:spcPct val="107000"/>
              </a:lnSpc>
              <a:spcAft>
                <a:spcPts val="800"/>
              </a:spcAft>
            </a:pPr>
            <a:r>
              <a:rPr lang="en-IN" sz="1800" dirty="0">
                <a:effectLst/>
                <a:latin typeface="roboto" panose="02000000000000000000" pitchFamily="2" charset="0"/>
                <a:ea typeface="roboto" panose="02000000000000000000" pitchFamily="2" charset="0"/>
                <a:cs typeface="Mangal" panose="02040503050203030202" pitchFamily="18" charset="0"/>
              </a:rPr>
              <a:t>This project helped us in gaining valuable information and practical knowledge on several topics like Sqlite3, </a:t>
            </a:r>
            <a:r>
              <a:rPr lang="en-IN" sz="1800" dirty="0" err="1">
                <a:effectLst/>
                <a:latin typeface="roboto" panose="02000000000000000000" pitchFamily="2" charset="0"/>
                <a:ea typeface="roboto" panose="02000000000000000000" pitchFamily="2" charset="0"/>
                <a:cs typeface="Mangal" panose="02040503050203030202" pitchFamily="18" charset="0"/>
              </a:rPr>
              <a:t>Tkinter</a:t>
            </a:r>
            <a:r>
              <a:rPr lang="en-IN" sz="1800" dirty="0">
                <a:effectLst/>
                <a:latin typeface="roboto" panose="02000000000000000000" pitchFamily="2" charset="0"/>
                <a:ea typeface="roboto" panose="02000000000000000000" pitchFamily="2" charset="0"/>
                <a:cs typeface="Mangal" panose="02040503050203030202" pitchFamily="18" charset="0"/>
              </a:rPr>
              <a:t> and help understanding different features and function in Python language.</a:t>
            </a:r>
            <a:endParaRPr lang="en-US" sz="1800" dirty="0">
              <a:effectLst/>
              <a:latin typeface="roboto" panose="02000000000000000000" pitchFamily="2" charset="0"/>
              <a:ea typeface="roboto" panose="02000000000000000000" pitchFamily="2" charset="0"/>
              <a:cs typeface="Mangal" panose="02040503050203030202" pitchFamily="18" charset="0"/>
            </a:endParaRPr>
          </a:p>
          <a:p>
            <a:pPr algn="just">
              <a:lnSpc>
                <a:spcPct val="107000"/>
              </a:lnSpc>
              <a:spcAft>
                <a:spcPts val="800"/>
              </a:spcAft>
            </a:pPr>
            <a:r>
              <a:rPr lang="en-IN" sz="1800" dirty="0">
                <a:effectLst/>
                <a:latin typeface="roboto" panose="02000000000000000000" pitchFamily="2" charset="0"/>
                <a:ea typeface="roboto" panose="02000000000000000000" pitchFamily="2" charset="0"/>
                <a:cs typeface="Mangal" panose="02040503050203030202" pitchFamily="18" charset="0"/>
              </a:rPr>
              <a:t>This project has given us great satisfaction in having designed a platform which can be implemented by everyone for shopping grocery items.</a:t>
            </a:r>
            <a:endParaRPr lang="en-US" sz="1800" dirty="0">
              <a:effectLst/>
              <a:latin typeface="roboto" panose="02000000000000000000" pitchFamily="2" charset="0"/>
              <a:ea typeface="roboto" panose="02000000000000000000" pitchFamily="2" charset="0"/>
              <a:cs typeface="Mangal" panose="02040503050203030202"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mr-IN" dirty="0"/>
          </a:p>
        </p:txBody>
      </p:sp>
    </p:spTree>
    <p:extLst>
      <p:ext uri="{BB962C8B-B14F-4D97-AF65-F5344CB8AC3E}">
        <p14:creationId xmlns:p14="http://schemas.microsoft.com/office/powerpoint/2010/main" val="53235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B62E96-14C8-41C0-CC4C-4D98D91DB65C}"/>
              </a:ext>
            </a:extLst>
          </p:cNvPr>
          <p:cNvSpPr txBox="1"/>
          <p:nvPr/>
        </p:nvSpPr>
        <p:spPr>
          <a:xfrm>
            <a:off x="3792069" y="2621235"/>
            <a:ext cx="4876802" cy="1015663"/>
          </a:xfrm>
          <a:prstGeom prst="rect">
            <a:avLst/>
          </a:prstGeom>
          <a:noFill/>
        </p:spPr>
        <p:txBody>
          <a:bodyPr wrap="square" rtlCol="0">
            <a:spAutoFit/>
          </a:bodyPr>
          <a:lstStyle/>
          <a:p>
            <a:r>
              <a:rPr lang="en-US" sz="6000" b="1" dirty="0">
                <a:solidFill>
                  <a:srgbClr val="00B050"/>
                </a:solidFill>
              </a:rPr>
              <a:t>THANK YOU</a:t>
            </a:r>
            <a:endParaRPr lang="en-IN" sz="6000" b="1" dirty="0">
              <a:solidFill>
                <a:srgbClr val="00B050"/>
              </a:solidFill>
            </a:endParaRPr>
          </a:p>
        </p:txBody>
      </p:sp>
    </p:spTree>
    <p:extLst>
      <p:ext uri="{BB962C8B-B14F-4D97-AF65-F5344CB8AC3E}">
        <p14:creationId xmlns:p14="http://schemas.microsoft.com/office/powerpoint/2010/main" val="2036010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2F8ABE-C2EA-3726-DB8C-F47926713AD3}"/>
              </a:ext>
            </a:extLst>
          </p:cNvPr>
          <p:cNvSpPr txBox="1"/>
          <p:nvPr/>
        </p:nvSpPr>
        <p:spPr>
          <a:xfrm>
            <a:off x="4320988" y="412376"/>
            <a:ext cx="2940424" cy="707886"/>
          </a:xfrm>
          <a:prstGeom prst="rect">
            <a:avLst/>
          </a:prstGeom>
          <a:noFill/>
        </p:spPr>
        <p:txBody>
          <a:bodyPr wrap="square" rtlCol="0">
            <a:spAutoFit/>
          </a:bodyPr>
          <a:lstStyle/>
          <a:p>
            <a:r>
              <a:rPr lang="en-US" sz="4000" b="1" i="1" dirty="0">
                <a:solidFill>
                  <a:srgbClr val="00B050"/>
                </a:solidFill>
              </a:rPr>
              <a:t>OVERVIEW</a:t>
            </a:r>
            <a:endParaRPr lang="en-IN" sz="4000" b="1" i="1" dirty="0">
              <a:solidFill>
                <a:srgbClr val="00B050"/>
              </a:solidFill>
            </a:endParaRPr>
          </a:p>
        </p:txBody>
      </p:sp>
      <p:sp>
        <p:nvSpPr>
          <p:cNvPr id="3" name="TextBox 2">
            <a:extLst>
              <a:ext uri="{FF2B5EF4-FFF2-40B4-BE49-F238E27FC236}">
                <a16:creationId xmlns:a16="http://schemas.microsoft.com/office/drawing/2014/main" id="{E5F38652-AE2B-AC35-121F-49675E9585F0}"/>
              </a:ext>
            </a:extLst>
          </p:cNvPr>
          <p:cNvSpPr txBox="1"/>
          <p:nvPr/>
        </p:nvSpPr>
        <p:spPr>
          <a:xfrm>
            <a:off x="2426134" y="1265910"/>
            <a:ext cx="5659087" cy="4247317"/>
          </a:xfrm>
          <a:prstGeom prst="rect">
            <a:avLst/>
          </a:prstGeom>
          <a:noFill/>
        </p:spPr>
        <p:txBody>
          <a:bodyPr wrap="square" rtlCol="0">
            <a:spAutoFit/>
          </a:bodyPr>
          <a:lstStyle/>
          <a:p>
            <a:pPr marL="342900" indent="-342900">
              <a:buAutoNum type="arabicPeriod"/>
            </a:pPr>
            <a:r>
              <a:rPr lang="en-IN" dirty="0"/>
              <a:t>ACKNOWLEDMENT</a:t>
            </a:r>
          </a:p>
          <a:p>
            <a:pPr marL="342900" indent="-342900">
              <a:buAutoNum type="arabicPeriod"/>
            </a:pPr>
            <a:endParaRPr lang="en-IN" dirty="0"/>
          </a:p>
          <a:p>
            <a:pPr marL="342900" indent="-342900">
              <a:buAutoNum type="arabicPeriod"/>
            </a:pPr>
            <a:r>
              <a:rPr lang="en-IN" dirty="0"/>
              <a:t>INTRODUCTION</a:t>
            </a:r>
          </a:p>
          <a:p>
            <a:pPr marL="342900" indent="-342900">
              <a:buAutoNum type="arabicPeriod"/>
            </a:pPr>
            <a:endParaRPr lang="en-IN" dirty="0"/>
          </a:p>
          <a:p>
            <a:pPr marL="342900" indent="-342900">
              <a:buAutoNum type="arabicPeriod"/>
            </a:pPr>
            <a:r>
              <a:rPr lang="en-IN" dirty="0"/>
              <a:t>SYSTEM REQIUREMENTS</a:t>
            </a:r>
          </a:p>
          <a:p>
            <a:pPr marL="342900" indent="-342900">
              <a:buAutoNum type="arabicPeriod"/>
            </a:pPr>
            <a:endParaRPr lang="en-IN" dirty="0"/>
          </a:p>
          <a:p>
            <a:pPr marL="342900" indent="-342900">
              <a:buAutoNum type="arabicPeriod"/>
            </a:pPr>
            <a:r>
              <a:rPr lang="en-IN" dirty="0"/>
              <a:t>FLOWCHART</a:t>
            </a:r>
          </a:p>
          <a:p>
            <a:pPr marL="342900" indent="-342900">
              <a:buAutoNum type="arabicPeriod"/>
            </a:pPr>
            <a:endParaRPr lang="en-IN" dirty="0"/>
          </a:p>
          <a:p>
            <a:pPr marL="342900" indent="-342900">
              <a:buAutoNum type="arabicPeriod"/>
            </a:pPr>
            <a:r>
              <a:rPr lang="en-IN" dirty="0"/>
              <a:t>RESULT</a:t>
            </a:r>
          </a:p>
          <a:p>
            <a:pPr marL="342900" indent="-342900">
              <a:buAutoNum type="arabicPeriod"/>
            </a:pPr>
            <a:endParaRPr lang="en-IN" dirty="0"/>
          </a:p>
          <a:p>
            <a:pPr marL="342900" indent="-342900">
              <a:buAutoNum type="arabicPeriod"/>
            </a:pPr>
            <a:r>
              <a:rPr lang="en-IN" dirty="0"/>
              <a:t>FUTURE WORK</a:t>
            </a:r>
          </a:p>
          <a:p>
            <a:pPr marL="342900" indent="-342900">
              <a:buAutoNum type="arabicPeriod"/>
            </a:pPr>
            <a:endParaRPr lang="en-IN" dirty="0"/>
          </a:p>
          <a:p>
            <a:pPr marL="342900" indent="-342900">
              <a:buAutoNum type="arabicPeriod"/>
            </a:pPr>
            <a:r>
              <a:rPr lang="en-IN" dirty="0"/>
              <a:t>BIBLIOGRAPHY</a:t>
            </a:r>
          </a:p>
          <a:p>
            <a:pPr marL="342900" indent="-342900">
              <a:buAutoNum type="arabicPeriod"/>
            </a:pPr>
            <a:endParaRPr lang="en-IN" dirty="0"/>
          </a:p>
          <a:p>
            <a:pPr marL="342900" indent="-342900">
              <a:buAutoNum type="arabicPeriod"/>
            </a:pPr>
            <a:r>
              <a:rPr lang="en-IN" dirty="0"/>
              <a:t>CONCLUSION</a:t>
            </a:r>
          </a:p>
        </p:txBody>
      </p:sp>
    </p:spTree>
    <p:extLst>
      <p:ext uri="{BB962C8B-B14F-4D97-AF65-F5344CB8AC3E}">
        <p14:creationId xmlns:p14="http://schemas.microsoft.com/office/powerpoint/2010/main" val="386189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17B6D8-865F-B8E2-869B-3B6829DAAC65}"/>
              </a:ext>
            </a:extLst>
          </p:cNvPr>
          <p:cNvSpPr txBox="1"/>
          <p:nvPr/>
        </p:nvSpPr>
        <p:spPr>
          <a:xfrm>
            <a:off x="4043082" y="502024"/>
            <a:ext cx="3370729" cy="461665"/>
          </a:xfrm>
          <a:prstGeom prst="rect">
            <a:avLst/>
          </a:prstGeom>
          <a:noFill/>
        </p:spPr>
        <p:txBody>
          <a:bodyPr wrap="square" rtlCol="0">
            <a:spAutoFit/>
          </a:bodyPr>
          <a:lstStyle/>
          <a:p>
            <a:r>
              <a:rPr lang="en-US" sz="2400" b="1" dirty="0">
                <a:solidFill>
                  <a:srgbClr val="92D050"/>
                </a:solidFill>
              </a:rPr>
              <a:t>ACKNOWLEDGEMENT</a:t>
            </a:r>
            <a:endParaRPr lang="en-IN" sz="2400" b="1" dirty="0">
              <a:solidFill>
                <a:srgbClr val="92D050"/>
              </a:solidFill>
            </a:endParaRPr>
          </a:p>
        </p:txBody>
      </p:sp>
      <p:sp>
        <p:nvSpPr>
          <p:cNvPr id="3" name="TextBox 2">
            <a:extLst>
              <a:ext uri="{FF2B5EF4-FFF2-40B4-BE49-F238E27FC236}">
                <a16:creationId xmlns:a16="http://schemas.microsoft.com/office/drawing/2014/main" id="{9139B1B5-AC57-5D34-9278-78AD0ED0BFDC}"/>
              </a:ext>
            </a:extLst>
          </p:cNvPr>
          <p:cNvSpPr txBox="1"/>
          <p:nvPr/>
        </p:nvSpPr>
        <p:spPr>
          <a:xfrm>
            <a:off x="1488141" y="1721222"/>
            <a:ext cx="9215718" cy="3139321"/>
          </a:xfrm>
          <a:prstGeom prst="rect">
            <a:avLst/>
          </a:prstGeom>
          <a:noFill/>
        </p:spPr>
        <p:txBody>
          <a:bodyPr wrap="square" rtlCol="0">
            <a:spAutoFit/>
          </a:bodyPr>
          <a:lstStyle/>
          <a:p>
            <a:pPr algn="just"/>
            <a:r>
              <a:rPr lang="en-IN" b="0" i="0" dirty="0">
                <a:solidFill>
                  <a:srgbClr val="212529"/>
                </a:solidFill>
                <a:effectLst/>
                <a:latin typeface="roboto" panose="02000000000000000000" pitchFamily="2" charset="0"/>
              </a:rPr>
              <a:t>The project has been a lot of work, but we couldn’t have done it without the support and guidance from some very important people. We want to thank </a:t>
            </a:r>
            <a:r>
              <a:rPr lang="en-IN" dirty="0">
                <a:solidFill>
                  <a:srgbClr val="212529"/>
                </a:solidFill>
                <a:latin typeface="roboto" panose="02000000000000000000" pitchFamily="2" charset="0"/>
              </a:rPr>
              <a:t>Prof. Sangeeta Selvan Mam</a:t>
            </a:r>
            <a:r>
              <a:rPr lang="en-IN" b="0" i="0" dirty="0">
                <a:solidFill>
                  <a:srgbClr val="212529"/>
                </a:solidFill>
                <a:effectLst/>
                <a:latin typeface="roboto" panose="02000000000000000000" pitchFamily="2" charset="0"/>
              </a:rPr>
              <a:t> for all their help with this project; they provided us with resources as well as essential information that was needed to complete our task successfully.</a:t>
            </a:r>
          </a:p>
          <a:p>
            <a:pPr algn="just"/>
            <a:endParaRPr lang="en-IN" b="0" i="0" dirty="0">
              <a:solidFill>
                <a:srgbClr val="212529"/>
              </a:solidFill>
              <a:effectLst/>
              <a:latin typeface="roboto" panose="02000000000000000000" pitchFamily="2" charset="0"/>
            </a:endParaRPr>
          </a:p>
          <a:p>
            <a:pPr algn="just"/>
            <a:r>
              <a:rPr lang="en-IN" b="0" i="0" dirty="0">
                <a:solidFill>
                  <a:srgbClr val="212529"/>
                </a:solidFill>
                <a:effectLst/>
                <a:latin typeface="roboto" panose="02000000000000000000" pitchFamily="2" charset="0"/>
              </a:rPr>
              <a:t>Thank you also goes out to our parents and friends who were there every step of the way during this time period-without them, I’m not sure what would’ve happened!</a:t>
            </a:r>
          </a:p>
          <a:p>
            <a:pPr algn="just"/>
            <a:endParaRPr lang="en-IN" b="0" i="0" dirty="0">
              <a:solidFill>
                <a:srgbClr val="212529"/>
              </a:solidFill>
              <a:effectLst/>
              <a:latin typeface="roboto" panose="02000000000000000000" pitchFamily="2" charset="0"/>
            </a:endParaRPr>
          </a:p>
          <a:p>
            <a:pPr algn="just"/>
            <a:r>
              <a:rPr lang="en-IN" b="0" i="0" dirty="0">
                <a:solidFill>
                  <a:srgbClr val="212529"/>
                </a:solidFill>
                <a:effectLst/>
                <a:latin typeface="roboto" panose="02000000000000000000" pitchFamily="2" charset="0"/>
              </a:rPr>
              <a:t>We also want to thank all of the people who have been working alongside us on this project. It’s so great that you are willing to help out when we need it! Thank you for your hard work and dedication, which has made our success possible</a:t>
            </a:r>
          </a:p>
        </p:txBody>
      </p:sp>
    </p:spTree>
    <p:extLst>
      <p:ext uri="{BB962C8B-B14F-4D97-AF65-F5344CB8AC3E}">
        <p14:creationId xmlns:p14="http://schemas.microsoft.com/office/powerpoint/2010/main" val="398434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8CCEB3-50E6-117C-40A2-90B8B300F1E8}"/>
              </a:ext>
            </a:extLst>
          </p:cNvPr>
          <p:cNvSpPr txBox="1"/>
          <p:nvPr/>
        </p:nvSpPr>
        <p:spPr>
          <a:xfrm>
            <a:off x="4046630" y="196978"/>
            <a:ext cx="3240349" cy="861774"/>
          </a:xfrm>
          <a:prstGeom prst="rect">
            <a:avLst/>
          </a:prstGeom>
          <a:noFill/>
        </p:spPr>
        <p:txBody>
          <a:bodyPr wrap="square" rtlCol="0">
            <a:spAutoFit/>
          </a:bodyPr>
          <a:lstStyle/>
          <a:p>
            <a:pPr algn="ctr"/>
            <a:r>
              <a:rPr lang="en-US" sz="3200" b="1" dirty="0">
                <a:solidFill>
                  <a:srgbClr val="92D050"/>
                </a:solidFill>
              </a:rPr>
              <a:t>INTRODUCTION</a:t>
            </a:r>
            <a:endParaRPr lang="en-US" sz="2000" dirty="0">
              <a:solidFill>
                <a:srgbClr val="92D050"/>
              </a:solidFill>
            </a:endParaRPr>
          </a:p>
          <a:p>
            <a:pPr algn="ctr"/>
            <a:endParaRPr lang="en-US" b="1" dirty="0"/>
          </a:p>
        </p:txBody>
      </p:sp>
      <p:sp>
        <p:nvSpPr>
          <p:cNvPr id="6" name="TextBox 5">
            <a:extLst>
              <a:ext uri="{FF2B5EF4-FFF2-40B4-BE49-F238E27FC236}">
                <a16:creationId xmlns:a16="http://schemas.microsoft.com/office/drawing/2014/main" id="{508FC733-5549-ECCD-5FDC-EE7AAEFC2326}"/>
              </a:ext>
            </a:extLst>
          </p:cNvPr>
          <p:cNvSpPr txBox="1"/>
          <p:nvPr/>
        </p:nvSpPr>
        <p:spPr>
          <a:xfrm>
            <a:off x="1509204" y="2317072"/>
            <a:ext cx="9126245" cy="3355759"/>
          </a:xfrm>
          <a:prstGeom prst="rect">
            <a:avLst/>
          </a:prstGeom>
          <a:noFill/>
        </p:spPr>
        <p:txBody>
          <a:bodyPr wrap="square" rtlCol="0">
            <a:spAutoFit/>
          </a:bodyPr>
          <a:lstStyle/>
          <a:p>
            <a:endParaRPr lang="mr-IN" dirty="0"/>
          </a:p>
        </p:txBody>
      </p:sp>
      <p:sp>
        <p:nvSpPr>
          <p:cNvPr id="10" name="Rectangle 8">
            <a:extLst>
              <a:ext uri="{FF2B5EF4-FFF2-40B4-BE49-F238E27FC236}">
                <a16:creationId xmlns:a16="http://schemas.microsoft.com/office/drawing/2014/main" id="{915657BA-B49D-F8D7-6BC3-742EEC71A503}"/>
              </a:ext>
            </a:extLst>
          </p:cNvPr>
          <p:cNvSpPr>
            <a:spLocks noChangeArrowheads="1"/>
          </p:cNvSpPr>
          <p:nvPr/>
        </p:nvSpPr>
        <p:spPr bwMode="auto">
          <a:xfrm>
            <a:off x="2207580" y="1886681"/>
            <a:ext cx="7776840"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mr-IN" sz="28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Topic: Grocery Store</a:t>
            </a:r>
            <a:endParaRPr kumimoji="0" lang="en-US" altLang="mr-IN" sz="11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mr-IN" sz="20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GROCERY STORE</a:t>
            </a:r>
            <a:endParaRPr kumimoji="0" lang="en-US" altLang="mr-IN" sz="11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mr-IN" sz="20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This project is python based grocery shopping system which is made with the help of programing language python and </a:t>
            </a:r>
            <a:r>
              <a:rPr kumimoji="0" lang="en-US" altLang="mr-IN" sz="2000" b="0" i="0" u="none" strike="noStrike" cap="none" normalizeH="0" baseline="0" dirty="0" err="1">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Tkinter</a:t>
            </a:r>
            <a:r>
              <a:rPr kumimoji="0" lang="en-US" altLang="mr-IN" sz="20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 Sqlite3.</a:t>
            </a:r>
            <a:endParaRPr kumimoji="0" lang="en-US" altLang="mr-IN" sz="11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mr-IN" sz="20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Online shopping is the process whereby consumers directly buy goods or services from a seller in real-time, without an intermediary service, over the Internet. It is a form of electronic commerce. This project is an attempt to provide the advantages of online grocery shopping to customers. It helps buying the products like apple, orange, jamun, grapes, berries, guava, </a:t>
            </a:r>
            <a:r>
              <a:rPr kumimoji="0" lang="en-US" altLang="mr-IN" sz="2000" b="0" i="0" u="none" strike="noStrike" cap="none" normalizeH="0" baseline="0" dirty="0" err="1">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etc</a:t>
            </a:r>
            <a:r>
              <a:rPr kumimoji="0" lang="en-US" altLang="mr-IN" sz="20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 in the shop anywhere through internet. </a:t>
            </a:r>
            <a:endParaRPr kumimoji="0" lang="en-US" altLang="mr-IN" sz="11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mr-IN" sz="20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endParaRPr kumimoji="0" lang="en-US" altLang="mr-IN" sz="24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11" name="Rectangle 9">
            <a:extLst>
              <a:ext uri="{FF2B5EF4-FFF2-40B4-BE49-F238E27FC236}">
                <a16:creationId xmlns:a16="http://schemas.microsoft.com/office/drawing/2014/main" id="{35FE356C-B389-758F-F383-D7CCE6B57914}"/>
              </a:ext>
            </a:extLst>
          </p:cNvPr>
          <p:cNvSpPr>
            <a:spLocks noChangeArrowheads="1"/>
          </p:cNvSpPr>
          <p:nvPr/>
        </p:nvSpPr>
        <p:spPr bwMode="auto">
          <a:xfrm flipV="1">
            <a:off x="182880" y="3856404"/>
            <a:ext cx="3590130" cy="48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mr-IN"/>
          </a:p>
        </p:txBody>
      </p:sp>
    </p:spTree>
    <p:extLst>
      <p:ext uri="{BB962C8B-B14F-4D97-AF65-F5344CB8AC3E}">
        <p14:creationId xmlns:p14="http://schemas.microsoft.com/office/powerpoint/2010/main" val="187559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EF8685-288E-2679-6464-B6574B6624A4}"/>
              </a:ext>
            </a:extLst>
          </p:cNvPr>
          <p:cNvSpPr txBox="1"/>
          <p:nvPr/>
        </p:nvSpPr>
        <p:spPr>
          <a:xfrm>
            <a:off x="3809999" y="564777"/>
            <a:ext cx="3953436" cy="523220"/>
          </a:xfrm>
          <a:prstGeom prst="rect">
            <a:avLst/>
          </a:prstGeom>
          <a:noFill/>
        </p:spPr>
        <p:txBody>
          <a:bodyPr wrap="square" rtlCol="0">
            <a:spAutoFit/>
          </a:bodyPr>
          <a:lstStyle/>
          <a:p>
            <a:r>
              <a:rPr lang="en-US" sz="2800" b="1" dirty="0">
                <a:solidFill>
                  <a:srgbClr val="92D050"/>
                </a:solidFill>
              </a:rPr>
              <a:t>SYSTEM REQIREMENTS</a:t>
            </a:r>
            <a:endParaRPr lang="en-IN" sz="2800" b="1" dirty="0">
              <a:solidFill>
                <a:srgbClr val="92D050"/>
              </a:solidFill>
            </a:endParaRPr>
          </a:p>
        </p:txBody>
      </p:sp>
      <p:sp>
        <p:nvSpPr>
          <p:cNvPr id="3" name="TextBox 2">
            <a:extLst>
              <a:ext uri="{FF2B5EF4-FFF2-40B4-BE49-F238E27FC236}">
                <a16:creationId xmlns:a16="http://schemas.microsoft.com/office/drawing/2014/main" id="{315AC771-3753-A408-A053-AF04C82D4B19}"/>
              </a:ext>
            </a:extLst>
          </p:cNvPr>
          <p:cNvSpPr txBox="1"/>
          <p:nvPr/>
        </p:nvSpPr>
        <p:spPr>
          <a:xfrm>
            <a:off x="2339788" y="1281954"/>
            <a:ext cx="8417859" cy="5088894"/>
          </a:xfrm>
          <a:prstGeom prst="rect">
            <a:avLst/>
          </a:prstGeom>
          <a:noFill/>
        </p:spPr>
        <p:txBody>
          <a:bodyPr wrap="square" rtlCol="0">
            <a:spAutoFit/>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I.OPERATING SYSTEM              :  WINDOWS 7 AND ABOVE</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II. PROCESSOR:                          :  PENTIUM(ANY) OR AMD</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ATHALON (3800+- 4200+ DUAL CORE)</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III. MOTHERBOARD                  :  1.845 OR 915,995 FOR PENTIUM 0R MSI</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K9MM-V VIA K8M800+8237R PLUS</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CHIPSET FOR AMD ATHALON</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IV. RAM                                       : 512MB+</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V. Hard disk                                : SATA 40 GB OR ABOVE</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VI. CD/DVD r/w multi drive     : (If back up required)</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combo</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VII. FLOPPY DRIVE 1.44 MB     : (If Backup required)</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VIII. MONITOR                           : 14.1 or 15 -17 inch</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IX. Key board and mouse</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X. Printer                                     : (if print is required – [Hard copy])</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100" i="1" u="sng" dirty="0">
                <a:effectLst/>
                <a:latin typeface="Calibri" panose="020F0502020204030204" pitchFamily="34" charset="0"/>
                <a:ea typeface="Calibri" panose="020F0502020204030204" pitchFamily="34" charset="0"/>
                <a:cs typeface="Arial" panose="020B0604020202020204" pitchFamily="34" charset="0"/>
              </a:rPr>
              <a:t>SOFTWARE REQUIREMENTS</a:t>
            </a:r>
            <a:r>
              <a:rPr lang="en-US" sz="1100" dirty="0">
                <a:effectLst/>
                <a:latin typeface="Calibri" panose="020F0502020204030204" pitchFamily="34" charset="0"/>
                <a:ea typeface="Calibri" panose="020F0502020204030204" pitchFamily="34" charset="0"/>
                <a:cs typeface="Arial" panose="020B0604020202020204" pitchFamily="34" charset="0"/>
              </a:rPr>
              <a:t>:</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I. Windows OS</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II. Python </a:t>
            </a:r>
            <a:r>
              <a:rPr lang="en-US" sz="1100" dirty="0" err="1">
                <a:effectLst/>
                <a:latin typeface="Calibri" panose="020F0502020204030204" pitchFamily="34" charset="0"/>
                <a:ea typeface="Calibri" panose="020F0502020204030204" pitchFamily="34" charset="0"/>
                <a:cs typeface="Arial" panose="020B0604020202020204" pitchFamily="34" charset="0"/>
              </a:rPr>
              <a:t>Tkinter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100" dirty="0">
                <a:latin typeface="Calibri" panose="020F0502020204030204" pitchFamily="34" charset="0"/>
                <a:ea typeface="Calibri" panose="020F0502020204030204" pitchFamily="34" charset="0"/>
                <a:cs typeface="Arial" panose="020B0604020202020204" pitchFamily="34" charset="0"/>
              </a:rPr>
              <a:t>III. Sqlite3</a:t>
            </a:r>
            <a:endParaRPr lang="en-IN"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9466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E2FC8F-52C2-DA30-753F-A34AED0F8BC7}"/>
              </a:ext>
            </a:extLst>
          </p:cNvPr>
          <p:cNvSpPr txBox="1"/>
          <p:nvPr/>
        </p:nvSpPr>
        <p:spPr>
          <a:xfrm>
            <a:off x="1595717" y="358588"/>
            <a:ext cx="2608730" cy="523220"/>
          </a:xfrm>
          <a:prstGeom prst="rect">
            <a:avLst/>
          </a:prstGeom>
          <a:noFill/>
        </p:spPr>
        <p:txBody>
          <a:bodyPr wrap="square" rtlCol="0">
            <a:spAutoFit/>
          </a:bodyPr>
          <a:lstStyle/>
          <a:p>
            <a:r>
              <a:rPr lang="en-US" sz="2800" b="1" dirty="0">
                <a:solidFill>
                  <a:srgbClr val="92D050"/>
                </a:solidFill>
              </a:rPr>
              <a:t>FLOWCHART</a:t>
            </a:r>
            <a:endParaRPr lang="en-IN" sz="2800" b="1" dirty="0">
              <a:solidFill>
                <a:srgbClr val="92D050"/>
              </a:solidFill>
            </a:endParaRPr>
          </a:p>
        </p:txBody>
      </p:sp>
      <p:pic>
        <p:nvPicPr>
          <p:cNvPr id="4" name="Picture 3">
            <a:extLst>
              <a:ext uri="{FF2B5EF4-FFF2-40B4-BE49-F238E27FC236}">
                <a16:creationId xmlns:a16="http://schemas.microsoft.com/office/drawing/2014/main" id="{076E7624-9CC9-7F04-965B-8FD411E20438}"/>
              </a:ext>
            </a:extLst>
          </p:cNvPr>
          <p:cNvPicPr>
            <a:picLocks noChangeAspect="1"/>
          </p:cNvPicPr>
          <p:nvPr/>
        </p:nvPicPr>
        <p:blipFill rotWithShape="1">
          <a:blip r:embed="rId2"/>
          <a:srcRect t="3433" b="4179"/>
          <a:stretch/>
        </p:blipFill>
        <p:spPr>
          <a:xfrm>
            <a:off x="4359338" y="457199"/>
            <a:ext cx="2934696" cy="6122895"/>
          </a:xfrm>
          <a:prstGeom prst="rect">
            <a:avLst/>
          </a:prstGeom>
        </p:spPr>
      </p:pic>
    </p:spTree>
    <p:extLst>
      <p:ext uri="{BB962C8B-B14F-4D97-AF65-F5344CB8AC3E}">
        <p14:creationId xmlns:p14="http://schemas.microsoft.com/office/powerpoint/2010/main" val="894606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058188-71CE-F935-C931-807EAE5E5F28}"/>
              </a:ext>
            </a:extLst>
          </p:cNvPr>
          <p:cNvSpPr txBox="1"/>
          <p:nvPr/>
        </p:nvSpPr>
        <p:spPr>
          <a:xfrm>
            <a:off x="4446495" y="582706"/>
            <a:ext cx="1515035" cy="523220"/>
          </a:xfrm>
          <a:prstGeom prst="rect">
            <a:avLst/>
          </a:prstGeom>
          <a:noFill/>
        </p:spPr>
        <p:txBody>
          <a:bodyPr wrap="square" rtlCol="0">
            <a:spAutoFit/>
          </a:bodyPr>
          <a:lstStyle/>
          <a:p>
            <a:r>
              <a:rPr lang="en-US" sz="2800" b="1" dirty="0">
                <a:solidFill>
                  <a:srgbClr val="92D050"/>
                </a:solidFill>
              </a:rPr>
              <a:t>RESULT</a:t>
            </a:r>
            <a:endParaRPr lang="en-IN" sz="2800" b="1" dirty="0">
              <a:solidFill>
                <a:srgbClr val="92D050"/>
              </a:solidFill>
            </a:endParaRPr>
          </a:p>
        </p:txBody>
      </p:sp>
      <p:pic>
        <p:nvPicPr>
          <p:cNvPr id="1026" name="Picture 2">
            <a:extLst>
              <a:ext uri="{FF2B5EF4-FFF2-40B4-BE49-F238E27FC236}">
                <a16:creationId xmlns:a16="http://schemas.microsoft.com/office/drawing/2014/main" id="{BA2169E8-1B37-134A-F8CA-8C3B919BE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963" y="1105926"/>
            <a:ext cx="9556543" cy="5375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72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2AA0DD3-995C-52BC-779A-2D030D2EC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881" y="513791"/>
            <a:ext cx="9328905" cy="52774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CA3FD12-C7C2-AAE5-C839-3711064C8F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8669" y="4620184"/>
            <a:ext cx="381000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39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2A98D4-71A1-AB5E-E45C-5C98AFAD7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0173" y="2390369"/>
            <a:ext cx="3105583" cy="1781424"/>
          </a:xfrm>
          <a:prstGeom prst="rect">
            <a:avLst/>
          </a:prstGeom>
        </p:spPr>
      </p:pic>
      <p:pic>
        <p:nvPicPr>
          <p:cNvPr id="3074" name="Picture 2">
            <a:extLst>
              <a:ext uri="{FF2B5EF4-FFF2-40B4-BE49-F238E27FC236}">
                <a16:creationId xmlns:a16="http://schemas.microsoft.com/office/drawing/2014/main" id="{775DB8D1-BB37-0ACF-810D-0825E8182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375" y="450476"/>
            <a:ext cx="6357805" cy="5661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094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158</TotalTime>
  <Words>710</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Yu Gothic</vt:lpstr>
      <vt:lpstr>Arial</vt:lpstr>
      <vt:lpstr>Calibri</vt:lpstr>
      <vt:lpstr>Century Gothic</vt:lpstr>
      <vt:lpstr>roboto</vt:lpstr>
      <vt:lpstr>Times New Roman</vt:lpstr>
      <vt:lpstr>Wingdings 3</vt:lpstr>
      <vt:lpstr>Wisp</vt:lpstr>
      <vt:lpstr>    Mahatma Education Society’s             Pillai College of Engineering, Panvel           Department of Computer Engineering’s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Mahatma Education Society’s             Pillai College of Engineering, Panvel           Department of Computer Engineering’s</dc:title>
  <dc:creator>doraiah</dc:creator>
  <cp:lastModifiedBy>doraiah</cp:lastModifiedBy>
  <cp:revision>18</cp:revision>
  <dcterms:created xsi:type="dcterms:W3CDTF">2022-10-29T15:25:01Z</dcterms:created>
  <dcterms:modified xsi:type="dcterms:W3CDTF">2022-11-12T08:08:00Z</dcterms:modified>
</cp:coreProperties>
</file>