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76" r:id="rId8"/>
    <p:sldId id="290" r:id="rId9"/>
    <p:sldId id="266" r:id="rId10"/>
    <p:sldId id="277" r:id="rId11"/>
    <p:sldId id="296" r:id="rId12"/>
    <p:sldId id="292" r:id="rId13"/>
    <p:sldId id="293" r:id="rId14"/>
    <p:sldId id="294" r:id="rId15"/>
    <p:sldId id="295" r:id="rId16"/>
    <p:sldId id="289"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6/12/2024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6/12/2024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6/12/2024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6/12/2024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6/12/2024</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6/12/2024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6/12/2024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6/12/2024</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6/12/2024</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6/12/2024</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6/12/2024</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9829973" cy="2387600"/>
          </a:xfrm>
        </p:spPr>
        <p:txBody>
          <a:bodyPr/>
          <a:lstStyle/>
          <a:p>
            <a:r>
              <a:rPr lang="en-US" dirty="0"/>
              <a:t>Password generator</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10338063" cy="3605007"/>
          </a:xfrm>
        </p:spPr>
        <p:txBody>
          <a:bodyPr vert="horz" lIns="91440" tIns="45720" rIns="91440" bIns="45720" rtlCol="0" anchor="t">
            <a:noAutofit/>
          </a:bodyPr>
          <a:lstStyle/>
          <a:p>
            <a:r>
              <a:rPr lang="en-US" dirty="0"/>
              <a:t>Creating a </a:t>
            </a:r>
            <a:r>
              <a:rPr lang="en-US"/>
              <a:t>strong  </a:t>
            </a:r>
            <a:r>
              <a:rPr lang="en-US" dirty="0"/>
              <a:t>password                                                                                                                                                                                     PRESENTED BY:                      </a:t>
            </a:r>
            <a:r>
              <a:rPr lang="en-US" sz="2400" dirty="0"/>
              <a:t>A.LAXMITHA(226Y1A6702)</a:t>
            </a:r>
          </a:p>
          <a:p>
            <a:r>
              <a:rPr lang="en-US" dirty="0"/>
              <a:t>         </a:t>
            </a:r>
            <a:r>
              <a:rPr lang="en-US" sz="2400" dirty="0"/>
              <a:t>UNDER THE GUIDANCE:</a:t>
            </a:r>
            <a:r>
              <a:rPr lang="en-US" dirty="0"/>
              <a:t>                </a:t>
            </a:r>
            <a:r>
              <a:rPr lang="en-US" sz="2400" dirty="0"/>
              <a:t>B.TEJASWI(226Y1A6708)</a:t>
            </a:r>
          </a:p>
          <a:p>
            <a:r>
              <a:rPr lang="en-US" sz="2400" dirty="0"/>
              <a:t>               Mrs.  SWETHA                                  M.GOURIPRIYA(226Y1A6734)</a:t>
            </a:r>
          </a:p>
          <a:p>
            <a:r>
              <a:rPr lang="en-US" sz="2400" dirty="0"/>
              <a:t>                                                                        S.NAMRATHA(226A1A6748) </a:t>
            </a:r>
            <a:r>
              <a:rPr lang="en-US" dirty="0"/>
              <a:t>                                          </a:t>
            </a:r>
            <a:endParaRPr lang="en-US" sz="2400" dirty="0"/>
          </a:p>
          <a:p>
            <a:r>
              <a:rPr lang="en-US" sz="2400" dirty="0"/>
              <a:t>            </a:t>
            </a:r>
            <a:r>
              <a:rPr lang="en-US" dirty="0"/>
              <a:t>                                          </a:t>
            </a:r>
          </a:p>
        </p:txBody>
      </p:sp>
      <p:pic>
        <p:nvPicPr>
          <p:cNvPr id="4" name="Picture 3" descr="A close up of a sign&#10;&#10;Description automatically generated">
            <a:extLst>
              <a:ext uri="{FF2B5EF4-FFF2-40B4-BE49-F238E27FC236}">
                <a16:creationId xmlns:a16="http://schemas.microsoft.com/office/drawing/2014/main" id="{8C83ECAE-0211-DE12-CA0A-0D2E4D2EF320}"/>
              </a:ext>
            </a:extLst>
          </p:cNvPr>
          <p:cNvPicPr>
            <a:picLocks noChangeAspect="1"/>
          </p:cNvPicPr>
          <p:nvPr/>
        </p:nvPicPr>
        <p:blipFill>
          <a:blip r:embed="rId2"/>
          <a:stretch>
            <a:fillRect/>
          </a:stretch>
        </p:blipFill>
        <p:spPr>
          <a:xfrm>
            <a:off x="1257694" y="212703"/>
            <a:ext cx="6649790" cy="1733951"/>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D3AC03-D4C8-1ECA-8B15-7F19CD3E2BC8}"/>
              </a:ext>
            </a:extLst>
          </p:cNvPr>
          <p:cNvSpPr>
            <a:spLocks noGrp="1"/>
          </p:cNvSpPr>
          <p:nvPr>
            <p:ph type="subTitle" idx="1"/>
          </p:nvPr>
        </p:nvSpPr>
        <p:spPr>
          <a:xfrm>
            <a:off x="1193800" y="0"/>
            <a:ext cx="9271000" cy="6858000"/>
          </a:xfrm>
        </p:spPr>
        <p:txBody>
          <a:bodyPr/>
          <a:lstStyle/>
          <a:p>
            <a:r>
              <a:rPr lang="en-US" sz="2400" dirty="0">
                <a:ea typeface="+mn-lt"/>
                <a:cs typeface="+mn-lt"/>
              </a:rPr>
              <a:t>import string</a:t>
            </a:r>
            <a:endParaRPr lang="en-US" sz="2400" dirty="0"/>
          </a:p>
          <a:p>
            <a:r>
              <a:rPr lang="en-US" sz="2400" dirty="0">
                <a:ea typeface="+mn-lt"/>
                <a:cs typeface="+mn-lt"/>
              </a:rPr>
              <a:t>import random</a:t>
            </a:r>
            <a:endParaRPr lang="en-US" sz="2400" dirty="0"/>
          </a:p>
          <a:p>
            <a:r>
              <a:rPr lang="en-US" sz="2400" dirty="0">
                <a:ea typeface="+mn-lt"/>
                <a:cs typeface="+mn-lt"/>
              </a:rPr>
              <a:t># Getting password length</a:t>
            </a:r>
            <a:endParaRPr lang="en-US" sz="2400" dirty="0"/>
          </a:p>
          <a:p>
            <a:r>
              <a:rPr lang="en-US" sz="2400" dirty="0">
                <a:ea typeface="+mn-lt"/>
                <a:cs typeface="+mn-lt"/>
              </a:rPr>
              <a:t>length = int(input("Enter password length: "))</a:t>
            </a:r>
            <a:endParaRPr lang="en-US" sz="2400" dirty="0"/>
          </a:p>
          <a:p>
            <a:r>
              <a:rPr lang="en-US" sz="2400" dirty="0">
                <a:ea typeface="+mn-lt"/>
                <a:cs typeface="+mn-lt"/>
              </a:rPr>
              <a:t>print('''Choose character set for password from these : </a:t>
            </a:r>
          </a:p>
          <a:p>
            <a:r>
              <a:rPr lang="en-US" sz="2400" dirty="0">
                <a:ea typeface="+mn-lt"/>
                <a:cs typeface="+mn-lt"/>
              </a:rPr>
              <a:t>        1. Digits</a:t>
            </a:r>
            <a:endParaRPr lang="en-US" sz="2400" dirty="0"/>
          </a:p>
          <a:p>
            <a:r>
              <a:rPr lang="en-US" sz="2400" dirty="0">
                <a:ea typeface="+mn-lt"/>
                <a:cs typeface="+mn-lt"/>
              </a:rPr>
              <a:t>        2. Letters</a:t>
            </a:r>
            <a:endParaRPr lang="en-US" sz="2400" dirty="0"/>
          </a:p>
          <a:p>
            <a:r>
              <a:rPr lang="en-US" sz="2400" dirty="0">
                <a:ea typeface="+mn-lt"/>
                <a:cs typeface="+mn-lt"/>
              </a:rPr>
              <a:t>        3. Special characters</a:t>
            </a:r>
            <a:endParaRPr lang="en-US" sz="2400" dirty="0"/>
          </a:p>
          <a:p>
            <a:r>
              <a:rPr lang="en-US" sz="2400" dirty="0">
                <a:ea typeface="+mn-lt"/>
                <a:cs typeface="+mn-lt"/>
              </a:rPr>
              <a:t>        4. Exit''')</a:t>
            </a:r>
            <a:endParaRPr lang="en-US" sz="2400" dirty="0"/>
          </a:p>
          <a:p>
            <a:r>
              <a:rPr lang="en-US" sz="2400" dirty="0">
                <a:ea typeface="+mn-lt"/>
                <a:cs typeface="+mn-lt"/>
              </a:rPr>
              <a:t>Character List = ""</a:t>
            </a:r>
            <a:endParaRPr lang="en-US" sz="2400" dirty="0"/>
          </a:p>
          <a:p>
            <a:r>
              <a:rPr lang="en-US" sz="2400" dirty="0">
                <a:ea typeface="+mn-lt"/>
                <a:cs typeface="+mn-lt"/>
              </a:rPr>
              <a:t># Getting character set for password</a:t>
            </a:r>
            <a:endParaRPr lang="en-US" sz="2400" dirty="0"/>
          </a:p>
          <a:p>
            <a:r>
              <a:rPr lang="en-US" sz="2400" dirty="0">
                <a:ea typeface="+mn-lt"/>
                <a:cs typeface="+mn-lt"/>
              </a:rPr>
              <a:t>while(True):</a:t>
            </a:r>
            <a:endParaRPr lang="en-US" sz="2400" dirty="0"/>
          </a:p>
          <a:p>
            <a:r>
              <a:rPr lang="en-US" sz="2400" dirty="0">
                <a:ea typeface="+mn-lt"/>
                <a:cs typeface="+mn-lt"/>
              </a:rPr>
              <a:t>    choice = int(input("Pick a number "))</a:t>
            </a:r>
            <a:endParaRPr lang="en-US" sz="2400" dirty="0"/>
          </a:p>
          <a:p>
            <a:r>
              <a:rPr lang="en-US" sz="2400" dirty="0">
                <a:ea typeface="+mn-lt"/>
                <a:cs typeface="+mn-lt"/>
              </a:rPr>
              <a:t>    if(choice == 1):</a:t>
            </a:r>
            <a:endParaRPr lang="en-US" sz="2400" dirty="0"/>
          </a:p>
          <a:p>
            <a:r>
              <a:rPr lang="en-US" sz="2400" dirty="0">
                <a:ea typeface="+mn-lt"/>
                <a:cs typeface="+mn-lt"/>
              </a:rPr>
              <a:t>        # Adding letters to possible characters</a:t>
            </a:r>
            <a:endParaRPr lang="en-US" sz="2400" dirty="0"/>
          </a:p>
          <a:p>
            <a:r>
              <a:rPr lang="en-US" sz="2400" dirty="0">
                <a:ea typeface="+mn-lt"/>
                <a:cs typeface="+mn-lt"/>
              </a:rPr>
              <a:t>        </a:t>
            </a:r>
            <a:endParaRPr lang="en-US" sz="2400" dirty="0"/>
          </a:p>
          <a:p>
            <a:endParaRPr lang="en-IN" dirty="0"/>
          </a:p>
        </p:txBody>
      </p:sp>
    </p:spTree>
    <p:extLst>
      <p:ext uri="{BB962C8B-B14F-4D97-AF65-F5344CB8AC3E}">
        <p14:creationId xmlns:p14="http://schemas.microsoft.com/office/powerpoint/2010/main" val="110216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0DA87A-705A-2962-D37F-B4848687755A}"/>
              </a:ext>
            </a:extLst>
          </p:cNvPr>
          <p:cNvSpPr>
            <a:spLocks noGrp="1"/>
          </p:cNvSpPr>
          <p:nvPr>
            <p:ph type="subTitle" idx="1"/>
          </p:nvPr>
        </p:nvSpPr>
        <p:spPr>
          <a:xfrm>
            <a:off x="1167493" y="0"/>
            <a:ext cx="9873040" cy="6858000"/>
          </a:xfrm>
        </p:spPr>
        <p:txBody>
          <a:bodyPr/>
          <a:lstStyle/>
          <a:p>
            <a:r>
              <a:rPr lang="en-US" sz="2400" dirty="0">
                <a:ea typeface="+mn-lt"/>
                <a:cs typeface="+mn-lt"/>
              </a:rPr>
              <a:t>Character List += </a:t>
            </a:r>
            <a:r>
              <a:rPr lang="en-US" sz="2400" dirty="0" err="1">
                <a:ea typeface="+mn-lt"/>
                <a:cs typeface="+mn-lt"/>
              </a:rPr>
              <a:t>string.ascii_letters</a:t>
            </a:r>
            <a:r>
              <a:rPr lang="en-US" sz="2400" dirty="0">
                <a:latin typeface="Segoe UI"/>
                <a:cs typeface="Segoe UI"/>
              </a:rPr>
              <a:t> </a:t>
            </a:r>
          </a:p>
          <a:p>
            <a:r>
              <a:rPr lang="en-US" sz="2400" dirty="0" err="1">
                <a:latin typeface="Segoe UI"/>
                <a:cs typeface="Segoe UI"/>
              </a:rPr>
              <a:t>elif</a:t>
            </a:r>
            <a:r>
              <a:rPr lang="en-US" sz="2400" dirty="0">
                <a:latin typeface="Segoe UI"/>
                <a:cs typeface="Segoe UI"/>
              </a:rPr>
              <a:t>(choice == 2):</a:t>
            </a:r>
          </a:p>
          <a:p>
            <a:r>
              <a:rPr lang="en-US" sz="2400" dirty="0">
                <a:latin typeface="Segoe UI"/>
                <a:cs typeface="Segoe UI"/>
              </a:rPr>
              <a:t>     # Adding digits to possible characters</a:t>
            </a:r>
          </a:p>
          <a:p>
            <a:r>
              <a:rPr lang="en-US" sz="2400" dirty="0">
                <a:latin typeface="Segoe UI"/>
                <a:cs typeface="Segoe UI"/>
              </a:rPr>
              <a:t>        </a:t>
            </a:r>
            <a:r>
              <a:rPr lang="en-US" sz="2400" dirty="0" err="1">
                <a:latin typeface="Segoe UI"/>
                <a:cs typeface="Segoe UI"/>
              </a:rPr>
              <a:t>characterList</a:t>
            </a:r>
            <a:r>
              <a:rPr lang="en-US" sz="2400" dirty="0">
                <a:latin typeface="Segoe UI"/>
                <a:cs typeface="Segoe UI"/>
              </a:rPr>
              <a:t> += </a:t>
            </a:r>
            <a:r>
              <a:rPr lang="en-US" sz="2400" dirty="0" err="1">
                <a:latin typeface="Segoe UI"/>
                <a:cs typeface="Segoe UI"/>
              </a:rPr>
              <a:t>string.digits</a:t>
            </a:r>
            <a:endParaRPr lang="en-US" sz="2400" dirty="0">
              <a:latin typeface="Segoe UI"/>
              <a:cs typeface="Segoe UI"/>
            </a:endParaRPr>
          </a:p>
          <a:p>
            <a:r>
              <a:rPr lang="en-US" sz="2400" dirty="0">
                <a:latin typeface="Segoe UI"/>
                <a:cs typeface="Segoe UI"/>
              </a:rPr>
              <a:t>    </a:t>
            </a:r>
            <a:r>
              <a:rPr lang="en-US" sz="2400" dirty="0" err="1">
                <a:latin typeface="Segoe UI"/>
                <a:cs typeface="Segoe UI"/>
              </a:rPr>
              <a:t>elif</a:t>
            </a:r>
            <a:r>
              <a:rPr lang="en-US" sz="2400" dirty="0">
                <a:latin typeface="Segoe UI"/>
                <a:cs typeface="Segoe UI"/>
              </a:rPr>
              <a:t>(choice == 3):</a:t>
            </a:r>
          </a:p>
          <a:p>
            <a:r>
              <a:rPr lang="en-US" sz="2400" dirty="0">
                <a:latin typeface="Segoe UI"/>
                <a:cs typeface="Segoe UI"/>
              </a:rPr>
              <a:t>        # Adding special characters to possible</a:t>
            </a:r>
          </a:p>
          <a:p>
            <a:r>
              <a:rPr lang="en-US" sz="2400" dirty="0">
                <a:latin typeface="Segoe UI"/>
                <a:cs typeface="Segoe UI"/>
              </a:rPr>
              <a:t>        # characters</a:t>
            </a:r>
          </a:p>
          <a:p>
            <a:r>
              <a:rPr lang="en-US" sz="2400" dirty="0">
                <a:latin typeface="Segoe UI"/>
                <a:cs typeface="Segoe UI"/>
              </a:rPr>
              <a:t>        </a:t>
            </a:r>
            <a:r>
              <a:rPr lang="en-US" sz="2400" dirty="0" err="1">
                <a:latin typeface="Segoe UI"/>
                <a:cs typeface="Segoe UI"/>
              </a:rPr>
              <a:t>characterList</a:t>
            </a:r>
            <a:r>
              <a:rPr lang="en-US" sz="2400" dirty="0">
                <a:latin typeface="Segoe UI"/>
                <a:cs typeface="Segoe UI"/>
              </a:rPr>
              <a:t> += </a:t>
            </a:r>
            <a:r>
              <a:rPr lang="en-US" sz="2400" dirty="0" err="1">
                <a:latin typeface="Segoe UI"/>
                <a:cs typeface="Segoe UI"/>
              </a:rPr>
              <a:t>string.punctuation</a:t>
            </a:r>
            <a:endParaRPr lang="en-US" sz="2400" dirty="0">
              <a:latin typeface="Segoe UI"/>
              <a:cs typeface="Segoe UI"/>
            </a:endParaRPr>
          </a:p>
          <a:p>
            <a:r>
              <a:rPr lang="en-US" sz="2400" dirty="0">
                <a:latin typeface="Segoe UI"/>
                <a:cs typeface="Segoe UI"/>
              </a:rPr>
              <a:t>    </a:t>
            </a:r>
            <a:r>
              <a:rPr lang="en-US" sz="2400" dirty="0" err="1">
                <a:latin typeface="Segoe UI"/>
                <a:cs typeface="Segoe UI"/>
              </a:rPr>
              <a:t>elif</a:t>
            </a:r>
            <a:r>
              <a:rPr lang="en-US" sz="2400" dirty="0">
                <a:latin typeface="Segoe UI"/>
                <a:cs typeface="Segoe UI"/>
              </a:rPr>
              <a:t>(choice == 4):</a:t>
            </a:r>
          </a:p>
          <a:p>
            <a:r>
              <a:rPr lang="en-US" sz="2400" dirty="0">
                <a:latin typeface="Segoe UI"/>
                <a:cs typeface="Segoe UI"/>
              </a:rPr>
              <a:t>        break</a:t>
            </a:r>
          </a:p>
          <a:p>
            <a:r>
              <a:rPr lang="en-US" sz="2400" dirty="0">
                <a:latin typeface="Segoe UI"/>
                <a:cs typeface="Segoe UI"/>
              </a:rPr>
              <a:t>    else:</a:t>
            </a:r>
          </a:p>
          <a:p>
            <a:r>
              <a:rPr lang="en-US" sz="2400" dirty="0">
                <a:latin typeface="Segoe UI"/>
                <a:cs typeface="Segoe UI"/>
              </a:rPr>
              <a:t>        print("Please pick a valid option!")</a:t>
            </a:r>
          </a:p>
          <a:p>
            <a:r>
              <a:rPr lang="en-US" sz="2400" dirty="0">
                <a:latin typeface="Segoe UI"/>
                <a:cs typeface="Segoe UI"/>
              </a:rPr>
              <a:t>password = []</a:t>
            </a:r>
          </a:p>
          <a:p>
            <a:r>
              <a:rPr lang="en-US" sz="2400" dirty="0">
                <a:latin typeface="Segoe UI"/>
                <a:cs typeface="Segoe UI"/>
              </a:rPr>
              <a:t>for </a:t>
            </a:r>
            <a:r>
              <a:rPr lang="en-US" sz="2400" dirty="0" err="1">
                <a:latin typeface="Segoe UI"/>
                <a:cs typeface="Segoe UI"/>
              </a:rPr>
              <a:t>i</a:t>
            </a:r>
            <a:r>
              <a:rPr lang="en-US" sz="2400" dirty="0">
                <a:latin typeface="Segoe UI"/>
                <a:cs typeface="Segoe UI"/>
              </a:rPr>
              <a:t> in range(length):</a:t>
            </a:r>
          </a:p>
          <a:p>
            <a:r>
              <a:rPr lang="en-US" sz="2400" dirty="0">
                <a:latin typeface="Segoe UI"/>
                <a:cs typeface="Segoe UI"/>
              </a:rPr>
              <a:t>    # Picking a random character from our </a:t>
            </a:r>
          </a:p>
          <a:p>
            <a:r>
              <a:rPr lang="en-US" sz="2400" dirty="0">
                <a:latin typeface="Segoe UI"/>
                <a:cs typeface="Segoe UI"/>
              </a:rPr>
              <a:t> </a:t>
            </a:r>
            <a:endParaRPr lang="en-US" sz="2800" dirty="0">
              <a:latin typeface="Segoe UI"/>
              <a:cs typeface="Segoe UI"/>
            </a:endParaRPr>
          </a:p>
          <a:p>
            <a:endParaRPr lang="en-IN" dirty="0"/>
          </a:p>
        </p:txBody>
      </p:sp>
    </p:spTree>
    <p:extLst>
      <p:ext uri="{BB962C8B-B14F-4D97-AF65-F5344CB8AC3E}">
        <p14:creationId xmlns:p14="http://schemas.microsoft.com/office/powerpoint/2010/main" val="1447979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5E1A38-7C79-DE81-163B-F16D572E6874}"/>
              </a:ext>
            </a:extLst>
          </p:cNvPr>
          <p:cNvSpPr>
            <a:spLocks noGrp="1"/>
          </p:cNvSpPr>
          <p:nvPr>
            <p:ph type="subTitle" idx="1"/>
          </p:nvPr>
        </p:nvSpPr>
        <p:spPr>
          <a:xfrm>
            <a:off x="1167493" y="59268"/>
            <a:ext cx="9534374" cy="6798732"/>
          </a:xfrm>
        </p:spPr>
        <p:txBody>
          <a:bodyPr/>
          <a:lstStyle/>
          <a:p>
            <a:r>
              <a:rPr lang="en-US" sz="2400" dirty="0">
                <a:latin typeface="Segoe UI"/>
                <a:cs typeface="Segoe UI"/>
              </a:rPr>
              <a:t># character list</a:t>
            </a:r>
          </a:p>
          <a:p>
            <a:r>
              <a:rPr lang="en-US" sz="2400" dirty="0">
                <a:latin typeface="Segoe UI"/>
                <a:cs typeface="Segoe UI"/>
              </a:rPr>
              <a:t>    </a:t>
            </a:r>
            <a:r>
              <a:rPr lang="en-US" sz="2400" dirty="0" err="1">
                <a:latin typeface="Segoe UI"/>
                <a:cs typeface="Segoe UI"/>
              </a:rPr>
              <a:t>randomchar</a:t>
            </a:r>
            <a:r>
              <a:rPr lang="en-US" sz="2400" dirty="0">
                <a:latin typeface="Segoe UI"/>
                <a:cs typeface="Segoe UI"/>
              </a:rPr>
              <a:t> = </a:t>
            </a:r>
            <a:r>
              <a:rPr lang="en-US" sz="2400" dirty="0" err="1">
                <a:latin typeface="Segoe UI"/>
                <a:cs typeface="Segoe UI"/>
              </a:rPr>
              <a:t>random.choice</a:t>
            </a:r>
            <a:r>
              <a:rPr lang="en-US" sz="2400" dirty="0">
                <a:latin typeface="Segoe UI"/>
                <a:cs typeface="Segoe UI"/>
              </a:rPr>
              <a:t>(</a:t>
            </a:r>
            <a:r>
              <a:rPr lang="en-US" sz="2400" dirty="0" err="1">
                <a:latin typeface="Segoe UI"/>
                <a:cs typeface="Segoe UI"/>
              </a:rPr>
              <a:t>characterList</a:t>
            </a:r>
            <a:r>
              <a:rPr lang="en-US" sz="2400" dirty="0">
                <a:latin typeface="Segoe UI"/>
                <a:cs typeface="Segoe UI"/>
              </a:rPr>
              <a:t>)</a:t>
            </a:r>
          </a:p>
          <a:p>
            <a:r>
              <a:rPr lang="en-US" sz="2400" dirty="0">
                <a:latin typeface="Segoe UI"/>
                <a:cs typeface="Segoe UI"/>
              </a:rPr>
              <a:t># Picking a random character from our </a:t>
            </a:r>
          </a:p>
          <a:p>
            <a:r>
              <a:rPr lang="en-US" sz="2400" dirty="0">
                <a:latin typeface="Segoe UI"/>
                <a:cs typeface="Segoe UI"/>
              </a:rPr>
              <a:t>    # character list</a:t>
            </a:r>
          </a:p>
          <a:p>
            <a:r>
              <a:rPr lang="en-US" sz="2400" dirty="0">
                <a:latin typeface="Segoe UI"/>
                <a:cs typeface="Segoe UI"/>
              </a:rPr>
              <a:t>    </a:t>
            </a:r>
            <a:r>
              <a:rPr lang="en-US" sz="2400" dirty="0" err="1">
                <a:latin typeface="Segoe UI"/>
                <a:cs typeface="Segoe UI"/>
              </a:rPr>
              <a:t>randomchar</a:t>
            </a:r>
            <a:r>
              <a:rPr lang="en-US" sz="2400" dirty="0">
                <a:latin typeface="Segoe UI"/>
                <a:cs typeface="Segoe UI"/>
              </a:rPr>
              <a:t> = </a:t>
            </a:r>
            <a:r>
              <a:rPr lang="en-US" sz="2400" dirty="0" err="1">
                <a:latin typeface="Segoe UI"/>
                <a:cs typeface="Segoe UI"/>
              </a:rPr>
              <a:t>random.choice</a:t>
            </a:r>
            <a:r>
              <a:rPr lang="en-US" sz="2400" dirty="0">
                <a:latin typeface="Segoe UI"/>
                <a:cs typeface="Segoe UI"/>
              </a:rPr>
              <a:t>(</a:t>
            </a:r>
            <a:r>
              <a:rPr lang="en-US" sz="2400" dirty="0" err="1">
                <a:latin typeface="Segoe UI"/>
                <a:cs typeface="Segoe UI"/>
              </a:rPr>
              <a:t>characterList</a:t>
            </a:r>
            <a:r>
              <a:rPr lang="en-US" sz="2400" dirty="0">
                <a:latin typeface="Segoe UI"/>
                <a:cs typeface="Segoe UI"/>
              </a:rPr>
              <a:t>)</a:t>
            </a:r>
          </a:p>
          <a:p>
            <a:r>
              <a:rPr lang="en-US" sz="2400" dirty="0">
                <a:latin typeface="Segoe UI"/>
                <a:cs typeface="Segoe UI"/>
              </a:rPr>
              <a:t>    </a:t>
            </a:r>
          </a:p>
          <a:p>
            <a:r>
              <a:rPr lang="en-US" sz="2400" dirty="0">
                <a:latin typeface="Segoe UI"/>
                <a:cs typeface="Segoe UI"/>
              </a:rPr>
              <a:t>    # appending a random character to password</a:t>
            </a:r>
          </a:p>
          <a:p>
            <a:r>
              <a:rPr lang="en-US" sz="2400" dirty="0">
                <a:latin typeface="Segoe UI"/>
                <a:cs typeface="Segoe UI"/>
              </a:rPr>
              <a:t>    </a:t>
            </a:r>
            <a:r>
              <a:rPr lang="en-US" sz="2400" dirty="0" err="1">
                <a:latin typeface="Segoe UI"/>
                <a:cs typeface="Segoe UI"/>
              </a:rPr>
              <a:t>password.append</a:t>
            </a:r>
            <a:r>
              <a:rPr lang="en-US" sz="2400" dirty="0">
                <a:latin typeface="Segoe UI"/>
                <a:cs typeface="Segoe UI"/>
              </a:rPr>
              <a:t>(</a:t>
            </a:r>
            <a:r>
              <a:rPr lang="en-US" sz="2400" dirty="0" err="1">
                <a:latin typeface="Segoe UI"/>
                <a:cs typeface="Segoe UI"/>
              </a:rPr>
              <a:t>randomchar</a:t>
            </a:r>
            <a:r>
              <a:rPr lang="en-US" sz="2400" dirty="0">
                <a:latin typeface="Segoe UI"/>
                <a:cs typeface="Segoe UI"/>
              </a:rPr>
              <a:t>)</a:t>
            </a:r>
          </a:p>
          <a:p>
            <a:endParaRPr lang="en-US" sz="2400" dirty="0">
              <a:latin typeface="Segoe UI"/>
              <a:cs typeface="Segoe UI"/>
            </a:endParaRPr>
          </a:p>
          <a:p>
            <a:r>
              <a:rPr lang="en-US" sz="2400" dirty="0">
                <a:latin typeface="Segoe UI"/>
                <a:cs typeface="Segoe UI"/>
              </a:rPr>
              <a:t># printing password as a string</a:t>
            </a:r>
          </a:p>
          <a:p>
            <a:r>
              <a:rPr lang="en-US" sz="2400" dirty="0">
                <a:latin typeface="Segoe UI"/>
                <a:cs typeface="Segoe UI"/>
              </a:rPr>
              <a:t>print("The random password is " + "".join(password))</a:t>
            </a:r>
          </a:p>
          <a:p>
            <a:endParaRPr lang="en-IN" dirty="0"/>
          </a:p>
        </p:txBody>
      </p:sp>
    </p:spTree>
    <p:extLst>
      <p:ext uri="{BB962C8B-B14F-4D97-AF65-F5344CB8AC3E}">
        <p14:creationId xmlns:p14="http://schemas.microsoft.com/office/powerpoint/2010/main" val="370879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DFCA-E300-B32C-76A3-2F8C42A1DEEC}"/>
              </a:ext>
            </a:extLst>
          </p:cNvPr>
          <p:cNvSpPr>
            <a:spLocks noGrp="1"/>
          </p:cNvSpPr>
          <p:nvPr>
            <p:ph type="title"/>
          </p:nvPr>
        </p:nvSpPr>
        <p:spPr>
          <a:xfrm>
            <a:off x="846650" y="-120316"/>
            <a:ext cx="9779183" cy="1325563"/>
          </a:xfrm>
        </p:spPr>
        <p:txBody>
          <a:bodyPr/>
          <a:lstStyle/>
          <a:p>
            <a:r>
              <a:rPr lang="en-US" dirty="0"/>
              <a:t>CONCLUSION</a:t>
            </a:r>
          </a:p>
        </p:txBody>
      </p:sp>
      <p:sp>
        <p:nvSpPr>
          <p:cNvPr id="3" name="Content Placeholder 2">
            <a:extLst>
              <a:ext uri="{FF2B5EF4-FFF2-40B4-BE49-F238E27FC236}">
                <a16:creationId xmlns:a16="http://schemas.microsoft.com/office/drawing/2014/main" id="{391D962B-2CE0-20F8-8ADF-9B849120AF2E}"/>
              </a:ext>
            </a:extLst>
          </p:cNvPr>
          <p:cNvSpPr>
            <a:spLocks noGrp="1"/>
          </p:cNvSpPr>
          <p:nvPr>
            <p:ph idx="1"/>
          </p:nvPr>
        </p:nvSpPr>
        <p:spPr>
          <a:xfrm>
            <a:off x="164861" y="1155204"/>
            <a:ext cx="11032471" cy="4590026"/>
          </a:xfrm>
        </p:spPr>
        <p:txBody>
          <a:bodyPr vert="horz" lIns="91440" tIns="45720" rIns="91440" bIns="45720" rtlCol="0" anchor="t">
            <a:noAutofit/>
          </a:bodyPr>
          <a:lstStyle/>
          <a:p>
            <a:pPr>
              <a:lnSpc>
                <a:spcPct val="150000"/>
              </a:lnSpc>
            </a:pPr>
            <a:r>
              <a:rPr lang="en-US" sz="2400" dirty="0">
                <a:latin typeface="Times New Roman"/>
                <a:cs typeface="Segoe UI"/>
              </a:rPr>
              <a:t>With the help of this project one can easily generate a random password anytime he/she wants. This project is very useful for those who are always in a perplexed state about what password to use for a tight security purpose. </a:t>
            </a:r>
          </a:p>
          <a:p>
            <a:pPr>
              <a:lnSpc>
                <a:spcPct val="150000"/>
              </a:lnSpc>
            </a:pPr>
            <a:r>
              <a:rPr lang="en-US" sz="2400" dirty="0">
                <a:latin typeface="Times New Roman"/>
                <a:cs typeface="Segoe UI"/>
              </a:rPr>
              <a:t>As these passwords are randomly generated, no one can ever guess them and therefore it provides a tight security be it for lockers or any software etc. which requires protection from outsiders. We can also add many other features to improvise the code as per our requirement and make sure that the resultant password is strong enough</a:t>
            </a:r>
            <a:endParaRPr lang="en-US" dirty="0">
              <a:latin typeface="Times New Roman"/>
            </a:endParaRPr>
          </a:p>
        </p:txBody>
      </p:sp>
      <p:sp>
        <p:nvSpPr>
          <p:cNvPr id="4" name="Footer Placeholder 3">
            <a:extLst>
              <a:ext uri="{FF2B5EF4-FFF2-40B4-BE49-F238E27FC236}">
                <a16:creationId xmlns:a16="http://schemas.microsoft.com/office/drawing/2014/main" id="{CEFED172-8AA0-5FC0-3036-F5023959DAB6}"/>
              </a:ext>
            </a:extLst>
          </p:cNvPr>
          <p:cNvSpPr>
            <a:spLocks noGrp="1"/>
          </p:cNvSpPr>
          <p:nvPr>
            <p:ph type="ftr" sz="quarter" idx="3"/>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19B7847F-6462-195A-8997-083ED311AAEB}"/>
              </a:ext>
            </a:extLst>
          </p:cNvPr>
          <p:cNvSpPr>
            <a:spLocks noGrp="1"/>
          </p:cNvSpPr>
          <p:nvPr>
            <p:ph type="sldNum" sz="quarter" idx="4"/>
          </p:nvPr>
        </p:nvSpPr>
        <p:spPr/>
        <p:txBody>
          <a:bodyPr/>
          <a:lstStyle/>
          <a:p>
            <a:fld id="{294A09A9-5501-47C1-A89A-A340965A2BE2}" type="slidenum">
              <a:rPr lang="en-US" smtClean="0"/>
              <a:pPr/>
              <a:t>13</a:t>
            </a:fld>
            <a:endParaRPr lang="en-US"/>
          </a:p>
        </p:txBody>
      </p:sp>
    </p:spTree>
    <p:extLst>
      <p:ext uri="{BB962C8B-B14F-4D97-AF65-F5344CB8AC3E}">
        <p14:creationId xmlns:p14="http://schemas.microsoft.com/office/powerpoint/2010/main" val="279093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735432" cy="2301741"/>
          </a:xfrm>
        </p:spPr>
        <p:txBody>
          <a:bodyPr/>
          <a:lstStyle/>
          <a:p>
            <a:r>
              <a:rPr lang="en-US"/>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TABLE OF CONTENTS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marL="457200" indent="-457200">
              <a:buFont typeface="Wingdings" panose="020B0604020202020204" pitchFamily="34" charset="0"/>
              <a:buChar char="q"/>
            </a:pPr>
            <a:r>
              <a:rPr lang="en-US" dirty="0"/>
              <a:t>ABSTRACT</a:t>
            </a:r>
          </a:p>
          <a:p>
            <a:pPr marL="457200" indent="-457200">
              <a:buFont typeface="Wingdings" panose="020B0604020202020204" pitchFamily="34" charset="0"/>
              <a:buChar char="q"/>
            </a:pPr>
            <a:r>
              <a:rPr lang="en-US" dirty="0"/>
              <a:t>INTRODUCTION</a:t>
            </a:r>
          </a:p>
          <a:p>
            <a:pPr marL="457200" indent="-457200">
              <a:buFont typeface="Wingdings" panose="020B0604020202020204" pitchFamily="34" charset="0"/>
              <a:buChar char="q"/>
            </a:pPr>
            <a:r>
              <a:rPr lang="en-US" dirty="0"/>
              <a:t>EXISTING SYSTEM</a:t>
            </a:r>
          </a:p>
          <a:p>
            <a:pPr marL="457200" indent="-457200">
              <a:buFont typeface="Wingdings" panose="020B0604020202020204" pitchFamily="34" charset="0"/>
              <a:buChar char="q"/>
            </a:pPr>
            <a:r>
              <a:rPr lang="en-US" dirty="0"/>
              <a:t>PROPOSED SYSTEM</a:t>
            </a:r>
          </a:p>
          <a:p>
            <a:pPr marL="457200" indent="-457200">
              <a:buFont typeface="Wingdings" panose="020B0604020202020204" pitchFamily="34" charset="0"/>
              <a:buChar char="q"/>
            </a:pPr>
            <a:r>
              <a:rPr lang="en-US" dirty="0"/>
              <a:t>SYSTEM REQUIREMENTS SPECIFICATION</a:t>
            </a:r>
          </a:p>
          <a:p>
            <a:pPr marL="457200" indent="-457200">
              <a:buFont typeface="Wingdings" panose="020B0604020202020204" pitchFamily="34" charset="0"/>
              <a:buChar char="q"/>
            </a:pPr>
            <a:r>
              <a:rPr lang="en-US" dirty="0"/>
              <a:t>SYSTEM ANALYSIS AND DESIGN </a:t>
            </a:r>
          </a:p>
          <a:p>
            <a:pPr marL="457200" indent="-457200">
              <a:buFont typeface="Wingdings" panose="020B0604020202020204" pitchFamily="34" charset="0"/>
              <a:buChar char="q"/>
            </a:pPr>
            <a:r>
              <a:rPr lang="en-US" dirty="0"/>
              <a:t>IMPLEMENTATION </a:t>
            </a:r>
          </a:p>
          <a:p>
            <a:pPr marL="457200" indent="-457200">
              <a:buFont typeface="Wingdings" panose="020B0604020202020204" pitchFamily="34" charset="0"/>
              <a:buChar char="q"/>
            </a:pPr>
            <a:r>
              <a:rPr lang="en-US" dirty="0"/>
              <a:t>CONCLUSION</a:t>
            </a:r>
          </a:p>
          <a:p>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47484"/>
            <a:ext cx="9779183" cy="1325563"/>
          </a:xfrm>
        </p:spPr>
        <p:txBody>
          <a:bodyPr/>
          <a:lstStyle/>
          <a:p>
            <a:r>
              <a:rPr lang="en-US"/>
              <a:t>ABSTRACT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626719" y="1661048"/>
            <a:ext cx="10455149" cy="4694169"/>
          </a:xfrm>
        </p:spPr>
        <p:txBody>
          <a:bodyPr vert="horz" lIns="91440" tIns="45720" rIns="91440" bIns="45720" rtlCol="0" anchor="t">
            <a:noAutofit/>
          </a:bodyPr>
          <a:lstStyle/>
          <a:p>
            <a:pPr marL="457200" indent="-457200">
              <a:buFont typeface="Wingdings" pitchFamily="2" charset="2"/>
              <a:buChar char="q"/>
            </a:pPr>
            <a:r>
              <a:rPr lang="en-US" dirty="0">
                <a:solidFill>
                  <a:srgbClr val="111111"/>
                </a:solidFill>
                <a:ea typeface="+mn-lt"/>
                <a:cs typeface="+mn-lt"/>
              </a:rPr>
              <a:t>Security is crucial and passwords are essential for online security.</a:t>
            </a:r>
            <a:endParaRPr lang="en-US" dirty="0"/>
          </a:p>
          <a:p>
            <a:pPr marL="285750" indent="-285750">
              <a:buFont typeface="Wingdings" pitchFamily="2" charset="2"/>
              <a:buChar char="q"/>
            </a:pPr>
            <a:r>
              <a:rPr lang="en-US" dirty="0">
                <a:solidFill>
                  <a:srgbClr val="111111"/>
                </a:solidFill>
                <a:ea typeface="+mn-lt"/>
                <a:cs typeface="+mn-lt"/>
              </a:rPr>
              <a:t>Creating a password generator allows customization and flexibility.</a:t>
            </a:r>
            <a:endParaRPr lang="en-US" dirty="0"/>
          </a:p>
          <a:p>
            <a:pPr marL="285750" indent="-285750">
              <a:buFont typeface="Wingdings" pitchFamily="2" charset="2"/>
              <a:buChar char="q"/>
            </a:pPr>
            <a:r>
              <a:rPr lang="en-US" dirty="0">
                <a:solidFill>
                  <a:srgbClr val="111111"/>
                </a:solidFill>
                <a:ea typeface="+mn-lt"/>
                <a:cs typeface="+mn-lt"/>
              </a:rPr>
              <a:t>The password generator will ask for the length and the number of each type of character (digits, alphabets, special characters).</a:t>
            </a:r>
            <a:endParaRPr lang="en-US" dirty="0"/>
          </a:p>
          <a:p>
            <a:pPr marL="285750" indent="-285750">
              <a:buFont typeface="Wingdings" pitchFamily="2" charset="2"/>
              <a:buChar char="q"/>
            </a:pPr>
            <a:r>
              <a:rPr lang="en-US" dirty="0">
                <a:solidFill>
                  <a:srgbClr val="111111"/>
                </a:solidFill>
                <a:ea typeface="+mn-lt"/>
                <a:cs typeface="+mn-lt"/>
              </a:rPr>
              <a:t>The password generator will ensure that the password contains digits and special characters as specified by the user.</a:t>
            </a:r>
            <a:endParaRPr lang="en-US" dirty="0"/>
          </a:p>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CD8C-2F3B-F0C1-331B-94254BD11966}"/>
              </a:ext>
            </a:extLst>
          </p:cNvPr>
          <p:cNvSpPr>
            <a:spLocks noGrp="1"/>
          </p:cNvSpPr>
          <p:nvPr>
            <p:ph type="title"/>
          </p:nvPr>
        </p:nvSpPr>
        <p:spPr>
          <a:xfrm>
            <a:off x="1027971" y="-434662"/>
            <a:ext cx="9779183" cy="1325563"/>
          </a:xfrm>
        </p:spPr>
        <p:txBody>
          <a:bodyPr/>
          <a:lstStyle/>
          <a:p>
            <a:r>
              <a:rPr lang="en-US"/>
              <a:t>INTRODUCTION</a:t>
            </a:r>
          </a:p>
        </p:txBody>
      </p:sp>
      <p:sp>
        <p:nvSpPr>
          <p:cNvPr id="3" name="Content Placeholder 2">
            <a:extLst>
              <a:ext uri="{FF2B5EF4-FFF2-40B4-BE49-F238E27FC236}">
                <a16:creationId xmlns:a16="http://schemas.microsoft.com/office/drawing/2014/main" id="{E6C53C97-5DB7-B89B-E0DD-FB8BDF1FDB05}"/>
              </a:ext>
            </a:extLst>
          </p:cNvPr>
          <p:cNvSpPr>
            <a:spLocks noGrp="1"/>
          </p:cNvSpPr>
          <p:nvPr>
            <p:ph idx="1"/>
          </p:nvPr>
        </p:nvSpPr>
        <p:spPr>
          <a:xfrm>
            <a:off x="384029" y="922762"/>
            <a:ext cx="11255579" cy="5747504"/>
          </a:xfrm>
        </p:spPr>
        <p:txBody>
          <a:bodyPr vert="horz" lIns="91440" tIns="45720" rIns="91440" bIns="45720" rtlCol="0" anchor="t">
            <a:noAutofit/>
          </a:bodyPr>
          <a:lstStyle/>
          <a:p>
            <a:pPr marL="285750" indent="-285750">
              <a:buFont typeface="Wingdings" pitchFamily="2" charset="2"/>
              <a:buChar char="q"/>
            </a:pPr>
            <a:r>
              <a:rPr lang="en-US" sz="2400" dirty="0">
                <a:solidFill>
                  <a:srgbClr val="111111"/>
                </a:solidFill>
                <a:latin typeface="Times New Roman"/>
                <a:ea typeface="+mn-lt"/>
                <a:cs typeface="+mn-lt"/>
              </a:rPr>
              <a:t>A password generator is a software tool that creates </a:t>
            </a:r>
            <a:r>
              <a:rPr lang="en-US" sz="2400" b="1" dirty="0">
                <a:solidFill>
                  <a:srgbClr val="111111"/>
                </a:solidFill>
                <a:latin typeface="Times New Roman"/>
                <a:ea typeface="+mn-lt"/>
                <a:cs typeface="+mn-lt"/>
              </a:rPr>
              <a:t>random or customized passwords</a:t>
            </a:r>
            <a:r>
              <a:rPr lang="en-US" sz="2400" dirty="0">
                <a:solidFill>
                  <a:srgbClr val="111111"/>
                </a:solidFill>
                <a:latin typeface="Times New Roman"/>
                <a:ea typeface="+mn-lt"/>
                <a:cs typeface="+mn-lt"/>
              </a:rPr>
              <a:t> for users</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It helps users create </a:t>
            </a:r>
            <a:r>
              <a:rPr lang="en-US" sz="2400" b="1" dirty="0">
                <a:solidFill>
                  <a:srgbClr val="111111"/>
                </a:solidFill>
                <a:latin typeface="Times New Roman"/>
                <a:ea typeface="+mn-lt"/>
                <a:cs typeface="+mn-lt"/>
              </a:rPr>
              <a:t>strong passwords</a:t>
            </a:r>
            <a:r>
              <a:rPr lang="en-US" sz="2400" dirty="0">
                <a:solidFill>
                  <a:srgbClr val="111111"/>
                </a:solidFill>
                <a:latin typeface="Times New Roman"/>
                <a:ea typeface="+mn-lt"/>
                <a:cs typeface="+mn-lt"/>
              </a:rPr>
              <a:t> that provide greater security for a given type of access</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Password generators can be </a:t>
            </a:r>
            <a:r>
              <a:rPr lang="en-US" sz="2400" b="1" dirty="0">
                <a:solidFill>
                  <a:srgbClr val="111111"/>
                </a:solidFill>
                <a:latin typeface="Times New Roman"/>
                <a:ea typeface="+mn-lt"/>
                <a:cs typeface="+mn-lt"/>
              </a:rPr>
              <a:t>part of a password manager</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When a password policy enforces </a:t>
            </a:r>
            <a:r>
              <a:rPr lang="en-US" sz="2400" b="1" dirty="0">
                <a:solidFill>
                  <a:srgbClr val="111111"/>
                </a:solidFill>
                <a:latin typeface="Times New Roman"/>
                <a:ea typeface="+mn-lt"/>
                <a:cs typeface="+mn-lt"/>
              </a:rPr>
              <a:t>complex rules</a:t>
            </a:r>
            <a:r>
              <a:rPr lang="en-US" sz="2400" dirty="0">
                <a:solidFill>
                  <a:srgbClr val="111111"/>
                </a:solidFill>
                <a:latin typeface="Times New Roman"/>
                <a:ea typeface="+mn-lt"/>
                <a:cs typeface="+mn-lt"/>
              </a:rPr>
              <a:t>, it can be easier to use a password generator based on that set of rules than to manually create passwords</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Password generators can be used to generate random passwords using </a:t>
            </a:r>
            <a:r>
              <a:rPr lang="en-US" sz="2400" b="1" dirty="0">
                <a:solidFill>
                  <a:srgbClr val="111111"/>
                </a:solidFill>
                <a:latin typeface="Times New Roman"/>
                <a:ea typeface="+mn-lt"/>
                <a:cs typeface="+mn-lt"/>
              </a:rPr>
              <a:t>simple sources of randomness</a:t>
            </a:r>
            <a:r>
              <a:rPr lang="en-US" sz="2400" dirty="0">
                <a:solidFill>
                  <a:srgbClr val="111111"/>
                </a:solidFill>
                <a:latin typeface="Times New Roman"/>
                <a:ea typeface="+mn-lt"/>
                <a:cs typeface="+mn-lt"/>
              </a:rPr>
              <a:t> such as dice or coins, or they can be </a:t>
            </a:r>
            <a:r>
              <a:rPr lang="en-US" sz="2400" b="1" dirty="0">
                <a:solidFill>
                  <a:srgbClr val="111111"/>
                </a:solidFill>
                <a:latin typeface="Times New Roman"/>
                <a:ea typeface="+mn-lt"/>
                <a:cs typeface="+mn-lt"/>
              </a:rPr>
              <a:t>generated using a computer</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They can also be used to create </a:t>
            </a:r>
            <a:r>
              <a:rPr lang="en-US" sz="2400" b="1" dirty="0">
                <a:solidFill>
                  <a:srgbClr val="111111"/>
                </a:solidFill>
                <a:latin typeface="Times New Roman"/>
                <a:ea typeface="+mn-lt"/>
                <a:cs typeface="+mn-lt"/>
              </a:rPr>
              <a:t>customized passwords</a:t>
            </a:r>
            <a:r>
              <a:rPr lang="en-US" sz="2400" dirty="0">
                <a:solidFill>
                  <a:srgbClr val="111111"/>
                </a:solidFill>
                <a:latin typeface="Times New Roman"/>
                <a:ea typeface="+mn-lt"/>
                <a:cs typeface="+mn-lt"/>
              </a:rPr>
              <a:t> that meet specific requirements, such as </a:t>
            </a:r>
            <a:r>
              <a:rPr lang="en-US" sz="2400" b="1" dirty="0">
                <a:solidFill>
                  <a:srgbClr val="111111"/>
                </a:solidFill>
                <a:latin typeface="Times New Roman"/>
                <a:ea typeface="+mn-lt"/>
                <a:cs typeface="+mn-lt"/>
              </a:rPr>
              <a:t>length, complexity, and character sets</a:t>
            </a:r>
            <a:endParaRPr lang="en-US" sz="2400" dirty="0">
              <a:latin typeface="Times New Roman"/>
              <a:cs typeface="Times New Roman"/>
            </a:endParaRPr>
          </a:p>
          <a:p>
            <a:endParaRPr lang="en-US" dirty="0"/>
          </a:p>
          <a:p>
            <a:endParaRPr lang="en-US" dirty="0"/>
          </a:p>
        </p:txBody>
      </p:sp>
      <p:sp>
        <p:nvSpPr>
          <p:cNvPr id="5" name="Slide Number Placeholder 4">
            <a:extLst>
              <a:ext uri="{FF2B5EF4-FFF2-40B4-BE49-F238E27FC236}">
                <a16:creationId xmlns:a16="http://schemas.microsoft.com/office/drawing/2014/main" id="{2DF406C6-6265-A6B3-6E7E-46AA1469CB9E}"/>
              </a:ext>
            </a:extLst>
          </p:cNvPr>
          <p:cNvSpPr>
            <a:spLocks noGrp="1"/>
          </p:cNvSpPr>
          <p:nvPr>
            <p:ph type="sldNum" sz="quarter" idx="4"/>
          </p:nvPr>
        </p:nvSpPr>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38974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lstStyle/>
          <a:p>
            <a:pPr>
              <a:buFont typeface="Wingdings" pitchFamily="2" charset="2"/>
              <a:buChar char="q"/>
            </a:pPr>
            <a:r>
              <a:rPr lang="en-US" dirty="0">
                <a:solidFill>
                  <a:srgbClr val="111111"/>
                </a:solidFill>
                <a:latin typeface="Times New Roman"/>
                <a:ea typeface="+mn-lt"/>
                <a:cs typeface="+mn-lt"/>
              </a:rPr>
              <a:t>Password Management System was manual and required users to remember passwords for different accounts.</a:t>
            </a:r>
          </a:p>
          <a:p>
            <a:pPr>
              <a:buFont typeface="Wingdings" pitchFamily="2" charset="2"/>
              <a:buChar char="q"/>
            </a:pPr>
            <a:r>
              <a:rPr lang="en-US" dirty="0">
                <a:solidFill>
                  <a:srgbClr val="111111"/>
                </a:solidFill>
                <a:latin typeface="Times New Roman"/>
                <a:ea typeface="+mn-lt"/>
                <a:cs typeface="+mn-lt"/>
              </a:rPr>
              <a:t>Users had to maintain a list of usernames and passwords, which was tedious and difficult to keep private.</a:t>
            </a:r>
          </a:p>
          <a:p>
            <a:pPr>
              <a:buFont typeface="Wingdings" pitchFamily="2" charset="2"/>
              <a:buChar char="q"/>
            </a:pPr>
            <a:r>
              <a:rPr lang="en-US" dirty="0">
                <a:solidFill>
                  <a:srgbClr val="111111"/>
                </a:solidFill>
                <a:latin typeface="Times New Roman"/>
                <a:ea typeface="+mn-lt"/>
                <a:cs typeface="+mn-lt"/>
              </a:rPr>
              <a:t>Users had to save password details list in some word format as a memory aid.</a:t>
            </a:r>
            <a:endParaRPr lang="en-US" dirty="0">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a:p>
            <a:endParaRPr lang="en-US" dirty="0"/>
          </a:p>
        </p:txBody>
      </p:sp>
      <p:sp>
        <p:nvSpPr>
          <p:cNvPr id="4" name="Footer Placeholder 3"/>
          <p:cNvSpPr>
            <a:spLocks noGrp="1"/>
          </p:cNvSpPr>
          <p:nvPr>
            <p:ph type="ftr" sz="quarter" idx="3"/>
          </p:nvPr>
        </p:nvSpPr>
        <p:spPr/>
        <p:txBody>
          <a:bodyPr/>
          <a:lstStyle/>
          <a:p>
            <a:r>
              <a:rPr lang="en-US"/>
              <a:t>PRESENTATION TITLE</a:t>
            </a:r>
          </a:p>
        </p:txBody>
      </p:sp>
      <p:sp>
        <p:nvSpPr>
          <p:cNvPr id="5" name="Slide Number Placeholder 4"/>
          <p:cNvSpPr>
            <a:spLocks noGrp="1"/>
          </p:cNvSpPr>
          <p:nvPr>
            <p:ph type="sldNum" sz="quarter" idx="4"/>
          </p:nvPr>
        </p:nvSpPr>
        <p:spPr/>
        <p:txBody>
          <a:bodyPr/>
          <a:lstStyle/>
          <a:p>
            <a:fld id="{294A09A9-5501-47C1-A89A-A340965A2BE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50462" y="-308123"/>
            <a:ext cx="9779183" cy="1325563"/>
          </a:xfrm>
        </p:spPr>
        <p:txBody>
          <a:bodyPr/>
          <a:lstStyle/>
          <a:p>
            <a:r>
              <a:rPr lang="en-US"/>
              <a:t>PROPOSED SYSTEM</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a:p>
        </p:txBody>
      </p:sp>
      <p:sp>
        <p:nvSpPr>
          <p:cNvPr id="14" name="Content Placeholder 13">
            <a:extLst>
              <a:ext uri="{FF2B5EF4-FFF2-40B4-BE49-F238E27FC236}">
                <a16:creationId xmlns:a16="http://schemas.microsoft.com/office/drawing/2014/main" id="{AAAC06DF-6BF9-451C-DD5B-F4889F94709B}"/>
              </a:ext>
            </a:extLst>
          </p:cNvPr>
          <p:cNvSpPr>
            <a:spLocks noGrp="1"/>
          </p:cNvSpPr>
          <p:nvPr>
            <p:ph idx="1"/>
          </p:nvPr>
        </p:nvSpPr>
        <p:spPr>
          <a:xfrm>
            <a:off x="696304" y="617510"/>
            <a:ext cx="10664642" cy="5229552"/>
          </a:xfrm>
        </p:spPr>
        <p:txBody>
          <a:bodyPr vert="horz" lIns="91440" tIns="45720" rIns="91440" bIns="45720" rtlCol="0" anchor="t">
            <a:noAutofit/>
          </a:bodyPr>
          <a:lstStyle/>
          <a:p>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project is a Password Management System GUI developed using Visual Basic.</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allows the user to add, store, and view account information for different online accounts.</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encrypts the username and password details using the blowfish algorithm and stores them in a database.</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requires the user to login and validates the user’s identity.</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displays the list of accounts on the left panel and the account details on the right panel.</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hides the password by default and shows it only when the user selects the unhide option.</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can handle any number of accounts and uses a robust encryption algorithm</a:t>
            </a:r>
            <a:endParaRPr lang="en-US" sz="2400" dirty="0">
              <a:latin typeface="Times New Roman"/>
            </a:endParaRPr>
          </a:p>
          <a:p>
            <a:endParaRPr lang="en-US" dirty="0"/>
          </a:p>
        </p:txBody>
      </p:sp>
    </p:spTree>
    <p:extLst>
      <p:ext uri="{BB962C8B-B14F-4D97-AF65-F5344CB8AC3E}">
        <p14:creationId xmlns:p14="http://schemas.microsoft.com/office/powerpoint/2010/main" val="27215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06D9-912F-0089-AB20-AC1E6CF38E83}"/>
              </a:ext>
            </a:extLst>
          </p:cNvPr>
          <p:cNvSpPr>
            <a:spLocks noGrp="1"/>
          </p:cNvSpPr>
          <p:nvPr>
            <p:ph type="title"/>
          </p:nvPr>
        </p:nvSpPr>
        <p:spPr/>
        <p:txBody>
          <a:bodyPr/>
          <a:lstStyle/>
          <a:p>
            <a:r>
              <a:rPr lang="en-US"/>
              <a:t>SYSTEM REQUIRMENTS:</a:t>
            </a:r>
          </a:p>
        </p:txBody>
      </p:sp>
      <p:sp>
        <p:nvSpPr>
          <p:cNvPr id="3" name="Content Placeholder 2">
            <a:extLst>
              <a:ext uri="{FF2B5EF4-FFF2-40B4-BE49-F238E27FC236}">
                <a16:creationId xmlns:a16="http://schemas.microsoft.com/office/drawing/2014/main" id="{E2D57B53-7696-388A-CE0C-A29A9E0FAB30}"/>
              </a:ext>
            </a:extLst>
          </p:cNvPr>
          <p:cNvSpPr>
            <a:spLocks noGrp="1"/>
          </p:cNvSpPr>
          <p:nvPr>
            <p:ph idx="1"/>
          </p:nvPr>
        </p:nvSpPr>
        <p:spPr>
          <a:xfrm>
            <a:off x="995775" y="1712541"/>
            <a:ext cx="5865468" cy="4438472"/>
          </a:xfrm>
        </p:spPr>
        <p:txBody>
          <a:bodyPr vert="horz" lIns="91440" tIns="45720" rIns="91440" bIns="45720" rtlCol="0" anchor="t">
            <a:noAutofit/>
          </a:bodyPr>
          <a:lstStyle/>
          <a:p>
            <a:endParaRPr lang="en-US" b="1" dirty="0"/>
          </a:p>
          <a:p>
            <a:r>
              <a:rPr lang="en-US" b="1" dirty="0">
                <a:ea typeface="+mn-lt"/>
                <a:cs typeface="+mn-lt"/>
              </a:rPr>
              <a:t>1.Requirements at developer's end:</a:t>
            </a:r>
            <a:endParaRPr lang="en-US" b="1" dirty="0"/>
          </a:p>
          <a:p>
            <a:r>
              <a:rPr lang="en-US" dirty="0">
                <a:ea typeface="+mn-lt"/>
                <a:cs typeface="+mn-lt"/>
              </a:rPr>
              <a:t>Hardware:</a:t>
            </a:r>
          </a:p>
          <a:p>
            <a:r>
              <a:rPr lang="en-US" dirty="0">
                <a:latin typeface="Times New Roman"/>
                <a:ea typeface="+mn-lt"/>
                <a:cs typeface="+mn-lt"/>
              </a:rPr>
              <a:t> operating system: MS Windows XP or Ubuntu</a:t>
            </a:r>
            <a:endParaRPr lang="en-US">
              <a:latin typeface="Times New Roman"/>
            </a:endParaRPr>
          </a:p>
          <a:p>
            <a:r>
              <a:rPr lang="en-US" dirty="0">
                <a:ea typeface="+mn-lt"/>
                <a:cs typeface="+mn-lt"/>
              </a:rPr>
              <a:t>RAM: 512 MB</a:t>
            </a:r>
            <a:endParaRPr lang="en-US" dirty="0"/>
          </a:p>
          <a:p>
            <a:r>
              <a:rPr lang="en-US" dirty="0">
                <a:ea typeface="+mn-lt"/>
                <a:cs typeface="+mn-lt"/>
              </a:rPr>
              <a:t>Hard disk: 5GB</a:t>
            </a:r>
            <a:endParaRPr lang="en-US" dirty="0"/>
          </a:p>
          <a:p>
            <a:r>
              <a:rPr lang="en-US" dirty="0">
                <a:ea typeface="+mn-lt"/>
                <a:cs typeface="+mn-lt"/>
              </a:rPr>
              <a:t>Software: Python 3</a:t>
            </a:r>
          </a:p>
          <a:p>
            <a:r>
              <a:rPr lang="en-US" b="1" dirty="0">
                <a:ea typeface="+mn-lt"/>
                <a:cs typeface="+mn-lt"/>
              </a:rPr>
              <a:t>2.Requirements at client's end:</a:t>
            </a:r>
            <a:endParaRPr lang="en-US" b="1" dirty="0"/>
          </a:p>
          <a:p>
            <a:r>
              <a:rPr lang="en-US" dirty="0">
                <a:ea typeface="+mn-lt"/>
                <a:cs typeface="+mn-lt"/>
              </a:rPr>
              <a:t>Hardware</a:t>
            </a:r>
            <a:endParaRPr lang="en-US" dirty="0"/>
          </a:p>
          <a:p>
            <a:r>
              <a:rPr lang="en-US" dirty="0">
                <a:ea typeface="+mn-lt"/>
                <a:cs typeface="+mn-lt"/>
              </a:rPr>
              <a:t>Software</a:t>
            </a:r>
            <a:endParaRPr lang="en-US" dirty="0"/>
          </a:p>
        </p:txBody>
      </p:sp>
      <p:sp>
        <p:nvSpPr>
          <p:cNvPr id="4" name="Footer Placeholder 3">
            <a:extLst>
              <a:ext uri="{FF2B5EF4-FFF2-40B4-BE49-F238E27FC236}">
                <a16:creationId xmlns:a16="http://schemas.microsoft.com/office/drawing/2014/main" id="{70529C4F-B52B-8F21-4349-908D6D50BF1F}"/>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B83458C6-D455-68F3-5FF2-9A8F7A33309A}"/>
              </a:ext>
            </a:extLst>
          </p:cNvPr>
          <p:cNvSpPr>
            <a:spLocks noGrp="1"/>
          </p:cNvSpPr>
          <p:nvPr>
            <p:ph type="sldNum" sz="quarter" idx="4"/>
          </p:nvPr>
        </p:nvSpPr>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423532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1519-B32D-600B-05C0-6A937FDCB04D}"/>
              </a:ext>
            </a:extLst>
          </p:cNvPr>
          <p:cNvSpPr>
            <a:spLocks noGrp="1"/>
          </p:cNvSpPr>
          <p:nvPr>
            <p:ph type="title"/>
          </p:nvPr>
        </p:nvSpPr>
        <p:spPr>
          <a:xfrm>
            <a:off x="871159" y="220134"/>
            <a:ext cx="9779183" cy="910696"/>
          </a:xfrm>
        </p:spPr>
        <p:txBody>
          <a:bodyPr/>
          <a:lstStyle/>
          <a:p>
            <a:r>
              <a:rPr lang="en-US" dirty="0"/>
              <a:t>DESIGN</a:t>
            </a:r>
            <a:endParaRPr lang="en-IN" dirty="0"/>
          </a:p>
        </p:txBody>
      </p:sp>
      <p:sp>
        <p:nvSpPr>
          <p:cNvPr id="3" name="Content Placeholder 2">
            <a:extLst>
              <a:ext uri="{FF2B5EF4-FFF2-40B4-BE49-F238E27FC236}">
                <a16:creationId xmlns:a16="http://schemas.microsoft.com/office/drawing/2014/main" id="{043AE774-5DBB-0EBB-2079-4E238359438D}"/>
              </a:ext>
            </a:extLst>
          </p:cNvPr>
          <p:cNvSpPr>
            <a:spLocks noGrp="1"/>
          </p:cNvSpPr>
          <p:nvPr>
            <p:ph idx="1"/>
          </p:nvPr>
        </p:nvSpPr>
        <p:spPr>
          <a:xfrm>
            <a:off x="871160" y="1175945"/>
            <a:ext cx="10778973" cy="5461921"/>
          </a:xfrm>
        </p:spPr>
        <p:txBody>
          <a:bodyPr/>
          <a:lstStyle/>
          <a:p>
            <a:r>
              <a:rPr lang="en-US" sz="2400" dirty="0">
                <a:latin typeface="Times New Roman" panose="02020603050405020304" pitchFamily="18" charset="0"/>
                <a:ea typeface="+mn-lt"/>
                <a:cs typeface="Times New Roman" panose="02020603050405020304" pitchFamily="18" charset="0"/>
              </a:rPr>
              <a:t>1.Start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2. Store all the characters as a list. Use the sting module of Python to store them all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3. Ask the user to enter the length of the password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4. Shuffle the characters using random shuffle method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5. Initialize an empty list to store the password</a:t>
            </a:r>
          </a:p>
          <a:p>
            <a:r>
              <a:rPr lang="en-US" sz="2400" dirty="0">
                <a:latin typeface="Times New Roman" panose="02020603050405020304" pitchFamily="18" charset="0"/>
                <a:ea typeface="+mn-lt"/>
                <a:cs typeface="Times New Roman" panose="02020603050405020304" pitchFamily="18" charset="0"/>
              </a:rPr>
              <a:t>6. Write a loop that iterates length times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Pick a random character from all the characters using random choice method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Append the random character to the password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7. Shuffle the resultant password list to make it random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8. Cover the password list to string using the join method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9. Print the password</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a typeface="+mn-lt"/>
              <a:cs typeface="Times New Roman" panose="02020603050405020304" pitchFamily="18" charset="0"/>
            </a:endParaRPr>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FFEBB300-2FE7-68DC-ACC1-FE186332087B}"/>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8815C745-C669-6F34-93A5-695601D71096}"/>
              </a:ext>
            </a:extLst>
          </p:cNvPr>
          <p:cNvSpPr>
            <a:spLocks noGrp="1"/>
          </p:cNvSpPr>
          <p:nvPr>
            <p:ph type="sldNum" sz="quarter" idx="4"/>
          </p:nvPr>
        </p:nvSpPr>
        <p:spPr/>
        <p:txBody>
          <a:bodyPr/>
          <a:lstStyle/>
          <a:p>
            <a:fld id="{294A09A9-5501-47C1-A89A-A340965A2BE2}" type="slidenum">
              <a:rPr lang="en-US" smtClean="0"/>
              <a:pPr/>
              <a:t>8</a:t>
            </a:fld>
            <a:endParaRPr lang="en-US"/>
          </a:p>
        </p:txBody>
      </p:sp>
    </p:spTree>
    <p:extLst>
      <p:ext uri="{BB962C8B-B14F-4D97-AF65-F5344CB8AC3E}">
        <p14:creationId xmlns:p14="http://schemas.microsoft.com/office/powerpoint/2010/main" val="345058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6BE9-A776-6C7B-D80F-30932BBA9AE8}"/>
              </a:ext>
            </a:extLst>
          </p:cNvPr>
          <p:cNvSpPr>
            <a:spLocks noGrp="1"/>
          </p:cNvSpPr>
          <p:nvPr>
            <p:ph type="title"/>
          </p:nvPr>
        </p:nvSpPr>
        <p:spPr>
          <a:xfrm>
            <a:off x="1099760" y="180200"/>
            <a:ext cx="7502375" cy="635001"/>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87974E1A-985F-CFB7-EF22-094D4B424039}"/>
              </a:ext>
            </a:extLst>
          </p:cNvPr>
          <p:cNvSpPr>
            <a:spLocks noGrp="1"/>
          </p:cNvSpPr>
          <p:nvPr>
            <p:ph idx="1"/>
          </p:nvPr>
        </p:nvSpPr>
        <p:spPr>
          <a:xfrm>
            <a:off x="608692" y="806734"/>
            <a:ext cx="11202307" cy="6051266"/>
          </a:xfrm>
        </p:spPr>
        <p:txBody>
          <a:bodyPr/>
          <a:lstStyle/>
          <a:p>
            <a:r>
              <a:rPr lang="en-US" b="1" dirty="0"/>
              <a:t>Comments in Code:</a:t>
            </a:r>
            <a:endParaRPr lang="en-US" dirty="0"/>
          </a:p>
          <a:p>
            <a:r>
              <a:rPr lang="en-US" sz="2400" dirty="0">
                <a:latin typeface="Times New Roman" panose="02020603050405020304" pitchFamily="18" charset="0"/>
                <a:cs typeface="Times New Roman" panose="02020603050405020304" pitchFamily="18" charset="0"/>
              </a:rPr>
              <a:t>Crucial to write sufficient comments within code for future understanding.</a:t>
            </a:r>
          </a:p>
          <a:p>
            <a:r>
              <a:rPr lang="en-US" sz="2400" dirty="0">
                <a:latin typeface="Times New Roman" panose="02020603050405020304" pitchFamily="18" charset="0"/>
                <a:cs typeface="Times New Roman" panose="02020603050405020304" pitchFamily="18" charset="0"/>
              </a:rPr>
              <a:t>Vital as other documentation may be lost over time; comments remain integral.</a:t>
            </a:r>
          </a:p>
          <a:p>
            <a:r>
              <a:rPr lang="en-US" sz="2400" dirty="0">
                <a:latin typeface="Times New Roman" panose="02020603050405020304" pitchFamily="18" charset="0"/>
                <a:cs typeface="Times New Roman" panose="02020603050405020304" pitchFamily="18" charset="0"/>
              </a:rPr>
              <a:t>After a decade, the code's comments may be the only source of information available.</a:t>
            </a:r>
          </a:p>
          <a:p>
            <a:r>
              <a:rPr lang="en-US" b="1" dirty="0"/>
              <a:t>Development Tools:</a:t>
            </a:r>
            <a:endParaRPr lang="en-US" dirty="0"/>
          </a:p>
          <a:p>
            <a:r>
              <a:rPr lang="en-US" sz="2400" dirty="0">
                <a:latin typeface="Times New Roman" panose="02020603050405020304" pitchFamily="18" charset="0"/>
                <a:cs typeface="Times New Roman" panose="02020603050405020304" pitchFamily="18" charset="0"/>
              </a:rPr>
              <a:t>Essential role in saving time and boosting productivity during implementation.</a:t>
            </a:r>
          </a:p>
          <a:p>
            <a:r>
              <a:rPr lang="en-US" sz="2400" dirty="0">
                <a:latin typeface="Times New Roman" panose="02020603050405020304" pitchFamily="18" charset="0"/>
                <a:cs typeface="Times New Roman" panose="02020603050405020304" pitchFamily="18" charset="0"/>
              </a:rPr>
              <a:t>Key tools for time-saving: editors and debuggers.</a:t>
            </a:r>
          </a:p>
          <a:p>
            <a:r>
              <a:rPr lang="en-US" sz="2400" dirty="0">
                <a:latin typeface="Times New Roman" panose="02020603050405020304" pitchFamily="18" charset="0"/>
                <a:cs typeface="Times New Roman" panose="02020603050405020304" pitchFamily="18" charset="0"/>
              </a:rPr>
              <a:t>A good editor aids in quick code writing by offering features like auto-completion and syntax highlighting.</a:t>
            </a:r>
          </a:p>
          <a:p>
            <a:r>
              <a:rPr lang="en-US" sz="2400" dirty="0">
                <a:latin typeface="Times New Roman" panose="02020603050405020304" pitchFamily="18" charset="0"/>
                <a:cs typeface="Times New Roman" panose="02020603050405020304" pitchFamily="18" charset="0"/>
              </a:rPr>
              <a:t>A good debugger helps in making written code operational swiftly by identifying and fixing issues.</a:t>
            </a:r>
          </a:p>
          <a:p>
            <a:r>
              <a:rPr lang="en-US" sz="2400" dirty="0">
                <a:latin typeface="Times New Roman" panose="02020603050405020304" pitchFamily="18" charset="0"/>
                <a:cs typeface="Times New Roman" panose="02020603050405020304" pitchFamily="18" charset="0"/>
              </a:rPr>
              <a:t>It's advisable to invest time before coding begins in choosing the right development tools for the project.</a:t>
            </a:r>
          </a:p>
          <a:p>
            <a:endParaRPr lang="en-IN" dirty="0"/>
          </a:p>
        </p:txBody>
      </p:sp>
      <p:sp>
        <p:nvSpPr>
          <p:cNvPr id="4" name="Footer Placeholder 3">
            <a:extLst>
              <a:ext uri="{FF2B5EF4-FFF2-40B4-BE49-F238E27FC236}">
                <a16:creationId xmlns:a16="http://schemas.microsoft.com/office/drawing/2014/main" id="{2FCA481D-D10F-054B-C6B2-8CF669F7555A}"/>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9A77E9B5-DF39-D6E9-1DF6-B73668285D84}"/>
              </a:ext>
            </a:extLst>
          </p:cNvPr>
          <p:cNvSpPr>
            <a:spLocks noGrp="1"/>
          </p:cNvSpPr>
          <p:nvPr>
            <p:ph type="sldNum" sz="quarter" idx="4"/>
          </p:nvPr>
        </p:nvSpPr>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374460334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44</TotalTime>
  <Words>1065</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Segoe UI</vt:lpstr>
      <vt:lpstr>Tenorite</vt:lpstr>
      <vt:lpstr>Times New Roman</vt:lpstr>
      <vt:lpstr>Wingdings</vt:lpstr>
      <vt:lpstr>Office Theme</vt:lpstr>
      <vt:lpstr>Password generator</vt:lpstr>
      <vt:lpstr>TABLE OF CONTENTS </vt:lpstr>
      <vt:lpstr>ABSTRACT</vt:lpstr>
      <vt:lpstr>INTRODUCTION</vt:lpstr>
      <vt:lpstr>EXISTING SYSTEM</vt:lpstr>
      <vt:lpstr>PROPOSED SYSTEM</vt:lpstr>
      <vt:lpstr>SYSTEM REQUIRMENTS:</vt:lpstr>
      <vt:lpstr>DESIGN</vt:lpstr>
      <vt:lpstr>IMPLEMENTATION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srit</dc:creator>
  <cp:lastModifiedBy>laxmitha04@outlook.com</cp:lastModifiedBy>
  <cp:revision>88</cp:revision>
  <dcterms:created xsi:type="dcterms:W3CDTF">2023-11-28T09:50:20Z</dcterms:created>
  <dcterms:modified xsi:type="dcterms:W3CDTF">2024-06-12T10:01:26Z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